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1"/>
  </p:notesMasterIdLst>
  <p:sldIdLst>
    <p:sldId id="256" r:id="rId2"/>
    <p:sldId id="257" r:id="rId3"/>
    <p:sldId id="269" r:id="rId4"/>
    <p:sldId id="270" r:id="rId5"/>
    <p:sldId id="271" r:id="rId6"/>
    <p:sldId id="272" r:id="rId7"/>
    <p:sldId id="273" r:id="rId8"/>
    <p:sldId id="274" r:id="rId9"/>
    <p:sldId id="258" r:id="rId10"/>
    <p:sldId id="259" r:id="rId11"/>
    <p:sldId id="260" r:id="rId12"/>
    <p:sldId id="261" r:id="rId13"/>
    <p:sldId id="262" r:id="rId14"/>
    <p:sldId id="265" r:id="rId15"/>
    <p:sldId id="267" r:id="rId16"/>
    <p:sldId id="266" r:id="rId17"/>
    <p:sldId id="268" r:id="rId18"/>
    <p:sldId id="263"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EBC683-8083-48BC-9618-313F6BE02766}" v="67" dt="2024-10-10T14:04:18.0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858" autoAdjust="0"/>
  </p:normalViewPr>
  <p:slideViewPr>
    <p:cSldViewPr snapToGrid="0">
      <p:cViewPr varScale="1">
        <p:scale>
          <a:sx n="81" d="100"/>
          <a:sy n="81" d="100"/>
        </p:scale>
        <p:origin x="9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1344AF-C842-400F-93D4-9A97D4F0008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7678701-EB70-435E-B4FF-54703679D93B}">
      <dgm:prSet/>
      <dgm:spPr>
        <a:solidFill>
          <a:schemeClr val="bg1"/>
        </a:solidFill>
      </dgm:spPr>
      <dgm:t>
        <a:bodyPr/>
        <a:lstStyle/>
        <a:p>
          <a:pPr algn="ctr"/>
          <a:r>
            <a:rPr lang="en-GB" b="1" dirty="0">
              <a:solidFill>
                <a:schemeClr val="accent1"/>
              </a:solidFill>
            </a:rPr>
            <a:t>Look on any police force’s social media account or </a:t>
          </a:r>
          <a:r>
            <a:rPr lang="en-GB" b="1" dirty="0" err="1">
              <a:solidFill>
                <a:schemeClr val="accent1"/>
              </a:solidFill>
            </a:rPr>
            <a:t>WalesOnline</a:t>
          </a:r>
          <a:r>
            <a:rPr lang="en-GB" b="1" dirty="0">
              <a:solidFill>
                <a:schemeClr val="accent1"/>
              </a:solidFill>
            </a:rPr>
            <a:t> at a post where the force has shown a conviction of an offender and review the comments. </a:t>
          </a:r>
          <a:endParaRPr lang="en-US" dirty="0">
            <a:solidFill>
              <a:schemeClr val="accent1"/>
            </a:solidFill>
          </a:endParaRPr>
        </a:p>
      </dgm:t>
    </dgm:pt>
    <dgm:pt modelId="{778607AD-9BD2-45A8-AF38-AC879DA3D61C}" type="parTrans" cxnId="{0159B8EE-921A-485E-98F6-A2CBF13B78C2}">
      <dgm:prSet/>
      <dgm:spPr/>
      <dgm:t>
        <a:bodyPr/>
        <a:lstStyle/>
        <a:p>
          <a:endParaRPr lang="en-US"/>
        </a:p>
      </dgm:t>
    </dgm:pt>
    <dgm:pt modelId="{5307C1C0-2409-4E73-858F-6AA0A0042D1A}" type="sibTrans" cxnId="{0159B8EE-921A-485E-98F6-A2CBF13B78C2}">
      <dgm:prSet/>
      <dgm:spPr/>
      <dgm:t>
        <a:bodyPr/>
        <a:lstStyle/>
        <a:p>
          <a:endParaRPr lang="en-US"/>
        </a:p>
      </dgm:t>
    </dgm:pt>
    <dgm:pt modelId="{C917532F-CD41-4C32-AB18-6B8E698D01FD}">
      <dgm:prSet/>
      <dgm:spPr/>
      <dgm:t>
        <a:bodyPr/>
        <a:lstStyle/>
        <a:p>
          <a:r>
            <a:rPr lang="en-GB" b="1"/>
            <a:t>Based on what is written, what is your impression of the offender?</a:t>
          </a:r>
          <a:endParaRPr lang="en-US"/>
        </a:p>
      </dgm:t>
    </dgm:pt>
    <dgm:pt modelId="{030F9905-E3F2-420A-A56A-C40950529F3D}" type="parTrans" cxnId="{F9CD2080-FCCB-421A-B6C5-E42D21DC6A03}">
      <dgm:prSet/>
      <dgm:spPr/>
      <dgm:t>
        <a:bodyPr/>
        <a:lstStyle/>
        <a:p>
          <a:endParaRPr lang="en-US"/>
        </a:p>
      </dgm:t>
    </dgm:pt>
    <dgm:pt modelId="{23BB081A-B408-4452-AED0-DC8EFCEAA58C}" type="sibTrans" cxnId="{F9CD2080-FCCB-421A-B6C5-E42D21DC6A03}">
      <dgm:prSet/>
      <dgm:spPr/>
      <dgm:t>
        <a:bodyPr/>
        <a:lstStyle/>
        <a:p>
          <a:endParaRPr lang="en-US"/>
        </a:p>
      </dgm:t>
    </dgm:pt>
    <dgm:pt modelId="{14720E02-8030-45BD-8390-7B72987BF916}">
      <dgm:prSet/>
      <dgm:spPr/>
      <dgm:t>
        <a:bodyPr/>
        <a:lstStyle/>
        <a:p>
          <a:r>
            <a:rPr lang="en-GB" b="1"/>
            <a:t>•   How many people categorise the offender on the offence type?</a:t>
          </a:r>
          <a:endParaRPr lang="en-US"/>
        </a:p>
      </dgm:t>
    </dgm:pt>
    <dgm:pt modelId="{C931E173-60B0-44C7-BF2A-FA63D026E1CB}" type="parTrans" cxnId="{476C2993-AAA4-4106-BD5B-2B93F9296FB8}">
      <dgm:prSet/>
      <dgm:spPr/>
      <dgm:t>
        <a:bodyPr/>
        <a:lstStyle/>
        <a:p>
          <a:endParaRPr lang="en-US"/>
        </a:p>
      </dgm:t>
    </dgm:pt>
    <dgm:pt modelId="{B71286D9-5990-4CDF-80D0-E8992764CC34}" type="sibTrans" cxnId="{476C2993-AAA4-4106-BD5B-2B93F9296FB8}">
      <dgm:prSet/>
      <dgm:spPr/>
      <dgm:t>
        <a:bodyPr/>
        <a:lstStyle/>
        <a:p>
          <a:endParaRPr lang="en-US"/>
        </a:p>
      </dgm:t>
    </dgm:pt>
    <dgm:pt modelId="{F899DD05-0608-4D65-A572-6D6D022E1A18}">
      <dgm:prSet/>
      <dgm:spPr/>
      <dgm:t>
        <a:bodyPr/>
        <a:lstStyle/>
        <a:p>
          <a:r>
            <a:rPr lang="en-GB" b="1"/>
            <a:t>Does anyone stand up for the offender or provide background to their offending?</a:t>
          </a:r>
          <a:endParaRPr lang="en-US"/>
        </a:p>
      </dgm:t>
    </dgm:pt>
    <dgm:pt modelId="{71ACE10E-FEA5-40AD-A2FA-34C569C52068}" type="parTrans" cxnId="{BB1627DA-9AAF-47CD-8F89-0E24A902DE0D}">
      <dgm:prSet/>
      <dgm:spPr/>
      <dgm:t>
        <a:bodyPr/>
        <a:lstStyle/>
        <a:p>
          <a:endParaRPr lang="en-US"/>
        </a:p>
      </dgm:t>
    </dgm:pt>
    <dgm:pt modelId="{F8F8974C-4D91-40D2-9356-C9993E2F3397}" type="sibTrans" cxnId="{BB1627DA-9AAF-47CD-8F89-0E24A902DE0D}">
      <dgm:prSet/>
      <dgm:spPr/>
      <dgm:t>
        <a:bodyPr/>
        <a:lstStyle/>
        <a:p>
          <a:endParaRPr lang="en-US"/>
        </a:p>
      </dgm:t>
    </dgm:pt>
    <dgm:pt modelId="{8E58BE04-51C0-42F0-9110-B95AF0F09868}">
      <dgm:prSet/>
      <dgm:spPr/>
      <dgm:t>
        <a:bodyPr/>
        <a:lstStyle/>
        <a:p>
          <a:r>
            <a:rPr lang="en-GB" b="1"/>
            <a:t>Based on the information on the post and the attached police article, if there is one, formulate a profile for the offender.</a:t>
          </a:r>
          <a:endParaRPr lang="en-US"/>
        </a:p>
      </dgm:t>
    </dgm:pt>
    <dgm:pt modelId="{DA3A1065-6049-4937-81CE-D9CCF24BD379}" type="parTrans" cxnId="{A2155364-2D3B-439F-AE1D-F9005367E8D7}">
      <dgm:prSet/>
      <dgm:spPr/>
      <dgm:t>
        <a:bodyPr/>
        <a:lstStyle/>
        <a:p>
          <a:endParaRPr lang="en-US"/>
        </a:p>
      </dgm:t>
    </dgm:pt>
    <dgm:pt modelId="{40E4B078-0730-49DD-AB5B-BAC85D4783EA}" type="sibTrans" cxnId="{A2155364-2D3B-439F-AE1D-F9005367E8D7}">
      <dgm:prSet/>
      <dgm:spPr/>
      <dgm:t>
        <a:bodyPr/>
        <a:lstStyle/>
        <a:p>
          <a:endParaRPr lang="en-US"/>
        </a:p>
      </dgm:t>
    </dgm:pt>
    <dgm:pt modelId="{7A3ACAB2-12D9-458E-AD6B-220AA6025B31}">
      <dgm:prSet/>
      <dgm:spPr/>
      <dgm:t>
        <a:bodyPr/>
        <a:lstStyle/>
        <a:p>
          <a:r>
            <a:rPr lang="en-GB" b="1"/>
            <a:t>If you were to re-write the post, what information could you include to improve the discussion about the offender?</a:t>
          </a:r>
          <a:endParaRPr lang="en-US"/>
        </a:p>
      </dgm:t>
    </dgm:pt>
    <dgm:pt modelId="{7E240FBE-6EDC-4DED-9595-53E644DC9A43}" type="parTrans" cxnId="{A3E833B8-B783-44B7-B964-32E364FE12A5}">
      <dgm:prSet/>
      <dgm:spPr/>
      <dgm:t>
        <a:bodyPr/>
        <a:lstStyle/>
        <a:p>
          <a:endParaRPr lang="en-US"/>
        </a:p>
      </dgm:t>
    </dgm:pt>
    <dgm:pt modelId="{1956D22E-11D0-4B64-A15B-8A67E0022945}" type="sibTrans" cxnId="{A3E833B8-B783-44B7-B964-32E364FE12A5}">
      <dgm:prSet/>
      <dgm:spPr/>
      <dgm:t>
        <a:bodyPr/>
        <a:lstStyle/>
        <a:p>
          <a:endParaRPr lang="en-US"/>
        </a:p>
      </dgm:t>
    </dgm:pt>
    <dgm:pt modelId="{0D844AC4-CC55-4E7D-85D1-0F920B8D0E42}" type="pres">
      <dgm:prSet presAssocID="{491344AF-C842-400F-93D4-9A97D4F00089}" presName="linear" presStyleCnt="0">
        <dgm:presLayoutVars>
          <dgm:animLvl val="lvl"/>
          <dgm:resizeHandles val="exact"/>
        </dgm:presLayoutVars>
      </dgm:prSet>
      <dgm:spPr/>
    </dgm:pt>
    <dgm:pt modelId="{D31C58C8-19B1-4DED-AFE1-60D7162D0F20}" type="pres">
      <dgm:prSet presAssocID="{57678701-EB70-435E-B4FF-54703679D93B}" presName="parentText" presStyleLbl="node1" presStyleIdx="0" presStyleCnt="6">
        <dgm:presLayoutVars>
          <dgm:chMax val="0"/>
          <dgm:bulletEnabled val="1"/>
        </dgm:presLayoutVars>
      </dgm:prSet>
      <dgm:spPr/>
    </dgm:pt>
    <dgm:pt modelId="{608E7886-A7BE-443D-B7FB-3A5C4103FA22}" type="pres">
      <dgm:prSet presAssocID="{5307C1C0-2409-4E73-858F-6AA0A0042D1A}" presName="spacer" presStyleCnt="0"/>
      <dgm:spPr/>
    </dgm:pt>
    <dgm:pt modelId="{2273C252-3C5A-47E6-9E9A-BEAC091465B2}" type="pres">
      <dgm:prSet presAssocID="{C917532F-CD41-4C32-AB18-6B8E698D01FD}" presName="parentText" presStyleLbl="node1" presStyleIdx="1" presStyleCnt="6">
        <dgm:presLayoutVars>
          <dgm:chMax val="0"/>
          <dgm:bulletEnabled val="1"/>
        </dgm:presLayoutVars>
      </dgm:prSet>
      <dgm:spPr/>
    </dgm:pt>
    <dgm:pt modelId="{CE7ADF14-FCE6-4827-8EFC-C00704ECF25E}" type="pres">
      <dgm:prSet presAssocID="{23BB081A-B408-4452-AED0-DC8EFCEAA58C}" presName="spacer" presStyleCnt="0"/>
      <dgm:spPr/>
    </dgm:pt>
    <dgm:pt modelId="{1F0A8D1F-8C3C-44C6-843D-54847C7B8B85}" type="pres">
      <dgm:prSet presAssocID="{14720E02-8030-45BD-8390-7B72987BF916}" presName="parentText" presStyleLbl="node1" presStyleIdx="2" presStyleCnt="6">
        <dgm:presLayoutVars>
          <dgm:chMax val="0"/>
          <dgm:bulletEnabled val="1"/>
        </dgm:presLayoutVars>
      </dgm:prSet>
      <dgm:spPr/>
    </dgm:pt>
    <dgm:pt modelId="{CBCEE5BA-29EA-4CD0-969D-BD8A82D37064}" type="pres">
      <dgm:prSet presAssocID="{B71286D9-5990-4CDF-80D0-E8992764CC34}" presName="spacer" presStyleCnt="0"/>
      <dgm:spPr/>
    </dgm:pt>
    <dgm:pt modelId="{9918DE11-688E-4729-91CA-C830E0E46962}" type="pres">
      <dgm:prSet presAssocID="{F899DD05-0608-4D65-A572-6D6D022E1A18}" presName="parentText" presStyleLbl="node1" presStyleIdx="3" presStyleCnt="6">
        <dgm:presLayoutVars>
          <dgm:chMax val="0"/>
          <dgm:bulletEnabled val="1"/>
        </dgm:presLayoutVars>
      </dgm:prSet>
      <dgm:spPr/>
    </dgm:pt>
    <dgm:pt modelId="{6CEAAFF8-DE55-46B5-9A4F-A8289836C64F}" type="pres">
      <dgm:prSet presAssocID="{F8F8974C-4D91-40D2-9356-C9993E2F3397}" presName="spacer" presStyleCnt="0"/>
      <dgm:spPr/>
    </dgm:pt>
    <dgm:pt modelId="{9FD9FCEE-1C74-460C-A290-AF6242E0EC66}" type="pres">
      <dgm:prSet presAssocID="{8E58BE04-51C0-42F0-9110-B95AF0F09868}" presName="parentText" presStyleLbl="node1" presStyleIdx="4" presStyleCnt="6">
        <dgm:presLayoutVars>
          <dgm:chMax val="0"/>
          <dgm:bulletEnabled val="1"/>
        </dgm:presLayoutVars>
      </dgm:prSet>
      <dgm:spPr/>
    </dgm:pt>
    <dgm:pt modelId="{FF974EAD-DE40-461C-A30B-C69661C682E9}" type="pres">
      <dgm:prSet presAssocID="{40E4B078-0730-49DD-AB5B-BAC85D4783EA}" presName="spacer" presStyleCnt="0"/>
      <dgm:spPr/>
    </dgm:pt>
    <dgm:pt modelId="{59C01E4F-F637-4359-9D31-0950D51F7B5A}" type="pres">
      <dgm:prSet presAssocID="{7A3ACAB2-12D9-458E-AD6B-220AA6025B31}" presName="parentText" presStyleLbl="node1" presStyleIdx="5" presStyleCnt="6">
        <dgm:presLayoutVars>
          <dgm:chMax val="0"/>
          <dgm:bulletEnabled val="1"/>
        </dgm:presLayoutVars>
      </dgm:prSet>
      <dgm:spPr/>
    </dgm:pt>
  </dgm:ptLst>
  <dgm:cxnLst>
    <dgm:cxn modelId="{CA8B2D06-7F92-441C-97A1-E1B2EB298FEA}" type="presOf" srcId="{57678701-EB70-435E-B4FF-54703679D93B}" destId="{D31C58C8-19B1-4DED-AFE1-60D7162D0F20}" srcOrd="0" destOrd="0" presId="urn:microsoft.com/office/officeart/2005/8/layout/vList2"/>
    <dgm:cxn modelId="{9617CE38-9309-4752-8778-8C5C8EC741FB}" type="presOf" srcId="{14720E02-8030-45BD-8390-7B72987BF916}" destId="{1F0A8D1F-8C3C-44C6-843D-54847C7B8B85}" srcOrd="0" destOrd="0" presId="urn:microsoft.com/office/officeart/2005/8/layout/vList2"/>
    <dgm:cxn modelId="{A2155364-2D3B-439F-AE1D-F9005367E8D7}" srcId="{491344AF-C842-400F-93D4-9A97D4F00089}" destId="{8E58BE04-51C0-42F0-9110-B95AF0F09868}" srcOrd="4" destOrd="0" parTransId="{DA3A1065-6049-4937-81CE-D9CCF24BD379}" sibTransId="{40E4B078-0730-49DD-AB5B-BAC85D4783EA}"/>
    <dgm:cxn modelId="{B8D70956-2BCB-48C0-BD5E-1648F03176CE}" type="presOf" srcId="{8E58BE04-51C0-42F0-9110-B95AF0F09868}" destId="{9FD9FCEE-1C74-460C-A290-AF6242E0EC66}" srcOrd="0" destOrd="0" presId="urn:microsoft.com/office/officeart/2005/8/layout/vList2"/>
    <dgm:cxn modelId="{F9CD2080-FCCB-421A-B6C5-E42D21DC6A03}" srcId="{491344AF-C842-400F-93D4-9A97D4F00089}" destId="{C917532F-CD41-4C32-AB18-6B8E698D01FD}" srcOrd="1" destOrd="0" parTransId="{030F9905-E3F2-420A-A56A-C40950529F3D}" sibTransId="{23BB081A-B408-4452-AED0-DC8EFCEAA58C}"/>
    <dgm:cxn modelId="{476C2993-AAA4-4106-BD5B-2B93F9296FB8}" srcId="{491344AF-C842-400F-93D4-9A97D4F00089}" destId="{14720E02-8030-45BD-8390-7B72987BF916}" srcOrd="2" destOrd="0" parTransId="{C931E173-60B0-44C7-BF2A-FA63D026E1CB}" sibTransId="{B71286D9-5990-4CDF-80D0-E8992764CC34}"/>
    <dgm:cxn modelId="{A3E833B8-B783-44B7-B964-32E364FE12A5}" srcId="{491344AF-C842-400F-93D4-9A97D4F00089}" destId="{7A3ACAB2-12D9-458E-AD6B-220AA6025B31}" srcOrd="5" destOrd="0" parTransId="{7E240FBE-6EDC-4DED-9595-53E644DC9A43}" sibTransId="{1956D22E-11D0-4B64-A15B-8A67E0022945}"/>
    <dgm:cxn modelId="{760404C6-03CB-4EE0-88C5-7EEF390A107F}" type="presOf" srcId="{F899DD05-0608-4D65-A572-6D6D022E1A18}" destId="{9918DE11-688E-4729-91CA-C830E0E46962}" srcOrd="0" destOrd="0" presId="urn:microsoft.com/office/officeart/2005/8/layout/vList2"/>
    <dgm:cxn modelId="{BB1627DA-9AAF-47CD-8F89-0E24A902DE0D}" srcId="{491344AF-C842-400F-93D4-9A97D4F00089}" destId="{F899DD05-0608-4D65-A572-6D6D022E1A18}" srcOrd="3" destOrd="0" parTransId="{71ACE10E-FEA5-40AD-A2FA-34C569C52068}" sibTransId="{F8F8974C-4D91-40D2-9356-C9993E2F3397}"/>
    <dgm:cxn modelId="{DFF017E5-7937-4631-BEE0-4385F8050427}" type="presOf" srcId="{C917532F-CD41-4C32-AB18-6B8E698D01FD}" destId="{2273C252-3C5A-47E6-9E9A-BEAC091465B2}" srcOrd="0" destOrd="0" presId="urn:microsoft.com/office/officeart/2005/8/layout/vList2"/>
    <dgm:cxn modelId="{70CDB8E5-4EC0-4148-BD7F-F3A726EB72E2}" type="presOf" srcId="{7A3ACAB2-12D9-458E-AD6B-220AA6025B31}" destId="{59C01E4F-F637-4359-9D31-0950D51F7B5A}" srcOrd="0" destOrd="0" presId="urn:microsoft.com/office/officeart/2005/8/layout/vList2"/>
    <dgm:cxn modelId="{0159B8EE-921A-485E-98F6-A2CBF13B78C2}" srcId="{491344AF-C842-400F-93D4-9A97D4F00089}" destId="{57678701-EB70-435E-B4FF-54703679D93B}" srcOrd="0" destOrd="0" parTransId="{778607AD-9BD2-45A8-AF38-AC879DA3D61C}" sibTransId="{5307C1C0-2409-4E73-858F-6AA0A0042D1A}"/>
    <dgm:cxn modelId="{3FFA73F5-99C0-45F3-A6A8-23555434412C}" type="presOf" srcId="{491344AF-C842-400F-93D4-9A97D4F00089}" destId="{0D844AC4-CC55-4E7D-85D1-0F920B8D0E42}" srcOrd="0" destOrd="0" presId="urn:microsoft.com/office/officeart/2005/8/layout/vList2"/>
    <dgm:cxn modelId="{42F8BE6A-A5B7-47AB-9885-7C9828311E9C}" type="presParOf" srcId="{0D844AC4-CC55-4E7D-85D1-0F920B8D0E42}" destId="{D31C58C8-19B1-4DED-AFE1-60D7162D0F20}" srcOrd="0" destOrd="0" presId="urn:microsoft.com/office/officeart/2005/8/layout/vList2"/>
    <dgm:cxn modelId="{643FC251-4FDA-48F3-8267-98B3961E268F}" type="presParOf" srcId="{0D844AC4-CC55-4E7D-85D1-0F920B8D0E42}" destId="{608E7886-A7BE-443D-B7FB-3A5C4103FA22}" srcOrd="1" destOrd="0" presId="urn:microsoft.com/office/officeart/2005/8/layout/vList2"/>
    <dgm:cxn modelId="{DADED701-74AE-43E9-B20E-92302390F6B9}" type="presParOf" srcId="{0D844AC4-CC55-4E7D-85D1-0F920B8D0E42}" destId="{2273C252-3C5A-47E6-9E9A-BEAC091465B2}" srcOrd="2" destOrd="0" presId="urn:microsoft.com/office/officeart/2005/8/layout/vList2"/>
    <dgm:cxn modelId="{EA738E40-C92F-476C-A51C-00741F879BB8}" type="presParOf" srcId="{0D844AC4-CC55-4E7D-85D1-0F920B8D0E42}" destId="{CE7ADF14-FCE6-4827-8EFC-C00704ECF25E}" srcOrd="3" destOrd="0" presId="urn:microsoft.com/office/officeart/2005/8/layout/vList2"/>
    <dgm:cxn modelId="{F7E4C3DB-3B45-4D95-B2EA-26A9BF6E80F8}" type="presParOf" srcId="{0D844AC4-CC55-4E7D-85D1-0F920B8D0E42}" destId="{1F0A8D1F-8C3C-44C6-843D-54847C7B8B85}" srcOrd="4" destOrd="0" presId="urn:microsoft.com/office/officeart/2005/8/layout/vList2"/>
    <dgm:cxn modelId="{4C12DDF9-5315-437E-8454-0E73B0642D73}" type="presParOf" srcId="{0D844AC4-CC55-4E7D-85D1-0F920B8D0E42}" destId="{CBCEE5BA-29EA-4CD0-969D-BD8A82D37064}" srcOrd="5" destOrd="0" presId="urn:microsoft.com/office/officeart/2005/8/layout/vList2"/>
    <dgm:cxn modelId="{BB41627F-0F74-47E3-88B3-A6392BD0A126}" type="presParOf" srcId="{0D844AC4-CC55-4E7D-85D1-0F920B8D0E42}" destId="{9918DE11-688E-4729-91CA-C830E0E46962}" srcOrd="6" destOrd="0" presId="urn:microsoft.com/office/officeart/2005/8/layout/vList2"/>
    <dgm:cxn modelId="{1BCD8A96-8331-4C61-A054-0B380E569809}" type="presParOf" srcId="{0D844AC4-CC55-4E7D-85D1-0F920B8D0E42}" destId="{6CEAAFF8-DE55-46B5-9A4F-A8289836C64F}" srcOrd="7" destOrd="0" presId="urn:microsoft.com/office/officeart/2005/8/layout/vList2"/>
    <dgm:cxn modelId="{9CEB2572-1A7B-422D-97AA-C1046D883C05}" type="presParOf" srcId="{0D844AC4-CC55-4E7D-85D1-0F920B8D0E42}" destId="{9FD9FCEE-1C74-460C-A290-AF6242E0EC66}" srcOrd="8" destOrd="0" presId="urn:microsoft.com/office/officeart/2005/8/layout/vList2"/>
    <dgm:cxn modelId="{7D224C69-7956-442B-93B4-51F80346A6FF}" type="presParOf" srcId="{0D844AC4-CC55-4E7D-85D1-0F920B8D0E42}" destId="{FF974EAD-DE40-461C-A30B-C69661C682E9}" srcOrd="9" destOrd="0" presId="urn:microsoft.com/office/officeart/2005/8/layout/vList2"/>
    <dgm:cxn modelId="{515A84A1-12DB-44D6-B89A-C21A6D76AE48}" type="presParOf" srcId="{0D844AC4-CC55-4E7D-85D1-0F920B8D0E42}" destId="{59C01E4F-F637-4359-9D31-0950D51F7B5A}"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7F6613-16EE-493D-9B26-DBF7188B76D0}" type="doc">
      <dgm:prSet loTypeId="urn:microsoft.com/office/officeart/2005/8/layout/chevron1" loCatId="process" qsTypeId="urn:microsoft.com/office/officeart/2005/8/quickstyle/simple3" qsCatId="simple" csTypeId="urn:microsoft.com/office/officeart/2005/8/colors/accent1_2" csCatId="accent1" phldr="1"/>
      <dgm:spPr/>
    </dgm:pt>
    <dgm:pt modelId="{D6F6060D-28A4-4B5D-B601-0862D8081E43}">
      <dgm:prSet phldrT="[Text]"/>
      <dgm:spPr/>
      <dgm:t>
        <a:bodyPr/>
        <a:lstStyle/>
        <a:p>
          <a:r>
            <a:rPr lang="en-GB"/>
            <a:t>Simplification</a:t>
          </a:r>
        </a:p>
      </dgm:t>
    </dgm:pt>
    <dgm:pt modelId="{93761738-036C-4CC9-BEB7-693AD8A8DF29}" type="parTrans" cxnId="{968D684C-353B-451A-AA9A-8AAEBCF816F3}">
      <dgm:prSet/>
      <dgm:spPr/>
      <dgm:t>
        <a:bodyPr/>
        <a:lstStyle/>
        <a:p>
          <a:endParaRPr lang="en-GB"/>
        </a:p>
      </dgm:t>
    </dgm:pt>
    <dgm:pt modelId="{F91BF996-C544-454C-9428-982A99590B27}" type="sibTrans" cxnId="{968D684C-353B-451A-AA9A-8AAEBCF816F3}">
      <dgm:prSet/>
      <dgm:spPr/>
      <dgm:t>
        <a:bodyPr/>
        <a:lstStyle/>
        <a:p>
          <a:endParaRPr lang="en-GB"/>
        </a:p>
      </dgm:t>
    </dgm:pt>
    <dgm:pt modelId="{6FC821F9-584D-4483-A1E5-1415315752DB}">
      <dgm:prSet phldrT="[Text]"/>
      <dgm:spPr/>
      <dgm:t>
        <a:bodyPr/>
        <a:lstStyle/>
        <a:p>
          <a:r>
            <a:rPr lang="en-GB"/>
            <a:t> simplification	</a:t>
          </a:r>
        </a:p>
      </dgm:t>
    </dgm:pt>
    <dgm:pt modelId="{5408E409-8BEF-4275-948C-3C486CE14179}" type="parTrans" cxnId="{F7573C26-3148-4857-B202-A7581B8D5AA2}">
      <dgm:prSet/>
      <dgm:spPr/>
      <dgm:t>
        <a:bodyPr/>
        <a:lstStyle/>
        <a:p>
          <a:endParaRPr lang="en-GB"/>
        </a:p>
      </dgm:t>
    </dgm:pt>
    <dgm:pt modelId="{1E234150-74DF-437D-A90D-9C3BBB0C4C18}" type="sibTrans" cxnId="{F7573C26-3148-4857-B202-A7581B8D5AA2}">
      <dgm:prSet/>
      <dgm:spPr/>
      <dgm:t>
        <a:bodyPr/>
        <a:lstStyle/>
        <a:p>
          <a:endParaRPr lang="en-GB"/>
        </a:p>
      </dgm:t>
    </dgm:pt>
    <dgm:pt modelId="{D2D05F6E-BC2B-4C58-8F0A-FC267B4A13AE}">
      <dgm:prSet phldrT="[Text]"/>
      <dgm:spPr/>
      <dgm:t>
        <a:bodyPr/>
        <a:lstStyle/>
        <a:p>
          <a:r>
            <a:rPr lang="en-GB"/>
            <a:t>SYNTHESIS</a:t>
          </a:r>
        </a:p>
      </dgm:t>
    </dgm:pt>
    <dgm:pt modelId="{67D42B3B-1C51-427E-847E-E54241A3066D}" type="parTrans" cxnId="{7E922EBB-EC8C-49BA-A2E2-CDC21D0DD686}">
      <dgm:prSet/>
      <dgm:spPr/>
      <dgm:t>
        <a:bodyPr/>
        <a:lstStyle/>
        <a:p>
          <a:endParaRPr lang="en-GB"/>
        </a:p>
      </dgm:t>
    </dgm:pt>
    <dgm:pt modelId="{252FD266-37A9-4E4C-BCD4-19AB93DC2396}" type="sibTrans" cxnId="{7E922EBB-EC8C-49BA-A2E2-CDC21D0DD686}">
      <dgm:prSet/>
      <dgm:spPr/>
      <dgm:t>
        <a:bodyPr/>
        <a:lstStyle/>
        <a:p>
          <a:endParaRPr lang="en-GB"/>
        </a:p>
      </dgm:t>
    </dgm:pt>
    <dgm:pt modelId="{A65CA817-5A69-4580-AB86-B04226FA4A7E}" type="pres">
      <dgm:prSet presAssocID="{287F6613-16EE-493D-9B26-DBF7188B76D0}" presName="Name0" presStyleCnt="0">
        <dgm:presLayoutVars>
          <dgm:dir/>
          <dgm:animLvl val="lvl"/>
          <dgm:resizeHandles val="exact"/>
        </dgm:presLayoutVars>
      </dgm:prSet>
      <dgm:spPr/>
    </dgm:pt>
    <dgm:pt modelId="{A761B466-E97B-4AFE-A69A-973FBC4AA0DA}" type="pres">
      <dgm:prSet presAssocID="{D6F6060D-28A4-4B5D-B601-0862D8081E43}" presName="parTxOnly" presStyleLbl="node1" presStyleIdx="0" presStyleCnt="3" custLinFactNeighborX="-821" custLinFactNeighborY="-83768">
        <dgm:presLayoutVars>
          <dgm:chMax val="0"/>
          <dgm:chPref val="0"/>
          <dgm:bulletEnabled val="1"/>
        </dgm:presLayoutVars>
      </dgm:prSet>
      <dgm:spPr/>
    </dgm:pt>
    <dgm:pt modelId="{3FB75CE1-7E67-4B2B-9803-06AA61B27E33}" type="pres">
      <dgm:prSet presAssocID="{F91BF996-C544-454C-9428-982A99590B27}" presName="parTxOnlySpace" presStyleCnt="0"/>
      <dgm:spPr/>
    </dgm:pt>
    <dgm:pt modelId="{3CCEC78A-6495-47B0-A56C-5896641BA27E}" type="pres">
      <dgm:prSet presAssocID="{6FC821F9-584D-4483-A1E5-1415315752DB}" presName="parTxOnly" presStyleLbl="node1" presStyleIdx="1" presStyleCnt="3" custLinFactNeighborX="18828" custLinFactNeighborY="-83768">
        <dgm:presLayoutVars>
          <dgm:chMax val="0"/>
          <dgm:chPref val="0"/>
          <dgm:bulletEnabled val="1"/>
        </dgm:presLayoutVars>
      </dgm:prSet>
      <dgm:spPr/>
    </dgm:pt>
    <dgm:pt modelId="{AF23BFC0-428F-462D-89CD-8A4D8408ACA6}" type="pres">
      <dgm:prSet presAssocID="{1E234150-74DF-437D-A90D-9C3BBB0C4C18}" presName="parTxOnlySpace" presStyleCnt="0"/>
      <dgm:spPr/>
    </dgm:pt>
    <dgm:pt modelId="{048C29C6-0D87-451D-A902-210E543DBB0B}" type="pres">
      <dgm:prSet presAssocID="{D2D05F6E-BC2B-4C58-8F0A-FC267B4A13AE}" presName="parTxOnly" presStyleLbl="node1" presStyleIdx="2" presStyleCnt="3" custLinFactNeighborX="38476" custLinFactNeighborY="-83768">
        <dgm:presLayoutVars>
          <dgm:chMax val="0"/>
          <dgm:chPref val="0"/>
          <dgm:bulletEnabled val="1"/>
        </dgm:presLayoutVars>
      </dgm:prSet>
      <dgm:spPr/>
    </dgm:pt>
  </dgm:ptLst>
  <dgm:cxnLst>
    <dgm:cxn modelId="{1B27490B-6277-403D-8DF5-659EBB37CD21}" type="presOf" srcId="{D6F6060D-28A4-4B5D-B601-0862D8081E43}" destId="{A761B466-E97B-4AFE-A69A-973FBC4AA0DA}" srcOrd="0" destOrd="0" presId="urn:microsoft.com/office/officeart/2005/8/layout/chevron1"/>
    <dgm:cxn modelId="{F7573C26-3148-4857-B202-A7581B8D5AA2}" srcId="{287F6613-16EE-493D-9B26-DBF7188B76D0}" destId="{6FC821F9-584D-4483-A1E5-1415315752DB}" srcOrd="1" destOrd="0" parTransId="{5408E409-8BEF-4275-948C-3C486CE14179}" sibTransId="{1E234150-74DF-437D-A90D-9C3BBB0C4C18}"/>
    <dgm:cxn modelId="{33D9E560-B997-4F31-8B61-4023CFE916A7}" type="presOf" srcId="{287F6613-16EE-493D-9B26-DBF7188B76D0}" destId="{A65CA817-5A69-4580-AB86-B04226FA4A7E}" srcOrd="0" destOrd="0" presId="urn:microsoft.com/office/officeart/2005/8/layout/chevron1"/>
    <dgm:cxn modelId="{C619006B-E0BE-412C-8D9D-CD19D323A2C0}" type="presOf" srcId="{6FC821F9-584D-4483-A1E5-1415315752DB}" destId="{3CCEC78A-6495-47B0-A56C-5896641BA27E}" srcOrd="0" destOrd="0" presId="urn:microsoft.com/office/officeart/2005/8/layout/chevron1"/>
    <dgm:cxn modelId="{968D684C-353B-451A-AA9A-8AAEBCF816F3}" srcId="{287F6613-16EE-493D-9B26-DBF7188B76D0}" destId="{D6F6060D-28A4-4B5D-B601-0862D8081E43}" srcOrd="0" destOrd="0" parTransId="{93761738-036C-4CC9-BEB7-693AD8A8DF29}" sibTransId="{F91BF996-C544-454C-9428-982A99590B27}"/>
    <dgm:cxn modelId="{2D28F77A-0590-43E4-9BD0-59132915C7BB}" type="presOf" srcId="{D2D05F6E-BC2B-4C58-8F0A-FC267B4A13AE}" destId="{048C29C6-0D87-451D-A902-210E543DBB0B}" srcOrd="0" destOrd="0" presId="urn:microsoft.com/office/officeart/2005/8/layout/chevron1"/>
    <dgm:cxn modelId="{7E922EBB-EC8C-49BA-A2E2-CDC21D0DD686}" srcId="{287F6613-16EE-493D-9B26-DBF7188B76D0}" destId="{D2D05F6E-BC2B-4C58-8F0A-FC267B4A13AE}" srcOrd="2" destOrd="0" parTransId="{67D42B3B-1C51-427E-847E-E54241A3066D}" sibTransId="{252FD266-37A9-4E4C-BCD4-19AB93DC2396}"/>
    <dgm:cxn modelId="{02384CE3-1125-4763-96BE-AA7DEF2FFDBA}" type="presParOf" srcId="{A65CA817-5A69-4580-AB86-B04226FA4A7E}" destId="{A761B466-E97B-4AFE-A69A-973FBC4AA0DA}" srcOrd="0" destOrd="0" presId="urn:microsoft.com/office/officeart/2005/8/layout/chevron1"/>
    <dgm:cxn modelId="{22FA104C-4A91-47C4-A1EC-CF8A52812FCB}" type="presParOf" srcId="{A65CA817-5A69-4580-AB86-B04226FA4A7E}" destId="{3FB75CE1-7E67-4B2B-9803-06AA61B27E33}" srcOrd="1" destOrd="0" presId="urn:microsoft.com/office/officeart/2005/8/layout/chevron1"/>
    <dgm:cxn modelId="{B8B86872-A6FB-4254-9ECF-23666025BAB0}" type="presParOf" srcId="{A65CA817-5A69-4580-AB86-B04226FA4A7E}" destId="{3CCEC78A-6495-47B0-A56C-5896641BA27E}" srcOrd="2" destOrd="0" presId="urn:microsoft.com/office/officeart/2005/8/layout/chevron1"/>
    <dgm:cxn modelId="{B95F3FED-0CED-4DDE-B34C-7F6AA0D1039E}" type="presParOf" srcId="{A65CA817-5A69-4580-AB86-B04226FA4A7E}" destId="{AF23BFC0-428F-462D-89CD-8A4D8408ACA6}" srcOrd="3" destOrd="0" presId="urn:microsoft.com/office/officeart/2005/8/layout/chevron1"/>
    <dgm:cxn modelId="{0A16CCCA-8E95-4FD4-B357-6FC9713F8B6C}" type="presParOf" srcId="{A65CA817-5A69-4580-AB86-B04226FA4A7E}" destId="{048C29C6-0D87-451D-A902-210E543DBB0B}" srcOrd="4"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180941-1129-4FE2-A264-9A7F9F654223}" type="doc">
      <dgm:prSet loTypeId="urn:microsoft.com/office/officeart/2005/8/layout/arrow5" loCatId="relationship" qsTypeId="urn:microsoft.com/office/officeart/2005/8/quickstyle/3d1" qsCatId="3D" csTypeId="urn:microsoft.com/office/officeart/2005/8/colors/colorful3" csCatId="colorful" phldr="1"/>
      <dgm:spPr/>
      <dgm:t>
        <a:bodyPr/>
        <a:lstStyle/>
        <a:p>
          <a:endParaRPr lang="en-GB"/>
        </a:p>
      </dgm:t>
    </dgm:pt>
    <dgm:pt modelId="{5C9AEF8D-E334-4BD0-AB8E-9429BD8CBB5E}">
      <dgm:prSet phldrT="[Text]"/>
      <dgm:spPr/>
      <dgm:t>
        <a:bodyPr/>
        <a:lstStyle/>
        <a:p>
          <a:r>
            <a:rPr lang="en-GB"/>
            <a:t>Classicism</a:t>
          </a:r>
        </a:p>
      </dgm:t>
    </dgm:pt>
    <dgm:pt modelId="{8E3D5A0A-5D85-4421-860B-68893C8E5883}" type="parTrans" cxnId="{8C958D0D-8823-4525-B23A-66AEF2A7043A}">
      <dgm:prSet/>
      <dgm:spPr/>
      <dgm:t>
        <a:bodyPr/>
        <a:lstStyle/>
        <a:p>
          <a:endParaRPr lang="en-GB"/>
        </a:p>
      </dgm:t>
    </dgm:pt>
    <dgm:pt modelId="{4AB81093-2BD7-4633-BB8E-41CA089C1B96}" type="sibTrans" cxnId="{8C958D0D-8823-4525-B23A-66AEF2A7043A}">
      <dgm:prSet/>
      <dgm:spPr/>
      <dgm:t>
        <a:bodyPr/>
        <a:lstStyle/>
        <a:p>
          <a:endParaRPr lang="en-GB"/>
        </a:p>
      </dgm:t>
    </dgm:pt>
    <dgm:pt modelId="{0811D2D7-AEEE-4B91-8A2F-42392ABDD84C}">
      <dgm:prSet phldrT="[Text]"/>
      <dgm:spPr/>
      <dgm:t>
        <a:bodyPr/>
        <a:lstStyle/>
        <a:p>
          <a:r>
            <a:rPr lang="en-GB"/>
            <a:t>Positivism</a:t>
          </a:r>
        </a:p>
      </dgm:t>
    </dgm:pt>
    <dgm:pt modelId="{D982339A-6EA5-4547-93E2-514D7AB48222}" type="parTrans" cxnId="{CD1C4DC2-3BF9-4B35-A61D-9DD9FD63A83B}">
      <dgm:prSet/>
      <dgm:spPr/>
      <dgm:t>
        <a:bodyPr/>
        <a:lstStyle/>
        <a:p>
          <a:endParaRPr lang="en-GB"/>
        </a:p>
      </dgm:t>
    </dgm:pt>
    <dgm:pt modelId="{3CB08854-3CE0-44DB-9F16-48B20E71C255}" type="sibTrans" cxnId="{CD1C4DC2-3BF9-4B35-A61D-9DD9FD63A83B}">
      <dgm:prSet/>
      <dgm:spPr/>
      <dgm:t>
        <a:bodyPr/>
        <a:lstStyle/>
        <a:p>
          <a:endParaRPr lang="en-GB"/>
        </a:p>
      </dgm:t>
    </dgm:pt>
    <dgm:pt modelId="{0DAC836A-B7FF-44F3-BE2B-4BA93C71E46D}" type="pres">
      <dgm:prSet presAssocID="{5C180941-1129-4FE2-A264-9A7F9F654223}" presName="diagram" presStyleCnt="0">
        <dgm:presLayoutVars>
          <dgm:dir/>
          <dgm:resizeHandles val="exact"/>
        </dgm:presLayoutVars>
      </dgm:prSet>
      <dgm:spPr/>
    </dgm:pt>
    <dgm:pt modelId="{B5271E14-6AFE-47D9-9F87-2F0130DEAF3C}" type="pres">
      <dgm:prSet presAssocID="{5C9AEF8D-E334-4BD0-AB8E-9429BD8CBB5E}" presName="arrow" presStyleLbl="node1" presStyleIdx="0" presStyleCnt="2" custRadScaleRad="101191" custRadScaleInc="3322">
        <dgm:presLayoutVars>
          <dgm:bulletEnabled val="1"/>
        </dgm:presLayoutVars>
      </dgm:prSet>
      <dgm:spPr/>
    </dgm:pt>
    <dgm:pt modelId="{68BDD00E-29EE-4C3F-8339-A42381E3E6A6}" type="pres">
      <dgm:prSet presAssocID="{0811D2D7-AEEE-4B91-8A2F-42392ABDD84C}" presName="arrow" presStyleLbl="node1" presStyleIdx="1" presStyleCnt="2" custRadScaleRad="112191" custRadScaleInc="-2509">
        <dgm:presLayoutVars>
          <dgm:bulletEnabled val="1"/>
        </dgm:presLayoutVars>
      </dgm:prSet>
      <dgm:spPr/>
    </dgm:pt>
  </dgm:ptLst>
  <dgm:cxnLst>
    <dgm:cxn modelId="{8C958D0D-8823-4525-B23A-66AEF2A7043A}" srcId="{5C180941-1129-4FE2-A264-9A7F9F654223}" destId="{5C9AEF8D-E334-4BD0-AB8E-9429BD8CBB5E}" srcOrd="0" destOrd="0" parTransId="{8E3D5A0A-5D85-4421-860B-68893C8E5883}" sibTransId="{4AB81093-2BD7-4633-BB8E-41CA089C1B96}"/>
    <dgm:cxn modelId="{68C15E61-B0B0-4E95-804A-3D354894BEC1}" type="presOf" srcId="{5C9AEF8D-E334-4BD0-AB8E-9429BD8CBB5E}" destId="{B5271E14-6AFE-47D9-9F87-2F0130DEAF3C}" srcOrd="0" destOrd="0" presId="urn:microsoft.com/office/officeart/2005/8/layout/arrow5"/>
    <dgm:cxn modelId="{3C0F1B6D-4246-4549-8406-11288B5F1DFF}" type="presOf" srcId="{5C180941-1129-4FE2-A264-9A7F9F654223}" destId="{0DAC836A-B7FF-44F3-BE2B-4BA93C71E46D}" srcOrd="0" destOrd="0" presId="urn:microsoft.com/office/officeart/2005/8/layout/arrow5"/>
    <dgm:cxn modelId="{5A19F986-64E0-405F-97B8-5CC9654B2310}" type="presOf" srcId="{0811D2D7-AEEE-4B91-8A2F-42392ABDD84C}" destId="{68BDD00E-29EE-4C3F-8339-A42381E3E6A6}" srcOrd="0" destOrd="0" presId="urn:microsoft.com/office/officeart/2005/8/layout/arrow5"/>
    <dgm:cxn modelId="{CD1C4DC2-3BF9-4B35-A61D-9DD9FD63A83B}" srcId="{5C180941-1129-4FE2-A264-9A7F9F654223}" destId="{0811D2D7-AEEE-4B91-8A2F-42392ABDD84C}" srcOrd="1" destOrd="0" parTransId="{D982339A-6EA5-4547-93E2-514D7AB48222}" sibTransId="{3CB08854-3CE0-44DB-9F16-48B20E71C255}"/>
    <dgm:cxn modelId="{4561D173-35F2-48D6-8EBA-BF2F922853F9}" type="presParOf" srcId="{0DAC836A-B7FF-44F3-BE2B-4BA93C71E46D}" destId="{B5271E14-6AFE-47D9-9F87-2F0130DEAF3C}" srcOrd="0" destOrd="0" presId="urn:microsoft.com/office/officeart/2005/8/layout/arrow5"/>
    <dgm:cxn modelId="{0048FAFA-45E2-490F-9976-02440FD1D294}" type="presParOf" srcId="{0DAC836A-B7FF-44F3-BE2B-4BA93C71E46D}" destId="{68BDD00E-29EE-4C3F-8339-A42381E3E6A6}"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1C58C8-19B1-4DED-AFE1-60D7162D0F20}">
      <dsp:nvSpPr>
        <dsp:cNvPr id="0" name=""/>
        <dsp:cNvSpPr/>
      </dsp:nvSpPr>
      <dsp:spPr>
        <a:xfrm>
          <a:off x="0" y="129850"/>
          <a:ext cx="6037613" cy="898560"/>
        </a:xfrm>
        <a:prstGeom prst="round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accent1"/>
              </a:solidFill>
            </a:rPr>
            <a:t>Look on any police force’s social media account or </a:t>
          </a:r>
          <a:r>
            <a:rPr lang="en-GB" sz="1600" b="1" kern="1200" dirty="0" err="1">
              <a:solidFill>
                <a:schemeClr val="accent1"/>
              </a:solidFill>
            </a:rPr>
            <a:t>WalesOnline</a:t>
          </a:r>
          <a:r>
            <a:rPr lang="en-GB" sz="1600" b="1" kern="1200" dirty="0">
              <a:solidFill>
                <a:schemeClr val="accent1"/>
              </a:solidFill>
            </a:rPr>
            <a:t> at a post where the force has shown a conviction of an offender and review the comments. </a:t>
          </a:r>
          <a:endParaRPr lang="en-US" sz="1600" kern="1200" dirty="0">
            <a:solidFill>
              <a:schemeClr val="accent1"/>
            </a:solidFill>
          </a:endParaRPr>
        </a:p>
      </dsp:txBody>
      <dsp:txXfrm>
        <a:off x="43864" y="173714"/>
        <a:ext cx="5949885" cy="810832"/>
      </dsp:txXfrm>
    </dsp:sp>
    <dsp:sp modelId="{2273C252-3C5A-47E6-9E9A-BEAC091465B2}">
      <dsp:nvSpPr>
        <dsp:cNvPr id="0" name=""/>
        <dsp:cNvSpPr/>
      </dsp:nvSpPr>
      <dsp:spPr>
        <a:xfrm>
          <a:off x="0" y="1074490"/>
          <a:ext cx="6037613" cy="8985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Based on what is written, what is your impression of the offender?</a:t>
          </a:r>
          <a:endParaRPr lang="en-US" sz="1600" kern="1200"/>
        </a:p>
      </dsp:txBody>
      <dsp:txXfrm>
        <a:off x="43864" y="1118354"/>
        <a:ext cx="5949885" cy="810832"/>
      </dsp:txXfrm>
    </dsp:sp>
    <dsp:sp modelId="{1F0A8D1F-8C3C-44C6-843D-54847C7B8B85}">
      <dsp:nvSpPr>
        <dsp:cNvPr id="0" name=""/>
        <dsp:cNvSpPr/>
      </dsp:nvSpPr>
      <dsp:spPr>
        <a:xfrm>
          <a:off x="0" y="2019130"/>
          <a:ext cx="6037613" cy="8985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   How many people categorise the offender on the offence type?</a:t>
          </a:r>
          <a:endParaRPr lang="en-US" sz="1600" kern="1200"/>
        </a:p>
      </dsp:txBody>
      <dsp:txXfrm>
        <a:off x="43864" y="2062994"/>
        <a:ext cx="5949885" cy="810832"/>
      </dsp:txXfrm>
    </dsp:sp>
    <dsp:sp modelId="{9918DE11-688E-4729-91CA-C830E0E46962}">
      <dsp:nvSpPr>
        <dsp:cNvPr id="0" name=""/>
        <dsp:cNvSpPr/>
      </dsp:nvSpPr>
      <dsp:spPr>
        <a:xfrm>
          <a:off x="0" y="2963770"/>
          <a:ext cx="6037613" cy="8985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Does anyone stand up for the offender or provide background to their offending?</a:t>
          </a:r>
          <a:endParaRPr lang="en-US" sz="1600" kern="1200"/>
        </a:p>
      </dsp:txBody>
      <dsp:txXfrm>
        <a:off x="43864" y="3007634"/>
        <a:ext cx="5949885" cy="810832"/>
      </dsp:txXfrm>
    </dsp:sp>
    <dsp:sp modelId="{9FD9FCEE-1C74-460C-A290-AF6242E0EC66}">
      <dsp:nvSpPr>
        <dsp:cNvPr id="0" name=""/>
        <dsp:cNvSpPr/>
      </dsp:nvSpPr>
      <dsp:spPr>
        <a:xfrm>
          <a:off x="0" y="3908410"/>
          <a:ext cx="6037613" cy="8985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Based on the information on the post and the attached police article, if there is one, formulate a profile for the offender.</a:t>
          </a:r>
          <a:endParaRPr lang="en-US" sz="1600" kern="1200"/>
        </a:p>
      </dsp:txBody>
      <dsp:txXfrm>
        <a:off x="43864" y="3952274"/>
        <a:ext cx="5949885" cy="810832"/>
      </dsp:txXfrm>
    </dsp:sp>
    <dsp:sp modelId="{59C01E4F-F637-4359-9D31-0950D51F7B5A}">
      <dsp:nvSpPr>
        <dsp:cNvPr id="0" name=""/>
        <dsp:cNvSpPr/>
      </dsp:nvSpPr>
      <dsp:spPr>
        <a:xfrm>
          <a:off x="0" y="4853050"/>
          <a:ext cx="6037613" cy="8985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If you were to re-write the post, what information could you include to improve the discussion about the offender?</a:t>
          </a:r>
          <a:endParaRPr lang="en-US" sz="1600" kern="1200"/>
        </a:p>
      </dsp:txBody>
      <dsp:txXfrm>
        <a:off x="43864" y="4896914"/>
        <a:ext cx="5949885" cy="8108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1B466-E97B-4AFE-A69A-973FBC4AA0DA}">
      <dsp:nvSpPr>
        <dsp:cNvPr id="0" name=""/>
        <dsp:cNvSpPr/>
      </dsp:nvSpPr>
      <dsp:spPr>
        <a:xfrm>
          <a:off x="0" y="971021"/>
          <a:ext cx="3703592" cy="1481437"/>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Simplification</a:t>
          </a:r>
        </a:p>
      </dsp:txBody>
      <dsp:txXfrm>
        <a:off x="740719" y="971021"/>
        <a:ext cx="2222155" cy="1481437"/>
      </dsp:txXfrm>
    </dsp:sp>
    <dsp:sp modelId="{3CCEC78A-6495-47B0-A56C-5896641BA27E}">
      <dsp:nvSpPr>
        <dsp:cNvPr id="0" name=""/>
        <dsp:cNvSpPr/>
      </dsp:nvSpPr>
      <dsp:spPr>
        <a:xfrm>
          <a:off x="3406004" y="971021"/>
          <a:ext cx="3703592" cy="1481437"/>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 simplification	</a:t>
          </a:r>
        </a:p>
      </dsp:txBody>
      <dsp:txXfrm>
        <a:off x="4146723" y="971021"/>
        <a:ext cx="2222155" cy="1481437"/>
      </dsp:txXfrm>
    </dsp:sp>
    <dsp:sp modelId="{048C29C6-0D87-451D-A902-210E543DBB0B}">
      <dsp:nvSpPr>
        <dsp:cNvPr id="0" name=""/>
        <dsp:cNvSpPr/>
      </dsp:nvSpPr>
      <dsp:spPr>
        <a:xfrm>
          <a:off x="6672547" y="971021"/>
          <a:ext cx="3703592" cy="1481437"/>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SYNTHESIS</a:t>
          </a:r>
        </a:p>
      </dsp:txBody>
      <dsp:txXfrm>
        <a:off x="7413266" y="971021"/>
        <a:ext cx="2222155" cy="14814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271E14-6AFE-47D9-9F87-2F0130DEAF3C}">
      <dsp:nvSpPr>
        <dsp:cNvPr id="0" name=""/>
        <dsp:cNvSpPr/>
      </dsp:nvSpPr>
      <dsp:spPr>
        <a:xfrm rot="16200000">
          <a:off x="0" y="0"/>
          <a:ext cx="2808590" cy="2808590"/>
        </a:xfrm>
        <a:prstGeom prst="downArrow">
          <a:avLst>
            <a:gd name="adj1" fmla="val 50000"/>
            <a:gd name="adj2" fmla="val 35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a:t>Classicism</a:t>
          </a:r>
        </a:p>
      </dsp:txBody>
      <dsp:txXfrm rot="5400000">
        <a:off x="0" y="702147"/>
        <a:ext cx="2317087" cy="1404295"/>
      </dsp:txXfrm>
    </dsp:sp>
    <dsp:sp modelId="{68BDD00E-29EE-4C3F-8339-A42381E3E6A6}">
      <dsp:nvSpPr>
        <dsp:cNvPr id="0" name=""/>
        <dsp:cNvSpPr/>
      </dsp:nvSpPr>
      <dsp:spPr>
        <a:xfrm rot="5400000">
          <a:off x="4039019" y="0"/>
          <a:ext cx="2808590" cy="2808590"/>
        </a:xfrm>
        <a:prstGeom prst="downArrow">
          <a:avLst>
            <a:gd name="adj1" fmla="val 50000"/>
            <a:gd name="adj2" fmla="val 35000"/>
          </a:avLst>
        </a:prstGeom>
        <a:gradFill rotWithShape="0">
          <a:gsLst>
            <a:gs pos="0">
              <a:schemeClr val="accent3">
                <a:hueOff val="-1137357"/>
                <a:satOff val="-4689"/>
                <a:lumOff val="-983"/>
                <a:alphaOff val="0"/>
                <a:satMod val="103000"/>
                <a:lumMod val="102000"/>
                <a:tint val="94000"/>
              </a:schemeClr>
            </a:gs>
            <a:gs pos="50000">
              <a:schemeClr val="accent3">
                <a:hueOff val="-1137357"/>
                <a:satOff val="-4689"/>
                <a:lumOff val="-983"/>
                <a:alphaOff val="0"/>
                <a:satMod val="110000"/>
                <a:lumMod val="100000"/>
                <a:shade val="100000"/>
              </a:schemeClr>
            </a:gs>
            <a:gs pos="100000">
              <a:schemeClr val="accent3">
                <a:hueOff val="-1137357"/>
                <a:satOff val="-4689"/>
                <a:lumOff val="-9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a:t>Positivism</a:t>
          </a:r>
        </a:p>
      </dsp:txBody>
      <dsp:txXfrm rot="-5400000">
        <a:off x="4530522" y="702148"/>
        <a:ext cx="2317087" cy="140429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79F377-E00F-4718-8008-49A86D36052C}" type="datetimeFigureOut">
              <a:rPr lang="en-GB" smtClean="0"/>
              <a:t>10/10/2024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9D80DD-CD0E-4D57-9E7B-E164595FAB46}" type="slidenum">
              <a:rPr lang="en-GB" smtClean="0"/>
              <a:t>‹#›</a:t>
            </a:fld>
            <a:endParaRPr lang="en-GB"/>
          </a:p>
        </p:txBody>
      </p:sp>
    </p:spTree>
    <p:extLst>
      <p:ext uri="{BB962C8B-B14F-4D97-AF65-F5344CB8AC3E}">
        <p14:creationId xmlns:p14="http://schemas.microsoft.com/office/powerpoint/2010/main" val="2511195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3</a:t>
            </a:fld>
            <a:endParaRPr lang="en-GB"/>
          </a:p>
        </p:txBody>
      </p:sp>
    </p:spTree>
    <p:extLst>
      <p:ext uri="{BB962C8B-B14F-4D97-AF65-F5344CB8AC3E}">
        <p14:creationId xmlns:p14="http://schemas.microsoft.com/office/powerpoint/2010/main" val="127028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4</a:t>
            </a:fld>
            <a:endParaRPr lang="en-GB"/>
          </a:p>
        </p:txBody>
      </p:sp>
    </p:spTree>
    <p:extLst>
      <p:ext uri="{BB962C8B-B14F-4D97-AF65-F5344CB8AC3E}">
        <p14:creationId xmlns:p14="http://schemas.microsoft.com/office/powerpoint/2010/main" val="4165921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6</a:t>
            </a:fld>
            <a:endParaRPr lang="en-GB"/>
          </a:p>
        </p:txBody>
      </p:sp>
    </p:spTree>
    <p:extLst>
      <p:ext uri="{BB962C8B-B14F-4D97-AF65-F5344CB8AC3E}">
        <p14:creationId xmlns:p14="http://schemas.microsoft.com/office/powerpoint/2010/main" val="3038683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7</a:t>
            </a:fld>
            <a:endParaRPr lang="en-GB"/>
          </a:p>
        </p:txBody>
      </p:sp>
    </p:spTree>
    <p:extLst>
      <p:ext uri="{BB962C8B-B14F-4D97-AF65-F5344CB8AC3E}">
        <p14:creationId xmlns:p14="http://schemas.microsoft.com/office/powerpoint/2010/main" val="13935198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9</a:t>
            </a:fld>
            <a:endParaRPr lang="en-GB"/>
          </a:p>
        </p:txBody>
      </p:sp>
    </p:spTree>
    <p:extLst>
      <p:ext uri="{BB962C8B-B14F-4D97-AF65-F5344CB8AC3E}">
        <p14:creationId xmlns:p14="http://schemas.microsoft.com/office/powerpoint/2010/main" val="2060076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10</a:t>
            </a:fld>
            <a:endParaRPr lang="en-GB"/>
          </a:p>
        </p:txBody>
      </p:sp>
    </p:spTree>
    <p:extLst>
      <p:ext uri="{BB962C8B-B14F-4D97-AF65-F5344CB8AC3E}">
        <p14:creationId xmlns:p14="http://schemas.microsoft.com/office/powerpoint/2010/main" val="2928584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12</a:t>
            </a:fld>
            <a:endParaRPr lang="en-GB"/>
          </a:p>
        </p:txBody>
      </p:sp>
    </p:spTree>
    <p:extLst>
      <p:ext uri="{BB962C8B-B14F-4D97-AF65-F5344CB8AC3E}">
        <p14:creationId xmlns:p14="http://schemas.microsoft.com/office/powerpoint/2010/main" val="416240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13</a:t>
            </a:fld>
            <a:endParaRPr lang="en-GB"/>
          </a:p>
        </p:txBody>
      </p:sp>
    </p:spTree>
    <p:extLst>
      <p:ext uri="{BB962C8B-B14F-4D97-AF65-F5344CB8AC3E}">
        <p14:creationId xmlns:p14="http://schemas.microsoft.com/office/powerpoint/2010/main" val="547508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14</a:t>
            </a:fld>
            <a:endParaRPr lang="en-GB"/>
          </a:p>
        </p:txBody>
      </p:sp>
    </p:spTree>
    <p:extLst>
      <p:ext uri="{BB962C8B-B14F-4D97-AF65-F5344CB8AC3E}">
        <p14:creationId xmlns:p14="http://schemas.microsoft.com/office/powerpoint/2010/main" val="2007653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15</a:t>
            </a:fld>
            <a:endParaRPr lang="en-GB"/>
          </a:p>
        </p:txBody>
      </p:sp>
    </p:spTree>
    <p:extLst>
      <p:ext uri="{BB962C8B-B14F-4D97-AF65-F5344CB8AC3E}">
        <p14:creationId xmlns:p14="http://schemas.microsoft.com/office/powerpoint/2010/main" val="554553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16</a:t>
            </a:fld>
            <a:endParaRPr lang="en-GB"/>
          </a:p>
        </p:txBody>
      </p:sp>
    </p:spTree>
    <p:extLst>
      <p:ext uri="{BB962C8B-B14F-4D97-AF65-F5344CB8AC3E}">
        <p14:creationId xmlns:p14="http://schemas.microsoft.com/office/powerpoint/2010/main" val="3707110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9D80DD-CD0E-4D57-9E7B-E164595FAB46}" type="slidenum">
              <a:rPr lang="en-GB" smtClean="0"/>
              <a:t>18</a:t>
            </a:fld>
            <a:endParaRPr lang="en-GB"/>
          </a:p>
        </p:txBody>
      </p:sp>
    </p:spTree>
    <p:extLst>
      <p:ext uri="{BB962C8B-B14F-4D97-AF65-F5344CB8AC3E}">
        <p14:creationId xmlns:p14="http://schemas.microsoft.com/office/powerpoint/2010/main" val="1551967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2837741"/>
      </p:ext>
    </p:extLst>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2815691"/>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272037"/>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4092153"/>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5203038"/>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8597610"/>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6869811"/>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73241"/>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3592222"/>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957672"/>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10/10/2024</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5635062"/>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cap="none" spc="0" baseline="0">
                <a:solidFill>
                  <a:schemeClr val="tx1">
                    <a:tint val="75000"/>
                  </a:schemeClr>
                </a:solidFill>
                <a:latin typeface="+mn-lt"/>
              </a:defRPr>
            </a:lvl1pPr>
          </a:lstStyle>
          <a:p>
            <a:fld id="{82EDB8D0-98ED-4B86-9D5F-E61ADC70144D}" type="datetimeFigureOut">
              <a:rPr lang="en-US" smtClean="0"/>
              <a:pPr/>
              <a:t>10/10/2024</a:t>
            </a:fld>
            <a:endParaRPr lang="en-US"/>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2508586742"/>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75" r:id="rId5"/>
    <p:sldLayoutId id="2147483680" r:id="rId6"/>
    <p:sldLayoutId id="2147483676" r:id="rId7"/>
    <p:sldLayoutId id="2147483677" r:id="rId8"/>
    <p:sldLayoutId id="2147483678" r:id="rId9"/>
    <p:sldLayoutId id="2147483679" r:id="rId10"/>
    <p:sldLayoutId id="2147483681" r:id="rId11"/>
  </p:sldLayoutIdLst>
  <p:transition spd="slow">
    <p:cover/>
  </p:transition>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citeseerx.ist.psu.edu/document?repid=rep1&amp;type=pdf&amp;doi=9bfe19b8ab39533e51e44f970f24aa77b5c9caae"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hyperlink" Target="https://leb.fbi.gov/articles/featured-articles/adverse-childhood-experiences-and-crime" TargetMode="Externa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5.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ideo" Target="https://www.youtube.com/embed/pnqylwd3jyQ?feature=oembed" TargetMode="Externa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906370-1564-49FA-A802-58546B392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wireframe of lines and dots&#10;&#10;Description automatically generated">
            <a:extLst>
              <a:ext uri="{FF2B5EF4-FFF2-40B4-BE49-F238E27FC236}">
                <a16:creationId xmlns:a16="http://schemas.microsoft.com/office/drawing/2014/main" id="{070BD84C-6C69-5AB5-90BF-1BFBFC957BE8}"/>
              </a:ext>
            </a:extLst>
          </p:cNvPr>
          <p:cNvPicPr>
            <a:picLocks noChangeAspect="1"/>
          </p:cNvPicPr>
          <p:nvPr/>
        </p:nvPicPr>
        <p:blipFill rotWithShape="1">
          <a:blip r:embed="rId2">
            <a:alphaModFix amt="55000"/>
          </a:blip>
          <a:srcRect t="28904" b="13404"/>
          <a:stretch/>
        </p:blipFill>
        <p:spPr>
          <a:xfrm>
            <a:off x="20" y="10"/>
            <a:ext cx="12191980" cy="6857990"/>
          </a:xfrm>
          <a:prstGeom prst="rect">
            <a:avLst/>
          </a:prstGeom>
        </p:spPr>
      </p:pic>
      <p:sp>
        <p:nvSpPr>
          <p:cNvPr id="11" name="Oval 10">
            <a:extLst>
              <a:ext uri="{FF2B5EF4-FFF2-40B4-BE49-F238E27FC236}">
                <a16:creationId xmlns:a16="http://schemas.microsoft.com/office/drawing/2014/main" id="{EF640709-BDFD-453B-B75D-6212E7A87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11500" y="370600"/>
            <a:ext cx="5923842" cy="5923842"/>
          </a:xfrm>
          <a:prstGeom prst="ellipse">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73A47D-DAE9-CA71-815F-06240685C284}"/>
              </a:ext>
            </a:extLst>
          </p:cNvPr>
          <p:cNvSpPr>
            <a:spLocks noGrp="1"/>
          </p:cNvSpPr>
          <p:nvPr>
            <p:ph type="ctrTitle"/>
          </p:nvPr>
        </p:nvSpPr>
        <p:spPr>
          <a:xfrm>
            <a:off x="3552300" y="1841341"/>
            <a:ext cx="5037616" cy="2982360"/>
          </a:xfrm>
        </p:spPr>
        <p:txBody>
          <a:bodyPr>
            <a:normAutofit fontScale="90000"/>
          </a:bodyPr>
          <a:lstStyle/>
          <a:p>
            <a:r>
              <a:rPr lang="en-GB" dirty="0"/>
              <a:t>Theory and its uses: Who offends and why?</a:t>
            </a:r>
          </a:p>
        </p:txBody>
      </p:sp>
      <p:sp>
        <p:nvSpPr>
          <p:cNvPr id="3" name="Subtitle 2">
            <a:extLst>
              <a:ext uri="{FF2B5EF4-FFF2-40B4-BE49-F238E27FC236}">
                <a16:creationId xmlns:a16="http://schemas.microsoft.com/office/drawing/2014/main" id="{F7974FE8-62D9-F81E-1407-1C3B64D3F8BE}"/>
              </a:ext>
            </a:extLst>
          </p:cNvPr>
          <p:cNvSpPr>
            <a:spLocks noGrp="1"/>
          </p:cNvSpPr>
          <p:nvPr>
            <p:ph type="subTitle" idx="1"/>
          </p:nvPr>
        </p:nvSpPr>
        <p:spPr>
          <a:xfrm>
            <a:off x="3577192" y="4890151"/>
            <a:ext cx="5037616" cy="1655762"/>
          </a:xfrm>
        </p:spPr>
        <p:txBody>
          <a:bodyPr>
            <a:normAutofit/>
          </a:bodyPr>
          <a:lstStyle/>
          <a:p>
            <a:r>
              <a:rPr lang="en-GB" dirty="0"/>
              <a:t>Laura Knight</a:t>
            </a:r>
          </a:p>
        </p:txBody>
      </p:sp>
      <p:sp>
        <p:nvSpPr>
          <p:cNvPr id="13" name="Arc 12">
            <a:extLst>
              <a:ext uri="{FF2B5EF4-FFF2-40B4-BE49-F238E27FC236}">
                <a16:creationId xmlns:a16="http://schemas.microsoft.com/office/drawing/2014/main" id="{B4019478-3FDC-438C-8848-1D7DA864A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366740" flipV="1">
            <a:off x="2607299" y="8363"/>
            <a:ext cx="6816262" cy="6816262"/>
          </a:xfrm>
          <a:prstGeom prst="arc">
            <a:avLst>
              <a:gd name="adj1" fmla="val 16200000"/>
              <a:gd name="adj2" fmla="val 20401595"/>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FE406479-1D57-4209-B128-3C81746247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3400" y="4609861"/>
            <a:ext cx="873032" cy="84934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346406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98D09-4E56-980B-C9C2-158C05DD67FC}"/>
              </a:ext>
            </a:extLst>
          </p:cNvPr>
          <p:cNvSpPr>
            <a:spLocks noGrp="1"/>
          </p:cNvSpPr>
          <p:nvPr>
            <p:ph type="title"/>
          </p:nvPr>
        </p:nvSpPr>
        <p:spPr/>
        <p:txBody>
          <a:bodyPr/>
          <a:lstStyle/>
          <a:p>
            <a:r>
              <a:rPr lang="en-GB">
                <a:solidFill>
                  <a:schemeClr val="accent1">
                    <a:lumMod val="75000"/>
                  </a:schemeClr>
                </a:solidFill>
              </a:rPr>
              <a:t>Learning objectives</a:t>
            </a:r>
          </a:p>
        </p:txBody>
      </p:sp>
      <p:sp>
        <p:nvSpPr>
          <p:cNvPr id="3" name="Content Placeholder 2">
            <a:extLst>
              <a:ext uri="{FF2B5EF4-FFF2-40B4-BE49-F238E27FC236}">
                <a16:creationId xmlns:a16="http://schemas.microsoft.com/office/drawing/2014/main" id="{175A0F0A-5950-99AD-34BE-31D8DC3A2105}"/>
              </a:ext>
            </a:extLst>
          </p:cNvPr>
          <p:cNvSpPr>
            <a:spLocks noGrp="1"/>
          </p:cNvSpPr>
          <p:nvPr>
            <p:ph idx="1"/>
          </p:nvPr>
        </p:nvSpPr>
        <p:spPr>
          <a:xfrm>
            <a:off x="744682" y="2325433"/>
            <a:ext cx="10515600" cy="3859742"/>
          </a:xfrm>
        </p:spPr>
        <p:txBody>
          <a:bodyPr/>
          <a:lstStyle/>
          <a:p>
            <a:pPr marL="0" indent="0">
              <a:buNone/>
            </a:pPr>
            <a:r>
              <a:rPr lang="en-GB" dirty="0"/>
              <a:t>By the end of this session you should be able to:</a:t>
            </a:r>
          </a:p>
          <a:p>
            <a:pPr marL="0" indent="0">
              <a:buNone/>
            </a:pPr>
            <a:endParaRPr lang="en-GB" dirty="0"/>
          </a:p>
          <a:p>
            <a:pPr marL="0" indent="0">
              <a:buNone/>
            </a:pPr>
            <a:r>
              <a:rPr lang="en-GB" sz="3200" dirty="0"/>
              <a:t>-Explain who offends</a:t>
            </a:r>
          </a:p>
          <a:p>
            <a:pPr marL="0" indent="0">
              <a:buNone/>
            </a:pPr>
            <a:r>
              <a:rPr lang="en-GB" sz="3200" dirty="0"/>
              <a:t>- Identify some of the problems surrounding   criminological theory</a:t>
            </a:r>
          </a:p>
          <a:p>
            <a:pPr>
              <a:buFontTx/>
              <a:buChar char="-"/>
            </a:pPr>
            <a:r>
              <a:rPr lang="en-GB" sz="3200" dirty="0"/>
              <a:t>Explain the ‘blocks of theory’ proposed by Murphy (2023)</a:t>
            </a:r>
          </a:p>
        </p:txBody>
      </p:sp>
      <p:pic>
        <p:nvPicPr>
          <p:cNvPr id="4" name="Picture 3">
            <a:extLst>
              <a:ext uri="{FF2B5EF4-FFF2-40B4-BE49-F238E27FC236}">
                <a16:creationId xmlns:a16="http://schemas.microsoft.com/office/drawing/2014/main" id="{69EE3046-F7D9-B7FB-69C6-97F99BEBB2F6}"/>
              </a:ext>
            </a:extLst>
          </p:cNvPr>
          <p:cNvPicPr>
            <a:picLocks noChangeAspect="1"/>
          </p:cNvPicPr>
          <p:nvPr/>
        </p:nvPicPr>
        <p:blipFill>
          <a:blip r:embed="rId2"/>
          <a:stretch>
            <a:fillRect/>
          </a:stretch>
        </p:blipFill>
        <p:spPr>
          <a:xfrm>
            <a:off x="9376600" y="582358"/>
            <a:ext cx="2619375" cy="1743075"/>
          </a:xfrm>
          <a:prstGeom prst="rect">
            <a:avLst/>
          </a:prstGeom>
        </p:spPr>
      </p:pic>
    </p:spTree>
    <p:extLst>
      <p:ext uri="{BB962C8B-B14F-4D97-AF65-F5344CB8AC3E}">
        <p14:creationId xmlns:p14="http://schemas.microsoft.com/office/powerpoint/2010/main" val="233745225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ood human figure">
            <a:extLst>
              <a:ext uri="{FF2B5EF4-FFF2-40B4-BE49-F238E27FC236}">
                <a16:creationId xmlns:a16="http://schemas.microsoft.com/office/drawing/2014/main" id="{E16B260F-05DE-AEA3-E343-C203A63CFCFD}"/>
              </a:ext>
            </a:extLst>
          </p:cNvPr>
          <p:cNvPicPr>
            <a:picLocks noChangeAspect="1"/>
          </p:cNvPicPr>
          <p:nvPr/>
        </p:nvPicPr>
        <p:blipFill>
          <a:blip r:embed="rId3"/>
          <a:srcRect r="-1" b="15708"/>
          <a:stretch/>
        </p:blipFill>
        <p:spPr>
          <a:xfrm>
            <a:off x="-4614" y="10"/>
            <a:ext cx="12188932" cy="6857990"/>
          </a:xfrm>
          <a:prstGeom prst="rect">
            <a:avLst/>
          </a:prstGeom>
        </p:spPr>
      </p:pic>
      <p:sp>
        <p:nvSpPr>
          <p:cNvPr id="14" name="Rectangle 13">
            <a:extLst>
              <a:ext uri="{FF2B5EF4-FFF2-40B4-BE49-F238E27FC236}">
                <a16:creationId xmlns:a16="http://schemas.microsoft.com/office/drawing/2014/main" id="{1EF86BFA-9133-4F6B-98BE-1CBB87EB62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3666683"/>
            <a:ext cx="12188952" cy="3191317"/>
          </a:xfrm>
          <a:prstGeom prst="rect">
            <a:avLst/>
          </a:prstGeom>
          <a:gradFill>
            <a:gsLst>
              <a:gs pos="42000">
                <a:schemeClr val="bg1">
                  <a:alpha val="23000"/>
                </a:schemeClr>
              </a:gs>
              <a:gs pos="0">
                <a:schemeClr val="bg1">
                  <a:alpha val="0"/>
                </a:schemeClr>
              </a:gs>
              <a:gs pos="100000">
                <a:schemeClr val="bg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344EBCB-0E2E-23F4-BBCA-7E9F1E8F3E7E}"/>
              </a:ext>
            </a:extLst>
          </p:cNvPr>
          <p:cNvSpPr txBox="1"/>
          <p:nvPr/>
        </p:nvSpPr>
        <p:spPr>
          <a:xfrm>
            <a:off x="6378491" y="3854691"/>
            <a:ext cx="5257800" cy="1701570"/>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6600" kern="1200" dirty="0">
                <a:solidFill>
                  <a:schemeClr val="tx1"/>
                </a:solidFill>
                <a:latin typeface="Neue Haas Grotesk Text Pro" panose="020B0504020202020204" pitchFamily="34" charset="0"/>
                <a:ea typeface="+mj-ea"/>
                <a:cs typeface="+mj-cs"/>
              </a:rPr>
              <a:t>Who offends?</a:t>
            </a:r>
          </a:p>
          <a:p>
            <a:pPr>
              <a:lnSpc>
                <a:spcPct val="90000"/>
              </a:lnSpc>
              <a:spcBef>
                <a:spcPct val="0"/>
              </a:spcBef>
              <a:spcAft>
                <a:spcPts val="600"/>
              </a:spcAft>
            </a:pPr>
            <a:endParaRPr lang="en-US" sz="6600" kern="1200" dirty="0">
              <a:solidFill>
                <a:schemeClr val="tx1"/>
              </a:solidFill>
              <a:latin typeface="Neue Haas Grotesk Text Pro" panose="020B0504020202020204" pitchFamily="34" charset="0"/>
              <a:ea typeface="+mj-ea"/>
              <a:cs typeface="+mj-cs"/>
            </a:endParaRPr>
          </a:p>
          <a:p>
            <a:pPr>
              <a:lnSpc>
                <a:spcPct val="90000"/>
              </a:lnSpc>
              <a:spcBef>
                <a:spcPct val="0"/>
              </a:spcBef>
              <a:spcAft>
                <a:spcPts val="600"/>
              </a:spcAft>
            </a:pPr>
            <a:r>
              <a:rPr lang="en-US" sz="6600" kern="1200" dirty="0">
                <a:solidFill>
                  <a:schemeClr val="tx1"/>
                </a:solidFill>
                <a:latin typeface="Neue Haas Grotesk Text Pro" panose="020B0504020202020204" pitchFamily="34" charset="0"/>
                <a:ea typeface="+mj-ea"/>
                <a:cs typeface="+mj-cs"/>
              </a:rPr>
              <a:t>Why is this important?</a:t>
            </a:r>
          </a:p>
        </p:txBody>
      </p:sp>
    </p:spTree>
    <p:extLst>
      <p:ext uri="{BB962C8B-B14F-4D97-AF65-F5344CB8AC3E}">
        <p14:creationId xmlns:p14="http://schemas.microsoft.com/office/powerpoint/2010/main" val="582881119"/>
      </p:ext>
    </p:extLst>
  </p:cSld>
  <p:clrMapOvr>
    <a:overrideClrMapping bg1="dk1" tx1="lt1" bg2="dk2" tx2="lt2" accent1="accent1" accent2="accent2" accent3="accent3" accent4="accent4" accent5="accent5" accent6="accent6" hlink="hlink" folHlink="folHlink"/>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1000"/>
                                        <p:tgtEl>
                                          <p:spTgt spid="2">
                                            <p:txEl>
                                              <p:pRg st="2" end="2"/>
                                            </p:txEl>
                                          </p:spTgt>
                                        </p:tgtEl>
                                      </p:cBhvr>
                                    </p:animEffect>
                                    <p:anim calcmode="lin" valueType="num">
                                      <p:cBhvr>
                                        <p:cTn id="13"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FCE88-002F-B821-B276-4912A3A08B58}"/>
              </a:ext>
            </a:extLst>
          </p:cNvPr>
          <p:cNvSpPr>
            <a:spLocks noGrp="1"/>
          </p:cNvSpPr>
          <p:nvPr>
            <p:ph type="title"/>
          </p:nvPr>
        </p:nvSpPr>
        <p:spPr/>
        <p:txBody>
          <a:bodyPr/>
          <a:lstStyle/>
          <a:p>
            <a:r>
              <a:rPr lang="en-GB" dirty="0"/>
              <a:t>The age-offending curve</a:t>
            </a:r>
          </a:p>
        </p:txBody>
      </p:sp>
      <p:sp>
        <p:nvSpPr>
          <p:cNvPr id="7" name="TextBox 6">
            <a:extLst>
              <a:ext uri="{FF2B5EF4-FFF2-40B4-BE49-F238E27FC236}">
                <a16:creationId xmlns:a16="http://schemas.microsoft.com/office/drawing/2014/main" id="{BF0C44FF-68F5-2CA4-0B24-E0ED3168CEB7}"/>
              </a:ext>
            </a:extLst>
          </p:cNvPr>
          <p:cNvSpPr txBox="1"/>
          <p:nvPr/>
        </p:nvSpPr>
        <p:spPr>
          <a:xfrm>
            <a:off x="720436" y="6077635"/>
            <a:ext cx="6097978" cy="646331"/>
          </a:xfrm>
          <a:prstGeom prst="rect">
            <a:avLst/>
          </a:prstGeom>
          <a:noFill/>
        </p:spPr>
        <p:txBody>
          <a:bodyPr wrap="square">
            <a:spAutoFit/>
          </a:bodyPr>
          <a:lstStyle/>
          <a:p>
            <a:r>
              <a:rPr lang="en-GB" dirty="0"/>
              <a:t>Figure 2.1 Age–crime curve for England and Wales in 2000 (HM Inspectorate of Probation, 2021)</a:t>
            </a:r>
          </a:p>
        </p:txBody>
      </p:sp>
      <p:pic>
        <p:nvPicPr>
          <p:cNvPr id="8" name="Picture 7">
            <a:extLst>
              <a:ext uri="{FF2B5EF4-FFF2-40B4-BE49-F238E27FC236}">
                <a16:creationId xmlns:a16="http://schemas.microsoft.com/office/drawing/2014/main" id="{57398F63-ADAD-DD1A-DD18-051FA69A16E2}"/>
              </a:ext>
            </a:extLst>
          </p:cNvPr>
          <p:cNvPicPr>
            <a:picLocks noChangeAspect="1"/>
          </p:cNvPicPr>
          <p:nvPr/>
        </p:nvPicPr>
        <p:blipFill>
          <a:blip r:embed="rId3"/>
          <a:stretch>
            <a:fillRect/>
          </a:stretch>
        </p:blipFill>
        <p:spPr>
          <a:xfrm>
            <a:off x="2761545" y="1515966"/>
            <a:ext cx="6959219" cy="4337260"/>
          </a:xfrm>
          <a:prstGeom prst="rect">
            <a:avLst/>
          </a:prstGeom>
        </p:spPr>
      </p:pic>
      <p:pic>
        <p:nvPicPr>
          <p:cNvPr id="11" name="Picture 10">
            <a:extLst>
              <a:ext uri="{FF2B5EF4-FFF2-40B4-BE49-F238E27FC236}">
                <a16:creationId xmlns:a16="http://schemas.microsoft.com/office/drawing/2014/main" id="{C2DFC0CB-2238-D302-DC6D-ED1BBCE900C3}"/>
              </a:ext>
            </a:extLst>
          </p:cNvPr>
          <p:cNvPicPr>
            <a:picLocks noChangeAspect="1"/>
          </p:cNvPicPr>
          <p:nvPr/>
        </p:nvPicPr>
        <p:blipFill>
          <a:blip r:embed="rId4"/>
          <a:stretch>
            <a:fillRect/>
          </a:stretch>
        </p:blipFill>
        <p:spPr>
          <a:xfrm>
            <a:off x="356260" y="90220"/>
            <a:ext cx="11434086" cy="6676330"/>
          </a:xfrm>
          <a:prstGeom prst="rect">
            <a:avLst/>
          </a:prstGeom>
        </p:spPr>
      </p:pic>
    </p:spTree>
    <p:extLst>
      <p:ext uri="{BB962C8B-B14F-4D97-AF65-F5344CB8AC3E}">
        <p14:creationId xmlns:p14="http://schemas.microsoft.com/office/powerpoint/2010/main" val="163691090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xit" presetSubtype="32" fill="hold" nodeType="clickEffect">
                                  <p:stCondLst>
                                    <p:cond delay="0"/>
                                  </p:stCondLst>
                                  <p:childTnLst>
                                    <p:anim calcmode="lin" valueType="num">
                                      <p:cBhvr>
                                        <p:cTn id="24" dur="500"/>
                                        <p:tgtEl>
                                          <p:spTgt spid="11"/>
                                        </p:tgtEl>
                                        <p:attrNameLst>
                                          <p:attrName>ppt_w</p:attrName>
                                        </p:attrNameLst>
                                      </p:cBhvr>
                                      <p:tavLst>
                                        <p:tav tm="0">
                                          <p:val>
                                            <p:strVal val="ppt_w"/>
                                          </p:val>
                                        </p:tav>
                                        <p:tav tm="100000">
                                          <p:val>
                                            <p:fltVal val="0"/>
                                          </p:val>
                                        </p:tav>
                                      </p:tavLst>
                                    </p:anim>
                                    <p:anim calcmode="lin" valueType="num">
                                      <p:cBhvr>
                                        <p:cTn id="25" dur="500"/>
                                        <p:tgtEl>
                                          <p:spTgt spid="11"/>
                                        </p:tgtEl>
                                        <p:attrNameLst>
                                          <p:attrName>ppt_h</p:attrName>
                                        </p:attrNameLst>
                                      </p:cBhvr>
                                      <p:tavLst>
                                        <p:tav tm="0">
                                          <p:val>
                                            <p:strVal val="ppt_h"/>
                                          </p:val>
                                        </p:tav>
                                        <p:tav tm="100000">
                                          <p:val>
                                            <p:fltVal val="0"/>
                                          </p:val>
                                        </p:tav>
                                      </p:tavLst>
                                    </p:anim>
                                    <p:animEffect transition="out" filter="fade">
                                      <p:cBhvr>
                                        <p:cTn id="26" dur="500"/>
                                        <p:tgtEl>
                                          <p:spTgt spid="11"/>
                                        </p:tgtEl>
                                      </p:cBhvr>
                                    </p:animEffect>
                                    <p:set>
                                      <p:cBhvr>
                                        <p:cTn id="27" dur="1" fill="hold">
                                          <p:stCondLst>
                                            <p:cond delay="499"/>
                                          </p:stCondLst>
                                        </p:cTn>
                                        <p:tgtEl>
                                          <p:spTgt spid="11"/>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53" presetClass="exit" presetSubtype="32" fill="hold" grpId="1" nodeType="clickEffect">
                                  <p:stCondLst>
                                    <p:cond delay="0"/>
                                  </p:stCondLst>
                                  <p:childTnLst>
                                    <p:anim calcmode="lin" valueType="num">
                                      <p:cBhvr>
                                        <p:cTn id="31" dur="500"/>
                                        <p:tgtEl>
                                          <p:spTgt spid="7"/>
                                        </p:tgtEl>
                                        <p:attrNameLst>
                                          <p:attrName>ppt_w</p:attrName>
                                        </p:attrNameLst>
                                      </p:cBhvr>
                                      <p:tavLst>
                                        <p:tav tm="0">
                                          <p:val>
                                            <p:strVal val="ppt_w"/>
                                          </p:val>
                                        </p:tav>
                                        <p:tav tm="100000">
                                          <p:val>
                                            <p:fltVal val="0"/>
                                          </p:val>
                                        </p:tav>
                                      </p:tavLst>
                                    </p:anim>
                                    <p:anim calcmode="lin" valueType="num">
                                      <p:cBhvr>
                                        <p:cTn id="32" dur="500"/>
                                        <p:tgtEl>
                                          <p:spTgt spid="7"/>
                                        </p:tgtEl>
                                        <p:attrNameLst>
                                          <p:attrName>ppt_h</p:attrName>
                                        </p:attrNameLst>
                                      </p:cBhvr>
                                      <p:tavLst>
                                        <p:tav tm="0">
                                          <p:val>
                                            <p:strVal val="ppt_h"/>
                                          </p:val>
                                        </p:tav>
                                        <p:tav tm="100000">
                                          <p:val>
                                            <p:fltVal val="0"/>
                                          </p:val>
                                        </p:tav>
                                      </p:tavLst>
                                    </p:anim>
                                    <p:animEffect transition="out" filter="fade">
                                      <p:cBhvr>
                                        <p:cTn id="33" dur="500"/>
                                        <p:tgtEl>
                                          <p:spTgt spid="7"/>
                                        </p:tgtEl>
                                      </p:cBhvr>
                                    </p:animEffect>
                                    <p:set>
                                      <p:cBhvr>
                                        <p:cTn id="34" dur="1" fill="hold">
                                          <p:stCondLst>
                                            <p:cond delay="499"/>
                                          </p:stCondLst>
                                        </p:cTn>
                                        <p:tgtEl>
                                          <p:spTgt spid="7"/>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arn(inVertical)">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7" grpI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EB48EDE-D115-C0D2-34D1-7E9DFA9F151B}"/>
              </a:ext>
            </a:extLst>
          </p:cNvPr>
          <p:cNvPicPr>
            <a:picLocks noChangeAspect="1"/>
          </p:cNvPicPr>
          <p:nvPr/>
        </p:nvPicPr>
        <p:blipFill>
          <a:blip r:embed="rId2"/>
          <a:stretch>
            <a:fillRect/>
          </a:stretch>
        </p:blipFill>
        <p:spPr>
          <a:xfrm>
            <a:off x="7161277" y="1040310"/>
            <a:ext cx="4192521" cy="419252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3" name="Arc 12">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562EB1-F288-66CD-7FC0-204666C8D4AD}"/>
              </a:ext>
            </a:extLst>
          </p:cNvPr>
          <p:cNvSpPr>
            <a:spLocks noGrp="1"/>
          </p:cNvSpPr>
          <p:nvPr>
            <p:ph type="title"/>
          </p:nvPr>
        </p:nvSpPr>
        <p:spPr>
          <a:xfrm>
            <a:off x="838201" y="479493"/>
            <a:ext cx="5257800" cy="1325563"/>
          </a:xfrm>
        </p:spPr>
        <p:txBody>
          <a:bodyPr>
            <a:normAutofit/>
          </a:bodyPr>
          <a:lstStyle/>
          <a:p>
            <a:r>
              <a:rPr lang="en-GB" dirty="0"/>
              <a:t>TASK: Critical thinking</a:t>
            </a:r>
          </a:p>
        </p:txBody>
      </p:sp>
      <p:sp>
        <p:nvSpPr>
          <p:cNvPr id="3" name="Content Placeholder 2">
            <a:extLst>
              <a:ext uri="{FF2B5EF4-FFF2-40B4-BE49-F238E27FC236}">
                <a16:creationId xmlns:a16="http://schemas.microsoft.com/office/drawing/2014/main" id="{71181006-4E16-32E6-B7B0-A7A60653A8A7}"/>
              </a:ext>
            </a:extLst>
          </p:cNvPr>
          <p:cNvSpPr>
            <a:spLocks noGrp="1"/>
          </p:cNvSpPr>
          <p:nvPr>
            <p:ph idx="1"/>
          </p:nvPr>
        </p:nvSpPr>
        <p:spPr>
          <a:xfrm>
            <a:off x="838201" y="1984443"/>
            <a:ext cx="5257800" cy="4192520"/>
          </a:xfrm>
        </p:spPr>
        <p:txBody>
          <a:bodyPr>
            <a:normAutofit/>
          </a:bodyPr>
          <a:lstStyle/>
          <a:p>
            <a:r>
              <a:rPr lang="en-GB" sz="1700">
                <a:latin typeface="Neue Haas Grotesk Text Pro" panose="020B0504020202020204" pitchFamily="34" charset="0"/>
              </a:rPr>
              <a:t>Choose one of the following offences and research the offenders - domestic abuse, fraud, anti-social behaviour, child sexual abuse.</a:t>
            </a:r>
          </a:p>
          <a:p>
            <a:pPr marL="0" indent="0">
              <a:buNone/>
            </a:pPr>
            <a:endParaRPr lang="en-GB" sz="1700">
              <a:latin typeface="Neue Haas Grotesk Text Pro" panose="020B0504020202020204" pitchFamily="34" charset="0"/>
            </a:endParaRPr>
          </a:p>
          <a:p>
            <a:r>
              <a:rPr lang="en-GB" sz="1700">
                <a:latin typeface="Neue Haas Grotesk Text Pro" panose="020B0504020202020204" pitchFamily="34" charset="0"/>
              </a:rPr>
              <a:t>What does a ‘typical’ offender for this crime encapsulate? What do the conviction rates say?</a:t>
            </a:r>
          </a:p>
          <a:p>
            <a:pPr marL="0" indent="0">
              <a:buNone/>
            </a:pPr>
            <a:endParaRPr lang="en-GB" sz="1700">
              <a:latin typeface="Neue Haas Grotesk Text Pro" panose="020B0504020202020204" pitchFamily="34" charset="0"/>
            </a:endParaRPr>
          </a:p>
          <a:p>
            <a:r>
              <a:rPr lang="en-GB" sz="1700">
                <a:latin typeface="Neue Haas Grotesk Text Pro" panose="020B0504020202020204" pitchFamily="34" charset="0"/>
              </a:rPr>
              <a:t>If you can identify a ‘typical’ offender, why is it that this crime type attracts itself to this type of offender?</a:t>
            </a:r>
          </a:p>
          <a:p>
            <a:pPr marL="0" indent="0">
              <a:buNone/>
            </a:pPr>
            <a:endParaRPr lang="en-GB" sz="1700">
              <a:latin typeface="Neue Haas Grotesk Text Pro" panose="020B0504020202020204" pitchFamily="34" charset="0"/>
            </a:endParaRPr>
          </a:p>
          <a:p>
            <a:r>
              <a:rPr lang="en-GB" sz="1700">
                <a:latin typeface="Neue Haas Grotesk Text Pro" panose="020B0504020202020204" pitchFamily="34" charset="0"/>
              </a:rPr>
              <a:t>Can anything done to help change this picture?</a:t>
            </a:r>
          </a:p>
        </p:txBody>
      </p:sp>
    </p:spTree>
    <p:extLst>
      <p:ext uri="{BB962C8B-B14F-4D97-AF65-F5344CB8AC3E}">
        <p14:creationId xmlns:p14="http://schemas.microsoft.com/office/powerpoint/2010/main" val="3939999573"/>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781D3-0AF9-88B8-2E3E-BB4168198921}"/>
              </a:ext>
            </a:extLst>
          </p:cNvPr>
          <p:cNvSpPr>
            <a:spLocks noGrp="1"/>
          </p:cNvSpPr>
          <p:nvPr>
            <p:ph type="title"/>
          </p:nvPr>
        </p:nvSpPr>
        <p:spPr/>
        <p:txBody>
          <a:bodyPr/>
          <a:lstStyle/>
          <a:p>
            <a:pPr algn="ctr"/>
            <a:r>
              <a:rPr lang="en-GB" dirty="0"/>
              <a:t>Common issues offenders experience prior to offending</a:t>
            </a:r>
          </a:p>
        </p:txBody>
      </p:sp>
      <p:pic>
        <p:nvPicPr>
          <p:cNvPr id="4" name="Picture 3">
            <a:hlinkClick r:id="rId3"/>
            <a:extLst>
              <a:ext uri="{FF2B5EF4-FFF2-40B4-BE49-F238E27FC236}">
                <a16:creationId xmlns:a16="http://schemas.microsoft.com/office/drawing/2014/main" id="{09C23089-F70D-DF67-32CB-8A7182CB327A}"/>
              </a:ext>
            </a:extLst>
          </p:cNvPr>
          <p:cNvPicPr>
            <a:picLocks noChangeAspect="1"/>
          </p:cNvPicPr>
          <p:nvPr/>
        </p:nvPicPr>
        <p:blipFill>
          <a:blip r:embed="rId4"/>
          <a:stretch>
            <a:fillRect/>
          </a:stretch>
        </p:blipFill>
        <p:spPr>
          <a:xfrm>
            <a:off x="985652" y="1690688"/>
            <a:ext cx="3241765" cy="4688503"/>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7A49BDEB-85A8-AE3A-D9BA-AD549153485B}"/>
              </a:ext>
            </a:extLst>
          </p:cNvPr>
          <p:cNvSpPr txBox="1"/>
          <p:nvPr/>
        </p:nvSpPr>
        <p:spPr>
          <a:xfrm>
            <a:off x="4572000" y="1793174"/>
            <a:ext cx="5462649" cy="2585323"/>
          </a:xfrm>
          <a:prstGeom prst="rect">
            <a:avLst/>
          </a:prstGeom>
          <a:noFill/>
        </p:spPr>
        <p:txBody>
          <a:bodyPr wrap="square" rtlCol="0">
            <a:spAutoFit/>
          </a:bodyPr>
          <a:lstStyle/>
          <a:p>
            <a:r>
              <a:rPr lang="en-GB" b="1" dirty="0"/>
              <a:t>Budd et al (2005) </a:t>
            </a:r>
            <a:r>
              <a:rPr lang="en-GB" dirty="0"/>
              <a:t>looked at self-reported offenders and highlighted some common areas:</a:t>
            </a:r>
          </a:p>
          <a:p>
            <a:r>
              <a:rPr lang="en-GB" dirty="0"/>
              <a:t>Early exit from full-time education</a:t>
            </a:r>
          </a:p>
          <a:p>
            <a:r>
              <a:rPr lang="en-GB" dirty="0"/>
              <a:t>Care experienced</a:t>
            </a:r>
          </a:p>
          <a:p>
            <a:r>
              <a:rPr lang="en-GB" dirty="0"/>
              <a:t>Unstable accommodation</a:t>
            </a:r>
          </a:p>
          <a:p>
            <a:r>
              <a:rPr lang="en-GB" dirty="0"/>
              <a:t>Alcohol use</a:t>
            </a:r>
          </a:p>
          <a:p>
            <a:r>
              <a:rPr lang="en-GB" dirty="0"/>
              <a:t>Drug use</a:t>
            </a:r>
          </a:p>
          <a:p>
            <a:r>
              <a:rPr lang="en-GB" dirty="0"/>
              <a:t> </a:t>
            </a:r>
          </a:p>
        </p:txBody>
      </p:sp>
      <p:sp>
        <p:nvSpPr>
          <p:cNvPr id="6" name="TextBox 5">
            <a:extLst>
              <a:ext uri="{FF2B5EF4-FFF2-40B4-BE49-F238E27FC236}">
                <a16:creationId xmlns:a16="http://schemas.microsoft.com/office/drawing/2014/main" id="{6AAA49B9-0A16-CF52-2345-76D18E3C6F23}"/>
              </a:ext>
            </a:extLst>
          </p:cNvPr>
          <p:cNvSpPr txBox="1"/>
          <p:nvPr/>
        </p:nvSpPr>
        <p:spPr>
          <a:xfrm>
            <a:off x="3360718" y="1690688"/>
            <a:ext cx="6222670" cy="3970318"/>
          </a:xfrm>
          <a:prstGeom prst="rect">
            <a:avLst/>
          </a:prstGeom>
          <a:solidFill>
            <a:schemeClr val="bg2"/>
          </a:solidFill>
        </p:spPr>
        <p:txBody>
          <a:bodyPr wrap="square" rtlCol="0">
            <a:spAutoFit/>
          </a:bodyPr>
          <a:lstStyle/>
          <a:p>
            <a:r>
              <a:rPr lang="en-GB" b="1" dirty="0"/>
              <a:t>Freeze (2019) </a:t>
            </a:r>
            <a:r>
              <a:rPr lang="en-GB" dirty="0"/>
              <a:t>has identified 10 different types of experience, which if an individual is exposed to prior to the age of 18 impacts their future:</a:t>
            </a:r>
          </a:p>
          <a:p>
            <a:r>
              <a:rPr lang="en-GB" dirty="0"/>
              <a:t>1.emotional abuse</a:t>
            </a:r>
          </a:p>
          <a:p>
            <a:r>
              <a:rPr lang="en-GB" dirty="0"/>
              <a:t>2.physical abuse;</a:t>
            </a:r>
          </a:p>
          <a:p>
            <a:r>
              <a:rPr lang="en-GB" dirty="0"/>
              <a:t>3.sexual abuse;</a:t>
            </a:r>
          </a:p>
          <a:p>
            <a:r>
              <a:rPr lang="en-GB" dirty="0"/>
              <a:t>4.emotional neglect;</a:t>
            </a:r>
          </a:p>
          <a:p>
            <a:r>
              <a:rPr lang="en-GB" dirty="0"/>
              <a:t>5.physical neglect</a:t>
            </a:r>
            <a:r>
              <a:rPr lang="en-GB" dirty="0">
                <a:hlinkClick r:id="rId5"/>
              </a:rPr>
              <a:t>;</a:t>
            </a:r>
            <a:endParaRPr lang="en-GB" dirty="0"/>
          </a:p>
          <a:p>
            <a:r>
              <a:rPr lang="en-GB" dirty="0"/>
              <a:t>6.domestic violence towards their mother;</a:t>
            </a:r>
          </a:p>
          <a:p>
            <a:r>
              <a:rPr lang="en-GB" dirty="0"/>
              <a:t>7.household substance use;</a:t>
            </a:r>
          </a:p>
          <a:p>
            <a:r>
              <a:rPr lang="en-GB" dirty="0"/>
              <a:t>8.household mental illness</a:t>
            </a:r>
          </a:p>
          <a:p>
            <a:r>
              <a:rPr lang="en-GB" dirty="0"/>
              <a:t>9.parental separation;</a:t>
            </a:r>
          </a:p>
          <a:p>
            <a:r>
              <a:rPr lang="en-GB" dirty="0"/>
              <a:t>10.household member with prison history</a:t>
            </a:r>
          </a:p>
          <a:p>
            <a:endParaRPr lang="en-GB" dirty="0"/>
          </a:p>
        </p:txBody>
      </p:sp>
    </p:spTree>
    <p:extLst>
      <p:ext uri="{BB962C8B-B14F-4D97-AF65-F5344CB8AC3E}">
        <p14:creationId xmlns:p14="http://schemas.microsoft.com/office/powerpoint/2010/main" val="321599667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xit" presetSubtype="32" fill="hold" nodeType="clickEffect">
                                  <p:stCondLst>
                                    <p:cond delay="0"/>
                                  </p:stCondLst>
                                  <p:childTnLst>
                                    <p:anim calcmode="lin" valueType="num">
                                      <p:cBhvr>
                                        <p:cTn id="22" dur="500"/>
                                        <p:tgtEl>
                                          <p:spTgt spid="4"/>
                                        </p:tgtEl>
                                        <p:attrNameLst>
                                          <p:attrName>ppt_w</p:attrName>
                                        </p:attrNameLst>
                                      </p:cBhvr>
                                      <p:tavLst>
                                        <p:tav tm="0">
                                          <p:val>
                                            <p:strVal val="ppt_w"/>
                                          </p:val>
                                        </p:tav>
                                        <p:tav tm="100000">
                                          <p:val>
                                            <p:fltVal val="0"/>
                                          </p:val>
                                        </p:tav>
                                      </p:tavLst>
                                    </p:anim>
                                    <p:anim calcmode="lin" valueType="num">
                                      <p:cBhvr>
                                        <p:cTn id="23" dur="500"/>
                                        <p:tgtEl>
                                          <p:spTgt spid="4"/>
                                        </p:tgtEl>
                                        <p:attrNameLst>
                                          <p:attrName>ppt_h</p:attrName>
                                        </p:attrNameLst>
                                      </p:cBhvr>
                                      <p:tavLst>
                                        <p:tav tm="0">
                                          <p:val>
                                            <p:strVal val="ppt_h"/>
                                          </p:val>
                                        </p:tav>
                                        <p:tav tm="100000">
                                          <p:val>
                                            <p:fltVal val="0"/>
                                          </p:val>
                                        </p:tav>
                                      </p:tavLst>
                                    </p:anim>
                                    <p:animEffect transition="out" filter="fade">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53" presetClass="exit" presetSubtype="32" fill="hold" grpId="1" nodeType="clickEffect">
                                  <p:stCondLst>
                                    <p:cond delay="0"/>
                                  </p:stCondLst>
                                  <p:childTnLst>
                                    <p:anim calcmode="lin" valueType="num">
                                      <p:cBhvr>
                                        <p:cTn id="29" dur="500"/>
                                        <p:tgtEl>
                                          <p:spTgt spid="5"/>
                                        </p:tgtEl>
                                        <p:attrNameLst>
                                          <p:attrName>ppt_w</p:attrName>
                                        </p:attrNameLst>
                                      </p:cBhvr>
                                      <p:tavLst>
                                        <p:tav tm="0">
                                          <p:val>
                                            <p:strVal val="ppt_w"/>
                                          </p:val>
                                        </p:tav>
                                        <p:tav tm="100000">
                                          <p:val>
                                            <p:fltVal val="0"/>
                                          </p:val>
                                        </p:tav>
                                      </p:tavLst>
                                    </p:anim>
                                    <p:anim calcmode="lin" valueType="num">
                                      <p:cBhvr>
                                        <p:cTn id="30" dur="500"/>
                                        <p:tgtEl>
                                          <p:spTgt spid="5"/>
                                        </p:tgtEl>
                                        <p:attrNameLst>
                                          <p:attrName>ppt_h</p:attrName>
                                        </p:attrNameLst>
                                      </p:cBhvr>
                                      <p:tavLst>
                                        <p:tav tm="0">
                                          <p:val>
                                            <p:strVal val="ppt_h"/>
                                          </p:val>
                                        </p:tav>
                                        <p:tav tm="100000">
                                          <p:val>
                                            <p:fltVal val="0"/>
                                          </p:val>
                                        </p:tav>
                                      </p:tavLst>
                                    </p:anim>
                                    <p:animEffect transition="out" filter="fade">
                                      <p:cBhvr>
                                        <p:cTn id="31" dur="500"/>
                                        <p:tgtEl>
                                          <p:spTgt spid="5"/>
                                        </p:tgtEl>
                                      </p:cBhvr>
                                    </p:animEffect>
                                    <p:set>
                                      <p:cBhvr>
                                        <p:cTn id="32" dur="1" fill="hold">
                                          <p:stCondLst>
                                            <p:cond delay="499"/>
                                          </p:stCondLst>
                                        </p:cTn>
                                        <p:tgtEl>
                                          <p:spTgt spid="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5" grpId="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2">
            <a:extLst>
              <a:ext uri="{FF2B5EF4-FFF2-40B4-BE49-F238E27FC236}">
                <a16:creationId xmlns:a16="http://schemas.microsoft.com/office/drawing/2014/main" id="{8EADA19D-333B-91BA-385C-D40B48CACD20}"/>
              </a:ext>
            </a:extLst>
          </p:cNvPr>
          <p:cNvGraphicFramePr>
            <a:graphicFrameLocks noGrp="1"/>
          </p:cNvGraphicFramePr>
          <p:nvPr>
            <p:ph idx="1"/>
            <p:extLst>
              <p:ext uri="{D42A27DB-BD31-4B8C-83A1-F6EECF244321}">
                <p14:modId xmlns:p14="http://schemas.microsoft.com/office/powerpoint/2010/main" val="2240206821"/>
              </p:ext>
            </p:extLst>
          </p:nvPr>
        </p:nvGraphicFramePr>
        <p:xfrm>
          <a:off x="553192" y="602465"/>
          <a:ext cx="6037613" cy="5881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BB25EA27-CA50-8E6C-79F0-618DAEBB273C}"/>
              </a:ext>
            </a:extLst>
          </p:cNvPr>
          <p:cNvSpPr txBox="1"/>
          <p:nvPr/>
        </p:nvSpPr>
        <p:spPr>
          <a:xfrm>
            <a:off x="9369631" y="6210795"/>
            <a:ext cx="1984169" cy="369332"/>
          </a:xfrm>
          <a:prstGeom prst="rect">
            <a:avLst/>
          </a:prstGeom>
          <a:noFill/>
        </p:spPr>
        <p:txBody>
          <a:bodyPr wrap="square" rtlCol="0">
            <a:spAutoFit/>
          </a:bodyPr>
          <a:lstStyle/>
          <a:p>
            <a:r>
              <a:rPr lang="en-GB" dirty="0"/>
              <a:t>Dickety,2024</a:t>
            </a:r>
          </a:p>
        </p:txBody>
      </p:sp>
      <p:pic>
        <p:nvPicPr>
          <p:cNvPr id="5" name="Picture 4" descr="A police car on a road&#10;&#10;Description automatically generated">
            <a:extLst>
              <a:ext uri="{FF2B5EF4-FFF2-40B4-BE49-F238E27FC236}">
                <a16:creationId xmlns:a16="http://schemas.microsoft.com/office/drawing/2014/main" id="{2B7FD2D1-A634-CD01-C857-5C8362852616}"/>
              </a:ext>
            </a:extLst>
          </p:cNvPr>
          <p:cNvPicPr>
            <a:picLocks noChangeAspect="1"/>
          </p:cNvPicPr>
          <p:nvPr/>
        </p:nvPicPr>
        <p:blipFill>
          <a:blip r:embed="rId8"/>
          <a:stretch>
            <a:fillRect/>
          </a:stretch>
        </p:blipFill>
        <p:spPr>
          <a:xfrm>
            <a:off x="8039147" y="1284699"/>
            <a:ext cx="3599661" cy="2013672"/>
          </a:xfrm>
          <a:prstGeom prst="rect">
            <a:avLst/>
          </a:prstGeom>
        </p:spPr>
      </p:pic>
      <p:pic>
        <p:nvPicPr>
          <p:cNvPr id="7" name="Picture 6" descr="A landscape with snow and a red circle&#10;&#10;Description automatically generated">
            <a:extLst>
              <a:ext uri="{FF2B5EF4-FFF2-40B4-BE49-F238E27FC236}">
                <a16:creationId xmlns:a16="http://schemas.microsoft.com/office/drawing/2014/main" id="{9640C0D9-5366-A011-8E2B-F83302676B5C}"/>
              </a:ext>
            </a:extLst>
          </p:cNvPr>
          <p:cNvPicPr>
            <a:picLocks noChangeAspect="1"/>
          </p:cNvPicPr>
          <p:nvPr/>
        </p:nvPicPr>
        <p:blipFill>
          <a:blip r:embed="rId9"/>
          <a:stretch>
            <a:fillRect/>
          </a:stretch>
        </p:blipFill>
        <p:spPr>
          <a:xfrm>
            <a:off x="7866737" y="3683285"/>
            <a:ext cx="4037610" cy="1459927"/>
          </a:xfrm>
          <a:prstGeom prst="rect">
            <a:avLst/>
          </a:prstGeom>
        </p:spPr>
      </p:pic>
    </p:spTree>
    <p:extLst>
      <p:ext uri="{BB962C8B-B14F-4D97-AF65-F5344CB8AC3E}">
        <p14:creationId xmlns:p14="http://schemas.microsoft.com/office/powerpoint/2010/main" val="3927772548"/>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2709C-7F11-AB43-448D-3F53CB3AC91D}"/>
              </a:ext>
            </a:extLst>
          </p:cNvPr>
          <p:cNvSpPr>
            <a:spLocks noGrp="1"/>
          </p:cNvSpPr>
          <p:nvPr>
            <p:ph type="title"/>
          </p:nvPr>
        </p:nvSpPr>
        <p:spPr>
          <a:xfrm>
            <a:off x="921327" y="2609562"/>
            <a:ext cx="10515600" cy="1325563"/>
          </a:xfrm>
        </p:spPr>
        <p:txBody>
          <a:bodyPr>
            <a:normAutofit/>
          </a:bodyPr>
          <a:lstStyle/>
          <a:p>
            <a:pPr algn="ctr"/>
            <a:r>
              <a:rPr lang="en-GB" sz="8800" dirty="0"/>
              <a:t>Theory and its uses</a:t>
            </a:r>
          </a:p>
        </p:txBody>
      </p:sp>
    </p:spTree>
    <p:extLst>
      <p:ext uri="{BB962C8B-B14F-4D97-AF65-F5344CB8AC3E}">
        <p14:creationId xmlns:p14="http://schemas.microsoft.com/office/powerpoint/2010/main" val="2192704730"/>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37C1C0-FADA-40C7-B923-037899A24F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A29CB67-4FC6-0DFC-0E50-CDA954A251B1}"/>
              </a:ext>
            </a:extLst>
          </p:cNvPr>
          <p:cNvSpPr>
            <a:spLocks noGrp="1"/>
          </p:cNvSpPr>
          <p:nvPr>
            <p:ph type="title"/>
          </p:nvPr>
        </p:nvSpPr>
        <p:spPr>
          <a:xfrm>
            <a:off x="4418872" y="763637"/>
            <a:ext cx="5721484" cy="1325563"/>
          </a:xfrm>
        </p:spPr>
        <p:txBody>
          <a:bodyPr>
            <a:normAutofit/>
          </a:bodyPr>
          <a:lstStyle/>
          <a:p>
            <a:r>
              <a:rPr lang="en-GB" b="1">
                <a:solidFill>
                  <a:schemeClr val="accent1">
                    <a:lumMod val="75000"/>
                  </a:schemeClr>
                </a:solidFill>
              </a:rPr>
              <a:t>A ‘black letter law’ approach to defining crime</a:t>
            </a:r>
          </a:p>
        </p:txBody>
      </p:sp>
      <p:pic>
        <p:nvPicPr>
          <p:cNvPr id="4" name="Picture 3" descr="Close-up of several law books&#10;&#10;Description automatically generated">
            <a:extLst>
              <a:ext uri="{FF2B5EF4-FFF2-40B4-BE49-F238E27FC236}">
                <a16:creationId xmlns:a16="http://schemas.microsoft.com/office/drawing/2014/main" id="{C0C53118-A970-B1E1-62ED-2CBB9C0D761D}"/>
              </a:ext>
            </a:extLst>
          </p:cNvPr>
          <p:cNvPicPr>
            <a:picLocks noChangeAspect="1"/>
          </p:cNvPicPr>
          <p:nvPr/>
        </p:nvPicPr>
        <p:blipFill rotWithShape="1">
          <a:blip r:embed="rId3"/>
          <a:srcRect l="36740" r="13120" b="1"/>
          <a:stretch/>
        </p:blipFill>
        <p:spPr>
          <a:xfrm>
            <a:off x="838201" y="643467"/>
            <a:ext cx="2215896" cy="2877419"/>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3" name="Content Placeholder 2">
            <a:extLst>
              <a:ext uri="{FF2B5EF4-FFF2-40B4-BE49-F238E27FC236}">
                <a16:creationId xmlns:a16="http://schemas.microsoft.com/office/drawing/2014/main" id="{8BDCA8CC-EBE5-A06D-B974-3EE1E8BD923F}"/>
              </a:ext>
            </a:extLst>
          </p:cNvPr>
          <p:cNvSpPr>
            <a:spLocks noGrp="1"/>
          </p:cNvSpPr>
          <p:nvPr>
            <p:ph idx="1"/>
          </p:nvPr>
        </p:nvSpPr>
        <p:spPr>
          <a:xfrm>
            <a:off x="3631789" y="2297931"/>
            <a:ext cx="7819376" cy="4351338"/>
          </a:xfrm>
        </p:spPr>
        <p:txBody>
          <a:bodyPr>
            <a:normAutofit/>
          </a:bodyPr>
          <a:lstStyle/>
          <a:p>
            <a:r>
              <a:rPr lang="en-GB">
                <a:latin typeface="Abadi Extra Light" panose="020F0502020204030204" pitchFamily="34" charset="0"/>
              </a:rPr>
              <a:t>Criminal behaviour can be understood in terms of those actions/non-actions that do not comply with existing legal codes – NARROW PERSPECTTIVE?</a:t>
            </a:r>
          </a:p>
          <a:p>
            <a:pPr marL="0" indent="0">
              <a:buNone/>
            </a:pPr>
            <a:endParaRPr lang="en-GB">
              <a:latin typeface="Abadi Extra Light" panose="020F0502020204030204" pitchFamily="34" charset="0"/>
            </a:endParaRPr>
          </a:p>
          <a:p>
            <a:pPr>
              <a:buFontTx/>
              <a:buChar char="-"/>
            </a:pPr>
            <a:r>
              <a:rPr lang="en-GB">
                <a:latin typeface="Abadi Extra Light" panose="020F0502020204030204" pitchFamily="34" charset="0"/>
              </a:rPr>
              <a:t>Problematic when the legal codes prohibit certain behaviours.</a:t>
            </a:r>
          </a:p>
          <a:p>
            <a:pPr marL="0" indent="0">
              <a:buNone/>
            </a:pPr>
            <a:endParaRPr lang="en-GB">
              <a:latin typeface="Abadi Extra Light" panose="020F0502020204030204" pitchFamily="34" charset="0"/>
            </a:endParaRPr>
          </a:p>
          <a:p>
            <a:pPr>
              <a:buFontTx/>
              <a:buChar char="-"/>
            </a:pPr>
            <a:r>
              <a:rPr lang="en-GB">
                <a:latin typeface="Abadi Extra Light" panose="020F0502020204030204" pitchFamily="34" charset="0"/>
              </a:rPr>
              <a:t>Becomes further complicated when the huge differences in enforcement are considered. Focus is on harm caused to individuals and societies, yet harm is not always reflected in law. </a:t>
            </a:r>
          </a:p>
          <a:p>
            <a:pPr>
              <a:buFontTx/>
              <a:buChar char="-"/>
            </a:pPr>
            <a:endParaRPr lang="en-GB"/>
          </a:p>
        </p:txBody>
      </p:sp>
      <p:sp>
        <p:nvSpPr>
          <p:cNvPr id="11" name="Arc 10">
            <a:extLst>
              <a:ext uri="{FF2B5EF4-FFF2-40B4-BE49-F238E27FC236}">
                <a16:creationId xmlns:a16="http://schemas.microsoft.com/office/drawing/2014/main" id="{4B56CC07-3AFD-4C79-AFB2-0428FBBD7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943208">
            <a:off x="-619225" y="5190398"/>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7066378"/>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5327D75-6155-5D6A-2336-0D682F3FBC1C}"/>
              </a:ext>
            </a:extLst>
          </p:cNvPr>
          <p:cNvSpPr>
            <a:spLocks noGrp="1"/>
          </p:cNvSpPr>
          <p:nvPr>
            <p:ph type="title"/>
          </p:nvPr>
        </p:nvSpPr>
        <p:spPr>
          <a:xfrm>
            <a:off x="5894962" y="479493"/>
            <a:ext cx="5458838" cy="1325563"/>
          </a:xfrm>
        </p:spPr>
        <p:txBody>
          <a:bodyPr>
            <a:normAutofit/>
          </a:bodyPr>
          <a:lstStyle/>
          <a:p>
            <a:r>
              <a:rPr lang="en-GB" b="1">
                <a:solidFill>
                  <a:schemeClr val="accent1">
                    <a:lumMod val="75000"/>
                  </a:schemeClr>
                </a:solidFill>
              </a:rPr>
              <a:t>Theory: What is it?</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9145A28-FFAD-EE8B-EF2C-175D1455D3F1}"/>
              </a:ext>
            </a:extLst>
          </p:cNvPr>
          <p:cNvPicPr>
            <a:picLocks noChangeAspect="1"/>
          </p:cNvPicPr>
          <p:nvPr/>
        </p:nvPicPr>
        <p:blipFill>
          <a:blip r:embed="rId3"/>
          <a:stretch>
            <a:fillRect/>
          </a:stretch>
        </p:blipFill>
        <p:spPr>
          <a:xfrm>
            <a:off x="1193873" y="511293"/>
            <a:ext cx="2512604" cy="375015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6B7F5542-2BB4-4ABE-F498-5EEE7A6F18A8}"/>
              </a:ext>
            </a:extLst>
          </p:cNvPr>
          <p:cNvSpPr>
            <a:spLocks noGrp="1"/>
          </p:cNvSpPr>
          <p:nvPr>
            <p:ph idx="1"/>
          </p:nvPr>
        </p:nvSpPr>
        <p:spPr>
          <a:xfrm>
            <a:off x="4382219" y="1503666"/>
            <a:ext cx="6971581" cy="4537127"/>
          </a:xfrm>
        </p:spPr>
        <p:txBody>
          <a:bodyPr>
            <a:normAutofit fontScale="92500" lnSpcReduction="10000"/>
          </a:bodyPr>
          <a:lstStyle/>
          <a:p>
            <a:endParaRPr lang="en-GB" sz="2800"/>
          </a:p>
          <a:p>
            <a:pPr marL="0" indent="0">
              <a:buNone/>
            </a:pPr>
            <a:r>
              <a:rPr lang="en-GB" sz="2800"/>
              <a:t>‘An explanation, or a model, or framework for understanding particular events or processes.’</a:t>
            </a:r>
          </a:p>
          <a:p>
            <a:pPr marL="0" indent="0">
              <a:buNone/>
            </a:pPr>
            <a:r>
              <a:rPr lang="en-GB" sz="2800"/>
              <a:t>- Useful in understanding the nature of offending – why people engage in crime</a:t>
            </a:r>
          </a:p>
          <a:p>
            <a:pPr marL="0" indent="0">
              <a:buNone/>
            </a:pPr>
            <a:r>
              <a:rPr lang="en-GB" sz="2800"/>
              <a:t>- Aetiological theories of crime are concerned with the causes of crime. </a:t>
            </a:r>
          </a:p>
          <a:p>
            <a:pPr marL="0" indent="0">
              <a:buNone/>
            </a:pPr>
            <a:r>
              <a:rPr lang="en-GB" sz="2800"/>
              <a:t>- Theory can help us consider and understand a range of different issues connected to crime, law and order, and the broader nature of society.</a:t>
            </a:r>
          </a:p>
          <a:p>
            <a:pPr marL="0" indent="0">
              <a:buNone/>
            </a:pPr>
            <a:endParaRPr lang="en-GB" sz="2000"/>
          </a:p>
          <a:p>
            <a:endParaRPr lang="en-GB" sz="2000"/>
          </a:p>
        </p:txBody>
      </p:sp>
    </p:spTree>
    <p:extLst>
      <p:ext uri="{BB962C8B-B14F-4D97-AF65-F5344CB8AC3E}">
        <p14:creationId xmlns:p14="http://schemas.microsoft.com/office/powerpoint/2010/main" val="331928831"/>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515DB-8E1B-161C-ADAE-C4096EF8D63D}"/>
              </a:ext>
            </a:extLst>
          </p:cNvPr>
          <p:cNvSpPr>
            <a:spLocks noGrp="1"/>
          </p:cNvSpPr>
          <p:nvPr>
            <p:ph type="title"/>
          </p:nvPr>
        </p:nvSpPr>
        <p:spPr/>
        <p:txBody>
          <a:bodyPr/>
          <a:lstStyle/>
          <a:p>
            <a:r>
              <a:rPr lang="en-GB"/>
              <a:t>TASK</a:t>
            </a:r>
          </a:p>
        </p:txBody>
      </p:sp>
      <p:sp>
        <p:nvSpPr>
          <p:cNvPr id="3" name="Content Placeholder 2">
            <a:extLst>
              <a:ext uri="{FF2B5EF4-FFF2-40B4-BE49-F238E27FC236}">
                <a16:creationId xmlns:a16="http://schemas.microsoft.com/office/drawing/2014/main" id="{D7A16CA6-8370-8537-B01D-52E1EC85FC7D}"/>
              </a:ext>
            </a:extLst>
          </p:cNvPr>
          <p:cNvSpPr>
            <a:spLocks noGrp="1"/>
          </p:cNvSpPr>
          <p:nvPr>
            <p:ph idx="1"/>
          </p:nvPr>
        </p:nvSpPr>
        <p:spPr>
          <a:xfrm>
            <a:off x="838200" y="1825625"/>
            <a:ext cx="5257800" cy="2673223"/>
          </a:xfrm>
        </p:spPr>
        <p:txBody>
          <a:bodyPr>
            <a:normAutofit fontScale="85000" lnSpcReduction="20000"/>
          </a:bodyPr>
          <a:lstStyle/>
          <a:p>
            <a:r>
              <a:rPr lang="en-GB" sz="2600"/>
              <a:t>Pick a criminological issue of your choice, for example, domestic abuse victimisation. </a:t>
            </a:r>
          </a:p>
          <a:p>
            <a:r>
              <a:rPr lang="en-GB" sz="2600"/>
              <a:t>Think about the questions you would want to explore as a criminologist? For example, prevalence of the crime, who is being victimised, is there a difference in victimisation between different groups?</a:t>
            </a:r>
          </a:p>
          <a:p>
            <a:pPr marL="0" indent="0">
              <a:buNone/>
            </a:pPr>
            <a:endParaRPr lang="en-GB"/>
          </a:p>
        </p:txBody>
      </p:sp>
      <p:sp>
        <p:nvSpPr>
          <p:cNvPr id="4" name="TextBox 3">
            <a:extLst>
              <a:ext uri="{FF2B5EF4-FFF2-40B4-BE49-F238E27FC236}">
                <a16:creationId xmlns:a16="http://schemas.microsoft.com/office/drawing/2014/main" id="{199D06F4-C510-28B6-6798-BD06C4C487C5}"/>
              </a:ext>
            </a:extLst>
          </p:cNvPr>
          <p:cNvSpPr txBox="1"/>
          <p:nvPr/>
        </p:nvSpPr>
        <p:spPr>
          <a:xfrm>
            <a:off x="2286000" y="804673"/>
            <a:ext cx="8119872" cy="4801314"/>
          </a:xfrm>
          <a:prstGeom prst="rect">
            <a:avLst/>
          </a:prstGeom>
          <a:noFill/>
        </p:spPr>
        <p:txBody>
          <a:bodyPr wrap="square" rtlCol="0">
            <a:spAutoFit/>
          </a:bodyPr>
          <a:lstStyle/>
          <a:p>
            <a:r>
              <a:rPr lang="en-GB"/>
              <a:t>SOME OF THE KEY QUESTIONS MAY BE:</a:t>
            </a: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a:t>What is crime?</a:t>
            </a:r>
          </a:p>
          <a:p>
            <a:pPr marL="285750" indent="-285750">
              <a:buFont typeface="Arial" panose="020B0604020202020204" pitchFamily="34" charset="0"/>
              <a:buChar char="•"/>
            </a:pPr>
            <a:r>
              <a:rPr lang="en-GB"/>
              <a:t>How are laws made and what purpose do they serve?</a:t>
            </a:r>
          </a:p>
          <a:p>
            <a:pPr marL="285750" indent="-285750">
              <a:buFont typeface="Arial" panose="020B0604020202020204" pitchFamily="34" charset="0"/>
              <a:buChar char="•"/>
            </a:pPr>
            <a:r>
              <a:rPr lang="en-GB"/>
              <a:t>Who commits crime, and why?</a:t>
            </a:r>
          </a:p>
          <a:p>
            <a:pPr marL="285750" indent="-285750">
              <a:buFont typeface="Arial" panose="020B0604020202020204" pitchFamily="34" charset="0"/>
              <a:buChar char="•"/>
            </a:pPr>
            <a:r>
              <a:rPr lang="en-GB"/>
              <a:t>What is the nature of the world around us, including the State and the criminal justice system?</a:t>
            </a:r>
          </a:p>
          <a:p>
            <a:pPr marL="285750" indent="-285750">
              <a:buFont typeface="Arial" panose="020B0604020202020204" pitchFamily="34" charset="0"/>
              <a:buChar char="•"/>
            </a:pPr>
            <a:r>
              <a:rPr lang="en-GB"/>
              <a:t>Is society fair? How does this relate to crime and law and order processes?</a:t>
            </a:r>
          </a:p>
          <a:p>
            <a:pPr marL="285750" indent="-285750">
              <a:buFont typeface="Arial" panose="020B0604020202020204" pitchFamily="34" charset="0"/>
              <a:buChar char="•"/>
            </a:pPr>
            <a:r>
              <a:rPr lang="en-GB"/>
              <a:t>Who becomes a victim of crime, and why?</a:t>
            </a:r>
          </a:p>
          <a:p>
            <a:pPr marL="285750" indent="-285750">
              <a:buFont typeface="Arial" panose="020B0604020202020204" pitchFamily="34" charset="0"/>
              <a:buChar char="•"/>
            </a:pPr>
            <a:r>
              <a:rPr lang="en-GB"/>
              <a:t>How is victimisation experienced? Is this different across groups?</a:t>
            </a:r>
          </a:p>
          <a:p>
            <a:pPr marL="285750" indent="-285750">
              <a:buFont typeface="Arial" panose="020B0604020202020204" pitchFamily="34" charset="0"/>
              <a:buChar char="•"/>
            </a:pPr>
            <a:r>
              <a:rPr lang="en-GB"/>
              <a:t>Why do we punish? How is this done?</a:t>
            </a:r>
          </a:p>
          <a:p>
            <a:pPr marL="285750" indent="-285750">
              <a:buFont typeface="Arial" panose="020B0604020202020204" pitchFamily="34" charset="0"/>
              <a:buChar char="•"/>
            </a:pPr>
            <a:r>
              <a:rPr lang="en-GB"/>
              <a:t>What should be done about crime?</a:t>
            </a:r>
          </a:p>
          <a:p>
            <a:pPr marL="285750" indent="-285750">
              <a:buFont typeface="Arial" panose="020B0604020202020204" pitchFamily="34" charset="0"/>
              <a:buChar char="•"/>
            </a:pPr>
            <a:r>
              <a:rPr lang="en-GB"/>
              <a:t>How do offenders stop offending?</a:t>
            </a:r>
          </a:p>
          <a:p>
            <a:pPr marL="285750" indent="-285750">
              <a:buFont typeface="Arial" panose="020B0604020202020204" pitchFamily="34" charset="0"/>
              <a:buChar char="•"/>
            </a:pPr>
            <a:r>
              <a:rPr lang="en-GB"/>
              <a:t>What are the connections between the media and crime?</a:t>
            </a:r>
          </a:p>
          <a:p>
            <a:pPr marL="285750" indent="-285750">
              <a:buFont typeface="Arial" panose="020B0604020202020204" pitchFamily="34" charset="0"/>
              <a:buChar char="•"/>
            </a:pPr>
            <a:r>
              <a:rPr lang="en-GB"/>
              <a:t>What role do politics play within law and order issues?</a:t>
            </a:r>
          </a:p>
          <a:p>
            <a:pPr marL="285750" indent="-285750">
              <a:buFont typeface="Arial" panose="020B0604020202020204" pitchFamily="34" charset="0"/>
              <a:buChar char="•"/>
            </a:pPr>
            <a:r>
              <a:rPr lang="en-GB"/>
              <a:t>How can we know about/research law and order issues?</a:t>
            </a:r>
          </a:p>
        </p:txBody>
      </p:sp>
      <p:pic>
        <p:nvPicPr>
          <p:cNvPr id="5" name="Picture 4">
            <a:extLst>
              <a:ext uri="{FF2B5EF4-FFF2-40B4-BE49-F238E27FC236}">
                <a16:creationId xmlns:a16="http://schemas.microsoft.com/office/drawing/2014/main" id="{682B156E-C72A-C21B-5878-55B3E044DAEF}"/>
              </a:ext>
            </a:extLst>
          </p:cNvPr>
          <p:cNvPicPr>
            <a:picLocks noChangeAspect="1"/>
          </p:cNvPicPr>
          <p:nvPr/>
        </p:nvPicPr>
        <p:blipFill>
          <a:blip r:embed="rId2"/>
          <a:stretch>
            <a:fillRect/>
          </a:stretch>
        </p:blipFill>
        <p:spPr>
          <a:xfrm>
            <a:off x="9409921" y="4049124"/>
            <a:ext cx="2443751" cy="2443751"/>
          </a:xfrm>
          <a:prstGeom prst="rect">
            <a:avLst/>
          </a:prstGeom>
        </p:spPr>
      </p:pic>
    </p:spTree>
    <p:extLst>
      <p:ext uri="{BB962C8B-B14F-4D97-AF65-F5344CB8AC3E}">
        <p14:creationId xmlns:p14="http://schemas.microsoft.com/office/powerpoint/2010/main" val="428698561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A423DA-BDB8-0867-C915-941797EF2B4B}"/>
              </a:ext>
            </a:extLst>
          </p:cNvPr>
          <p:cNvSpPr>
            <a:spLocks noGrp="1"/>
          </p:cNvSpPr>
          <p:nvPr>
            <p:ph type="title"/>
          </p:nvPr>
        </p:nvSpPr>
        <p:spPr>
          <a:xfrm>
            <a:off x="838201" y="367075"/>
            <a:ext cx="5120561" cy="1325563"/>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The ‘problems’ with theory</a:t>
            </a:r>
          </a:p>
        </p:txBody>
      </p:sp>
      <p:sp>
        <p:nvSpPr>
          <p:cNvPr id="9" name="Content Placeholder 8">
            <a:extLst>
              <a:ext uri="{FF2B5EF4-FFF2-40B4-BE49-F238E27FC236}">
                <a16:creationId xmlns:a16="http://schemas.microsoft.com/office/drawing/2014/main" id="{142E5779-F27E-F2CE-01F9-2A80EE7652C9}"/>
              </a:ext>
            </a:extLst>
          </p:cNvPr>
          <p:cNvSpPr>
            <a:spLocks noGrp="1"/>
          </p:cNvSpPr>
          <p:nvPr>
            <p:ph idx="1"/>
          </p:nvPr>
        </p:nvSpPr>
        <p:spPr>
          <a:xfrm>
            <a:off x="838201" y="1825625"/>
            <a:ext cx="5092194" cy="4351338"/>
          </a:xfrm>
        </p:spPr>
        <p:txBody>
          <a:bodyPr>
            <a:normAutofit/>
          </a:bodyPr>
          <a:lstStyle/>
          <a:p>
            <a:r>
              <a:rPr lang="en-US" sz="2800">
                <a:latin typeface="Arial" panose="020B0604020202020204" pitchFamily="34" charset="0"/>
                <a:cs typeface="Arial" panose="020B0604020202020204" pitchFamily="34" charset="0"/>
              </a:rPr>
              <a:t>Theories are often presented in a black and white manner.</a:t>
            </a:r>
          </a:p>
          <a:p>
            <a:r>
              <a:rPr lang="en-US" sz="2800">
                <a:latin typeface="Arial" panose="020B0604020202020204" pitchFamily="34" charset="0"/>
                <a:cs typeface="Arial" panose="020B0604020202020204" pitchFamily="34" charset="0"/>
              </a:rPr>
              <a:t>‘Heuristic’ tools – they are mental short cuts or simplifications for making sense of something which allow for understanding by offering different viewpoints from which to look at the matters of crime and justice. </a:t>
            </a:r>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6242CDD1-545D-F889-C4C9-5AD5967F5F81}"/>
              </a:ext>
            </a:extLst>
          </p:cNvPr>
          <p:cNvPicPr>
            <a:picLocks noChangeAspect="1"/>
          </p:cNvPicPr>
          <p:nvPr/>
        </p:nvPicPr>
        <p:blipFill rotWithShape="1">
          <a:blip r:embed="rId3"/>
          <a:srcRect l="-2827" t="-7464" r="-4056" b="7728"/>
          <a:stretch/>
        </p:blipFill>
        <p:spPr>
          <a:xfrm>
            <a:off x="5954618" y="2738680"/>
            <a:ext cx="6261606" cy="4119320"/>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solidFill>
            <a:srgbClr val="FFFFFF">
              <a:shade val="85000"/>
            </a:srgbClr>
          </a:solidFill>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A2AD7CE5-FED7-37E7-32F2-8BAE16DF469E}"/>
              </a:ext>
            </a:extLst>
          </p:cNvPr>
          <p:cNvPicPr>
            <a:picLocks noChangeAspect="1"/>
          </p:cNvPicPr>
          <p:nvPr/>
        </p:nvPicPr>
        <p:blipFill rotWithShape="1">
          <a:blip r:embed="rId4"/>
          <a:srcRect l="1231" r="20911" b="2"/>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6" name="TextBox 5">
            <a:extLst>
              <a:ext uri="{FF2B5EF4-FFF2-40B4-BE49-F238E27FC236}">
                <a16:creationId xmlns:a16="http://schemas.microsoft.com/office/drawing/2014/main" id="{CA64373B-79B8-A525-6266-C1C17190BF0B}"/>
              </a:ext>
            </a:extLst>
          </p:cNvPr>
          <p:cNvSpPr txBox="1"/>
          <p:nvPr/>
        </p:nvSpPr>
        <p:spPr>
          <a:xfrm>
            <a:off x="207034" y="6314536"/>
            <a:ext cx="1897811" cy="369332"/>
          </a:xfrm>
          <a:prstGeom prst="rect">
            <a:avLst/>
          </a:prstGeom>
          <a:noFill/>
        </p:spPr>
        <p:txBody>
          <a:bodyPr wrap="square" rtlCol="0">
            <a:spAutoFit/>
          </a:bodyPr>
          <a:lstStyle/>
          <a:p>
            <a:r>
              <a:rPr lang="en-GB"/>
              <a:t>Murphy, 2023</a:t>
            </a:r>
          </a:p>
        </p:txBody>
      </p:sp>
    </p:spTree>
    <p:extLst>
      <p:ext uri="{BB962C8B-B14F-4D97-AF65-F5344CB8AC3E}">
        <p14:creationId xmlns:p14="http://schemas.microsoft.com/office/powerpoint/2010/main" val="407280420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barn(inVertical)">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Effect transition="in" filter="barn(inVertical)">
                                      <p:cBhvr>
                                        <p:cTn id="20"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B81A-8E77-401B-36A8-47DD6713A56F}"/>
              </a:ext>
            </a:extLst>
          </p:cNvPr>
          <p:cNvSpPr>
            <a:spLocks noGrp="1"/>
          </p:cNvSpPr>
          <p:nvPr>
            <p:ph type="title"/>
          </p:nvPr>
        </p:nvSpPr>
        <p:spPr/>
        <p:txBody>
          <a:bodyPr/>
          <a:lstStyle/>
          <a:p>
            <a:r>
              <a:rPr lang="en-GB"/>
              <a:t>SYNTHESIS OF THEORY</a:t>
            </a:r>
          </a:p>
        </p:txBody>
      </p:sp>
      <p:pic>
        <p:nvPicPr>
          <p:cNvPr id="4" name="Content Placeholder 3">
            <a:extLst>
              <a:ext uri="{FF2B5EF4-FFF2-40B4-BE49-F238E27FC236}">
                <a16:creationId xmlns:a16="http://schemas.microsoft.com/office/drawing/2014/main" id="{59F3A73E-4806-7FB6-AC70-6F6F7AA84316}"/>
              </a:ext>
            </a:extLst>
          </p:cNvPr>
          <p:cNvPicPr>
            <a:picLocks noGrp="1" noChangeAspect="1"/>
          </p:cNvPicPr>
          <p:nvPr>
            <p:ph idx="1"/>
          </p:nvPr>
        </p:nvPicPr>
        <p:blipFill>
          <a:blip r:embed="rId3"/>
          <a:stretch>
            <a:fillRect/>
          </a:stretch>
        </p:blipFill>
        <p:spPr>
          <a:xfrm>
            <a:off x="6096000" y="365125"/>
            <a:ext cx="3152775" cy="1447800"/>
          </a:xfrm>
          <a:prstGeom prst="rect">
            <a:avLst/>
          </a:prstGeom>
        </p:spPr>
      </p:pic>
      <p:graphicFrame>
        <p:nvGraphicFramePr>
          <p:cNvPr id="3" name="Diagram 2">
            <a:extLst>
              <a:ext uri="{FF2B5EF4-FFF2-40B4-BE49-F238E27FC236}">
                <a16:creationId xmlns:a16="http://schemas.microsoft.com/office/drawing/2014/main" id="{6FB67EEB-FC0C-BDD7-74D0-B2CD62DA411A}"/>
              </a:ext>
            </a:extLst>
          </p:cNvPr>
          <p:cNvGraphicFramePr/>
          <p:nvPr>
            <p:extLst>
              <p:ext uri="{D42A27DB-BD31-4B8C-83A1-F6EECF244321}">
                <p14:modId xmlns:p14="http://schemas.microsoft.com/office/powerpoint/2010/main" val="3044405147"/>
              </p:ext>
            </p:extLst>
          </p:nvPr>
        </p:nvGraphicFramePr>
        <p:xfrm>
          <a:off x="838200" y="719666"/>
          <a:ext cx="10376140" cy="59054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a:extLst>
              <a:ext uri="{FF2B5EF4-FFF2-40B4-BE49-F238E27FC236}">
                <a16:creationId xmlns:a16="http://schemas.microsoft.com/office/drawing/2014/main" id="{ABB2E897-79C6-C5ED-8929-FD5E3FD0B9A5}"/>
              </a:ext>
            </a:extLst>
          </p:cNvPr>
          <p:cNvSpPr txBox="1"/>
          <p:nvPr/>
        </p:nvSpPr>
        <p:spPr>
          <a:xfrm>
            <a:off x="2208910" y="3429000"/>
            <a:ext cx="8022648" cy="3416320"/>
          </a:xfrm>
          <a:prstGeom prst="rect">
            <a:avLst/>
          </a:prstGeom>
          <a:noFill/>
        </p:spPr>
        <p:txBody>
          <a:bodyPr wrap="square" rtlCol="0">
            <a:spAutoFit/>
          </a:bodyPr>
          <a:lstStyle/>
          <a:p>
            <a:r>
              <a:rPr lang="en-GB"/>
              <a:t>- Criminological theories can be used together to overcome the fact they are simplifications. </a:t>
            </a:r>
          </a:p>
          <a:p>
            <a:endParaRPr lang="en-GB"/>
          </a:p>
          <a:p>
            <a:r>
              <a:rPr lang="en-GB"/>
              <a:t>- Different theories might help us to understand different aspects of events and processes.</a:t>
            </a:r>
          </a:p>
          <a:p>
            <a:endParaRPr lang="en-GB"/>
          </a:p>
          <a:p>
            <a:r>
              <a:rPr lang="en-GB"/>
              <a:t>- Commentators take previous theories and have added to them or amended them to make more sense of events. </a:t>
            </a:r>
          </a:p>
          <a:p>
            <a:endParaRPr lang="en-GB"/>
          </a:p>
          <a:p>
            <a:r>
              <a:rPr lang="en-GB"/>
              <a:t>E.G. </a:t>
            </a:r>
            <a:r>
              <a:rPr lang="en-GB" b="1"/>
              <a:t>Rational choice models </a:t>
            </a:r>
            <a:r>
              <a:rPr lang="en-GB"/>
              <a:t>– writers have recognised that the assumptions of early writers did not take into account the full complexity of human behaviour and the decision making process. </a:t>
            </a:r>
          </a:p>
        </p:txBody>
      </p:sp>
    </p:spTree>
    <p:extLst>
      <p:ext uri="{BB962C8B-B14F-4D97-AF65-F5344CB8AC3E}">
        <p14:creationId xmlns:p14="http://schemas.microsoft.com/office/powerpoint/2010/main" val="281143264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D3DFB-3107-8E0E-ADDB-6905526BB62D}"/>
              </a:ext>
            </a:extLst>
          </p:cNvPr>
          <p:cNvSpPr>
            <a:spLocks noGrp="1"/>
          </p:cNvSpPr>
          <p:nvPr>
            <p:ph type="title"/>
          </p:nvPr>
        </p:nvSpPr>
        <p:spPr/>
        <p:txBody>
          <a:bodyPr/>
          <a:lstStyle/>
          <a:p>
            <a:r>
              <a:rPr lang="en-GB" b="1">
                <a:solidFill>
                  <a:schemeClr val="accent1">
                    <a:lumMod val="75000"/>
                  </a:schemeClr>
                </a:solidFill>
              </a:rPr>
              <a:t>THEORIES IN CRIMINOLOGY…THE STARTING POINT</a:t>
            </a:r>
          </a:p>
        </p:txBody>
      </p:sp>
      <p:sp>
        <p:nvSpPr>
          <p:cNvPr id="3" name="Content Placeholder 2">
            <a:extLst>
              <a:ext uri="{FF2B5EF4-FFF2-40B4-BE49-F238E27FC236}">
                <a16:creationId xmlns:a16="http://schemas.microsoft.com/office/drawing/2014/main" id="{569DCF36-6202-795C-2D2C-D79F4A08C569}"/>
              </a:ext>
            </a:extLst>
          </p:cNvPr>
          <p:cNvSpPr>
            <a:spLocks noGrp="1"/>
          </p:cNvSpPr>
          <p:nvPr>
            <p:ph idx="1"/>
          </p:nvPr>
        </p:nvSpPr>
        <p:spPr/>
        <p:txBody>
          <a:bodyPr/>
          <a:lstStyle/>
          <a:p>
            <a:r>
              <a:rPr lang="en-GB"/>
              <a:t>Early thinkers still influence criminologists today. </a:t>
            </a:r>
          </a:p>
          <a:p>
            <a:pPr marL="0" indent="0">
              <a:buNone/>
            </a:pPr>
            <a:endParaRPr lang="en-GB"/>
          </a:p>
        </p:txBody>
      </p:sp>
      <p:graphicFrame>
        <p:nvGraphicFramePr>
          <p:cNvPr id="4" name="Diagram 3">
            <a:extLst>
              <a:ext uri="{FF2B5EF4-FFF2-40B4-BE49-F238E27FC236}">
                <a16:creationId xmlns:a16="http://schemas.microsoft.com/office/drawing/2014/main" id="{340D2227-2D85-D3E2-BB76-53280575A5F9}"/>
              </a:ext>
            </a:extLst>
          </p:cNvPr>
          <p:cNvGraphicFramePr/>
          <p:nvPr>
            <p:extLst>
              <p:ext uri="{D42A27DB-BD31-4B8C-83A1-F6EECF244321}">
                <p14:modId xmlns:p14="http://schemas.microsoft.com/office/powerpoint/2010/main" val="2149906250"/>
              </p:ext>
            </p:extLst>
          </p:nvPr>
        </p:nvGraphicFramePr>
        <p:xfrm>
          <a:off x="2672195" y="2314106"/>
          <a:ext cx="6847610" cy="2808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E321E6EA-7946-DEC1-F22D-9650916560C8}"/>
              </a:ext>
            </a:extLst>
          </p:cNvPr>
          <p:cNvSpPr txBox="1"/>
          <p:nvPr/>
        </p:nvSpPr>
        <p:spPr>
          <a:xfrm>
            <a:off x="2355272" y="5169604"/>
            <a:ext cx="3740728" cy="1631216"/>
          </a:xfrm>
          <a:prstGeom prst="rect">
            <a:avLst/>
          </a:prstGeom>
          <a:noFill/>
        </p:spPr>
        <p:txBody>
          <a:bodyPr wrap="square" rtlCol="0">
            <a:spAutoFit/>
          </a:bodyPr>
          <a:lstStyle/>
          <a:p>
            <a:r>
              <a:rPr lang="en-GB" sz="2000" b="1"/>
              <a:t>- View offending as a consequence of people choosing to commit crime.</a:t>
            </a:r>
          </a:p>
          <a:p>
            <a:endParaRPr lang="en-GB" sz="2000" b="1"/>
          </a:p>
          <a:p>
            <a:r>
              <a:rPr lang="en-GB" sz="2000" b="1"/>
              <a:t>- Rational actor</a:t>
            </a:r>
          </a:p>
        </p:txBody>
      </p:sp>
      <p:pic>
        <p:nvPicPr>
          <p:cNvPr id="9" name="Picture 8">
            <a:extLst>
              <a:ext uri="{FF2B5EF4-FFF2-40B4-BE49-F238E27FC236}">
                <a16:creationId xmlns:a16="http://schemas.microsoft.com/office/drawing/2014/main" id="{F107FF11-BE91-F7BE-83D7-AE11EF29B0E4}"/>
              </a:ext>
            </a:extLst>
          </p:cNvPr>
          <p:cNvPicPr>
            <a:picLocks noChangeAspect="1"/>
          </p:cNvPicPr>
          <p:nvPr/>
        </p:nvPicPr>
        <p:blipFill>
          <a:blip r:embed="rId8"/>
          <a:stretch>
            <a:fillRect/>
          </a:stretch>
        </p:blipFill>
        <p:spPr>
          <a:xfrm>
            <a:off x="412172" y="2909701"/>
            <a:ext cx="1981200" cy="1981200"/>
          </a:xfrm>
          <a:prstGeom prst="rect">
            <a:avLst/>
          </a:prstGeom>
        </p:spPr>
      </p:pic>
      <p:sp>
        <p:nvSpPr>
          <p:cNvPr id="10" name="Callout: Left Arrow 9">
            <a:extLst>
              <a:ext uri="{FF2B5EF4-FFF2-40B4-BE49-F238E27FC236}">
                <a16:creationId xmlns:a16="http://schemas.microsoft.com/office/drawing/2014/main" id="{FDBF7810-94C5-CB67-0C12-F7F90E0BD276}"/>
              </a:ext>
            </a:extLst>
          </p:cNvPr>
          <p:cNvSpPr/>
          <p:nvPr/>
        </p:nvSpPr>
        <p:spPr>
          <a:xfrm>
            <a:off x="9689523" y="2909701"/>
            <a:ext cx="2415886" cy="779318"/>
          </a:xfrm>
          <a:prstGeom prst="left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a:t>Individual</a:t>
            </a:r>
          </a:p>
        </p:txBody>
      </p:sp>
      <p:sp>
        <p:nvSpPr>
          <p:cNvPr id="11" name="Callout: Left Arrow 10">
            <a:extLst>
              <a:ext uri="{FF2B5EF4-FFF2-40B4-BE49-F238E27FC236}">
                <a16:creationId xmlns:a16="http://schemas.microsoft.com/office/drawing/2014/main" id="{04986DF1-A9F7-C69F-504E-697F2838D6CB}"/>
              </a:ext>
            </a:extLst>
          </p:cNvPr>
          <p:cNvSpPr/>
          <p:nvPr/>
        </p:nvSpPr>
        <p:spPr>
          <a:xfrm>
            <a:off x="9689523" y="3857086"/>
            <a:ext cx="2415886" cy="779318"/>
          </a:xfrm>
          <a:prstGeom prst="left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a:t>Sociological</a:t>
            </a:r>
          </a:p>
        </p:txBody>
      </p:sp>
      <p:sp>
        <p:nvSpPr>
          <p:cNvPr id="12" name="TextBox 11">
            <a:extLst>
              <a:ext uri="{FF2B5EF4-FFF2-40B4-BE49-F238E27FC236}">
                <a16:creationId xmlns:a16="http://schemas.microsoft.com/office/drawing/2014/main" id="{17EC92FC-C561-6B7C-7446-012EE5CD6A63}"/>
              </a:ext>
            </a:extLst>
          </p:cNvPr>
          <p:cNvSpPr txBox="1"/>
          <p:nvPr/>
        </p:nvSpPr>
        <p:spPr>
          <a:xfrm>
            <a:off x="7342910" y="5081640"/>
            <a:ext cx="2550968" cy="1477328"/>
          </a:xfrm>
          <a:prstGeom prst="rect">
            <a:avLst/>
          </a:prstGeom>
          <a:noFill/>
        </p:spPr>
        <p:txBody>
          <a:bodyPr wrap="square" rtlCol="0">
            <a:spAutoFit/>
          </a:bodyPr>
          <a:lstStyle/>
          <a:p>
            <a:r>
              <a:rPr lang="en-GB"/>
              <a:t>- </a:t>
            </a:r>
            <a:r>
              <a:rPr lang="en-GB" b="1"/>
              <a:t>People engage in offending because they are influenced by forces outside their own control.</a:t>
            </a:r>
          </a:p>
        </p:txBody>
      </p:sp>
    </p:spTree>
    <p:extLst>
      <p:ext uri="{BB962C8B-B14F-4D97-AF65-F5344CB8AC3E}">
        <p14:creationId xmlns:p14="http://schemas.microsoft.com/office/powerpoint/2010/main" val="12729697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P spid="5" grpId="0"/>
      <p:bldP spid="10" grpId="0" animBg="1"/>
      <p:bldP spid="11"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925F242-677A-4D1A-3A4C-50A9432D83A2}"/>
              </a:ext>
            </a:extLst>
          </p:cNvPr>
          <p:cNvSpPr>
            <a:spLocks noGrp="1"/>
          </p:cNvSpPr>
          <p:nvPr>
            <p:ph type="title"/>
          </p:nvPr>
        </p:nvSpPr>
        <p:spPr>
          <a:xfrm>
            <a:off x="838200" y="365125"/>
            <a:ext cx="5387502" cy="1325563"/>
          </a:xfrm>
        </p:spPr>
        <p:txBody>
          <a:bodyPr>
            <a:normAutofit/>
          </a:bodyPr>
          <a:lstStyle/>
          <a:p>
            <a:r>
              <a:rPr lang="en-GB" b="1">
                <a:solidFill>
                  <a:schemeClr val="accent1">
                    <a:lumMod val="75000"/>
                  </a:schemeClr>
                </a:solidFill>
              </a:rPr>
              <a:t>THEORIES IN CRIMINOLOGY…</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8ED1B06-0B05-17DB-E4D5-E7244329506D}"/>
              </a:ext>
            </a:extLst>
          </p:cNvPr>
          <p:cNvSpPr>
            <a:spLocks noGrp="1"/>
          </p:cNvSpPr>
          <p:nvPr>
            <p:ph idx="1"/>
          </p:nvPr>
        </p:nvSpPr>
        <p:spPr>
          <a:xfrm>
            <a:off x="838200" y="1825625"/>
            <a:ext cx="5387502" cy="4351338"/>
          </a:xfrm>
        </p:spPr>
        <p:txBody>
          <a:bodyPr>
            <a:normAutofit/>
          </a:bodyPr>
          <a:lstStyle/>
          <a:p>
            <a:pPr marL="0" indent="0">
              <a:buNone/>
            </a:pPr>
            <a:r>
              <a:rPr lang="en-GB" u="sng"/>
              <a:t>CRITICAL CRIMINOLOGY</a:t>
            </a:r>
          </a:p>
          <a:p>
            <a:pPr marL="0" indent="0">
              <a:buNone/>
            </a:pPr>
            <a:endParaRPr lang="en-GB"/>
          </a:p>
          <a:p>
            <a:r>
              <a:rPr lang="en-GB"/>
              <a:t>Marxism: crime emerges as those at the bottom contend for equality.</a:t>
            </a:r>
          </a:p>
          <a:p>
            <a:r>
              <a:rPr lang="en-GB"/>
              <a:t>Challenge the status quo and question the role of the State, laws and the CJS.</a:t>
            </a:r>
          </a:p>
          <a:p>
            <a:r>
              <a:rPr lang="en-GB"/>
              <a:t>Highlight conflict in society and inequalities based upon class, ethnicity and gender.</a:t>
            </a:r>
          </a:p>
          <a:p>
            <a:pPr marL="0" indent="0">
              <a:buNone/>
            </a:pPr>
            <a:endParaRPr lang="en-GB"/>
          </a:p>
        </p:txBody>
      </p:sp>
      <p:pic>
        <p:nvPicPr>
          <p:cNvPr id="4" name="Picture 3">
            <a:extLst>
              <a:ext uri="{FF2B5EF4-FFF2-40B4-BE49-F238E27FC236}">
                <a16:creationId xmlns:a16="http://schemas.microsoft.com/office/drawing/2014/main" id="{21BC1D26-E240-ABBF-6A85-2F1EB84077E7}"/>
              </a:ext>
            </a:extLst>
          </p:cNvPr>
          <p:cNvPicPr>
            <a:picLocks noChangeAspect="1"/>
          </p:cNvPicPr>
          <p:nvPr/>
        </p:nvPicPr>
        <p:blipFill rotWithShape="1">
          <a:blip r:embed="rId3"/>
          <a:srcRect l="12341" r="11581" b="2"/>
          <a:stretch/>
        </p:blipFill>
        <p:spPr>
          <a:xfrm>
            <a:off x="6621294" y="1316198"/>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20"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2"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247542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A7ABC-2E5E-FD0C-A0FC-685F0001EC4F}"/>
              </a:ext>
            </a:extLst>
          </p:cNvPr>
          <p:cNvSpPr>
            <a:spLocks noGrp="1"/>
          </p:cNvSpPr>
          <p:nvPr>
            <p:ph type="title"/>
          </p:nvPr>
        </p:nvSpPr>
        <p:spPr/>
        <p:txBody>
          <a:bodyPr/>
          <a:lstStyle/>
          <a:p>
            <a:r>
              <a:rPr lang="en-GB"/>
              <a:t>The blocks of theory (Murphy, 2023)</a:t>
            </a:r>
          </a:p>
        </p:txBody>
      </p:sp>
      <p:pic>
        <p:nvPicPr>
          <p:cNvPr id="5" name="Content Placeholder 4">
            <a:extLst>
              <a:ext uri="{FF2B5EF4-FFF2-40B4-BE49-F238E27FC236}">
                <a16:creationId xmlns:a16="http://schemas.microsoft.com/office/drawing/2014/main" id="{6AD044F9-2983-E421-9E20-996A8BB1DB48}"/>
              </a:ext>
            </a:extLst>
          </p:cNvPr>
          <p:cNvPicPr>
            <a:picLocks noGrp="1" noChangeAspect="1"/>
          </p:cNvPicPr>
          <p:nvPr>
            <p:ph idx="1"/>
          </p:nvPr>
        </p:nvPicPr>
        <p:blipFill>
          <a:blip r:embed="rId3"/>
          <a:stretch>
            <a:fillRect/>
          </a:stretch>
        </p:blipFill>
        <p:spPr>
          <a:xfrm>
            <a:off x="450625" y="1395780"/>
            <a:ext cx="2444617" cy="2197735"/>
          </a:xfrm>
        </p:spPr>
      </p:pic>
      <p:sp>
        <p:nvSpPr>
          <p:cNvPr id="7" name="TextBox 6">
            <a:extLst>
              <a:ext uri="{FF2B5EF4-FFF2-40B4-BE49-F238E27FC236}">
                <a16:creationId xmlns:a16="http://schemas.microsoft.com/office/drawing/2014/main" id="{816DF4F5-7A38-7F6E-2F7C-DC87BA21498B}"/>
              </a:ext>
            </a:extLst>
          </p:cNvPr>
          <p:cNvSpPr txBox="1"/>
          <p:nvPr/>
        </p:nvSpPr>
        <p:spPr>
          <a:xfrm>
            <a:off x="431883" y="5645837"/>
            <a:ext cx="2212848" cy="1200329"/>
          </a:xfrm>
          <a:prstGeom prst="rect">
            <a:avLst/>
          </a:prstGeom>
          <a:solidFill>
            <a:schemeClr val="bg2"/>
          </a:solidFill>
        </p:spPr>
        <p:txBody>
          <a:bodyPr wrap="square" rtlCol="0">
            <a:spAutoFit/>
          </a:bodyPr>
          <a:lstStyle/>
          <a:p>
            <a:pPr algn="ctr"/>
            <a:r>
              <a:rPr lang="en-GB" b="1"/>
              <a:t>BLOCK ONE: CHOICE AND DECISION MAKING</a:t>
            </a:r>
          </a:p>
        </p:txBody>
      </p:sp>
      <p:sp>
        <p:nvSpPr>
          <p:cNvPr id="8" name="TextBox 7">
            <a:extLst>
              <a:ext uri="{FF2B5EF4-FFF2-40B4-BE49-F238E27FC236}">
                <a16:creationId xmlns:a16="http://schemas.microsoft.com/office/drawing/2014/main" id="{84E15050-A91E-6123-69EA-E9CC9C8B14E9}"/>
              </a:ext>
            </a:extLst>
          </p:cNvPr>
          <p:cNvSpPr txBox="1"/>
          <p:nvPr/>
        </p:nvSpPr>
        <p:spPr>
          <a:xfrm>
            <a:off x="2644731" y="5154047"/>
            <a:ext cx="2392820" cy="923330"/>
          </a:xfrm>
          <a:prstGeom prst="rect">
            <a:avLst/>
          </a:prstGeom>
          <a:solidFill>
            <a:schemeClr val="accent1">
              <a:lumMod val="40000"/>
              <a:lumOff val="60000"/>
            </a:schemeClr>
          </a:solidFill>
        </p:spPr>
        <p:txBody>
          <a:bodyPr wrap="square" rtlCol="0">
            <a:spAutoFit/>
          </a:bodyPr>
          <a:lstStyle/>
          <a:p>
            <a:pPr algn="ctr"/>
            <a:r>
              <a:rPr lang="en-GB" b="1"/>
              <a:t>BLOCK TWO: INDIVIDUAL PATHOLOGIES </a:t>
            </a:r>
          </a:p>
        </p:txBody>
      </p:sp>
      <p:sp>
        <p:nvSpPr>
          <p:cNvPr id="9" name="TextBox 8">
            <a:extLst>
              <a:ext uri="{FF2B5EF4-FFF2-40B4-BE49-F238E27FC236}">
                <a16:creationId xmlns:a16="http://schemas.microsoft.com/office/drawing/2014/main" id="{C9BF4A7D-6C5A-D480-F0C8-30CD0FCA6366}"/>
              </a:ext>
            </a:extLst>
          </p:cNvPr>
          <p:cNvSpPr txBox="1"/>
          <p:nvPr/>
        </p:nvSpPr>
        <p:spPr>
          <a:xfrm>
            <a:off x="5037551" y="4230717"/>
            <a:ext cx="2628900" cy="923330"/>
          </a:xfrm>
          <a:prstGeom prst="rect">
            <a:avLst/>
          </a:prstGeom>
          <a:solidFill>
            <a:schemeClr val="accent2">
              <a:lumMod val="20000"/>
              <a:lumOff val="80000"/>
            </a:schemeClr>
          </a:solidFill>
        </p:spPr>
        <p:txBody>
          <a:bodyPr wrap="square" rtlCol="0">
            <a:spAutoFit/>
          </a:bodyPr>
          <a:lstStyle/>
          <a:p>
            <a:pPr algn="ctr"/>
            <a:r>
              <a:rPr lang="en-GB" b="1"/>
              <a:t>BLOCK THREE:</a:t>
            </a:r>
          </a:p>
          <a:p>
            <a:pPr algn="ctr"/>
            <a:r>
              <a:rPr lang="en-GB" b="1"/>
              <a:t> SOCIAL PATHOLOGIES</a:t>
            </a:r>
          </a:p>
        </p:txBody>
      </p:sp>
      <p:sp>
        <p:nvSpPr>
          <p:cNvPr id="10" name="TextBox 9">
            <a:extLst>
              <a:ext uri="{FF2B5EF4-FFF2-40B4-BE49-F238E27FC236}">
                <a16:creationId xmlns:a16="http://schemas.microsoft.com/office/drawing/2014/main" id="{6A21D85D-36CF-22DB-66BD-B795D025EAE7}"/>
              </a:ext>
            </a:extLst>
          </p:cNvPr>
          <p:cNvSpPr txBox="1"/>
          <p:nvPr/>
        </p:nvSpPr>
        <p:spPr>
          <a:xfrm>
            <a:off x="7666450" y="3382655"/>
            <a:ext cx="2235065" cy="923330"/>
          </a:xfrm>
          <a:prstGeom prst="rect">
            <a:avLst/>
          </a:prstGeom>
          <a:solidFill>
            <a:schemeClr val="accent3">
              <a:lumMod val="20000"/>
              <a:lumOff val="80000"/>
            </a:schemeClr>
          </a:solidFill>
        </p:spPr>
        <p:txBody>
          <a:bodyPr wrap="square" rtlCol="0">
            <a:spAutoFit/>
          </a:bodyPr>
          <a:lstStyle/>
          <a:p>
            <a:pPr algn="ctr"/>
            <a:r>
              <a:rPr lang="en-GB" b="1"/>
              <a:t>BLOCK FOUR:</a:t>
            </a:r>
          </a:p>
          <a:p>
            <a:pPr algn="ctr"/>
            <a:r>
              <a:rPr lang="en-GB" b="1"/>
              <a:t>CRITICAL APPROACHES</a:t>
            </a:r>
          </a:p>
        </p:txBody>
      </p:sp>
      <p:sp>
        <p:nvSpPr>
          <p:cNvPr id="11" name="TextBox 10">
            <a:extLst>
              <a:ext uri="{FF2B5EF4-FFF2-40B4-BE49-F238E27FC236}">
                <a16:creationId xmlns:a16="http://schemas.microsoft.com/office/drawing/2014/main" id="{0B72CEF1-D51C-AAFC-8F48-8E923B93E540}"/>
              </a:ext>
            </a:extLst>
          </p:cNvPr>
          <p:cNvSpPr txBox="1"/>
          <p:nvPr/>
        </p:nvSpPr>
        <p:spPr>
          <a:xfrm>
            <a:off x="9777845" y="2459326"/>
            <a:ext cx="1797628" cy="923330"/>
          </a:xfrm>
          <a:prstGeom prst="rect">
            <a:avLst/>
          </a:prstGeom>
          <a:solidFill>
            <a:schemeClr val="accent4">
              <a:lumMod val="20000"/>
              <a:lumOff val="80000"/>
            </a:schemeClr>
          </a:solidFill>
        </p:spPr>
        <p:txBody>
          <a:bodyPr wrap="square" rtlCol="0">
            <a:spAutoFit/>
          </a:bodyPr>
          <a:lstStyle/>
          <a:p>
            <a:pPr algn="ctr"/>
            <a:r>
              <a:rPr lang="en-GB" b="1"/>
              <a:t>BLOCK FIVE: </a:t>
            </a:r>
          </a:p>
          <a:p>
            <a:pPr algn="ctr"/>
            <a:r>
              <a:rPr lang="en-GB" b="1"/>
              <a:t>INTEGRATED ACCOUNTS</a:t>
            </a:r>
          </a:p>
        </p:txBody>
      </p:sp>
      <p:sp>
        <p:nvSpPr>
          <p:cNvPr id="12" name="TextBox 11">
            <a:extLst>
              <a:ext uri="{FF2B5EF4-FFF2-40B4-BE49-F238E27FC236}">
                <a16:creationId xmlns:a16="http://schemas.microsoft.com/office/drawing/2014/main" id="{C20FA7E4-F097-FBC6-054D-9B708FC93C34}"/>
              </a:ext>
            </a:extLst>
          </p:cNvPr>
          <p:cNvSpPr txBox="1"/>
          <p:nvPr/>
        </p:nvSpPr>
        <p:spPr>
          <a:xfrm>
            <a:off x="431883" y="4969381"/>
            <a:ext cx="1797628" cy="646331"/>
          </a:xfrm>
          <a:prstGeom prst="rect">
            <a:avLst/>
          </a:prstGeom>
          <a:noFill/>
        </p:spPr>
        <p:txBody>
          <a:bodyPr wrap="square" rtlCol="0">
            <a:spAutoFit/>
          </a:bodyPr>
          <a:lstStyle/>
          <a:p>
            <a:r>
              <a:rPr lang="en-GB"/>
              <a:t>Classicism</a:t>
            </a:r>
          </a:p>
          <a:p>
            <a:endParaRPr lang="en-GB"/>
          </a:p>
        </p:txBody>
      </p:sp>
      <p:sp>
        <p:nvSpPr>
          <p:cNvPr id="13" name="TextBox 12">
            <a:extLst>
              <a:ext uri="{FF2B5EF4-FFF2-40B4-BE49-F238E27FC236}">
                <a16:creationId xmlns:a16="http://schemas.microsoft.com/office/drawing/2014/main" id="{436B179F-B131-A13B-48FF-06EFA9F6D4C2}"/>
              </a:ext>
            </a:extLst>
          </p:cNvPr>
          <p:cNvSpPr txBox="1"/>
          <p:nvPr/>
        </p:nvSpPr>
        <p:spPr>
          <a:xfrm>
            <a:off x="2824287" y="3575934"/>
            <a:ext cx="1797628" cy="1477328"/>
          </a:xfrm>
          <a:prstGeom prst="rect">
            <a:avLst/>
          </a:prstGeom>
          <a:noFill/>
        </p:spPr>
        <p:txBody>
          <a:bodyPr wrap="square" rtlCol="0">
            <a:spAutoFit/>
          </a:bodyPr>
          <a:lstStyle/>
          <a:p>
            <a:r>
              <a:rPr lang="en-GB"/>
              <a:t>Offending is a result of biological or psychological abnormalities</a:t>
            </a:r>
          </a:p>
        </p:txBody>
      </p:sp>
      <p:sp>
        <p:nvSpPr>
          <p:cNvPr id="14" name="TextBox 13">
            <a:extLst>
              <a:ext uri="{FF2B5EF4-FFF2-40B4-BE49-F238E27FC236}">
                <a16:creationId xmlns:a16="http://schemas.microsoft.com/office/drawing/2014/main" id="{E7FD92F8-C786-6357-5C72-22EF11DB4B86}"/>
              </a:ext>
            </a:extLst>
          </p:cNvPr>
          <p:cNvSpPr txBox="1"/>
          <p:nvPr/>
        </p:nvSpPr>
        <p:spPr>
          <a:xfrm>
            <a:off x="5357629" y="2643992"/>
            <a:ext cx="1797628" cy="1477328"/>
          </a:xfrm>
          <a:prstGeom prst="rect">
            <a:avLst/>
          </a:prstGeom>
          <a:noFill/>
        </p:spPr>
        <p:txBody>
          <a:bodyPr wrap="square" rtlCol="0">
            <a:spAutoFit/>
          </a:bodyPr>
          <a:lstStyle/>
          <a:p>
            <a:r>
              <a:rPr lang="en-GB"/>
              <a:t>External influences such as community and culture</a:t>
            </a:r>
          </a:p>
        </p:txBody>
      </p:sp>
      <p:sp>
        <p:nvSpPr>
          <p:cNvPr id="15" name="TextBox 14">
            <a:extLst>
              <a:ext uri="{FF2B5EF4-FFF2-40B4-BE49-F238E27FC236}">
                <a16:creationId xmlns:a16="http://schemas.microsoft.com/office/drawing/2014/main" id="{B1BBE87C-A63F-CBEB-2065-7966DEB99452}"/>
              </a:ext>
            </a:extLst>
          </p:cNvPr>
          <p:cNvSpPr txBox="1"/>
          <p:nvPr/>
        </p:nvSpPr>
        <p:spPr>
          <a:xfrm>
            <a:off x="7666451" y="1544530"/>
            <a:ext cx="1797628" cy="1754326"/>
          </a:xfrm>
          <a:prstGeom prst="rect">
            <a:avLst/>
          </a:prstGeom>
          <a:noFill/>
        </p:spPr>
        <p:txBody>
          <a:bodyPr wrap="square" rtlCol="0">
            <a:spAutoFit/>
          </a:bodyPr>
          <a:lstStyle/>
          <a:p>
            <a:r>
              <a:rPr lang="en-GB"/>
              <a:t>Wider social processes such as inequality, class and power</a:t>
            </a:r>
          </a:p>
        </p:txBody>
      </p:sp>
      <p:sp>
        <p:nvSpPr>
          <p:cNvPr id="16" name="TextBox 15">
            <a:extLst>
              <a:ext uri="{FF2B5EF4-FFF2-40B4-BE49-F238E27FC236}">
                <a16:creationId xmlns:a16="http://schemas.microsoft.com/office/drawing/2014/main" id="{28168E1A-FC82-D0F9-4321-5D7E8D2384FF}"/>
              </a:ext>
            </a:extLst>
          </p:cNvPr>
          <p:cNvSpPr txBox="1"/>
          <p:nvPr/>
        </p:nvSpPr>
        <p:spPr>
          <a:xfrm>
            <a:off x="9901516" y="1221364"/>
            <a:ext cx="1609167" cy="1200329"/>
          </a:xfrm>
          <a:prstGeom prst="rect">
            <a:avLst/>
          </a:prstGeom>
          <a:noFill/>
        </p:spPr>
        <p:txBody>
          <a:bodyPr wrap="square" rtlCol="0">
            <a:spAutoFit/>
          </a:bodyPr>
          <a:lstStyle/>
          <a:p>
            <a:r>
              <a:rPr lang="en-GB"/>
              <a:t>Combined elements from other blocks</a:t>
            </a:r>
          </a:p>
        </p:txBody>
      </p:sp>
    </p:spTree>
    <p:extLst>
      <p:ext uri="{BB962C8B-B14F-4D97-AF65-F5344CB8AC3E}">
        <p14:creationId xmlns:p14="http://schemas.microsoft.com/office/powerpoint/2010/main" val="190508039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inVertic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500" fill="hold"/>
                                        <p:tgtEl>
                                          <p:spTgt spid="10"/>
                                        </p:tgtEl>
                                        <p:attrNameLst>
                                          <p:attrName>ppt_x</p:attrName>
                                        </p:attrNameLst>
                                      </p:cBhvr>
                                      <p:tavLst>
                                        <p:tav tm="0">
                                          <p:val>
                                            <p:strVal val="#ppt_x"/>
                                          </p:val>
                                        </p:tav>
                                        <p:tav tm="100000">
                                          <p:val>
                                            <p:strVal val="#ppt_x"/>
                                          </p:val>
                                        </p:tav>
                                      </p:tavLst>
                                    </p:anim>
                                    <p:anim calcmode="lin" valueType="num">
                                      <p:cBhvr additive="base">
                                        <p:cTn id="5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barn(inVertical)">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500" fill="hold"/>
                                        <p:tgtEl>
                                          <p:spTgt spid="11"/>
                                        </p:tgtEl>
                                        <p:attrNameLst>
                                          <p:attrName>ppt_x</p:attrName>
                                        </p:attrNameLst>
                                      </p:cBhvr>
                                      <p:tavLst>
                                        <p:tav tm="0">
                                          <p:val>
                                            <p:strVal val="#ppt_x"/>
                                          </p:val>
                                        </p:tav>
                                        <p:tav tm="100000">
                                          <p:val>
                                            <p:strVal val="#ppt_x"/>
                                          </p:val>
                                        </p:tav>
                                      </p:tavLst>
                                    </p:anim>
                                    <p:anim calcmode="lin" valueType="num">
                                      <p:cBhvr additive="base">
                                        <p:cTn id="6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barn(inVertical)">
                                      <p:cBhvr>
                                        <p:cTn id="6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animBg="1"/>
      <p:bldP spid="9" grpId="0" animBg="1"/>
      <p:bldP spid="10" grpId="0" animBg="1"/>
      <p:bldP spid="11" grpId="0" animBg="1"/>
      <p:bldP spid="12" grpId="0"/>
      <p:bldP spid="13" grpId="0"/>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53E60C6D-4E85-4E14-BCDF-BF15C241F7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A88C3F-07A8-414F-8372-F736028F79BD}"/>
              </a:ext>
            </a:extLst>
          </p:cNvPr>
          <p:cNvSpPr>
            <a:spLocks noGrp="1"/>
          </p:cNvSpPr>
          <p:nvPr>
            <p:ph type="title"/>
          </p:nvPr>
        </p:nvSpPr>
        <p:spPr>
          <a:xfrm>
            <a:off x="6151294" y="486184"/>
            <a:ext cx="5397237" cy="1325563"/>
          </a:xfrm>
        </p:spPr>
        <p:txBody>
          <a:bodyPr vert="horz" lIns="91440" tIns="45720" rIns="91440" bIns="45720" rtlCol="0" anchor="ctr">
            <a:normAutofit/>
          </a:bodyPr>
          <a:lstStyle/>
          <a:p>
            <a:r>
              <a:rPr lang="en-US" sz="4400" kern="1200">
                <a:solidFill>
                  <a:schemeClr val="tx1"/>
                </a:solidFill>
                <a:latin typeface="+mj-lt"/>
                <a:ea typeface="+mj-ea"/>
                <a:cs typeface="+mj-cs"/>
              </a:rPr>
              <a:t>RESEARCH TASK </a:t>
            </a:r>
          </a:p>
        </p:txBody>
      </p:sp>
      <p:pic>
        <p:nvPicPr>
          <p:cNvPr id="11" name="Picture 10">
            <a:extLst>
              <a:ext uri="{FF2B5EF4-FFF2-40B4-BE49-F238E27FC236}">
                <a16:creationId xmlns:a16="http://schemas.microsoft.com/office/drawing/2014/main" id="{64E17682-0146-409D-929C-438D38025425}"/>
              </a:ext>
            </a:extLst>
          </p:cNvPr>
          <p:cNvPicPr>
            <a:picLocks noChangeAspect="1"/>
          </p:cNvPicPr>
          <p:nvPr/>
        </p:nvPicPr>
        <p:blipFill>
          <a:blip r:embed="rId2"/>
          <a:stretch>
            <a:fillRect/>
          </a:stretch>
        </p:blipFill>
        <p:spPr>
          <a:xfrm>
            <a:off x="268550" y="598678"/>
            <a:ext cx="5434123" cy="3056694"/>
          </a:xfrm>
          <a:custGeom>
            <a:avLst/>
            <a:gdLst/>
            <a:ahLst/>
            <a:cxnLst/>
            <a:rect l="l" t="t" r="r" b="b"/>
            <a:pathLst>
              <a:path w="4438338" h="2323972">
                <a:moveTo>
                  <a:pt x="69905" y="0"/>
                </a:moveTo>
                <a:lnTo>
                  <a:pt x="4368433" y="0"/>
                </a:lnTo>
                <a:cubicBezTo>
                  <a:pt x="4407040" y="0"/>
                  <a:pt x="4438338" y="31298"/>
                  <a:pt x="4438338" y="69905"/>
                </a:cubicBezTo>
                <a:lnTo>
                  <a:pt x="4438338" y="2254067"/>
                </a:lnTo>
                <a:cubicBezTo>
                  <a:pt x="4438338" y="2292674"/>
                  <a:pt x="4407040" y="2323972"/>
                  <a:pt x="4368433" y="2323972"/>
                </a:cubicBezTo>
                <a:lnTo>
                  <a:pt x="69905" y="2323972"/>
                </a:lnTo>
                <a:cubicBezTo>
                  <a:pt x="31298" y="2323972"/>
                  <a:pt x="0" y="2292674"/>
                  <a:pt x="0" y="2254067"/>
                </a:cubicBezTo>
                <a:lnTo>
                  <a:pt x="0" y="69905"/>
                </a:lnTo>
                <a:cubicBezTo>
                  <a:pt x="0" y="31298"/>
                  <a:pt x="31298" y="0"/>
                  <a:pt x="69905" y="0"/>
                </a:cubicBezTo>
                <a:close/>
              </a:path>
            </a:pathLst>
          </a:custGeom>
        </p:spPr>
      </p:pic>
      <p:sp>
        <p:nvSpPr>
          <p:cNvPr id="33" name="Freeform: Shape 32">
            <a:extLst>
              <a:ext uri="{FF2B5EF4-FFF2-40B4-BE49-F238E27FC236}">
                <a16:creationId xmlns:a16="http://schemas.microsoft.com/office/drawing/2014/main" id="{7D42D292-4C48-479B-9E59-E29CD9871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Books with solid fill">
            <a:extLst>
              <a:ext uri="{FF2B5EF4-FFF2-40B4-BE49-F238E27FC236}">
                <a16:creationId xmlns:a16="http://schemas.microsoft.com/office/drawing/2014/main" id="{235FC2F6-6BF4-66E4-DB35-F7707E76A7E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20759" y="3526029"/>
            <a:ext cx="2733293" cy="2733293"/>
          </a:xfrm>
          <a:custGeom>
            <a:avLst/>
            <a:gdLst/>
            <a:ahLst/>
            <a:cxnLst/>
            <a:rect l="l" t="t" r="r" b="b"/>
            <a:pathLst>
              <a:path w="4555700" h="2733294">
                <a:moveTo>
                  <a:pt x="82217" y="0"/>
                </a:moveTo>
                <a:lnTo>
                  <a:pt x="4473483" y="0"/>
                </a:lnTo>
                <a:cubicBezTo>
                  <a:pt x="4518890" y="0"/>
                  <a:pt x="4555700" y="36810"/>
                  <a:pt x="4555700" y="82217"/>
                </a:cubicBezTo>
                <a:lnTo>
                  <a:pt x="4555700" y="2651077"/>
                </a:lnTo>
                <a:cubicBezTo>
                  <a:pt x="4555700" y="2696484"/>
                  <a:pt x="4518890" y="2733294"/>
                  <a:pt x="4473483" y="2733294"/>
                </a:cubicBezTo>
                <a:lnTo>
                  <a:pt x="82217" y="2733294"/>
                </a:lnTo>
                <a:cubicBezTo>
                  <a:pt x="36810" y="2733294"/>
                  <a:pt x="0" y="2696484"/>
                  <a:pt x="0" y="2651077"/>
                </a:cubicBezTo>
                <a:lnTo>
                  <a:pt x="0" y="82217"/>
                </a:lnTo>
                <a:cubicBezTo>
                  <a:pt x="0" y="36810"/>
                  <a:pt x="36810" y="0"/>
                  <a:pt x="82217" y="0"/>
                </a:cubicBezTo>
                <a:close/>
              </a:path>
            </a:pathLst>
          </a:custGeom>
        </p:spPr>
      </p:pic>
      <p:sp>
        <p:nvSpPr>
          <p:cNvPr id="13" name="TextBox 12">
            <a:extLst>
              <a:ext uri="{FF2B5EF4-FFF2-40B4-BE49-F238E27FC236}">
                <a16:creationId xmlns:a16="http://schemas.microsoft.com/office/drawing/2014/main" id="{CBFE65F6-C026-397D-535E-8F948C5D6394}"/>
              </a:ext>
            </a:extLst>
          </p:cNvPr>
          <p:cNvSpPr txBox="1"/>
          <p:nvPr/>
        </p:nvSpPr>
        <p:spPr>
          <a:xfrm>
            <a:off x="6151294" y="1946684"/>
            <a:ext cx="5397237" cy="4351338"/>
          </a:xfrm>
          <a:prstGeom prst="rect">
            <a:avLst/>
          </a:prstGeom>
        </p:spPr>
        <p:txBody>
          <a:bodyPr vert="horz" lIns="91440" tIns="45720" rIns="91440" bIns="45720" rtlCol="0">
            <a:normAutofit/>
          </a:bodyPr>
          <a:lstStyle/>
          <a:p>
            <a:pPr marL="342900" indent="-228600">
              <a:lnSpc>
                <a:spcPct val="90000"/>
              </a:lnSpc>
              <a:spcAft>
                <a:spcPts val="600"/>
              </a:spcAft>
              <a:buFont typeface="Arial" panose="020B0604020202020204" pitchFamily="34" charset="0"/>
              <a:buChar char="•"/>
            </a:pPr>
            <a:r>
              <a:rPr lang="en-US" sz="2200"/>
              <a:t>Find an example of a theory/theories for each of the blocks.</a:t>
            </a:r>
          </a:p>
          <a:p>
            <a:pPr marL="342900" indent="-228600">
              <a:lnSpc>
                <a:spcPct val="90000"/>
              </a:lnSpc>
              <a:spcAft>
                <a:spcPts val="600"/>
              </a:spcAft>
              <a:buFont typeface="Arial" panose="020B0604020202020204" pitchFamily="34" charset="0"/>
              <a:buChar char="•"/>
            </a:pPr>
            <a:endParaRPr lang="en-US" sz="2200"/>
          </a:p>
          <a:p>
            <a:pPr marL="342900" indent="-228600">
              <a:lnSpc>
                <a:spcPct val="90000"/>
              </a:lnSpc>
              <a:spcAft>
                <a:spcPts val="600"/>
              </a:spcAft>
              <a:buFont typeface="Arial" panose="020B0604020202020204" pitchFamily="34" charset="0"/>
              <a:buChar char="•"/>
            </a:pPr>
            <a:r>
              <a:rPr lang="en-US" sz="2200"/>
              <a:t>Try to use a different credible source for each example provided.</a:t>
            </a:r>
          </a:p>
          <a:p>
            <a:pPr marL="342900" indent="-228600">
              <a:lnSpc>
                <a:spcPct val="90000"/>
              </a:lnSpc>
              <a:spcAft>
                <a:spcPts val="600"/>
              </a:spcAft>
              <a:buFont typeface="Arial" panose="020B0604020202020204" pitchFamily="34" charset="0"/>
              <a:buChar char="•"/>
            </a:pPr>
            <a:endParaRPr lang="en-US" sz="2200"/>
          </a:p>
          <a:p>
            <a:pPr marL="342900" indent="-228600">
              <a:lnSpc>
                <a:spcPct val="90000"/>
              </a:lnSpc>
              <a:spcAft>
                <a:spcPts val="600"/>
              </a:spcAft>
              <a:buFont typeface="Arial" panose="020B0604020202020204" pitchFamily="34" charset="0"/>
              <a:buChar char="•"/>
            </a:pPr>
            <a:r>
              <a:rPr lang="en-US" sz="2200"/>
              <a:t>Explain what the theory says and find one limitation of it. </a:t>
            </a:r>
          </a:p>
          <a:p>
            <a:pPr marL="342900" indent="-228600">
              <a:lnSpc>
                <a:spcPct val="90000"/>
              </a:lnSpc>
              <a:spcAft>
                <a:spcPts val="600"/>
              </a:spcAft>
              <a:buFont typeface="Arial" panose="020B0604020202020204" pitchFamily="34" charset="0"/>
              <a:buChar char="•"/>
            </a:pPr>
            <a:endParaRPr lang="en-US" sz="2200"/>
          </a:p>
          <a:p>
            <a:pPr indent="-228600">
              <a:lnSpc>
                <a:spcPct val="90000"/>
              </a:lnSpc>
              <a:spcAft>
                <a:spcPts val="600"/>
              </a:spcAft>
              <a:buFont typeface="Arial" panose="020B0604020202020204" pitchFamily="34" charset="0"/>
              <a:buChar char="•"/>
            </a:pPr>
            <a:r>
              <a:rPr lang="en-US" sz="2200"/>
              <a:t>Remember to include a reference</a:t>
            </a:r>
          </a:p>
        </p:txBody>
      </p:sp>
      <p:sp>
        <p:nvSpPr>
          <p:cNvPr id="35" name="Arc 34">
            <a:extLst>
              <a:ext uri="{FF2B5EF4-FFF2-40B4-BE49-F238E27FC236}">
                <a16:creationId xmlns:a16="http://schemas.microsoft.com/office/drawing/2014/main" id="{533DF362-939D-4EEE-8DC4-6B54607E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198">
            <a:off x="1539683" y="162676"/>
            <a:ext cx="4083433" cy="4083433"/>
          </a:xfrm>
          <a:prstGeom prst="arc">
            <a:avLst>
              <a:gd name="adj1" fmla="val 17445962"/>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8538993"/>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Winning the battle against gang culture">
            <a:hlinkClick r:id="" action="ppaction://media"/>
            <a:extLst>
              <a:ext uri="{FF2B5EF4-FFF2-40B4-BE49-F238E27FC236}">
                <a16:creationId xmlns:a16="http://schemas.microsoft.com/office/drawing/2014/main" id="{253B422B-CAAA-6E87-EEB1-1CFEB0D0406A}"/>
              </a:ext>
            </a:extLst>
          </p:cNvPr>
          <p:cNvPicPr>
            <a:picLocks noRot="1" noChangeAspect="1"/>
          </p:cNvPicPr>
          <p:nvPr>
            <a:videoFile r:link="rId1"/>
          </p:nvPr>
        </p:nvPicPr>
        <p:blipFill>
          <a:blip r:embed="rId4"/>
          <a:stretch>
            <a:fillRect/>
          </a:stretch>
        </p:blipFill>
        <p:spPr>
          <a:xfrm>
            <a:off x="1133856" y="64008"/>
            <a:ext cx="9571691" cy="5408005"/>
          </a:xfrm>
          <a:prstGeom prst="rect">
            <a:avLst/>
          </a:prstGeom>
        </p:spPr>
      </p:pic>
      <p:sp>
        <p:nvSpPr>
          <p:cNvPr id="3" name="TextBox 2">
            <a:extLst>
              <a:ext uri="{FF2B5EF4-FFF2-40B4-BE49-F238E27FC236}">
                <a16:creationId xmlns:a16="http://schemas.microsoft.com/office/drawing/2014/main" id="{BEBB9894-8BC1-C108-D8D4-D129C32B9862}"/>
              </a:ext>
            </a:extLst>
          </p:cNvPr>
          <p:cNvSpPr txBox="1"/>
          <p:nvPr/>
        </p:nvSpPr>
        <p:spPr>
          <a:xfrm>
            <a:off x="1353312" y="5650992"/>
            <a:ext cx="8174736" cy="923330"/>
          </a:xfrm>
          <a:prstGeom prst="rect">
            <a:avLst/>
          </a:prstGeom>
          <a:noFill/>
        </p:spPr>
        <p:txBody>
          <a:bodyPr wrap="square" rtlCol="0">
            <a:spAutoFit/>
          </a:bodyPr>
          <a:lstStyle/>
          <a:p>
            <a:r>
              <a:rPr lang="en-GB"/>
              <a:t>Watch the short clip and think about how gang membership is explained, and therefore the responses needed to tackle the problem of gangs. This demonstrates a link between theory and policy.</a:t>
            </a:r>
          </a:p>
        </p:txBody>
      </p:sp>
    </p:spTree>
    <p:extLst>
      <p:ext uri="{BB962C8B-B14F-4D97-AF65-F5344CB8AC3E}">
        <p14:creationId xmlns:p14="http://schemas.microsoft.com/office/powerpoint/2010/main" val="310888532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a:extLst>
              <a:ext uri="{FF2B5EF4-FFF2-40B4-BE49-F238E27FC236}">
                <a16:creationId xmlns:a16="http://schemas.microsoft.com/office/drawing/2014/main" id="{442D2C40-7ED8-45E4-9E7D-C3407F9CA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Different coloured question marks">
            <a:extLst>
              <a:ext uri="{FF2B5EF4-FFF2-40B4-BE49-F238E27FC236}">
                <a16:creationId xmlns:a16="http://schemas.microsoft.com/office/drawing/2014/main" id="{26B57D2F-90E0-B687-EBE7-B7D25870F6B8}"/>
              </a:ext>
            </a:extLst>
          </p:cNvPr>
          <p:cNvPicPr>
            <a:picLocks noChangeAspect="1"/>
          </p:cNvPicPr>
          <p:nvPr/>
        </p:nvPicPr>
        <p:blipFill rotWithShape="1">
          <a:blip r:embed="rId2">
            <a:alphaModFix amt="35000"/>
          </a:blip>
          <a:srcRect r="125" b="1"/>
          <a:stretch/>
        </p:blipFill>
        <p:spPr>
          <a:xfrm>
            <a:off x="20" y="-8467"/>
            <a:ext cx="12191980" cy="6866467"/>
          </a:xfrm>
          <a:prstGeom prst="rect">
            <a:avLst/>
          </a:prstGeom>
        </p:spPr>
      </p:pic>
      <p:sp>
        <p:nvSpPr>
          <p:cNvPr id="2" name="Title 1">
            <a:extLst>
              <a:ext uri="{FF2B5EF4-FFF2-40B4-BE49-F238E27FC236}">
                <a16:creationId xmlns:a16="http://schemas.microsoft.com/office/drawing/2014/main" id="{8C3AB8E6-F7C1-51DA-7F17-798F8A615383}"/>
              </a:ext>
            </a:extLst>
          </p:cNvPr>
          <p:cNvSpPr>
            <a:spLocks noGrp="1"/>
          </p:cNvSpPr>
          <p:nvPr>
            <p:ph type="title"/>
          </p:nvPr>
        </p:nvSpPr>
        <p:spPr>
          <a:xfrm>
            <a:off x="686834" y="591344"/>
            <a:ext cx="3200400" cy="5585619"/>
          </a:xfrm>
        </p:spPr>
        <p:txBody>
          <a:bodyPr>
            <a:normAutofit/>
          </a:bodyPr>
          <a:lstStyle/>
          <a:p>
            <a:r>
              <a:rPr lang="en-GB">
                <a:solidFill>
                  <a:srgbClr val="FFFFFF"/>
                </a:solidFill>
              </a:rPr>
              <a:t>THINKPOINT QUESTIONS: SELF ASSESSMENT</a:t>
            </a:r>
          </a:p>
        </p:txBody>
      </p:sp>
      <p:sp>
        <p:nvSpPr>
          <p:cNvPr id="3" name="Content Placeholder 2">
            <a:extLst>
              <a:ext uri="{FF2B5EF4-FFF2-40B4-BE49-F238E27FC236}">
                <a16:creationId xmlns:a16="http://schemas.microsoft.com/office/drawing/2014/main" id="{F57A8BBC-F3E9-33B7-6835-AE3790217FE8}"/>
              </a:ext>
            </a:extLst>
          </p:cNvPr>
          <p:cNvSpPr>
            <a:spLocks noGrp="1"/>
          </p:cNvSpPr>
          <p:nvPr>
            <p:ph idx="1"/>
          </p:nvPr>
        </p:nvSpPr>
        <p:spPr>
          <a:xfrm>
            <a:off x="4447308" y="591344"/>
            <a:ext cx="6906491" cy="5585619"/>
          </a:xfrm>
        </p:spPr>
        <p:txBody>
          <a:bodyPr anchor="ctr">
            <a:normAutofit lnSpcReduction="10000"/>
          </a:bodyPr>
          <a:lstStyle/>
          <a:p>
            <a:pPr marL="457200" indent="-457200">
              <a:buAutoNum type="arabicPeriod"/>
            </a:pPr>
            <a:r>
              <a:rPr lang="en-GB" sz="3200" b="1">
                <a:solidFill>
                  <a:srgbClr val="FFFFFF"/>
                </a:solidFill>
              </a:rPr>
              <a:t>What words or phrases can be used instead of the term ‘theory’?</a:t>
            </a:r>
          </a:p>
          <a:p>
            <a:pPr marL="0" indent="0">
              <a:buNone/>
            </a:pPr>
            <a:endParaRPr lang="en-GB" sz="3200" b="1">
              <a:solidFill>
                <a:srgbClr val="FFFFFF"/>
              </a:solidFill>
            </a:endParaRPr>
          </a:p>
          <a:p>
            <a:pPr marL="0" indent="0">
              <a:buNone/>
            </a:pPr>
            <a:r>
              <a:rPr lang="en-GB" sz="3200" b="1">
                <a:solidFill>
                  <a:srgbClr val="FFFFFF"/>
                </a:solidFill>
              </a:rPr>
              <a:t>2. Explain the five blocks of theory and what are the main features of them that mean they can be bunched together?</a:t>
            </a:r>
          </a:p>
          <a:p>
            <a:pPr marL="0" indent="0">
              <a:buNone/>
            </a:pPr>
            <a:endParaRPr lang="en-GB" sz="3200" b="1">
              <a:solidFill>
                <a:srgbClr val="FFFFFF"/>
              </a:solidFill>
            </a:endParaRPr>
          </a:p>
          <a:p>
            <a:pPr marL="0" indent="0">
              <a:buNone/>
            </a:pPr>
            <a:r>
              <a:rPr lang="en-GB" sz="3200" b="1">
                <a:solidFill>
                  <a:srgbClr val="FFFFFF"/>
                </a:solidFill>
              </a:rPr>
              <a:t>3. Explain the link between theory and questions, concepts, research and evidence?</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9945157"/>
      </p:ext>
    </p:extLst>
  </p:cSld>
  <p:clrMapOvr>
    <a:masterClrMapping/>
  </p:clrMapOvr>
  <p:transition spd="slow">
    <p:cover/>
  </p:transition>
</p:sld>
</file>

<file path=ppt/theme/theme1.xml><?xml version="1.0" encoding="utf-8"?>
<a:theme xmlns:a="http://schemas.openxmlformats.org/drawingml/2006/main" name="ShapesVTI">
  <a:themeElements>
    <a:clrScheme name="Office">
      <a:dk1>
        <a:srgbClr val="000000"/>
      </a:dk1>
      <a:lt1>
        <a:srgbClr val="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estival">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1219</Words>
  <Application>Microsoft Office PowerPoint</Application>
  <PresentationFormat>Widescreen</PresentationFormat>
  <Paragraphs>150</Paragraphs>
  <Slides>19</Slides>
  <Notes>12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Abadi Extra Light</vt:lpstr>
      <vt:lpstr>Arial</vt:lpstr>
      <vt:lpstr>Calibri</vt:lpstr>
      <vt:lpstr>Century Gothic</vt:lpstr>
      <vt:lpstr>Neue Haas Grotesk Text Pro</vt:lpstr>
      <vt:lpstr>ShapesVTI</vt:lpstr>
      <vt:lpstr>Theory and its uses: Who offends and why?</vt:lpstr>
      <vt:lpstr>Learning objectives</vt:lpstr>
      <vt:lpstr>PowerPoint Presentation</vt:lpstr>
      <vt:lpstr>The age-offending curve</vt:lpstr>
      <vt:lpstr>TASK: Critical thinking</vt:lpstr>
      <vt:lpstr>Common issues offenders experience prior to offending</vt:lpstr>
      <vt:lpstr>PowerPoint Presentation</vt:lpstr>
      <vt:lpstr>Theory and its uses</vt:lpstr>
      <vt:lpstr>A ‘black letter law’ approach to defining crime</vt:lpstr>
      <vt:lpstr>Theory: What is it?</vt:lpstr>
      <vt:lpstr>TASK</vt:lpstr>
      <vt:lpstr>The ‘problems’ with theory</vt:lpstr>
      <vt:lpstr>SYNTHESIS OF THEORY</vt:lpstr>
      <vt:lpstr>THEORIES IN CRIMINOLOGY…THE STARTING POINT</vt:lpstr>
      <vt:lpstr>THEORIES IN CRIMINOLOGY…</vt:lpstr>
      <vt:lpstr>The blocks of theory (Murphy, 2023)</vt:lpstr>
      <vt:lpstr>RESEARCH TASK </vt:lpstr>
      <vt:lpstr>PowerPoint Presentation</vt:lpstr>
      <vt:lpstr>THINKPOINT QUESTIONS: SELF ASSESSMENT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Theory and its uses</dc:title>
  <dc:creator>Laura Knight</dc:creator>
  <cp:lastModifiedBy>Laura Knight</cp:lastModifiedBy>
  <cp:revision>2</cp:revision>
  <dcterms:created xsi:type="dcterms:W3CDTF">2023-10-13T12:05:23Z</dcterms:created>
  <dcterms:modified xsi:type="dcterms:W3CDTF">2024-10-10T14:11:26Z</dcterms:modified>
</cp:coreProperties>
</file>