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60"/>
  </p:notesMasterIdLst>
  <p:sldIdLst>
    <p:sldId id="257" r:id="rId5"/>
    <p:sldId id="782" r:id="rId6"/>
    <p:sldId id="789" r:id="rId7"/>
    <p:sldId id="266" r:id="rId8"/>
    <p:sldId id="529" r:id="rId9"/>
    <p:sldId id="793" r:id="rId10"/>
    <p:sldId id="652" r:id="rId11"/>
    <p:sldId id="792" r:id="rId12"/>
    <p:sldId id="798" r:id="rId13"/>
    <p:sldId id="781" r:id="rId14"/>
    <p:sldId id="783" r:id="rId15"/>
    <p:sldId id="799" r:id="rId16"/>
    <p:sldId id="800" r:id="rId17"/>
    <p:sldId id="801" r:id="rId18"/>
    <p:sldId id="786" r:id="rId19"/>
    <p:sldId id="787" r:id="rId20"/>
    <p:sldId id="785" r:id="rId21"/>
    <p:sldId id="796" r:id="rId22"/>
    <p:sldId id="633" r:id="rId23"/>
    <p:sldId id="264" r:id="rId24"/>
    <p:sldId id="655" r:id="rId25"/>
    <p:sldId id="658" r:id="rId26"/>
    <p:sldId id="657" r:id="rId27"/>
    <p:sldId id="654" r:id="rId28"/>
    <p:sldId id="794" r:id="rId29"/>
    <p:sldId id="795" r:id="rId30"/>
    <p:sldId id="797" r:id="rId31"/>
    <p:sldId id="659" r:id="rId32"/>
    <p:sldId id="643" r:id="rId33"/>
    <p:sldId id="644" r:id="rId34"/>
    <p:sldId id="645" r:id="rId35"/>
    <p:sldId id="646" r:id="rId36"/>
    <p:sldId id="647" r:id="rId37"/>
    <p:sldId id="648" r:id="rId38"/>
    <p:sldId id="639" r:id="rId39"/>
    <p:sldId id="634" r:id="rId40"/>
    <p:sldId id="641" r:id="rId41"/>
    <p:sldId id="635" r:id="rId42"/>
    <p:sldId id="636" r:id="rId43"/>
    <p:sldId id="784" r:id="rId44"/>
    <p:sldId id="265" r:id="rId45"/>
    <p:sldId id="626" r:id="rId46"/>
    <p:sldId id="803" r:id="rId47"/>
    <p:sldId id="630" r:id="rId48"/>
    <p:sldId id="627" r:id="rId49"/>
    <p:sldId id="804" r:id="rId50"/>
    <p:sldId id="629" r:id="rId51"/>
    <p:sldId id="631" r:id="rId52"/>
    <p:sldId id="805" r:id="rId53"/>
    <p:sldId id="632" r:id="rId54"/>
    <p:sldId id="806" r:id="rId55"/>
    <p:sldId id="807" r:id="rId56"/>
    <p:sldId id="802" r:id="rId57"/>
    <p:sldId id="650" r:id="rId58"/>
    <p:sldId id="779"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4" autoAdjust="0"/>
    <p:restoredTop sz="94619" autoAdjust="0"/>
  </p:normalViewPr>
  <p:slideViewPr>
    <p:cSldViewPr snapToGrid="0">
      <p:cViewPr varScale="1">
        <p:scale>
          <a:sx n="72" d="100"/>
          <a:sy n="72" d="100"/>
        </p:scale>
        <p:origin x="90" y="7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presProps" Target="pres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_rels/data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01D74C-6D2B-48E9-A004-8CD0836B68F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0884B2E-6E82-4E81-898F-83351B1714D1}">
      <dgm:prSet custT="1"/>
      <dgm:spPr/>
      <dgm:t>
        <a:bodyPr/>
        <a:lstStyle/>
        <a:p>
          <a:pPr>
            <a:lnSpc>
              <a:spcPct val="100000"/>
            </a:lnSpc>
          </a:pPr>
          <a:r>
            <a:rPr lang="en-US" sz="1800" dirty="0"/>
            <a:t>Strategy cannot be successfully developed before developing a Mission and related Goals.</a:t>
          </a:r>
        </a:p>
      </dgm:t>
    </dgm:pt>
    <dgm:pt modelId="{1278B6FA-2FCC-4DF6-9351-68AB8C830229}" type="parTrans" cxnId="{1AF31F9A-82E7-416C-AEEE-C82008F2FFEB}">
      <dgm:prSet/>
      <dgm:spPr/>
      <dgm:t>
        <a:bodyPr/>
        <a:lstStyle/>
        <a:p>
          <a:endParaRPr lang="en-US"/>
        </a:p>
      </dgm:t>
    </dgm:pt>
    <dgm:pt modelId="{A2233F7E-079B-47AE-AB74-60964B71C66F}" type="sibTrans" cxnId="{1AF31F9A-82E7-416C-AEEE-C82008F2FFEB}">
      <dgm:prSet/>
      <dgm:spPr/>
      <dgm:t>
        <a:bodyPr/>
        <a:lstStyle/>
        <a:p>
          <a:endParaRPr lang="en-US"/>
        </a:p>
      </dgm:t>
    </dgm:pt>
    <dgm:pt modelId="{3222309C-57DE-437D-B091-921192F63C60}">
      <dgm:prSet custT="1"/>
      <dgm:spPr/>
      <dgm:t>
        <a:bodyPr/>
        <a:lstStyle/>
        <a:p>
          <a:pPr>
            <a:lnSpc>
              <a:spcPct val="100000"/>
            </a:lnSpc>
          </a:pPr>
          <a:r>
            <a:rPr lang="en-US" sz="1800" dirty="0"/>
            <a:t>It requires a clear Vision and related Incentives.</a:t>
          </a:r>
        </a:p>
      </dgm:t>
    </dgm:pt>
    <dgm:pt modelId="{903DDF9B-AAB0-4F74-8260-4DEA4EC65B13}" type="parTrans" cxnId="{AC137F83-D83F-41B1-9764-D5D444F3EB79}">
      <dgm:prSet/>
      <dgm:spPr/>
      <dgm:t>
        <a:bodyPr/>
        <a:lstStyle/>
        <a:p>
          <a:endParaRPr lang="en-US"/>
        </a:p>
      </dgm:t>
    </dgm:pt>
    <dgm:pt modelId="{F5384670-2DF1-4ACA-A062-191AA0D3A473}" type="sibTrans" cxnId="{AC137F83-D83F-41B1-9764-D5D444F3EB79}">
      <dgm:prSet/>
      <dgm:spPr/>
      <dgm:t>
        <a:bodyPr/>
        <a:lstStyle/>
        <a:p>
          <a:endParaRPr lang="en-US"/>
        </a:p>
      </dgm:t>
    </dgm:pt>
    <dgm:pt modelId="{1E82C52E-3286-47EB-B93F-D0C0E7E79073}">
      <dgm:prSet custT="1"/>
      <dgm:spPr/>
      <dgm:t>
        <a:bodyPr/>
        <a:lstStyle/>
        <a:p>
          <a:pPr>
            <a:lnSpc>
              <a:spcPct val="100000"/>
            </a:lnSpc>
          </a:pPr>
          <a:r>
            <a:rPr lang="en-US" sz="1800" dirty="0"/>
            <a:t>The network of the </a:t>
          </a:r>
          <a:r>
            <a:rPr lang="en-US" sz="1800" dirty="0" err="1"/>
            <a:t>organisation’s</a:t>
          </a:r>
          <a:r>
            <a:rPr lang="en-US" sz="1800" dirty="0"/>
            <a:t> partners will also be considered, as this is important for the co-creation and capturing of Customer Value.</a:t>
          </a:r>
        </a:p>
      </dgm:t>
    </dgm:pt>
    <dgm:pt modelId="{F208DDF0-6714-4699-B2D4-27BC37020665}" type="parTrans" cxnId="{CE55EF1C-F3DD-48C6-BE40-83DB5B714746}">
      <dgm:prSet/>
      <dgm:spPr/>
      <dgm:t>
        <a:bodyPr/>
        <a:lstStyle/>
        <a:p>
          <a:endParaRPr lang="en-US"/>
        </a:p>
      </dgm:t>
    </dgm:pt>
    <dgm:pt modelId="{F20B632F-AE19-4CE9-98F7-F15930F3AD0C}" type="sibTrans" cxnId="{CE55EF1C-F3DD-48C6-BE40-83DB5B714746}">
      <dgm:prSet/>
      <dgm:spPr/>
      <dgm:t>
        <a:bodyPr/>
        <a:lstStyle/>
        <a:p>
          <a:endParaRPr lang="en-US"/>
        </a:p>
      </dgm:t>
    </dgm:pt>
    <dgm:pt modelId="{37C23016-CF64-4B9E-BB80-94A60946643C}" type="pres">
      <dgm:prSet presAssocID="{F801D74C-6D2B-48E9-A004-8CD0836B68F4}" presName="root" presStyleCnt="0">
        <dgm:presLayoutVars>
          <dgm:dir/>
          <dgm:resizeHandles val="exact"/>
        </dgm:presLayoutVars>
      </dgm:prSet>
      <dgm:spPr/>
    </dgm:pt>
    <dgm:pt modelId="{D1DEF04C-B3C8-450C-8E6B-4904F5B03707}" type="pres">
      <dgm:prSet presAssocID="{20884B2E-6E82-4E81-898F-83351B1714D1}" presName="compNode" presStyleCnt="0"/>
      <dgm:spPr/>
    </dgm:pt>
    <dgm:pt modelId="{18C3A9FF-519C-48F5-B88E-C300953B367E}" type="pres">
      <dgm:prSet presAssocID="{20884B2E-6E82-4E81-898F-83351B1714D1}" presName="bgRect" presStyleLbl="bgShp" presStyleIdx="0" presStyleCnt="3" custLinFactNeighborX="2311" custLinFactNeighborY="6789"/>
      <dgm:spPr/>
    </dgm:pt>
    <dgm:pt modelId="{87FC1045-13CA-43E4-9651-44B0A99250EC}" type="pres">
      <dgm:prSet presAssocID="{20884B2E-6E82-4E81-898F-83351B1714D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B7DCA653-FD77-45B3-8FC0-E11829A1CF6E}" type="pres">
      <dgm:prSet presAssocID="{20884B2E-6E82-4E81-898F-83351B1714D1}" presName="spaceRect" presStyleCnt="0"/>
      <dgm:spPr/>
    </dgm:pt>
    <dgm:pt modelId="{BB8B95E9-4B51-4555-B0DA-DC977E2524D8}" type="pres">
      <dgm:prSet presAssocID="{20884B2E-6E82-4E81-898F-83351B1714D1}" presName="parTx" presStyleLbl="revTx" presStyleIdx="0" presStyleCnt="3">
        <dgm:presLayoutVars>
          <dgm:chMax val="0"/>
          <dgm:chPref val="0"/>
        </dgm:presLayoutVars>
      </dgm:prSet>
      <dgm:spPr/>
    </dgm:pt>
    <dgm:pt modelId="{5442F05B-9C49-4C10-BB97-3465A2B452F6}" type="pres">
      <dgm:prSet presAssocID="{A2233F7E-079B-47AE-AB74-60964B71C66F}" presName="sibTrans" presStyleCnt="0"/>
      <dgm:spPr/>
    </dgm:pt>
    <dgm:pt modelId="{8C68A807-3FCF-4A09-8102-6F9DD214D99F}" type="pres">
      <dgm:prSet presAssocID="{3222309C-57DE-437D-B091-921192F63C60}" presName="compNode" presStyleCnt="0"/>
      <dgm:spPr/>
    </dgm:pt>
    <dgm:pt modelId="{4EBB3ACB-40A1-4B4B-8C89-9D248C3C6CC0}" type="pres">
      <dgm:prSet presAssocID="{3222309C-57DE-437D-B091-921192F63C60}" presName="bgRect" presStyleLbl="bgShp" presStyleIdx="1" presStyleCnt="3"/>
      <dgm:spPr/>
    </dgm:pt>
    <dgm:pt modelId="{3B448D28-54E5-443C-BD01-CCABC629631D}" type="pres">
      <dgm:prSet presAssocID="{3222309C-57DE-437D-B091-921192F63C6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D9D723D9-B5F3-4CDD-B17E-BE85D7935229}" type="pres">
      <dgm:prSet presAssocID="{3222309C-57DE-437D-B091-921192F63C60}" presName="spaceRect" presStyleCnt="0"/>
      <dgm:spPr/>
    </dgm:pt>
    <dgm:pt modelId="{71CB9877-2E72-484E-96CB-9DF1F6383DFA}" type="pres">
      <dgm:prSet presAssocID="{3222309C-57DE-437D-B091-921192F63C60}" presName="parTx" presStyleLbl="revTx" presStyleIdx="1" presStyleCnt="3">
        <dgm:presLayoutVars>
          <dgm:chMax val="0"/>
          <dgm:chPref val="0"/>
        </dgm:presLayoutVars>
      </dgm:prSet>
      <dgm:spPr/>
    </dgm:pt>
    <dgm:pt modelId="{9A2D2745-9766-4568-BE94-E6652B0153E7}" type="pres">
      <dgm:prSet presAssocID="{F5384670-2DF1-4ACA-A062-191AA0D3A473}" presName="sibTrans" presStyleCnt="0"/>
      <dgm:spPr/>
    </dgm:pt>
    <dgm:pt modelId="{B456DA6C-ACEE-4F53-89D9-F14ABDC068AF}" type="pres">
      <dgm:prSet presAssocID="{1E82C52E-3286-47EB-B93F-D0C0E7E79073}" presName="compNode" presStyleCnt="0"/>
      <dgm:spPr/>
    </dgm:pt>
    <dgm:pt modelId="{6FCD1B9D-C787-4694-94A4-A98CEA0A690E}" type="pres">
      <dgm:prSet presAssocID="{1E82C52E-3286-47EB-B93F-D0C0E7E79073}" presName="bgRect" presStyleLbl="bgShp" presStyleIdx="2" presStyleCnt="3"/>
      <dgm:spPr/>
    </dgm:pt>
    <dgm:pt modelId="{AF914604-E9FA-4496-851E-4336406C72B3}" type="pres">
      <dgm:prSet presAssocID="{1E82C52E-3286-47EB-B93F-D0C0E7E7907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1D6FF510-EF51-4496-89A1-2D686A039E4C}" type="pres">
      <dgm:prSet presAssocID="{1E82C52E-3286-47EB-B93F-D0C0E7E79073}" presName="spaceRect" presStyleCnt="0"/>
      <dgm:spPr/>
    </dgm:pt>
    <dgm:pt modelId="{15C99D76-D893-4313-B0F6-9166D033C40F}" type="pres">
      <dgm:prSet presAssocID="{1E82C52E-3286-47EB-B93F-D0C0E7E79073}" presName="parTx" presStyleLbl="revTx" presStyleIdx="2" presStyleCnt="3">
        <dgm:presLayoutVars>
          <dgm:chMax val="0"/>
          <dgm:chPref val="0"/>
        </dgm:presLayoutVars>
      </dgm:prSet>
      <dgm:spPr/>
    </dgm:pt>
  </dgm:ptLst>
  <dgm:cxnLst>
    <dgm:cxn modelId="{B34CBC10-A36F-445B-ACFB-5CA6B96A6DDB}" type="presOf" srcId="{3222309C-57DE-437D-B091-921192F63C60}" destId="{71CB9877-2E72-484E-96CB-9DF1F6383DFA}" srcOrd="0" destOrd="0" presId="urn:microsoft.com/office/officeart/2018/2/layout/IconVerticalSolidList"/>
    <dgm:cxn modelId="{CE55EF1C-F3DD-48C6-BE40-83DB5B714746}" srcId="{F801D74C-6D2B-48E9-A004-8CD0836B68F4}" destId="{1E82C52E-3286-47EB-B93F-D0C0E7E79073}" srcOrd="2" destOrd="0" parTransId="{F208DDF0-6714-4699-B2D4-27BC37020665}" sibTransId="{F20B632F-AE19-4CE9-98F7-F15930F3AD0C}"/>
    <dgm:cxn modelId="{AA3F585E-5C4E-468B-9DB5-F8709364DB28}" type="presOf" srcId="{1E82C52E-3286-47EB-B93F-D0C0E7E79073}" destId="{15C99D76-D893-4313-B0F6-9166D033C40F}" srcOrd="0" destOrd="0" presId="urn:microsoft.com/office/officeart/2018/2/layout/IconVerticalSolidList"/>
    <dgm:cxn modelId="{AC137F83-D83F-41B1-9764-D5D444F3EB79}" srcId="{F801D74C-6D2B-48E9-A004-8CD0836B68F4}" destId="{3222309C-57DE-437D-B091-921192F63C60}" srcOrd="1" destOrd="0" parTransId="{903DDF9B-AAB0-4F74-8260-4DEA4EC65B13}" sibTransId="{F5384670-2DF1-4ACA-A062-191AA0D3A473}"/>
    <dgm:cxn modelId="{F88F028B-EC72-4662-AE8F-8201809A1094}" type="presOf" srcId="{F801D74C-6D2B-48E9-A004-8CD0836B68F4}" destId="{37C23016-CF64-4B9E-BB80-94A60946643C}" srcOrd="0" destOrd="0" presId="urn:microsoft.com/office/officeart/2018/2/layout/IconVerticalSolidList"/>
    <dgm:cxn modelId="{1AF31F9A-82E7-416C-AEEE-C82008F2FFEB}" srcId="{F801D74C-6D2B-48E9-A004-8CD0836B68F4}" destId="{20884B2E-6E82-4E81-898F-83351B1714D1}" srcOrd="0" destOrd="0" parTransId="{1278B6FA-2FCC-4DF6-9351-68AB8C830229}" sibTransId="{A2233F7E-079B-47AE-AB74-60964B71C66F}"/>
    <dgm:cxn modelId="{B0359BE8-BE89-48C0-8AC1-ED79836D9157}" type="presOf" srcId="{20884B2E-6E82-4E81-898F-83351B1714D1}" destId="{BB8B95E9-4B51-4555-B0DA-DC977E2524D8}" srcOrd="0" destOrd="0" presId="urn:microsoft.com/office/officeart/2018/2/layout/IconVerticalSolidList"/>
    <dgm:cxn modelId="{21584173-1026-4D0C-B78C-728A2180FEEC}" type="presParOf" srcId="{37C23016-CF64-4B9E-BB80-94A60946643C}" destId="{D1DEF04C-B3C8-450C-8E6B-4904F5B03707}" srcOrd="0" destOrd="0" presId="urn:microsoft.com/office/officeart/2018/2/layout/IconVerticalSolidList"/>
    <dgm:cxn modelId="{07EF88A9-8F35-4CA7-96ED-9E6B09F1D118}" type="presParOf" srcId="{D1DEF04C-B3C8-450C-8E6B-4904F5B03707}" destId="{18C3A9FF-519C-48F5-B88E-C300953B367E}" srcOrd="0" destOrd="0" presId="urn:microsoft.com/office/officeart/2018/2/layout/IconVerticalSolidList"/>
    <dgm:cxn modelId="{CE7A7C2A-297D-4ADF-80B8-7B03F14BAA5C}" type="presParOf" srcId="{D1DEF04C-B3C8-450C-8E6B-4904F5B03707}" destId="{87FC1045-13CA-43E4-9651-44B0A99250EC}" srcOrd="1" destOrd="0" presId="urn:microsoft.com/office/officeart/2018/2/layout/IconVerticalSolidList"/>
    <dgm:cxn modelId="{B59AB3D4-846D-4C91-AAB6-901242497B41}" type="presParOf" srcId="{D1DEF04C-B3C8-450C-8E6B-4904F5B03707}" destId="{B7DCA653-FD77-45B3-8FC0-E11829A1CF6E}" srcOrd="2" destOrd="0" presId="urn:microsoft.com/office/officeart/2018/2/layout/IconVerticalSolidList"/>
    <dgm:cxn modelId="{3BD069F9-9532-4EAF-935E-4587CAA48711}" type="presParOf" srcId="{D1DEF04C-B3C8-450C-8E6B-4904F5B03707}" destId="{BB8B95E9-4B51-4555-B0DA-DC977E2524D8}" srcOrd="3" destOrd="0" presId="urn:microsoft.com/office/officeart/2018/2/layout/IconVerticalSolidList"/>
    <dgm:cxn modelId="{C4B863F5-5E72-44A5-A8EA-6AAC7ED7561E}" type="presParOf" srcId="{37C23016-CF64-4B9E-BB80-94A60946643C}" destId="{5442F05B-9C49-4C10-BB97-3465A2B452F6}" srcOrd="1" destOrd="0" presId="urn:microsoft.com/office/officeart/2018/2/layout/IconVerticalSolidList"/>
    <dgm:cxn modelId="{63F6310C-A9FC-41A5-B4A3-DC38983EB9ED}" type="presParOf" srcId="{37C23016-CF64-4B9E-BB80-94A60946643C}" destId="{8C68A807-3FCF-4A09-8102-6F9DD214D99F}" srcOrd="2" destOrd="0" presId="urn:microsoft.com/office/officeart/2018/2/layout/IconVerticalSolidList"/>
    <dgm:cxn modelId="{53DD0401-1335-4BB3-A91C-EDD55853686A}" type="presParOf" srcId="{8C68A807-3FCF-4A09-8102-6F9DD214D99F}" destId="{4EBB3ACB-40A1-4B4B-8C89-9D248C3C6CC0}" srcOrd="0" destOrd="0" presId="urn:microsoft.com/office/officeart/2018/2/layout/IconVerticalSolidList"/>
    <dgm:cxn modelId="{8D47CEBD-9775-47E8-8AA8-F7483C9A81E9}" type="presParOf" srcId="{8C68A807-3FCF-4A09-8102-6F9DD214D99F}" destId="{3B448D28-54E5-443C-BD01-CCABC629631D}" srcOrd="1" destOrd="0" presId="urn:microsoft.com/office/officeart/2018/2/layout/IconVerticalSolidList"/>
    <dgm:cxn modelId="{570129A7-AE74-4016-9972-9D5F5FE15808}" type="presParOf" srcId="{8C68A807-3FCF-4A09-8102-6F9DD214D99F}" destId="{D9D723D9-B5F3-4CDD-B17E-BE85D7935229}" srcOrd="2" destOrd="0" presId="urn:microsoft.com/office/officeart/2018/2/layout/IconVerticalSolidList"/>
    <dgm:cxn modelId="{DC833A90-B3CD-48DA-AF44-1B72B2B7724A}" type="presParOf" srcId="{8C68A807-3FCF-4A09-8102-6F9DD214D99F}" destId="{71CB9877-2E72-484E-96CB-9DF1F6383DFA}" srcOrd="3" destOrd="0" presId="urn:microsoft.com/office/officeart/2018/2/layout/IconVerticalSolidList"/>
    <dgm:cxn modelId="{582B8BCB-4B2A-4B5E-8660-DB02FBE1F758}" type="presParOf" srcId="{37C23016-CF64-4B9E-BB80-94A60946643C}" destId="{9A2D2745-9766-4568-BE94-E6652B0153E7}" srcOrd="3" destOrd="0" presId="urn:microsoft.com/office/officeart/2018/2/layout/IconVerticalSolidList"/>
    <dgm:cxn modelId="{BAB951D2-4904-4634-8AF9-DBB1FD388158}" type="presParOf" srcId="{37C23016-CF64-4B9E-BB80-94A60946643C}" destId="{B456DA6C-ACEE-4F53-89D9-F14ABDC068AF}" srcOrd="4" destOrd="0" presId="urn:microsoft.com/office/officeart/2018/2/layout/IconVerticalSolidList"/>
    <dgm:cxn modelId="{C075C8DC-6E91-4CF8-8B15-770F2EE30D03}" type="presParOf" srcId="{B456DA6C-ACEE-4F53-89D9-F14ABDC068AF}" destId="{6FCD1B9D-C787-4694-94A4-A98CEA0A690E}" srcOrd="0" destOrd="0" presId="urn:microsoft.com/office/officeart/2018/2/layout/IconVerticalSolidList"/>
    <dgm:cxn modelId="{9E6C2DF2-12C8-489D-8A89-3A111F088C01}" type="presParOf" srcId="{B456DA6C-ACEE-4F53-89D9-F14ABDC068AF}" destId="{AF914604-E9FA-4496-851E-4336406C72B3}" srcOrd="1" destOrd="0" presId="urn:microsoft.com/office/officeart/2018/2/layout/IconVerticalSolidList"/>
    <dgm:cxn modelId="{A4FC0029-E5EC-4744-BA08-DB9E28A84257}" type="presParOf" srcId="{B456DA6C-ACEE-4F53-89D9-F14ABDC068AF}" destId="{1D6FF510-EF51-4496-89A1-2D686A039E4C}" srcOrd="2" destOrd="0" presId="urn:microsoft.com/office/officeart/2018/2/layout/IconVerticalSolidList"/>
    <dgm:cxn modelId="{D541CF8D-D7A5-4013-9A93-27FD0582E5B7}" type="presParOf" srcId="{B456DA6C-ACEE-4F53-89D9-F14ABDC068AF}" destId="{15C99D76-D893-4313-B0F6-9166D033C40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C3A9FF-519C-48F5-B88E-C300953B367E}">
      <dsp:nvSpPr>
        <dsp:cNvPr id="0" name=""/>
        <dsp:cNvSpPr/>
      </dsp:nvSpPr>
      <dsp:spPr>
        <a:xfrm>
          <a:off x="0" y="84663"/>
          <a:ext cx="5606246" cy="11956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FC1045-13CA-43E4-9651-44B0A99250EC}">
      <dsp:nvSpPr>
        <dsp:cNvPr id="0" name=""/>
        <dsp:cNvSpPr/>
      </dsp:nvSpPr>
      <dsp:spPr>
        <a:xfrm>
          <a:off x="361687" y="272513"/>
          <a:ext cx="658255" cy="6576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8B95E9-4B51-4555-B0DA-DC977E2524D8}">
      <dsp:nvSpPr>
        <dsp:cNvPr id="0" name=""/>
        <dsp:cNvSpPr/>
      </dsp:nvSpPr>
      <dsp:spPr>
        <a:xfrm>
          <a:off x="1381629" y="3490"/>
          <a:ext cx="4152037" cy="1196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664" tIns="126664" rIns="126664" bIns="126664" numCol="1" spcCol="1270" anchor="ctr" anchorCtr="0">
          <a:noAutofit/>
        </a:bodyPr>
        <a:lstStyle/>
        <a:p>
          <a:pPr marL="0" lvl="0" indent="0" algn="l" defTabSz="800100">
            <a:lnSpc>
              <a:spcPct val="100000"/>
            </a:lnSpc>
            <a:spcBef>
              <a:spcPct val="0"/>
            </a:spcBef>
            <a:spcAft>
              <a:spcPct val="35000"/>
            </a:spcAft>
            <a:buNone/>
          </a:pPr>
          <a:r>
            <a:rPr lang="en-US" sz="1800" kern="1200" dirty="0"/>
            <a:t>Strategy cannot be successfully developed before developing a Mission and related Goals.</a:t>
          </a:r>
        </a:p>
      </dsp:txBody>
      <dsp:txXfrm>
        <a:off x="1381629" y="3490"/>
        <a:ext cx="4152037" cy="1196828"/>
      </dsp:txXfrm>
    </dsp:sp>
    <dsp:sp modelId="{4EBB3ACB-40A1-4B4B-8C89-9D248C3C6CC0}">
      <dsp:nvSpPr>
        <dsp:cNvPr id="0" name=""/>
        <dsp:cNvSpPr/>
      </dsp:nvSpPr>
      <dsp:spPr>
        <a:xfrm>
          <a:off x="0" y="1481925"/>
          <a:ext cx="5606246" cy="11956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448D28-54E5-443C-BD01-CCABC629631D}">
      <dsp:nvSpPr>
        <dsp:cNvPr id="0" name=""/>
        <dsp:cNvSpPr/>
      </dsp:nvSpPr>
      <dsp:spPr>
        <a:xfrm>
          <a:off x="361687" y="1750949"/>
          <a:ext cx="658255" cy="6576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CB9877-2E72-484E-96CB-9DF1F6383DFA}">
      <dsp:nvSpPr>
        <dsp:cNvPr id="0" name=""/>
        <dsp:cNvSpPr/>
      </dsp:nvSpPr>
      <dsp:spPr>
        <a:xfrm>
          <a:off x="1381629" y="1481925"/>
          <a:ext cx="4152037" cy="1196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664" tIns="126664" rIns="126664" bIns="126664" numCol="1" spcCol="1270" anchor="ctr" anchorCtr="0">
          <a:noAutofit/>
        </a:bodyPr>
        <a:lstStyle/>
        <a:p>
          <a:pPr marL="0" lvl="0" indent="0" algn="l" defTabSz="800100">
            <a:lnSpc>
              <a:spcPct val="100000"/>
            </a:lnSpc>
            <a:spcBef>
              <a:spcPct val="0"/>
            </a:spcBef>
            <a:spcAft>
              <a:spcPct val="35000"/>
            </a:spcAft>
            <a:buNone/>
          </a:pPr>
          <a:r>
            <a:rPr lang="en-US" sz="1800" kern="1200" dirty="0"/>
            <a:t>It requires a clear Vision and related Incentives.</a:t>
          </a:r>
        </a:p>
      </dsp:txBody>
      <dsp:txXfrm>
        <a:off x="1381629" y="1481925"/>
        <a:ext cx="4152037" cy="1196828"/>
      </dsp:txXfrm>
    </dsp:sp>
    <dsp:sp modelId="{6FCD1B9D-C787-4694-94A4-A98CEA0A690E}">
      <dsp:nvSpPr>
        <dsp:cNvPr id="0" name=""/>
        <dsp:cNvSpPr/>
      </dsp:nvSpPr>
      <dsp:spPr>
        <a:xfrm>
          <a:off x="0" y="2960361"/>
          <a:ext cx="5606246" cy="11956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914604-E9FA-4496-851E-4336406C72B3}">
      <dsp:nvSpPr>
        <dsp:cNvPr id="0" name=""/>
        <dsp:cNvSpPr/>
      </dsp:nvSpPr>
      <dsp:spPr>
        <a:xfrm>
          <a:off x="362040" y="3229384"/>
          <a:ext cx="658255" cy="6576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C99D76-D893-4313-B0F6-9166D033C40F}">
      <dsp:nvSpPr>
        <dsp:cNvPr id="0" name=""/>
        <dsp:cNvSpPr/>
      </dsp:nvSpPr>
      <dsp:spPr>
        <a:xfrm>
          <a:off x="1382337" y="2960361"/>
          <a:ext cx="4152037" cy="1196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664" tIns="126664" rIns="126664" bIns="126664" numCol="1" spcCol="1270" anchor="ctr" anchorCtr="0">
          <a:noAutofit/>
        </a:bodyPr>
        <a:lstStyle/>
        <a:p>
          <a:pPr marL="0" lvl="0" indent="0" algn="l" defTabSz="800100">
            <a:lnSpc>
              <a:spcPct val="100000"/>
            </a:lnSpc>
            <a:spcBef>
              <a:spcPct val="0"/>
            </a:spcBef>
            <a:spcAft>
              <a:spcPct val="35000"/>
            </a:spcAft>
            <a:buNone/>
          </a:pPr>
          <a:r>
            <a:rPr lang="en-US" sz="1800" kern="1200" dirty="0"/>
            <a:t>The network of the </a:t>
          </a:r>
          <a:r>
            <a:rPr lang="en-US" sz="1800" kern="1200" dirty="0" err="1"/>
            <a:t>organisation’s</a:t>
          </a:r>
          <a:r>
            <a:rPr lang="en-US" sz="1800" kern="1200" dirty="0"/>
            <a:t> partners will also be considered, as this is important for the co-creation and capturing of Customer Value.</a:t>
          </a:r>
        </a:p>
      </dsp:txBody>
      <dsp:txXfrm>
        <a:off x="1382337" y="2960361"/>
        <a:ext cx="4152037" cy="119682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02/02/2026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2/2/2026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2/2/2026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2/2/2026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2/2/2026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2/2/2026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2/2/2026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2/2/2026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2/2/2026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2/2/2026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2/2/2026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youtu.be/DViVtgD0xwE?si=yHOW2DifCirjhmym" TargetMode="Externa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bbc.co.uk/news/business-68146692"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bbc.co.uk/news/uk-wales-43830483"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itv.com/news/2025-01-23/sainsburys-to-cut-3000-jobs-and-close-in-store-cafes"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panmore.com/tesla-motors-inc-vision-statement-mission-statement-analysis#:~:text=Tesla%27s%20mission%20statement%20is%20%E2%80%9CAccelerating,statement%20to%20reflect%20a%20strategic" TargetMode="External"/><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US" dirty="0">
                <a:solidFill>
                  <a:srgbClr val="FFFFFF"/>
                </a:solidFill>
              </a:rPr>
              <a:t>Leading digital &amp; strategic change</a:t>
            </a:r>
            <a:br>
              <a:rPr lang="en-US" dirty="0">
                <a:solidFill>
                  <a:srgbClr val="FFFFFF"/>
                </a:solidFill>
              </a:rPr>
            </a:br>
            <a:r>
              <a:rPr lang="en-GB" b="0" i="0" dirty="0">
                <a:solidFill>
                  <a:srgbClr val="FFFFFF"/>
                </a:solidFill>
                <a:effectLst/>
                <a:latin typeface="Arial" panose="020B0604020202020204" pitchFamily="34" charset="0"/>
              </a:rPr>
              <a:t>BMSW7003</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GWYNETH JONES</a:t>
            </a:r>
          </a:p>
          <a:p>
            <a:r>
              <a:rPr lang="en-US" dirty="0">
                <a:solidFill>
                  <a:srgbClr val="FFFFFF">
                    <a:alpha val="75000"/>
                  </a:srgbClr>
                </a:solidFill>
              </a:rPr>
              <a:t>February 2026</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5024760" y="4261282"/>
            <a:ext cx="6329780" cy="1077218"/>
          </a:xfrm>
          <a:prstGeom prst="rect">
            <a:avLst/>
          </a:prstGeom>
          <a:noFill/>
        </p:spPr>
        <p:txBody>
          <a:bodyPr wrap="square" rtlCol="0">
            <a:spAutoFit/>
          </a:bodyPr>
          <a:lstStyle/>
          <a:p>
            <a:pPr algn="ctr"/>
            <a:r>
              <a:rPr lang="en-GB" sz="3200" b="1" dirty="0">
                <a:solidFill>
                  <a:srgbClr val="FFC000"/>
                </a:solidFill>
              </a:rPr>
              <a:t>Introduction to </a:t>
            </a:r>
          </a:p>
          <a:p>
            <a:pPr algn="ctr"/>
            <a:r>
              <a:rPr lang="en-GB" sz="3200" b="1" dirty="0">
                <a:solidFill>
                  <a:srgbClr val="FFC000"/>
                </a:solidFill>
              </a:rPr>
              <a:t>Strategy &amp; Strategic Management</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B56F4-E239-2FCE-E789-AF50683CECC5}"/>
              </a:ext>
            </a:extLst>
          </p:cNvPr>
          <p:cNvSpPr>
            <a:spLocks noGrp="1"/>
          </p:cNvSpPr>
          <p:nvPr>
            <p:ph type="title"/>
          </p:nvPr>
        </p:nvSpPr>
        <p:spPr>
          <a:xfrm>
            <a:off x="581193" y="2393951"/>
            <a:ext cx="11029615" cy="725170"/>
          </a:xfrm>
        </p:spPr>
        <p:txBody>
          <a:bodyPr/>
          <a:lstStyle/>
          <a:p>
            <a:r>
              <a:rPr lang="en-GB" dirty="0"/>
              <a:t>A brief recap from our last session…</a:t>
            </a:r>
          </a:p>
        </p:txBody>
      </p:sp>
      <p:sp>
        <p:nvSpPr>
          <p:cNvPr id="3" name="Text Placeholder 2">
            <a:extLst>
              <a:ext uri="{FF2B5EF4-FFF2-40B4-BE49-F238E27FC236}">
                <a16:creationId xmlns:a16="http://schemas.microsoft.com/office/drawing/2014/main" id="{D5A3F1B5-4715-9F9F-141E-578822C8846E}"/>
              </a:ext>
            </a:extLst>
          </p:cNvPr>
          <p:cNvSpPr>
            <a:spLocks noGrp="1"/>
          </p:cNvSpPr>
          <p:nvPr>
            <p:ph type="body" idx="1"/>
          </p:nvPr>
        </p:nvSpPr>
        <p:spPr/>
        <p:txBody>
          <a:bodyPr/>
          <a:lstStyle/>
          <a:p>
            <a:endParaRPr lang="en-GB"/>
          </a:p>
        </p:txBody>
      </p:sp>
      <p:sp>
        <p:nvSpPr>
          <p:cNvPr id="4" name="Footer Placeholder 3">
            <a:extLst>
              <a:ext uri="{FF2B5EF4-FFF2-40B4-BE49-F238E27FC236}">
                <a16:creationId xmlns:a16="http://schemas.microsoft.com/office/drawing/2014/main" id="{38CF6164-F883-4B4E-3452-EE52B77A885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A377D85-5537-41DE-CA2F-DD7BB6D48E2C}"/>
              </a:ext>
            </a:extLst>
          </p:cNvPr>
          <p:cNvSpPr>
            <a:spLocks noGrp="1"/>
          </p:cNvSpPr>
          <p:nvPr>
            <p:ph type="sldNum" sz="quarter" idx="12"/>
          </p:nvPr>
        </p:nvSpPr>
        <p:spPr/>
        <p:txBody>
          <a:bodyPr/>
          <a:lstStyle/>
          <a:p>
            <a:fld id="{3A98EE3D-8CD1-4C3F-BD1C-C98C9596463C}" type="slidenum">
              <a:rPr lang="en-US" smtClean="0"/>
              <a:t>2</a:t>
            </a:fld>
            <a:endParaRPr lang="en-US" dirty="0"/>
          </a:p>
        </p:txBody>
      </p:sp>
    </p:spTree>
    <p:extLst>
      <p:ext uri="{BB962C8B-B14F-4D97-AF65-F5344CB8AC3E}">
        <p14:creationId xmlns:p14="http://schemas.microsoft.com/office/powerpoint/2010/main" val="9389133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C058B-6259-DC76-723D-A8EAFCA4D2FF}"/>
              </a:ext>
            </a:extLst>
          </p:cNvPr>
          <p:cNvSpPr>
            <a:spLocks noGrp="1"/>
          </p:cNvSpPr>
          <p:nvPr>
            <p:ph type="title"/>
          </p:nvPr>
        </p:nvSpPr>
        <p:spPr/>
        <p:txBody>
          <a:bodyPr/>
          <a:lstStyle/>
          <a:p>
            <a:r>
              <a:rPr lang="en-GB" dirty="0"/>
              <a:t>Key document to study very carefully </a:t>
            </a:r>
            <a:br>
              <a:rPr lang="en-GB" dirty="0"/>
            </a:br>
            <a:r>
              <a:rPr lang="en-GB" dirty="0"/>
              <a:t>(on Moodle and Teams page)</a:t>
            </a:r>
          </a:p>
        </p:txBody>
      </p:sp>
      <p:sp>
        <p:nvSpPr>
          <p:cNvPr id="4" name="Footer Placeholder 3">
            <a:extLst>
              <a:ext uri="{FF2B5EF4-FFF2-40B4-BE49-F238E27FC236}">
                <a16:creationId xmlns:a16="http://schemas.microsoft.com/office/drawing/2014/main" id="{1DFD4EFF-A585-E3F9-011E-61D9E42B9FC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68DD38A-C1DD-163F-6E0F-2741985D26E4}"/>
              </a:ext>
            </a:extLst>
          </p:cNvPr>
          <p:cNvSpPr>
            <a:spLocks noGrp="1"/>
          </p:cNvSpPr>
          <p:nvPr>
            <p:ph type="sldNum" sz="quarter" idx="12"/>
          </p:nvPr>
        </p:nvSpPr>
        <p:spPr/>
        <p:txBody>
          <a:bodyPr/>
          <a:lstStyle/>
          <a:p>
            <a:fld id="{3A98EE3D-8CD1-4C3F-BD1C-C98C9596463C}" type="slidenum">
              <a:rPr lang="en-US" smtClean="0"/>
              <a:t>3</a:t>
            </a:fld>
            <a:endParaRPr lang="en-US" dirty="0"/>
          </a:p>
        </p:txBody>
      </p:sp>
      <p:pic>
        <p:nvPicPr>
          <p:cNvPr id="7" name="Picture 6" descr="A computer screen shot of a document&#10;&#10;AI-generated content may be incorrect.">
            <a:extLst>
              <a:ext uri="{FF2B5EF4-FFF2-40B4-BE49-F238E27FC236}">
                <a16:creationId xmlns:a16="http://schemas.microsoft.com/office/drawing/2014/main" id="{660DD728-5847-E1DA-6E93-CCA89F7F2A71}"/>
              </a:ext>
            </a:extLst>
          </p:cNvPr>
          <p:cNvPicPr>
            <a:picLocks noChangeAspect="1"/>
          </p:cNvPicPr>
          <p:nvPr/>
        </p:nvPicPr>
        <p:blipFill>
          <a:blip r:embed="rId2"/>
          <a:srcRect l="25008" t="22029" r="27069" b="10239"/>
          <a:stretch>
            <a:fillRect/>
          </a:stretch>
        </p:blipFill>
        <p:spPr>
          <a:xfrm>
            <a:off x="6268278" y="1669774"/>
            <a:ext cx="4929809" cy="4645096"/>
          </a:xfrm>
          <a:prstGeom prst="rect">
            <a:avLst/>
          </a:prstGeom>
        </p:spPr>
      </p:pic>
    </p:spTree>
    <p:extLst>
      <p:ext uri="{BB962C8B-B14F-4D97-AF65-F5344CB8AC3E}">
        <p14:creationId xmlns:p14="http://schemas.microsoft.com/office/powerpoint/2010/main" val="5892505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33">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6" name="Rectangle 35">
            <a:extLst>
              <a:ext uri="{FF2B5EF4-FFF2-40B4-BE49-F238E27FC236}">
                <a16:creationId xmlns:a16="http://schemas.microsoft.com/office/drawing/2014/main" id="{963FC0CD-F19B-4D9C-9C47-EB7E9D16E4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itle 1">
            <a:extLst>
              <a:ext uri="{FF2B5EF4-FFF2-40B4-BE49-F238E27FC236}">
                <a16:creationId xmlns:a16="http://schemas.microsoft.com/office/drawing/2014/main" id="{1F8D90FD-8245-303B-15E2-768621DB0887}"/>
              </a:ext>
            </a:extLst>
          </p:cNvPr>
          <p:cNvSpPr txBox="1">
            <a:spLocks/>
          </p:cNvSpPr>
          <p:nvPr/>
        </p:nvSpPr>
        <p:spPr>
          <a:xfrm>
            <a:off x="581191" y="723901"/>
            <a:ext cx="10993549" cy="880110"/>
          </a:xfrm>
          <a:prstGeom prst="rect">
            <a:avLst/>
          </a:prstGeom>
        </p:spPr>
        <p:txBody>
          <a:bodyPr vert="horz" lIns="91440" tIns="45720" rIns="91440" bIns="45720" rtlCol="0" anchor="b">
            <a:normAutofit/>
          </a:bodyPr>
          <a:lst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spcAft>
                <a:spcPts val="600"/>
              </a:spcAft>
            </a:pPr>
            <a:r>
              <a:rPr lang="en-US" sz="3600"/>
              <a:t>Assignment</a:t>
            </a:r>
            <a:endParaRPr lang="en-US" sz="3600" dirty="0"/>
          </a:p>
        </p:txBody>
      </p:sp>
      <p:sp>
        <p:nvSpPr>
          <p:cNvPr id="38" name="Rectangle 37">
            <a:extLst>
              <a:ext uri="{FF2B5EF4-FFF2-40B4-BE49-F238E27FC236}">
                <a16:creationId xmlns:a16="http://schemas.microsoft.com/office/drawing/2014/main" id="{2E70159E-5269-4C18-AA0B-D50513DB3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39">
            <a:extLst>
              <a:ext uri="{FF2B5EF4-FFF2-40B4-BE49-F238E27FC236}">
                <a16:creationId xmlns:a16="http://schemas.microsoft.com/office/drawing/2014/main" id="{BBBE9C8C-98B2-41C2-B47B-9A396CBA23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B2ECCA3D-5ECA-4A8B-B9D7-CE6DEB72B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defTabSz="457200"/>
            <a:endParaRPr lang="en-US" sz="900" kern="1200" cap="all">
              <a:solidFill>
                <a:schemeClr val="tx1">
                  <a:lumMod val="85000"/>
                  <a:lumOff val="1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chemeClr val="tx1">
                    <a:lumMod val="85000"/>
                    <a:lumOff val="15000"/>
                  </a:schemeClr>
                </a:solidFill>
              </a:rPr>
              <a:pPr defTabSz="457200">
                <a:spcAft>
                  <a:spcPts val="600"/>
                </a:spcAft>
              </a:pPr>
              <a:t>4</a:t>
            </a:fld>
            <a:endParaRPr lang="en-US">
              <a:solidFill>
                <a:schemeClr val="tx1">
                  <a:lumMod val="85000"/>
                  <a:lumOff val="15000"/>
                </a:schemeClr>
              </a:solidFill>
            </a:endParaRPr>
          </a:p>
        </p:txBody>
      </p:sp>
      <p:pic>
        <p:nvPicPr>
          <p:cNvPr id="6" name="Picture 5" descr="A screenshot of a computer&#10;&#10;AI-generated content may be incorrect.">
            <a:extLst>
              <a:ext uri="{FF2B5EF4-FFF2-40B4-BE49-F238E27FC236}">
                <a16:creationId xmlns:a16="http://schemas.microsoft.com/office/drawing/2014/main" id="{A0138224-2CC8-F348-72D5-6EF9DDE13498}"/>
              </a:ext>
            </a:extLst>
          </p:cNvPr>
          <p:cNvPicPr>
            <a:picLocks noChangeAspect="1"/>
          </p:cNvPicPr>
          <p:nvPr/>
        </p:nvPicPr>
        <p:blipFill>
          <a:blip r:embed="rId2"/>
          <a:srcRect l="26168" t="24734" r="26039" b="31668"/>
          <a:stretch>
            <a:fillRect/>
          </a:stretch>
        </p:blipFill>
        <p:spPr>
          <a:xfrm>
            <a:off x="2408171" y="1414420"/>
            <a:ext cx="7485636" cy="4552293"/>
          </a:xfrm>
          <a:prstGeom prst="rect">
            <a:avLst/>
          </a:prstGeom>
        </p:spPr>
      </p:pic>
    </p:spTree>
    <p:extLst>
      <p:ext uri="{BB962C8B-B14F-4D97-AF65-F5344CB8AC3E}">
        <p14:creationId xmlns:p14="http://schemas.microsoft.com/office/powerpoint/2010/main" val="3117239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Assignment – report – the task</a:t>
            </a:r>
          </a:p>
        </p:txBody>
      </p:sp>
      <p:sp>
        <p:nvSpPr>
          <p:cNvPr id="3" name="TextBox 2">
            <a:extLst>
              <a:ext uri="{FF2B5EF4-FFF2-40B4-BE49-F238E27FC236}">
                <a16:creationId xmlns:a16="http://schemas.microsoft.com/office/drawing/2014/main" id="{1A63A293-6A4B-481D-8960-BE437C3CF946}"/>
              </a:ext>
            </a:extLst>
          </p:cNvPr>
          <p:cNvSpPr txBox="1"/>
          <p:nvPr/>
        </p:nvSpPr>
        <p:spPr>
          <a:xfrm>
            <a:off x="685060" y="1401529"/>
            <a:ext cx="10920450" cy="5262979"/>
          </a:xfrm>
          <a:prstGeom prst="rect">
            <a:avLst/>
          </a:prstGeom>
          <a:noFill/>
        </p:spPr>
        <p:txBody>
          <a:bodyPr wrap="square" rtlCol="0">
            <a:spAutoFit/>
          </a:bodyPr>
          <a:lstStyle/>
          <a:p>
            <a:r>
              <a:rPr lang="en-GB" sz="1600" b="1" dirty="0"/>
              <a:t>THE TASK:</a:t>
            </a:r>
          </a:p>
          <a:p>
            <a:pPr marL="285750" indent="-285750">
              <a:buFont typeface="Arial" panose="020B0604020202020204" pitchFamily="34" charset="0"/>
              <a:buChar char="•"/>
            </a:pPr>
            <a:endParaRPr lang="en-GB" sz="1600" b="1" dirty="0"/>
          </a:p>
          <a:p>
            <a:pPr marL="285750" indent="-285750">
              <a:buFont typeface="Arial" panose="020B0604020202020204" pitchFamily="34" charset="0"/>
              <a:buChar char="•"/>
            </a:pPr>
            <a:r>
              <a:rPr lang="en-GB" sz="1600" dirty="0"/>
              <a:t>You have been asked by the senior management of your chosen organisation to support them with creatively reshaping the organisation’s strategic direction in the context of digital change, ensuring future resilience and sustainable competitive advantage.</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You are required to produce an individually written report. You should justify your recommendations by using appropriate concepts, theoretical frameworks and techniques explored within the module or other modules.</a:t>
            </a:r>
          </a:p>
          <a:p>
            <a:pPr marL="285750" indent="-285750">
              <a:buFont typeface="Arial" panose="020B0604020202020204" pitchFamily="34" charset="0"/>
              <a:buChar char="•"/>
            </a:pPr>
            <a:endParaRPr lang="en-GB" sz="1600" b="1" dirty="0"/>
          </a:p>
          <a:p>
            <a:r>
              <a:rPr lang="en-GB" sz="1600" b="1" dirty="0"/>
              <a:t>SUMMARY:</a:t>
            </a:r>
          </a:p>
          <a:p>
            <a:pPr marL="285750" indent="-285750">
              <a:buFont typeface="Arial" panose="020B0604020202020204" pitchFamily="34" charset="0"/>
              <a:buChar char="•"/>
            </a:pPr>
            <a:endParaRPr lang="en-GB" sz="1600" b="1" dirty="0"/>
          </a:p>
          <a:p>
            <a:pPr marL="342900" indent="-342900">
              <a:buFont typeface="+mj-lt"/>
              <a:buAutoNum type="arabicPeriod"/>
            </a:pPr>
            <a:r>
              <a:rPr lang="en-GB" sz="1600" dirty="0"/>
              <a:t>Conduct a strategic analysis for your chosen organisation. Evaluate its strategic environment and the impact of digital developments on their current strategy. Identify strategic opportunities and potential threats related to this changing digital context and provide strategic options.</a:t>
            </a:r>
          </a:p>
          <a:p>
            <a:pPr marL="342900" indent="-342900">
              <a:buFont typeface="+mj-lt"/>
              <a:buAutoNum type="arabicPeriod"/>
            </a:pPr>
            <a:endParaRPr lang="en-GB" sz="1600" dirty="0"/>
          </a:p>
          <a:p>
            <a:pPr marL="342900" indent="-342900">
              <a:buFont typeface="+mj-lt"/>
              <a:buAutoNum type="arabicPeriod"/>
            </a:pPr>
            <a:r>
              <a:rPr lang="en-GB" sz="1600" dirty="0"/>
              <a:t>Following your strategic analysis, identify the organisation’s choices in the context of two different leadership theories to evaluate the likelihood of success for each.</a:t>
            </a:r>
          </a:p>
          <a:p>
            <a:pPr marL="342900" indent="-342900">
              <a:buFont typeface="+mj-lt"/>
              <a:buAutoNum type="arabicPeriod"/>
            </a:pPr>
            <a:endParaRPr lang="en-GB" sz="1600" dirty="0"/>
          </a:p>
          <a:p>
            <a:pPr marL="342900" indent="-342900">
              <a:buFont typeface="+mj-lt"/>
              <a:buAutoNum type="arabicPeriod"/>
            </a:pPr>
            <a:r>
              <a:rPr lang="en-GB" sz="1600" dirty="0"/>
              <a:t>Make logically derived recommendations to the organisation on reshaping their strategic direction in the context of digital change and on how to lead a successful change implementation, taking into consideration the wider implications of your proposal on different areas of the organisation.</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5</a:t>
            </a:fld>
            <a:endParaRPr lang="en-US" dirty="0"/>
          </a:p>
        </p:txBody>
      </p:sp>
    </p:spTree>
    <p:extLst>
      <p:ext uri="{BB962C8B-B14F-4D97-AF65-F5344CB8AC3E}">
        <p14:creationId xmlns:p14="http://schemas.microsoft.com/office/powerpoint/2010/main" val="2174744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2" name="Rectangle 11">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E4701753-7D5B-01AC-192D-F10791EEB292}"/>
              </a:ext>
            </a:extLst>
          </p:cNvPr>
          <p:cNvSpPr>
            <a:spLocks noGrp="1"/>
          </p:cNvSpPr>
          <p:nvPr>
            <p:ph type="title"/>
          </p:nvPr>
        </p:nvSpPr>
        <p:spPr>
          <a:xfrm>
            <a:off x="771148" y="1037967"/>
            <a:ext cx="3054091" cy="4709131"/>
          </a:xfrm>
        </p:spPr>
        <p:txBody>
          <a:bodyPr anchor="ctr">
            <a:normAutofit/>
          </a:bodyPr>
          <a:lstStyle/>
          <a:p>
            <a:r>
              <a:rPr lang="en-GB" dirty="0">
                <a:solidFill>
                  <a:srgbClr val="FFFEFF"/>
                </a:solidFill>
              </a:rPr>
              <a:t>Choosing an organisation for your assignment</a:t>
            </a:r>
          </a:p>
        </p:txBody>
      </p:sp>
      <p:sp>
        <p:nvSpPr>
          <p:cNvPr id="3" name="Content Placeholder 2">
            <a:extLst>
              <a:ext uri="{FF2B5EF4-FFF2-40B4-BE49-F238E27FC236}">
                <a16:creationId xmlns:a16="http://schemas.microsoft.com/office/drawing/2014/main" id="{64A8D24B-B17B-67F0-7D3F-7D93AA0A1963}"/>
              </a:ext>
            </a:extLst>
          </p:cNvPr>
          <p:cNvSpPr>
            <a:spLocks noGrp="1"/>
          </p:cNvSpPr>
          <p:nvPr>
            <p:ph idx="1"/>
          </p:nvPr>
        </p:nvSpPr>
        <p:spPr>
          <a:xfrm>
            <a:off x="4534935" y="763480"/>
            <a:ext cx="6725899" cy="5627084"/>
          </a:xfrm>
        </p:spPr>
        <p:txBody>
          <a:bodyPr>
            <a:noAutofit/>
          </a:bodyPr>
          <a:lstStyle/>
          <a:p>
            <a:pPr marL="285750" indent="-285750">
              <a:lnSpc>
                <a:spcPct val="90000"/>
              </a:lnSpc>
              <a:buFont typeface="Arial" panose="020B0604020202020204" pitchFamily="34" charset="0"/>
              <a:buChar char="•"/>
            </a:pPr>
            <a:endParaRPr lang="en-GB" sz="1600" dirty="0"/>
          </a:p>
          <a:p>
            <a:pPr marL="285750" indent="-285750">
              <a:lnSpc>
                <a:spcPct val="90000"/>
              </a:lnSpc>
              <a:buFont typeface="Arial" panose="020B0604020202020204" pitchFamily="34" charset="0"/>
              <a:buChar char="•"/>
            </a:pPr>
            <a:r>
              <a:rPr lang="en-GB" sz="1600" b="1" dirty="0"/>
              <a:t>Before you start your research:</a:t>
            </a:r>
          </a:p>
          <a:p>
            <a:pPr marL="609750" lvl="1" indent="-285750">
              <a:lnSpc>
                <a:spcPct val="90000"/>
              </a:lnSpc>
              <a:buFont typeface="Arial" panose="020B0604020202020204" pitchFamily="34" charset="0"/>
              <a:buChar char="•"/>
            </a:pPr>
            <a:r>
              <a:rPr lang="en-GB" sz="1600" dirty="0"/>
              <a:t>Discuss and agree the organisation with your lecturer</a:t>
            </a:r>
          </a:p>
          <a:p>
            <a:pPr marL="285750" indent="-285750">
              <a:lnSpc>
                <a:spcPct val="90000"/>
              </a:lnSpc>
              <a:buFont typeface="Arial" panose="020B0604020202020204" pitchFamily="34" charset="0"/>
              <a:buChar char="•"/>
            </a:pPr>
            <a:endParaRPr lang="en-GB" sz="1600" dirty="0"/>
          </a:p>
          <a:p>
            <a:pPr marL="285750" indent="-285750">
              <a:lnSpc>
                <a:spcPct val="90000"/>
              </a:lnSpc>
              <a:buFont typeface="Arial" panose="020B0604020202020204" pitchFamily="34" charset="0"/>
              <a:buChar char="•"/>
            </a:pPr>
            <a:r>
              <a:rPr lang="en-GB" sz="1600" b="1" dirty="0"/>
              <a:t>Consideration:</a:t>
            </a:r>
          </a:p>
          <a:p>
            <a:pPr marL="609750" lvl="1" indent="-285750">
              <a:lnSpc>
                <a:spcPct val="90000"/>
              </a:lnSpc>
              <a:buFont typeface="Arial" panose="020B0604020202020204" pitchFamily="34" charset="0"/>
              <a:buChar char="•"/>
            </a:pPr>
            <a:r>
              <a:rPr lang="en-GB" sz="1600" dirty="0"/>
              <a:t>All information must be publicly available</a:t>
            </a:r>
          </a:p>
          <a:p>
            <a:pPr marL="609750" lvl="1" indent="-285750">
              <a:lnSpc>
                <a:spcPct val="90000"/>
              </a:lnSpc>
              <a:buFont typeface="Arial" panose="020B0604020202020204" pitchFamily="34" charset="0"/>
              <a:buChar char="•"/>
            </a:pPr>
            <a:r>
              <a:rPr lang="en-GB" sz="1600" dirty="0"/>
              <a:t>Sources you use must be verifiable </a:t>
            </a:r>
          </a:p>
          <a:p>
            <a:pPr marL="609750" lvl="1" indent="-285750">
              <a:lnSpc>
                <a:spcPct val="90000"/>
              </a:lnSpc>
              <a:buFont typeface="Arial" panose="020B0604020202020204" pitchFamily="34" charset="0"/>
              <a:buChar char="•"/>
            </a:pPr>
            <a:r>
              <a:rPr lang="en-GB" sz="1600" dirty="0"/>
              <a:t>Choose an organisation that is different to the ones you chose /choose for other modules</a:t>
            </a:r>
          </a:p>
          <a:p>
            <a:pPr marL="609750" lvl="1" indent="-285750">
              <a:lnSpc>
                <a:spcPct val="90000"/>
              </a:lnSpc>
              <a:buFont typeface="Arial" panose="020B0604020202020204" pitchFamily="34" charset="0"/>
              <a:buChar char="•"/>
            </a:pPr>
            <a:r>
              <a:rPr lang="en-GB" sz="1600" dirty="0"/>
              <a:t>This is important for avoiding plagiarism of your own work (e.g. following submission to Turnitin)</a:t>
            </a:r>
          </a:p>
          <a:p>
            <a:pPr marL="285750" indent="-285750">
              <a:lnSpc>
                <a:spcPct val="90000"/>
              </a:lnSpc>
              <a:buFont typeface="Arial" panose="020B0604020202020204" pitchFamily="34" charset="0"/>
              <a:buChar char="•"/>
            </a:pPr>
            <a:endParaRPr lang="en-GB" sz="1600" dirty="0"/>
          </a:p>
          <a:p>
            <a:pPr marL="285750" indent="-285750">
              <a:lnSpc>
                <a:spcPct val="90000"/>
              </a:lnSpc>
              <a:buFont typeface="Arial" panose="020B0604020202020204" pitchFamily="34" charset="0"/>
              <a:buChar char="•"/>
            </a:pPr>
            <a:r>
              <a:rPr lang="en-GB" sz="1600" b="1" dirty="0"/>
              <a:t>Individual Report:</a:t>
            </a:r>
          </a:p>
          <a:p>
            <a:pPr marL="609750" lvl="1" indent="-285750">
              <a:lnSpc>
                <a:spcPct val="90000"/>
              </a:lnSpc>
              <a:buFont typeface="Arial" panose="020B0604020202020204" pitchFamily="34" charset="0"/>
              <a:buChar char="•"/>
            </a:pPr>
            <a:r>
              <a:rPr lang="en-GB" sz="1600" dirty="0"/>
              <a:t>You must write your report assignment on your own – NO GROUP WORK IS PERMITTED</a:t>
            </a:r>
          </a:p>
          <a:p>
            <a:pPr marL="609750" lvl="1" indent="-285750">
              <a:lnSpc>
                <a:spcPct val="90000"/>
              </a:lnSpc>
              <a:buFont typeface="Arial" panose="020B0604020202020204" pitchFamily="34" charset="0"/>
              <a:buChar char="•"/>
            </a:pPr>
            <a:r>
              <a:rPr lang="en-GB" sz="1600" dirty="0"/>
              <a:t>You are responsible for providing YOUR OWN WORK</a:t>
            </a:r>
          </a:p>
          <a:p>
            <a:pPr marL="609750" lvl="1" indent="-285750">
              <a:lnSpc>
                <a:spcPct val="90000"/>
              </a:lnSpc>
              <a:buFont typeface="Arial" panose="020B0604020202020204" pitchFamily="34" charset="0"/>
              <a:buChar char="•"/>
            </a:pPr>
            <a:r>
              <a:rPr lang="en-GB" sz="1600" dirty="0"/>
              <a:t>If you use shared content from someone else in your report, Turnitin (submission system) will flag this (similarity score)</a:t>
            </a:r>
          </a:p>
          <a:p>
            <a:pPr marL="609750" lvl="1" indent="-285750">
              <a:lnSpc>
                <a:spcPct val="90000"/>
              </a:lnSpc>
              <a:buFont typeface="Arial" panose="020B0604020202020204" pitchFamily="34" charset="0"/>
              <a:buChar char="•"/>
            </a:pPr>
            <a:r>
              <a:rPr lang="en-GB" sz="1600" dirty="0"/>
              <a:t>A high similarity score = losing points and a reduced mark for your report</a:t>
            </a:r>
          </a:p>
          <a:p>
            <a:pPr marL="609750" lvl="1" indent="-285750">
              <a:lnSpc>
                <a:spcPct val="90000"/>
              </a:lnSpc>
              <a:buFont typeface="Arial" panose="020B0604020202020204" pitchFamily="34" charset="0"/>
              <a:buChar char="•"/>
            </a:pPr>
            <a:endParaRPr lang="en-GB" sz="1600" dirty="0"/>
          </a:p>
        </p:txBody>
      </p:sp>
      <p:sp>
        <p:nvSpPr>
          <p:cNvPr id="5" name="Slide Number Placeholder 4">
            <a:extLst>
              <a:ext uri="{FF2B5EF4-FFF2-40B4-BE49-F238E27FC236}">
                <a16:creationId xmlns:a16="http://schemas.microsoft.com/office/drawing/2014/main" id="{0EA03062-53CB-24CF-9789-C847A478C64E}"/>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6</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655824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This week we will focus on…</a:t>
            </a:r>
          </a:p>
        </p:txBody>
      </p:sp>
      <p:sp>
        <p:nvSpPr>
          <p:cNvPr id="3" name="TextBox 2">
            <a:extLst>
              <a:ext uri="{FF2B5EF4-FFF2-40B4-BE49-F238E27FC236}">
                <a16:creationId xmlns:a16="http://schemas.microsoft.com/office/drawing/2014/main" id="{1A63A293-6A4B-481D-8960-BE437C3CF946}"/>
              </a:ext>
            </a:extLst>
          </p:cNvPr>
          <p:cNvSpPr txBox="1"/>
          <p:nvPr/>
        </p:nvSpPr>
        <p:spPr>
          <a:xfrm>
            <a:off x="758399" y="1633014"/>
            <a:ext cx="10641121" cy="1138773"/>
          </a:xfrm>
          <a:prstGeom prst="rect">
            <a:avLst/>
          </a:prstGeom>
          <a:noFill/>
        </p:spPr>
        <p:txBody>
          <a:bodyPr wrap="square" rtlCol="0">
            <a:spAutoFit/>
          </a:bodyPr>
          <a:lstStyle/>
          <a:p>
            <a:pPr marL="285750" indent="-285750">
              <a:buFont typeface="Arial" panose="020B0604020202020204" pitchFamily="34" charset="0"/>
              <a:buChar char="•"/>
            </a:pPr>
            <a:endParaRPr lang="en-GB" b="1" dirty="0">
              <a:solidFill>
                <a:srgbClr val="0070C0"/>
              </a:solidFill>
            </a:endParaRPr>
          </a:p>
          <a:p>
            <a:pPr marL="285750" indent="-285750">
              <a:buFont typeface="Arial" panose="020B0604020202020204" pitchFamily="34" charset="0"/>
              <a:buChar char="•"/>
            </a:pPr>
            <a:endParaRPr lang="en-GB" b="1" dirty="0">
              <a:solidFill>
                <a:srgbClr val="0070C0"/>
              </a:solidFill>
            </a:endParaRPr>
          </a:p>
          <a:p>
            <a:pPr marL="800100" lvl="1" indent="-342900">
              <a:buFont typeface="+mj-lt"/>
              <a:buAutoNum type="arabicPeriod"/>
            </a:pPr>
            <a:r>
              <a:rPr lang="en-GB" sz="3200" b="1" dirty="0"/>
              <a:t>Introduction to Strategy and Strategic Management</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7</a:t>
            </a:fld>
            <a:endParaRPr lang="en-US" dirty="0"/>
          </a:p>
        </p:txBody>
      </p:sp>
      <p:sp>
        <p:nvSpPr>
          <p:cNvPr id="6" name="Rectangle: Rounded Corners 5">
            <a:extLst>
              <a:ext uri="{FF2B5EF4-FFF2-40B4-BE49-F238E27FC236}">
                <a16:creationId xmlns:a16="http://schemas.microsoft.com/office/drawing/2014/main" id="{F832EC1D-417E-F2D2-258A-AE9A0724B7E0}"/>
              </a:ext>
            </a:extLst>
          </p:cNvPr>
          <p:cNvSpPr/>
          <p:nvPr/>
        </p:nvSpPr>
        <p:spPr>
          <a:xfrm>
            <a:off x="1107629" y="2267390"/>
            <a:ext cx="9450671" cy="679009"/>
          </a:xfrm>
          <a:prstGeom prst="roundRect">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575452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What is strategy?</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8</a:t>
            </a:fld>
            <a:endParaRPr lang="en-US" dirty="0"/>
          </a:p>
        </p:txBody>
      </p:sp>
      <p:sp>
        <p:nvSpPr>
          <p:cNvPr id="9" name="TextBox 8">
            <a:extLst>
              <a:ext uri="{FF2B5EF4-FFF2-40B4-BE49-F238E27FC236}">
                <a16:creationId xmlns:a16="http://schemas.microsoft.com/office/drawing/2014/main" id="{4B44C996-A3C0-66C4-2954-A7E57B23C75B}"/>
              </a:ext>
            </a:extLst>
          </p:cNvPr>
          <p:cNvSpPr txBox="1"/>
          <p:nvPr/>
        </p:nvSpPr>
        <p:spPr>
          <a:xfrm>
            <a:off x="985421" y="2445773"/>
            <a:ext cx="10235954" cy="830997"/>
          </a:xfrm>
          <a:prstGeom prst="rect">
            <a:avLst/>
          </a:prstGeom>
          <a:noFill/>
          <a:ln w="3175">
            <a:solidFill>
              <a:schemeClr val="tx1"/>
            </a:solidFill>
          </a:ln>
        </p:spPr>
        <p:txBody>
          <a:bodyPr wrap="square">
            <a:spAutoFit/>
          </a:bodyPr>
          <a:lstStyle/>
          <a:p>
            <a:r>
              <a:rPr lang="en-GB" b="1" dirty="0"/>
              <a:t>‘… Strategy is a detailed plan for achieving success in situations such as war, politics, business, industry, or sport, or the skill of planning for such situations…’ </a:t>
            </a:r>
          </a:p>
          <a:p>
            <a:r>
              <a:rPr lang="en-GB" sz="1200" dirty="0"/>
              <a:t>(Cambridge Dictionary)</a:t>
            </a:r>
          </a:p>
        </p:txBody>
      </p:sp>
      <p:sp>
        <p:nvSpPr>
          <p:cNvPr id="10" name="TextBox 9">
            <a:extLst>
              <a:ext uri="{FF2B5EF4-FFF2-40B4-BE49-F238E27FC236}">
                <a16:creationId xmlns:a16="http://schemas.microsoft.com/office/drawing/2014/main" id="{1E4095F4-D5A3-BD92-57A9-97F11A7B7A23}"/>
              </a:ext>
            </a:extLst>
          </p:cNvPr>
          <p:cNvSpPr txBox="1"/>
          <p:nvPr/>
        </p:nvSpPr>
        <p:spPr>
          <a:xfrm>
            <a:off x="575894" y="1552667"/>
            <a:ext cx="10235954" cy="707886"/>
          </a:xfrm>
          <a:prstGeom prst="rect">
            <a:avLst/>
          </a:prstGeom>
          <a:noFill/>
        </p:spPr>
        <p:txBody>
          <a:bodyPr wrap="square" rtlCol="0">
            <a:spAutoFit/>
          </a:bodyPr>
          <a:lstStyle/>
          <a:p>
            <a:r>
              <a:rPr lang="en-GB" sz="2000" dirty="0"/>
              <a:t>There are many definitions out there!</a:t>
            </a:r>
          </a:p>
          <a:p>
            <a:r>
              <a:rPr lang="en-GB" sz="2000" dirty="0"/>
              <a:t>Here is one example of the many definitions you will come across:</a:t>
            </a:r>
          </a:p>
        </p:txBody>
      </p:sp>
      <p:sp>
        <p:nvSpPr>
          <p:cNvPr id="6" name="TextBox 5">
            <a:extLst>
              <a:ext uri="{FF2B5EF4-FFF2-40B4-BE49-F238E27FC236}">
                <a16:creationId xmlns:a16="http://schemas.microsoft.com/office/drawing/2014/main" id="{2E4A4CF0-AACC-3879-BAD6-10759302016A}"/>
              </a:ext>
            </a:extLst>
          </p:cNvPr>
          <p:cNvSpPr txBox="1"/>
          <p:nvPr/>
        </p:nvSpPr>
        <p:spPr>
          <a:xfrm>
            <a:off x="656948" y="3838591"/>
            <a:ext cx="10564427" cy="1938992"/>
          </a:xfrm>
          <a:prstGeom prst="rect">
            <a:avLst/>
          </a:prstGeom>
          <a:noFill/>
        </p:spPr>
        <p:txBody>
          <a:bodyPr wrap="square">
            <a:spAutoFit/>
          </a:bodyPr>
          <a:lstStyle/>
          <a:p>
            <a:pPr marL="742950" lvl="1" indent="-285750">
              <a:buFont typeface="Arial" panose="020B0604020202020204" pitchFamily="34" charset="0"/>
              <a:buChar char="•"/>
            </a:pPr>
            <a:r>
              <a:rPr lang="en-GB" sz="2000" dirty="0"/>
              <a:t>There are many models and frameworks related to the concept of ‘strategy’…</a:t>
            </a:r>
          </a:p>
          <a:p>
            <a:pPr marL="742950" lvl="1" indent="-285750">
              <a:buFont typeface="Arial" panose="020B0604020202020204" pitchFamily="34" charset="0"/>
              <a:buChar char="•"/>
            </a:pPr>
            <a:endParaRPr lang="en-GB" sz="2000" dirty="0"/>
          </a:p>
          <a:p>
            <a:pPr marL="742950" lvl="1" indent="-285750">
              <a:buFont typeface="Arial" panose="020B0604020202020204" pitchFamily="34" charset="0"/>
              <a:buChar char="•"/>
            </a:pPr>
            <a:r>
              <a:rPr lang="en-GB" sz="2000" dirty="0"/>
              <a:t>For a Strategy to be successful, it is important to understand:</a:t>
            </a:r>
          </a:p>
          <a:p>
            <a:pPr marL="742950" lvl="1" indent="-285750">
              <a:buFont typeface="Arial" panose="020B0604020202020204" pitchFamily="34" charset="0"/>
              <a:buChar char="•"/>
            </a:pPr>
            <a:endParaRPr lang="en-GB" sz="2000" dirty="0"/>
          </a:p>
          <a:p>
            <a:pPr marL="1200150" lvl="2" indent="-285750">
              <a:buFont typeface="Arial" panose="020B0604020202020204" pitchFamily="34" charset="0"/>
              <a:buChar char="•"/>
            </a:pPr>
            <a:r>
              <a:rPr lang="en-GB" sz="2000" b="1" dirty="0">
                <a:solidFill>
                  <a:srgbClr val="0070C0"/>
                </a:solidFill>
              </a:rPr>
              <a:t>WHY</a:t>
            </a:r>
            <a:r>
              <a:rPr lang="en-GB" sz="2000" dirty="0"/>
              <a:t> the organisation is doing it and</a:t>
            </a:r>
          </a:p>
          <a:p>
            <a:pPr marL="1200150" lvl="2" indent="-285750">
              <a:buFont typeface="Arial" panose="020B0604020202020204" pitchFamily="34" charset="0"/>
              <a:buChar char="•"/>
            </a:pPr>
            <a:r>
              <a:rPr lang="en-GB" sz="2000" b="1" dirty="0">
                <a:solidFill>
                  <a:srgbClr val="0070C0"/>
                </a:solidFill>
              </a:rPr>
              <a:t>when to CHANGE / STOP </a:t>
            </a:r>
            <a:r>
              <a:rPr lang="en-GB" sz="2000" dirty="0"/>
              <a:t>doing it.</a:t>
            </a:r>
          </a:p>
        </p:txBody>
      </p:sp>
    </p:spTree>
    <p:extLst>
      <p:ext uri="{BB962C8B-B14F-4D97-AF65-F5344CB8AC3E}">
        <p14:creationId xmlns:p14="http://schemas.microsoft.com/office/powerpoint/2010/main" val="10705139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9D0AB-1896-8182-ACBB-1BB9AD144FD4}"/>
              </a:ext>
            </a:extLst>
          </p:cNvPr>
          <p:cNvSpPr>
            <a:spLocks noGrp="1"/>
          </p:cNvSpPr>
          <p:nvPr>
            <p:ph type="title"/>
          </p:nvPr>
        </p:nvSpPr>
        <p:spPr>
          <a:xfrm>
            <a:off x="581192" y="702156"/>
            <a:ext cx="11029616" cy="811684"/>
          </a:xfrm>
        </p:spPr>
        <p:txBody>
          <a:bodyPr>
            <a:noAutofit/>
          </a:bodyPr>
          <a:lstStyle/>
          <a:p>
            <a:r>
              <a:rPr lang="en-GB" sz="4000" b="1" dirty="0">
                <a:effectLst/>
                <a:ea typeface="Times New Roman" panose="02020603050405020304" pitchFamily="18" charset="0"/>
              </a:rPr>
              <a:t>What is Strategy?</a:t>
            </a:r>
            <a:endParaRPr lang="en-GB" sz="4000" dirty="0"/>
          </a:p>
        </p:txBody>
      </p:sp>
      <p:sp>
        <p:nvSpPr>
          <p:cNvPr id="3" name="Content Placeholder 2">
            <a:extLst>
              <a:ext uri="{FF2B5EF4-FFF2-40B4-BE49-F238E27FC236}">
                <a16:creationId xmlns:a16="http://schemas.microsoft.com/office/drawing/2014/main" id="{1C58BF7D-D621-9138-2DCF-1B6FD245E69C}"/>
              </a:ext>
            </a:extLst>
          </p:cNvPr>
          <p:cNvSpPr>
            <a:spLocks noGrp="1"/>
          </p:cNvSpPr>
          <p:nvPr>
            <p:ph idx="1"/>
          </p:nvPr>
        </p:nvSpPr>
        <p:spPr>
          <a:xfrm>
            <a:off x="581192" y="1798320"/>
            <a:ext cx="11029615" cy="4177030"/>
          </a:xfrm>
        </p:spPr>
        <p:txBody>
          <a:bodyPr>
            <a:normAutofit fontScale="92500" lnSpcReduction="10000"/>
          </a:bodyPr>
          <a:lstStyle/>
          <a:p>
            <a:r>
              <a:rPr lang="en-GB" sz="2400" b="1" dirty="0">
                <a:effectLst/>
                <a:ea typeface="DengXian Light" panose="02010600030101010101" pitchFamily="2" charset="-122"/>
              </a:rPr>
              <a:t>Strategy</a:t>
            </a:r>
            <a:r>
              <a:rPr lang="en-GB" sz="2400" dirty="0">
                <a:effectLst/>
                <a:ea typeface="Times New Roman" panose="02020603050405020304" pitchFamily="18" charset="0"/>
              </a:rPr>
              <a:t> refers to a long-term plan of action designed to achieve a particular goal or set of goals or objectives. </a:t>
            </a:r>
          </a:p>
          <a:p>
            <a:r>
              <a:rPr lang="en-GB" sz="2400" dirty="0">
                <a:effectLst/>
                <a:ea typeface="Times New Roman" panose="02020603050405020304" pitchFamily="18" charset="0"/>
              </a:rPr>
              <a:t>In the context of organisations, strategy is the blueprint that outlines how a company intends to achieve its vision, meet customer needs, and gain a competitive advantage in the marketplace. </a:t>
            </a:r>
          </a:p>
          <a:p>
            <a:r>
              <a:rPr lang="en-GB" sz="2400" dirty="0">
                <a:effectLst/>
                <a:ea typeface="Times New Roman" panose="02020603050405020304" pitchFamily="18" charset="0"/>
              </a:rPr>
              <a:t>It encompasses decisions on the organisation’s direction, resource allocation, and key priorities.</a:t>
            </a:r>
          </a:p>
          <a:p>
            <a:endParaRPr lang="en-GB" sz="2400" dirty="0">
              <a:effectLst/>
              <a:ea typeface="Times New Roman" panose="02020603050405020304" pitchFamily="18" charset="0"/>
            </a:endParaRPr>
          </a:p>
          <a:p>
            <a:r>
              <a:rPr lang="en-GB" sz="2400" b="1" dirty="0">
                <a:effectLst/>
                <a:ea typeface="DengXian Light" panose="02010600030101010101" pitchFamily="2" charset="-122"/>
              </a:rPr>
              <a:t>In simple terms</a:t>
            </a:r>
            <a:r>
              <a:rPr lang="en-GB" sz="2400" dirty="0">
                <a:effectLst/>
                <a:ea typeface="Times New Roman" panose="02020603050405020304" pitchFamily="18" charset="0"/>
              </a:rPr>
              <a:t>: Strategy is how an organisation decides to position itself in the market to create value, compete effectively, and achieve its business objectives.</a:t>
            </a:r>
          </a:p>
          <a:p>
            <a:endParaRPr lang="en-GB" dirty="0"/>
          </a:p>
        </p:txBody>
      </p:sp>
      <p:sp>
        <p:nvSpPr>
          <p:cNvPr id="4" name="Footer Placeholder 3">
            <a:extLst>
              <a:ext uri="{FF2B5EF4-FFF2-40B4-BE49-F238E27FC236}">
                <a16:creationId xmlns:a16="http://schemas.microsoft.com/office/drawing/2014/main" id="{91AC2E73-C85B-0A97-51E9-3AC51A8E2BA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968794F-4A88-EDF7-8501-E178887BDD35}"/>
              </a:ext>
            </a:extLst>
          </p:cNvPr>
          <p:cNvSpPr>
            <a:spLocks noGrp="1"/>
          </p:cNvSpPr>
          <p:nvPr>
            <p:ph type="sldNum" sz="quarter" idx="12"/>
          </p:nvPr>
        </p:nvSpPr>
        <p:spPr/>
        <p:txBody>
          <a:bodyPr/>
          <a:lstStyle/>
          <a:p>
            <a:fld id="{3A98EE3D-8CD1-4C3F-BD1C-C98C9596463C}" type="slidenum">
              <a:rPr lang="en-US" smtClean="0"/>
              <a:t>9</a:t>
            </a:fld>
            <a:endParaRPr lang="en-US" dirty="0"/>
          </a:p>
        </p:txBody>
      </p:sp>
    </p:spTree>
    <p:extLst>
      <p:ext uri="{BB962C8B-B14F-4D97-AF65-F5344CB8AC3E}">
        <p14:creationId xmlns:p14="http://schemas.microsoft.com/office/powerpoint/2010/main" val="1132332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9D0AB-1896-8182-ACBB-1BB9AD144FD4}"/>
              </a:ext>
            </a:extLst>
          </p:cNvPr>
          <p:cNvSpPr>
            <a:spLocks noGrp="1"/>
          </p:cNvSpPr>
          <p:nvPr>
            <p:ph type="title"/>
          </p:nvPr>
        </p:nvSpPr>
        <p:spPr>
          <a:xfrm>
            <a:off x="581192" y="702156"/>
            <a:ext cx="11029616" cy="638964"/>
          </a:xfrm>
        </p:spPr>
        <p:txBody>
          <a:bodyPr>
            <a:noAutofit/>
          </a:bodyPr>
          <a:lstStyle/>
          <a:p>
            <a:r>
              <a:rPr lang="en-GB" sz="3600" b="1" dirty="0">
                <a:effectLst/>
                <a:ea typeface="Times New Roman" panose="02020603050405020304" pitchFamily="18" charset="0"/>
              </a:rPr>
              <a:t>The Strategic Management Process</a:t>
            </a:r>
          </a:p>
        </p:txBody>
      </p:sp>
      <p:sp>
        <p:nvSpPr>
          <p:cNvPr id="3" name="Content Placeholder 2">
            <a:extLst>
              <a:ext uri="{FF2B5EF4-FFF2-40B4-BE49-F238E27FC236}">
                <a16:creationId xmlns:a16="http://schemas.microsoft.com/office/drawing/2014/main" id="{1C58BF7D-D621-9138-2DCF-1B6FD245E69C}"/>
              </a:ext>
            </a:extLst>
          </p:cNvPr>
          <p:cNvSpPr>
            <a:spLocks noGrp="1"/>
          </p:cNvSpPr>
          <p:nvPr>
            <p:ph idx="1"/>
          </p:nvPr>
        </p:nvSpPr>
        <p:spPr>
          <a:xfrm>
            <a:off x="581192" y="1666240"/>
            <a:ext cx="11029615" cy="4309110"/>
          </a:xfrm>
        </p:spPr>
        <p:txBody>
          <a:bodyPr>
            <a:normAutofit/>
          </a:bodyPr>
          <a:lstStyle/>
          <a:p>
            <a:r>
              <a:rPr lang="en-GB" sz="2800" dirty="0">
                <a:effectLst/>
                <a:ea typeface="Times New Roman" panose="02020603050405020304" pitchFamily="18" charset="0"/>
              </a:rPr>
              <a:t>The </a:t>
            </a:r>
            <a:r>
              <a:rPr lang="en-GB" sz="2800" b="1" dirty="0">
                <a:effectLst/>
                <a:ea typeface="DengXian Light" panose="02010600030101010101" pitchFamily="2" charset="-122"/>
              </a:rPr>
              <a:t>Strategic Management Process</a:t>
            </a:r>
            <a:r>
              <a:rPr lang="en-GB" sz="2800" dirty="0">
                <a:effectLst/>
                <a:ea typeface="Times New Roman" panose="02020603050405020304" pitchFamily="18" charset="0"/>
              </a:rPr>
              <a:t> is a systematic approach to formulating and implementing a strategy to achieve long-term business goals. </a:t>
            </a:r>
          </a:p>
          <a:p>
            <a:pPr marL="0" indent="0">
              <a:buNone/>
            </a:pPr>
            <a:endParaRPr lang="en-GB" sz="2800" dirty="0">
              <a:effectLst/>
              <a:ea typeface="Times New Roman" panose="02020603050405020304" pitchFamily="18" charset="0"/>
            </a:endParaRPr>
          </a:p>
          <a:p>
            <a:r>
              <a:rPr lang="en-GB" sz="2800" dirty="0">
                <a:effectLst/>
                <a:ea typeface="Times New Roman" panose="02020603050405020304" pitchFamily="18" charset="0"/>
              </a:rPr>
              <a:t>It involves several stages, each contributing to creating a cohesive strategy that aligns with the organisation’s mission and vision.</a:t>
            </a:r>
          </a:p>
          <a:p>
            <a:endParaRPr lang="en-GB" sz="2400" dirty="0">
              <a:effectLst/>
              <a:ea typeface="Times New Roman" panose="02020603050405020304" pitchFamily="18" charset="0"/>
            </a:endParaRPr>
          </a:p>
          <a:p>
            <a:endParaRPr lang="en-GB" dirty="0"/>
          </a:p>
        </p:txBody>
      </p:sp>
      <p:sp>
        <p:nvSpPr>
          <p:cNvPr id="4" name="Footer Placeholder 3">
            <a:extLst>
              <a:ext uri="{FF2B5EF4-FFF2-40B4-BE49-F238E27FC236}">
                <a16:creationId xmlns:a16="http://schemas.microsoft.com/office/drawing/2014/main" id="{91AC2E73-C85B-0A97-51E9-3AC51A8E2BA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968794F-4A88-EDF7-8501-E178887BDD35}"/>
              </a:ext>
            </a:extLst>
          </p:cNvPr>
          <p:cNvSpPr>
            <a:spLocks noGrp="1"/>
          </p:cNvSpPr>
          <p:nvPr>
            <p:ph type="sldNum" sz="quarter" idx="12"/>
          </p:nvPr>
        </p:nvSpPr>
        <p:spPr/>
        <p:txBody>
          <a:bodyPr/>
          <a:lstStyle/>
          <a:p>
            <a:fld id="{3A98EE3D-8CD1-4C3F-BD1C-C98C9596463C}" type="slidenum">
              <a:rPr lang="en-US" smtClean="0"/>
              <a:t>10</a:t>
            </a:fld>
            <a:endParaRPr lang="en-US" dirty="0"/>
          </a:p>
        </p:txBody>
      </p:sp>
    </p:spTree>
    <p:extLst>
      <p:ext uri="{BB962C8B-B14F-4D97-AF65-F5344CB8AC3E}">
        <p14:creationId xmlns:p14="http://schemas.microsoft.com/office/powerpoint/2010/main" val="2783711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9D0AB-1896-8182-ACBB-1BB9AD144FD4}"/>
              </a:ext>
            </a:extLst>
          </p:cNvPr>
          <p:cNvSpPr>
            <a:spLocks noGrp="1"/>
          </p:cNvSpPr>
          <p:nvPr>
            <p:ph type="title"/>
          </p:nvPr>
        </p:nvSpPr>
        <p:spPr>
          <a:xfrm>
            <a:off x="581192" y="702156"/>
            <a:ext cx="11029616" cy="811684"/>
          </a:xfrm>
        </p:spPr>
        <p:txBody>
          <a:bodyPr>
            <a:noAutofit/>
          </a:bodyPr>
          <a:lstStyle/>
          <a:p>
            <a:r>
              <a:rPr lang="en-GB" sz="4000" b="1" dirty="0">
                <a:effectLst/>
                <a:ea typeface="Times New Roman" panose="02020603050405020304" pitchFamily="18" charset="0"/>
              </a:rPr>
              <a:t>What is Strategic change?</a:t>
            </a:r>
            <a:endParaRPr lang="en-GB" sz="4000" dirty="0"/>
          </a:p>
        </p:txBody>
      </p:sp>
      <p:sp>
        <p:nvSpPr>
          <p:cNvPr id="3" name="Content Placeholder 2">
            <a:extLst>
              <a:ext uri="{FF2B5EF4-FFF2-40B4-BE49-F238E27FC236}">
                <a16:creationId xmlns:a16="http://schemas.microsoft.com/office/drawing/2014/main" id="{1C58BF7D-D621-9138-2DCF-1B6FD245E69C}"/>
              </a:ext>
            </a:extLst>
          </p:cNvPr>
          <p:cNvSpPr>
            <a:spLocks noGrp="1"/>
          </p:cNvSpPr>
          <p:nvPr>
            <p:ph idx="1"/>
          </p:nvPr>
        </p:nvSpPr>
        <p:spPr>
          <a:xfrm>
            <a:off x="581192" y="1798320"/>
            <a:ext cx="11029615" cy="4177030"/>
          </a:xfrm>
        </p:spPr>
        <p:txBody>
          <a:bodyPr>
            <a:normAutofit/>
          </a:bodyPr>
          <a:lstStyle/>
          <a:p>
            <a:r>
              <a:rPr lang="en-GB" sz="2800" b="1" dirty="0">
                <a:effectLst/>
                <a:ea typeface="DengXian" panose="02010600030101010101" pitchFamily="2" charset="-122"/>
              </a:rPr>
              <a:t>Strategic change in organisations</a:t>
            </a:r>
            <a:r>
              <a:rPr lang="en-GB" sz="2800" dirty="0">
                <a:effectLst/>
                <a:ea typeface="DengXian" panose="02010600030101010101" pitchFamily="2" charset="-122"/>
              </a:rPr>
              <a:t> refers to a deliberate, planned shift in an organisation's direction, goals, or processes to adapt to new conditions or seize new opportunities. </a:t>
            </a:r>
          </a:p>
          <a:p>
            <a:endParaRPr lang="en-GB" sz="1000" dirty="0">
              <a:effectLst/>
              <a:ea typeface="DengXian" panose="02010600030101010101" pitchFamily="2" charset="-122"/>
            </a:endParaRPr>
          </a:p>
          <a:p>
            <a:r>
              <a:rPr lang="en-GB" sz="2800" dirty="0">
                <a:ea typeface="DengXian" panose="02010600030101010101" pitchFamily="2" charset="-122"/>
              </a:rPr>
              <a:t>Strategic change</a:t>
            </a:r>
            <a:r>
              <a:rPr lang="en-GB" sz="2800" dirty="0">
                <a:effectLst/>
                <a:ea typeface="DengXian" panose="02010600030101010101" pitchFamily="2" charset="-122"/>
              </a:rPr>
              <a:t> is a response to external or internal factors that demand the business evolve to ensure they stay competitive, sustainable, or aligned with its vision and objectives</a:t>
            </a:r>
            <a:endParaRPr lang="en-GB" sz="2800" dirty="0"/>
          </a:p>
        </p:txBody>
      </p:sp>
      <p:sp>
        <p:nvSpPr>
          <p:cNvPr id="4" name="Footer Placeholder 3">
            <a:extLst>
              <a:ext uri="{FF2B5EF4-FFF2-40B4-BE49-F238E27FC236}">
                <a16:creationId xmlns:a16="http://schemas.microsoft.com/office/drawing/2014/main" id="{91AC2E73-C85B-0A97-51E9-3AC51A8E2BA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968794F-4A88-EDF7-8501-E178887BDD35}"/>
              </a:ext>
            </a:extLst>
          </p:cNvPr>
          <p:cNvSpPr>
            <a:spLocks noGrp="1"/>
          </p:cNvSpPr>
          <p:nvPr>
            <p:ph type="sldNum" sz="quarter" idx="12"/>
          </p:nvPr>
        </p:nvSpPr>
        <p:spPr/>
        <p:txBody>
          <a:bodyPr/>
          <a:lstStyle/>
          <a:p>
            <a:fld id="{3A98EE3D-8CD1-4C3F-BD1C-C98C9596463C}" type="slidenum">
              <a:rPr lang="en-US" smtClean="0"/>
              <a:t>11</a:t>
            </a:fld>
            <a:endParaRPr lang="en-US" dirty="0"/>
          </a:p>
        </p:txBody>
      </p:sp>
    </p:spTree>
    <p:extLst>
      <p:ext uri="{BB962C8B-B14F-4D97-AF65-F5344CB8AC3E}">
        <p14:creationId xmlns:p14="http://schemas.microsoft.com/office/powerpoint/2010/main" val="307134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9D0AB-1896-8182-ACBB-1BB9AD144FD4}"/>
              </a:ext>
            </a:extLst>
          </p:cNvPr>
          <p:cNvSpPr>
            <a:spLocks noGrp="1"/>
          </p:cNvSpPr>
          <p:nvPr>
            <p:ph type="title"/>
          </p:nvPr>
        </p:nvSpPr>
        <p:spPr>
          <a:xfrm>
            <a:off x="581192" y="702156"/>
            <a:ext cx="11029616" cy="811684"/>
          </a:xfrm>
        </p:spPr>
        <p:txBody>
          <a:bodyPr>
            <a:noAutofit/>
          </a:bodyPr>
          <a:lstStyle/>
          <a:p>
            <a:r>
              <a:rPr lang="en-GB" sz="4000" b="1" dirty="0">
                <a:effectLst/>
                <a:ea typeface="Times New Roman" panose="02020603050405020304" pitchFamily="18" charset="0"/>
              </a:rPr>
              <a:t>What </a:t>
            </a:r>
            <a:r>
              <a:rPr lang="en-GB" sz="4000" b="1" dirty="0">
                <a:ea typeface="Times New Roman" panose="02020603050405020304" pitchFamily="18" charset="0"/>
              </a:rPr>
              <a:t>digital transformation</a:t>
            </a:r>
            <a:r>
              <a:rPr lang="en-GB" sz="4000" b="1" dirty="0">
                <a:effectLst/>
                <a:ea typeface="Times New Roman" panose="02020603050405020304" pitchFamily="18" charset="0"/>
              </a:rPr>
              <a:t>?</a:t>
            </a:r>
            <a:endParaRPr lang="en-GB" sz="4000" dirty="0"/>
          </a:p>
        </p:txBody>
      </p:sp>
      <p:sp>
        <p:nvSpPr>
          <p:cNvPr id="3" name="Content Placeholder 2">
            <a:extLst>
              <a:ext uri="{FF2B5EF4-FFF2-40B4-BE49-F238E27FC236}">
                <a16:creationId xmlns:a16="http://schemas.microsoft.com/office/drawing/2014/main" id="{1C58BF7D-D621-9138-2DCF-1B6FD245E69C}"/>
              </a:ext>
            </a:extLst>
          </p:cNvPr>
          <p:cNvSpPr>
            <a:spLocks noGrp="1"/>
          </p:cNvSpPr>
          <p:nvPr>
            <p:ph idx="1"/>
          </p:nvPr>
        </p:nvSpPr>
        <p:spPr>
          <a:xfrm>
            <a:off x="581192" y="1798320"/>
            <a:ext cx="11029615" cy="4177030"/>
          </a:xfrm>
        </p:spPr>
        <p:txBody>
          <a:bodyPr>
            <a:normAutofit/>
          </a:bodyPr>
          <a:lstStyle/>
          <a:p>
            <a:pPr>
              <a:lnSpc>
                <a:spcPct val="107000"/>
              </a:lnSpc>
              <a:spcAft>
                <a:spcPts val="800"/>
              </a:spcAft>
            </a:pPr>
            <a:r>
              <a:rPr lang="en-GB" sz="2800" b="1" kern="0" dirty="0">
                <a:effectLst/>
                <a:ea typeface="Times New Roman" panose="02020603050405020304" pitchFamily="18" charset="0"/>
                <a:cs typeface="Arial" panose="020B0604020202020204" pitchFamily="34" charset="0"/>
              </a:rPr>
              <a:t>Digital transformation</a:t>
            </a:r>
            <a:r>
              <a:rPr lang="en-GB" sz="2800" kern="0" dirty="0">
                <a:effectLst/>
                <a:ea typeface="Times New Roman" panose="02020603050405020304" pitchFamily="18" charset="0"/>
                <a:cs typeface="Arial" panose="020B0604020202020204" pitchFamily="34" charset="0"/>
              </a:rPr>
              <a:t> refers to the integration of digital technologies into all areas of a company, fundamentally changing how it operates, delivers value to customers, and competes in the market. </a:t>
            </a:r>
          </a:p>
          <a:p>
            <a:pPr>
              <a:lnSpc>
                <a:spcPct val="107000"/>
              </a:lnSpc>
              <a:spcAft>
                <a:spcPts val="800"/>
              </a:spcAft>
            </a:pPr>
            <a:endParaRPr lang="en-GB" sz="1000" kern="0" dirty="0">
              <a:effectLst/>
              <a:ea typeface="Times New Roman" panose="02020603050405020304" pitchFamily="18" charset="0"/>
              <a:cs typeface="Arial" panose="020B0604020202020204" pitchFamily="34" charset="0"/>
            </a:endParaRPr>
          </a:p>
          <a:p>
            <a:pPr>
              <a:lnSpc>
                <a:spcPct val="107000"/>
              </a:lnSpc>
              <a:spcAft>
                <a:spcPts val="800"/>
              </a:spcAft>
            </a:pPr>
            <a:r>
              <a:rPr lang="en-GB" sz="2800" kern="0" dirty="0">
                <a:effectLst/>
                <a:ea typeface="Times New Roman" panose="02020603050405020304" pitchFamily="18" charset="0"/>
                <a:cs typeface="Arial" panose="020B0604020202020204" pitchFamily="34" charset="0"/>
              </a:rPr>
              <a:t>It’s not just about adopting new technologies, but about transforming business processes, organisational culture, and customer experiences to meet the demands of the digital age.</a:t>
            </a:r>
            <a:endParaRPr lang="en-GB" sz="2800" kern="100" dirty="0">
              <a:effectLst/>
              <a:ea typeface="DengXian" panose="02010600030101010101" pitchFamily="2" charset="-122"/>
              <a:cs typeface="Arial" panose="020B0604020202020204" pitchFamily="34" charset="0"/>
            </a:endParaRPr>
          </a:p>
          <a:p>
            <a:endParaRPr lang="en-GB" dirty="0"/>
          </a:p>
        </p:txBody>
      </p:sp>
      <p:sp>
        <p:nvSpPr>
          <p:cNvPr id="4" name="Footer Placeholder 3">
            <a:extLst>
              <a:ext uri="{FF2B5EF4-FFF2-40B4-BE49-F238E27FC236}">
                <a16:creationId xmlns:a16="http://schemas.microsoft.com/office/drawing/2014/main" id="{91AC2E73-C85B-0A97-51E9-3AC51A8E2BA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968794F-4A88-EDF7-8501-E178887BDD35}"/>
              </a:ext>
            </a:extLst>
          </p:cNvPr>
          <p:cNvSpPr>
            <a:spLocks noGrp="1"/>
          </p:cNvSpPr>
          <p:nvPr>
            <p:ph type="sldNum" sz="quarter" idx="12"/>
          </p:nvPr>
        </p:nvSpPr>
        <p:spPr/>
        <p:txBody>
          <a:bodyPr/>
          <a:lstStyle/>
          <a:p>
            <a:fld id="{3A98EE3D-8CD1-4C3F-BD1C-C98C9596463C}" type="slidenum">
              <a:rPr lang="en-US" smtClean="0"/>
              <a:t>12</a:t>
            </a:fld>
            <a:endParaRPr lang="en-US" dirty="0"/>
          </a:p>
        </p:txBody>
      </p:sp>
    </p:spTree>
    <p:extLst>
      <p:ext uri="{BB962C8B-B14F-4D97-AF65-F5344CB8AC3E}">
        <p14:creationId xmlns:p14="http://schemas.microsoft.com/office/powerpoint/2010/main" val="14239844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9D0AB-1896-8182-ACBB-1BB9AD144FD4}"/>
              </a:ext>
            </a:extLst>
          </p:cNvPr>
          <p:cNvSpPr>
            <a:spLocks noGrp="1"/>
          </p:cNvSpPr>
          <p:nvPr>
            <p:ph type="title"/>
          </p:nvPr>
        </p:nvSpPr>
        <p:spPr>
          <a:xfrm>
            <a:off x="581192" y="702156"/>
            <a:ext cx="11029616" cy="964084"/>
          </a:xfrm>
        </p:spPr>
        <p:txBody>
          <a:bodyPr>
            <a:noAutofit/>
          </a:bodyPr>
          <a:lstStyle/>
          <a:p>
            <a:r>
              <a:rPr lang="en-GB" sz="3200" b="1" dirty="0">
                <a:effectLst/>
                <a:ea typeface="DengXian" panose="02010600030101010101" pitchFamily="2" charset="-122"/>
              </a:rPr>
              <a:t>What is the role of leaders in the implementation of digital and strategic change?</a:t>
            </a:r>
            <a:endParaRPr lang="en-GB" sz="3200" b="1" dirty="0">
              <a:effectLst/>
              <a:ea typeface="Times New Roman" panose="02020603050405020304" pitchFamily="18" charset="0"/>
            </a:endParaRPr>
          </a:p>
        </p:txBody>
      </p:sp>
      <p:sp>
        <p:nvSpPr>
          <p:cNvPr id="3" name="Content Placeholder 2">
            <a:extLst>
              <a:ext uri="{FF2B5EF4-FFF2-40B4-BE49-F238E27FC236}">
                <a16:creationId xmlns:a16="http://schemas.microsoft.com/office/drawing/2014/main" id="{1C58BF7D-D621-9138-2DCF-1B6FD245E69C}"/>
              </a:ext>
            </a:extLst>
          </p:cNvPr>
          <p:cNvSpPr>
            <a:spLocks noGrp="1"/>
          </p:cNvSpPr>
          <p:nvPr>
            <p:ph idx="1"/>
          </p:nvPr>
        </p:nvSpPr>
        <p:spPr>
          <a:xfrm>
            <a:off x="581192" y="1849120"/>
            <a:ext cx="11029615" cy="4126230"/>
          </a:xfrm>
        </p:spPr>
        <p:txBody>
          <a:bodyPr>
            <a:normAutofit/>
          </a:bodyPr>
          <a:lstStyle/>
          <a:p>
            <a:r>
              <a:rPr lang="en-GB" sz="2800" dirty="0">
                <a:effectLst/>
                <a:ea typeface="DengXian" panose="02010600030101010101" pitchFamily="2" charset="-122"/>
              </a:rPr>
              <a:t>Leaders play a pivotal role in the successful implementation of both digital and strategic change, especially in an era of rapid digitalisation.</a:t>
            </a:r>
          </a:p>
          <a:p>
            <a:pPr marL="0" indent="0">
              <a:buNone/>
            </a:pPr>
            <a:endParaRPr lang="en-GB" sz="2800" dirty="0">
              <a:effectLst/>
              <a:ea typeface="DengXian" panose="02010600030101010101" pitchFamily="2" charset="-122"/>
            </a:endParaRPr>
          </a:p>
          <a:p>
            <a:r>
              <a:rPr lang="en-GB" sz="2800" dirty="0">
                <a:effectLst/>
                <a:ea typeface="DengXian" panose="02010600030101010101" pitchFamily="2" charset="-122"/>
              </a:rPr>
              <a:t> As organisations transform digitally, leadership becomes essential not just for guiding the process but also for developing a culture that embraces change and  innovation</a:t>
            </a:r>
            <a:r>
              <a:rPr lang="en-GB" sz="2800" dirty="0">
                <a:effectLst/>
                <a:ea typeface="Times New Roman" panose="02020603050405020304" pitchFamily="18" charset="0"/>
              </a:rPr>
              <a:t>.</a:t>
            </a:r>
          </a:p>
          <a:p>
            <a:endParaRPr lang="en-GB" sz="2400" dirty="0">
              <a:effectLst/>
              <a:ea typeface="Times New Roman" panose="02020603050405020304" pitchFamily="18" charset="0"/>
            </a:endParaRPr>
          </a:p>
          <a:p>
            <a:endParaRPr lang="en-GB" dirty="0"/>
          </a:p>
        </p:txBody>
      </p:sp>
      <p:sp>
        <p:nvSpPr>
          <p:cNvPr id="4" name="Footer Placeholder 3">
            <a:extLst>
              <a:ext uri="{FF2B5EF4-FFF2-40B4-BE49-F238E27FC236}">
                <a16:creationId xmlns:a16="http://schemas.microsoft.com/office/drawing/2014/main" id="{91AC2E73-C85B-0A97-51E9-3AC51A8E2BA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968794F-4A88-EDF7-8501-E178887BDD35}"/>
              </a:ext>
            </a:extLst>
          </p:cNvPr>
          <p:cNvSpPr>
            <a:spLocks noGrp="1"/>
          </p:cNvSpPr>
          <p:nvPr>
            <p:ph type="sldNum" sz="quarter" idx="12"/>
          </p:nvPr>
        </p:nvSpPr>
        <p:spPr/>
        <p:txBody>
          <a:bodyPr/>
          <a:lstStyle/>
          <a:p>
            <a:fld id="{3A98EE3D-8CD1-4C3F-BD1C-C98C9596463C}" type="slidenum">
              <a:rPr lang="en-US" smtClean="0"/>
              <a:t>13</a:t>
            </a:fld>
            <a:endParaRPr lang="en-US" dirty="0"/>
          </a:p>
        </p:txBody>
      </p:sp>
    </p:spTree>
    <p:extLst>
      <p:ext uri="{BB962C8B-B14F-4D97-AF65-F5344CB8AC3E}">
        <p14:creationId xmlns:p14="http://schemas.microsoft.com/office/powerpoint/2010/main" val="17809027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404BA-D2A9-7E17-8040-1C8076220B4B}"/>
              </a:ext>
            </a:extLst>
          </p:cNvPr>
          <p:cNvSpPr>
            <a:spLocks noGrp="1"/>
          </p:cNvSpPr>
          <p:nvPr>
            <p:ph type="title"/>
          </p:nvPr>
        </p:nvSpPr>
        <p:spPr/>
        <p:txBody>
          <a:bodyPr>
            <a:normAutofit/>
          </a:bodyPr>
          <a:lstStyle/>
          <a:p>
            <a:r>
              <a:rPr lang="en-GB" sz="3200" dirty="0">
                <a:effectLst/>
                <a:ea typeface="Times New Roman" panose="02020603050405020304" pitchFamily="18" charset="0"/>
              </a:rPr>
              <a:t>Examples of companies that successfully implemented strategic changes</a:t>
            </a:r>
            <a:endParaRPr lang="en-GB" dirty="0"/>
          </a:p>
        </p:txBody>
      </p:sp>
      <p:sp>
        <p:nvSpPr>
          <p:cNvPr id="3" name="Content Placeholder 2">
            <a:extLst>
              <a:ext uri="{FF2B5EF4-FFF2-40B4-BE49-F238E27FC236}">
                <a16:creationId xmlns:a16="http://schemas.microsoft.com/office/drawing/2014/main" id="{A033361B-4B9D-903C-32F3-2B32450596AB}"/>
              </a:ext>
            </a:extLst>
          </p:cNvPr>
          <p:cNvSpPr>
            <a:spLocks noGrp="1"/>
          </p:cNvSpPr>
          <p:nvPr>
            <p:ph idx="1"/>
          </p:nvPr>
        </p:nvSpPr>
        <p:spPr>
          <a:xfrm>
            <a:off x="581192" y="2133600"/>
            <a:ext cx="11029615" cy="3841750"/>
          </a:xfrm>
        </p:spPr>
        <p:txBody>
          <a:bodyPr/>
          <a:lstStyle/>
          <a:p>
            <a:pPr marL="0" indent="0">
              <a:lnSpc>
                <a:spcPct val="107000"/>
              </a:lnSpc>
              <a:spcAft>
                <a:spcPts val="800"/>
              </a:spcAft>
              <a:buNone/>
            </a:pPr>
            <a:r>
              <a:rPr lang="en-GB" sz="2200" b="1" kern="0" dirty="0">
                <a:effectLst/>
                <a:latin typeface="+mj-lt"/>
                <a:ea typeface="Times New Roman" panose="02020603050405020304" pitchFamily="18" charset="0"/>
                <a:cs typeface="Arial" panose="020B0604020202020204" pitchFamily="34" charset="0"/>
              </a:rPr>
              <a:t>1. Apple</a:t>
            </a:r>
            <a:endParaRPr lang="en-GB" sz="2200" b="1" kern="100" dirty="0">
              <a:effectLst/>
              <a:latin typeface="+mj-lt"/>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200" b="1" kern="0" dirty="0">
                <a:effectLst/>
                <a:ea typeface="Times New Roman" panose="02020603050405020304" pitchFamily="18" charset="0"/>
                <a:cs typeface="Arial" panose="020B0604020202020204" pitchFamily="34" charset="0"/>
              </a:rPr>
              <a:t>Strategic Change</a:t>
            </a:r>
            <a:r>
              <a:rPr lang="en-GB" sz="2200" kern="0" dirty="0">
                <a:effectLst/>
                <a:ea typeface="Times New Roman" panose="02020603050405020304" pitchFamily="18" charset="0"/>
                <a:cs typeface="Arial" panose="020B0604020202020204" pitchFamily="34" charset="0"/>
              </a:rPr>
              <a:t>: Shift from computers to consumer electronics.</a:t>
            </a:r>
            <a:endParaRPr lang="en-GB" sz="2200" kern="100" dirty="0">
              <a:effectLst/>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200" b="1" kern="0" dirty="0">
                <a:effectLst/>
                <a:ea typeface="Times New Roman" panose="02020603050405020304" pitchFamily="18" charset="0"/>
                <a:cs typeface="Arial" panose="020B0604020202020204" pitchFamily="34" charset="0"/>
              </a:rPr>
              <a:t>Context</a:t>
            </a:r>
            <a:r>
              <a:rPr lang="en-GB" sz="2200" kern="0" dirty="0">
                <a:effectLst/>
                <a:ea typeface="Times New Roman" panose="02020603050405020304" pitchFamily="18" charset="0"/>
                <a:cs typeface="Arial" panose="020B0604020202020204" pitchFamily="34" charset="0"/>
              </a:rPr>
              <a:t>: In the late 1990s, Apple was struggling as a computer manufacturer. Steve Jobs returned to the company in 1997 and made a major strategic change by shifting Apple’s focus away from just computers and towards consumer electronics—creating the iPod, followed by the iPhone and iPad.</a:t>
            </a:r>
            <a:endParaRPr lang="en-GB" sz="2200" kern="100" dirty="0">
              <a:effectLst/>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200" b="1" kern="0" dirty="0">
                <a:effectLst/>
                <a:ea typeface="Times New Roman" panose="02020603050405020304" pitchFamily="18" charset="0"/>
                <a:cs typeface="Arial" panose="020B0604020202020204" pitchFamily="34" charset="0"/>
              </a:rPr>
              <a:t>Result</a:t>
            </a:r>
            <a:r>
              <a:rPr lang="en-GB" sz="2200" kern="0" dirty="0">
                <a:effectLst/>
                <a:ea typeface="Times New Roman" panose="02020603050405020304" pitchFamily="18" charset="0"/>
                <a:cs typeface="Arial" panose="020B0604020202020204" pitchFamily="34" charset="0"/>
              </a:rPr>
              <a:t>: This change revolutionised Apple, positioning it as a leader in the tech industry and making it one of the most valuable companies globally.</a:t>
            </a:r>
            <a:endParaRPr lang="en-GB" sz="2200" kern="100" dirty="0">
              <a:effectLst/>
              <a:ea typeface="DengXian" panose="02010600030101010101" pitchFamily="2" charset="-122"/>
              <a:cs typeface="Arial" panose="020B0604020202020204" pitchFamily="34" charset="0"/>
            </a:endParaRPr>
          </a:p>
          <a:p>
            <a:endParaRPr lang="en-GB" dirty="0"/>
          </a:p>
        </p:txBody>
      </p:sp>
      <p:sp>
        <p:nvSpPr>
          <p:cNvPr id="4" name="Footer Placeholder 3">
            <a:extLst>
              <a:ext uri="{FF2B5EF4-FFF2-40B4-BE49-F238E27FC236}">
                <a16:creationId xmlns:a16="http://schemas.microsoft.com/office/drawing/2014/main" id="{9B74EE53-9C97-EA1F-7E24-810A1CA4C80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FAA3087-7778-3BDF-0DB8-D4D42847F60F}"/>
              </a:ext>
            </a:extLst>
          </p:cNvPr>
          <p:cNvSpPr>
            <a:spLocks noGrp="1"/>
          </p:cNvSpPr>
          <p:nvPr>
            <p:ph type="sldNum" sz="quarter" idx="12"/>
          </p:nvPr>
        </p:nvSpPr>
        <p:spPr/>
        <p:txBody>
          <a:bodyPr/>
          <a:lstStyle/>
          <a:p>
            <a:fld id="{3A98EE3D-8CD1-4C3F-BD1C-C98C9596463C}" type="slidenum">
              <a:rPr lang="en-US" smtClean="0"/>
              <a:t>14</a:t>
            </a:fld>
            <a:endParaRPr lang="en-US" dirty="0"/>
          </a:p>
        </p:txBody>
      </p:sp>
    </p:spTree>
    <p:extLst>
      <p:ext uri="{BB962C8B-B14F-4D97-AF65-F5344CB8AC3E}">
        <p14:creationId xmlns:p14="http://schemas.microsoft.com/office/powerpoint/2010/main" val="1744686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404BA-D2A9-7E17-8040-1C8076220B4B}"/>
              </a:ext>
            </a:extLst>
          </p:cNvPr>
          <p:cNvSpPr>
            <a:spLocks noGrp="1"/>
          </p:cNvSpPr>
          <p:nvPr>
            <p:ph type="title"/>
          </p:nvPr>
        </p:nvSpPr>
        <p:spPr/>
        <p:txBody>
          <a:bodyPr>
            <a:normAutofit/>
          </a:bodyPr>
          <a:lstStyle/>
          <a:p>
            <a:r>
              <a:rPr lang="en-GB" sz="3200" dirty="0">
                <a:effectLst/>
                <a:ea typeface="Times New Roman" panose="02020603050405020304" pitchFamily="18" charset="0"/>
              </a:rPr>
              <a:t>Examples of companies that successfully implemented strategic changes</a:t>
            </a:r>
            <a:endParaRPr lang="en-GB" dirty="0"/>
          </a:p>
        </p:txBody>
      </p:sp>
      <p:sp>
        <p:nvSpPr>
          <p:cNvPr id="3" name="Content Placeholder 2">
            <a:extLst>
              <a:ext uri="{FF2B5EF4-FFF2-40B4-BE49-F238E27FC236}">
                <a16:creationId xmlns:a16="http://schemas.microsoft.com/office/drawing/2014/main" id="{A033361B-4B9D-903C-32F3-2B32450596AB}"/>
              </a:ext>
            </a:extLst>
          </p:cNvPr>
          <p:cNvSpPr>
            <a:spLocks noGrp="1"/>
          </p:cNvSpPr>
          <p:nvPr>
            <p:ph idx="1"/>
          </p:nvPr>
        </p:nvSpPr>
        <p:spPr>
          <a:xfrm>
            <a:off x="581192" y="2133600"/>
            <a:ext cx="11029615" cy="3841750"/>
          </a:xfrm>
        </p:spPr>
        <p:txBody>
          <a:bodyPr/>
          <a:lstStyle/>
          <a:p>
            <a:pPr marL="0" indent="0">
              <a:lnSpc>
                <a:spcPct val="107000"/>
              </a:lnSpc>
              <a:spcAft>
                <a:spcPts val="800"/>
              </a:spcAft>
              <a:buNone/>
            </a:pPr>
            <a:r>
              <a:rPr lang="en-GB" sz="2200" b="1" kern="0" dirty="0">
                <a:latin typeface="+mj-lt"/>
                <a:ea typeface="Times New Roman" panose="02020603050405020304" pitchFamily="18" charset="0"/>
                <a:cs typeface="Arial" panose="020B0604020202020204" pitchFamily="34" charset="0"/>
              </a:rPr>
              <a:t>2</a:t>
            </a:r>
            <a:r>
              <a:rPr lang="en-GB" sz="2200" b="1" kern="0" dirty="0">
                <a:effectLst/>
                <a:latin typeface="+mj-lt"/>
                <a:ea typeface="Times New Roman" panose="02020603050405020304" pitchFamily="18" charset="0"/>
                <a:cs typeface="Arial" panose="020B0604020202020204" pitchFamily="34" charset="0"/>
              </a:rPr>
              <a:t>. Amazon</a:t>
            </a:r>
            <a:endParaRPr lang="en-GB" sz="2200" kern="100" dirty="0">
              <a:effectLst/>
              <a:latin typeface="+mj-lt"/>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200" b="1" kern="0" dirty="0">
                <a:effectLst/>
                <a:ea typeface="Times New Roman" panose="02020603050405020304" pitchFamily="18" charset="0"/>
                <a:cs typeface="Arial" panose="020B0604020202020204" pitchFamily="34" charset="0"/>
              </a:rPr>
              <a:t>Strategic Change</a:t>
            </a:r>
            <a:r>
              <a:rPr lang="en-GB" sz="2200" kern="0" dirty="0">
                <a:effectLst/>
                <a:ea typeface="Times New Roman" panose="02020603050405020304" pitchFamily="18" charset="0"/>
                <a:cs typeface="Arial" panose="020B0604020202020204" pitchFamily="34" charset="0"/>
              </a:rPr>
              <a:t>: Expansion from books to a global e-commerce and technology powerhouse.</a:t>
            </a:r>
            <a:endParaRPr lang="en-GB" sz="2200" kern="100" dirty="0">
              <a:effectLst/>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200" b="1" kern="0" dirty="0">
                <a:effectLst/>
                <a:ea typeface="Times New Roman" panose="02020603050405020304" pitchFamily="18" charset="0"/>
                <a:cs typeface="Arial" panose="020B0604020202020204" pitchFamily="34" charset="0"/>
              </a:rPr>
              <a:t>Context</a:t>
            </a:r>
            <a:r>
              <a:rPr lang="en-GB" sz="2200" kern="0" dirty="0">
                <a:effectLst/>
                <a:ea typeface="Times New Roman" panose="02020603050405020304" pitchFamily="18" charset="0"/>
                <a:cs typeface="Arial" panose="020B0604020202020204" pitchFamily="34" charset="0"/>
              </a:rPr>
              <a:t>: Amazon began as an online bookstore in 1994. Over time, Jeff Bezos expanded the company into other areas, including cloud computing (AWS), electronics (Amazon Echo), and logistics. Amazon also embraced a subscription model with Amazon Prime.</a:t>
            </a:r>
            <a:endParaRPr lang="en-GB" sz="2200" kern="100" dirty="0">
              <a:effectLst/>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200" b="1" kern="0" dirty="0">
                <a:effectLst/>
                <a:ea typeface="Times New Roman" panose="02020603050405020304" pitchFamily="18" charset="0"/>
                <a:cs typeface="Arial" panose="020B0604020202020204" pitchFamily="34" charset="0"/>
              </a:rPr>
              <a:t>Result</a:t>
            </a:r>
            <a:r>
              <a:rPr lang="en-GB" sz="2200" kern="0" dirty="0">
                <a:effectLst/>
                <a:ea typeface="Times New Roman" panose="02020603050405020304" pitchFamily="18" charset="0"/>
                <a:cs typeface="Arial" panose="020B0604020202020204" pitchFamily="34" charset="0"/>
              </a:rPr>
              <a:t>: Amazon transformed itself into a tech giant, dominating not only e-commerce but also cloud services, smart devices, and digital content.</a:t>
            </a:r>
            <a:endParaRPr lang="en-GB" sz="2200" kern="100" dirty="0">
              <a:effectLst/>
              <a:ea typeface="DengXian" panose="02010600030101010101" pitchFamily="2" charset="-122"/>
              <a:cs typeface="Arial" panose="020B0604020202020204" pitchFamily="34" charset="0"/>
            </a:endParaRPr>
          </a:p>
          <a:p>
            <a:endParaRPr lang="en-GB" dirty="0"/>
          </a:p>
        </p:txBody>
      </p:sp>
      <p:sp>
        <p:nvSpPr>
          <p:cNvPr id="4" name="Footer Placeholder 3">
            <a:extLst>
              <a:ext uri="{FF2B5EF4-FFF2-40B4-BE49-F238E27FC236}">
                <a16:creationId xmlns:a16="http://schemas.microsoft.com/office/drawing/2014/main" id="{9B74EE53-9C97-EA1F-7E24-810A1CA4C80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FAA3087-7778-3BDF-0DB8-D4D42847F60F}"/>
              </a:ext>
            </a:extLst>
          </p:cNvPr>
          <p:cNvSpPr>
            <a:spLocks noGrp="1"/>
          </p:cNvSpPr>
          <p:nvPr>
            <p:ph type="sldNum" sz="quarter" idx="12"/>
          </p:nvPr>
        </p:nvSpPr>
        <p:spPr/>
        <p:txBody>
          <a:bodyPr/>
          <a:lstStyle/>
          <a:p>
            <a:fld id="{3A98EE3D-8CD1-4C3F-BD1C-C98C9596463C}" type="slidenum">
              <a:rPr lang="en-US" smtClean="0"/>
              <a:t>15</a:t>
            </a:fld>
            <a:endParaRPr lang="en-US" dirty="0"/>
          </a:p>
        </p:txBody>
      </p:sp>
    </p:spTree>
    <p:extLst>
      <p:ext uri="{BB962C8B-B14F-4D97-AF65-F5344CB8AC3E}">
        <p14:creationId xmlns:p14="http://schemas.microsoft.com/office/powerpoint/2010/main" val="28246433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404BA-D2A9-7E17-8040-1C8076220B4B}"/>
              </a:ext>
            </a:extLst>
          </p:cNvPr>
          <p:cNvSpPr>
            <a:spLocks noGrp="1"/>
          </p:cNvSpPr>
          <p:nvPr>
            <p:ph type="title"/>
          </p:nvPr>
        </p:nvSpPr>
        <p:spPr/>
        <p:txBody>
          <a:bodyPr>
            <a:normAutofit/>
          </a:bodyPr>
          <a:lstStyle/>
          <a:p>
            <a:r>
              <a:rPr lang="en-GB" sz="3200" dirty="0">
                <a:effectLst/>
                <a:ea typeface="Times New Roman" panose="02020603050405020304" pitchFamily="18" charset="0"/>
              </a:rPr>
              <a:t>Example of a company that failed to successfully implemented strategic change</a:t>
            </a:r>
            <a:endParaRPr lang="en-GB" dirty="0"/>
          </a:p>
        </p:txBody>
      </p:sp>
      <p:sp>
        <p:nvSpPr>
          <p:cNvPr id="3" name="Content Placeholder 2">
            <a:extLst>
              <a:ext uri="{FF2B5EF4-FFF2-40B4-BE49-F238E27FC236}">
                <a16:creationId xmlns:a16="http://schemas.microsoft.com/office/drawing/2014/main" id="{A033361B-4B9D-903C-32F3-2B32450596AB}"/>
              </a:ext>
            </a:extLst>
          </p:cNvPr>
          <p:cNvSpPr>
            <a:spLocks noGrp="1"/>
          </p:cNvSpPr>
          <p:nvPr>
            <p:ph idx="1"/>
          </p:nvPr>
        </p:nvSpPr>
        <p:spPr>
          <a:xfrm>
            <a:off x="581192" y="2133600"/>
            <a:ext cx="11029615" cy="3841750"/>
          </a:xfrm>
        </p:spPr>
        <p:txBody>
          <a:bodyPr>
            <a:normAutofit lnSpcReduction="10000"/>
          </a:bodyPr>
          <a:lstStyle/>
          <a:p>
            <a:pPr marL="0" indent="0">
              <a:lnSpc>
                <a:spcPct val="107000"/>
              </a:lnSpc>
              <a:spcAft>
                <a:spcPts val="800"/>
              </a:spcAft>
              <a:buNone/>
            </a:pPr>
            <a:r>
              <a:rPr lang="en-GB" sz="2200" b="1" kern="0" dirty="0">
                <a:effectLst/>
                <a:latin typeface="+mj-lt"/>
                <a:ea typeface="Times New Roman" panose="02020603050405020304" pitchFamily="18" charset="0"/>
                <a:cs typeface="Arial" panose="020B0604020202020204" pitchFamily="34" charset="0"/>
              </a:rPr>
              <a:t>Kodak</a:t>
            </a:r>
            <a:endParaRPr lang="en-GB" sz="2200" kern="100" dirty="0">
              <a:effectLst/>
              <a:latin typeface="+mj-lt"/>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200" b="1" kern="0" dirty="0">
                <a:effectLst/>
                <a:ea typeface="Times New Roman" panose="02020603050405020304" pitchFamily="18" charset="0"/>
                <a:cs typeface="Arial" panose="020B0604020202020204" pitchFamily="34" charset="0"/>
              </a:rPr>
              <a:t>Strategic Change</a:t>
            </a:r>
            <a:r>
              <a:rPr lang="en-GB" sz="2200" kern="0" dirty="0">
                <a:effectLst/>
                <a:ea typeface="Times New Roman" panose="02020603050405020304" pitchFamily="18" charset="0"/>
                <a:cs typeface="Arial" panose="020B0604020202020204" pitchFamily="34" charset="0"/>
              </a:rPr>
              <a:t>: Shift from film to digital photography (attempted</a:t>
            </a:r>
            <a:r>
              <a:rPr lang="en-GB" sz="2200" kern="0" dirty="0">
                <a:ea typeface="Times New Roman" panose="02020603050405020304" pitchFamily="18" charset="0"/>
                <a:cs typeface="Arial" panose="020B0604020202020204" pitchFamily="34" charset="0"/>
              </a:rPr>
              <a:t> - </a:t>
            </a:r>
            <a:r>
              <a:rPr lang="en-GB" sz="2200" kern="0" dirty="0">
                <a:effectLst/>
                <a:ea typeface="Times New Roman" panose="02020603050405020304" pitchFamily="18" charset="0"/>
                <a:cs typeface="Arial" panose="020B0604020202020204" pitchFamily="34" charset="0"/>
              </a:rPr>
              <a:t>but failed).</a:t>
            </a:r>
            <a:endParaRPr lang="en-GB" sz="2200" kern="100" dirty="0">
              <a:effectLst/>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200" b="1" kern="0" dirty="0">
                <a:effectLst/>
                <a:ea typeface="Times New Roman" panose="02020603050405020304" pitchFamily="18" charset="0"/>
                <a:cs typeface="Arial" panose="020B0604020202020204" pitchFamily="34" charset="0"/>
              </a:rPr>
              <a:t>Context</a:t>
            </a:r>
            <a:r>
              <a:rPr lang="en-GB" sz="2200" kern="0" dirty="0">
                <a:effectLst/>
                <a:ea typeface="Times New Roman" panose="02020603050405020304" pitchFamily="18" charset="0"/>
                <a:cs typeface="Arial" panose="020B0604020202020204" pitchFamily="34" charset="0"/>
              </a:rPr>
              <a:t>: Kodak was once the dominant force in the film photography market. However, as digital photography emerged, Kodak failed to </a:t>
            </a:r>
            <a:r>
              <a:rPr lang="en-GB" sz="2200" kern="0" dirty="0">
                <a:ea typeface="Times New Roman" panose="02020603050405020304" pitchFamily="18" charset="0"/>
                <a:cs typeface="Arial" panose="020B0604020202020204" pitchFamily="34" charset="0"/>
              </a:rPr>
              <a:t>react</a:t>
            </a:r>
            <a:r>
              <a:rPr lang="en-GB" sz="2200" kern="0" dirty="0">
                <a:effectLst/>
                <a:ea typeface="Times New Roman" panose="02020603050405020304" pitchFamily="18" charset="0"/>
                <a:cs typeface="Arial" panose="020B0604020202020204" pitchFamily="34" charset="0"/>
              </a:rPr>
              <a:t> quickly enough to the new technology. Although the company had some early involvement in digital cameras, it was too slow to fully embrace the change and invest in the right digital technologies.</a:t>
            </a:r>
            <a:endParaRPr lang="en-GB" sz="2200" kern="100" dirty="0">
              <a:effectLst/>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200" b="1" kern="0" dirty="0">
                <a:effectLst/>
                <a:ea typeface="Times New Roman" panose="02020603050405020304" pitchFamily="18" charset="0"/>
                <a:cs typeface="Arial" panose="020B0604020202020204" pitchFamily="34" charset="0"/>
              </a:rPr>
              <a:t>Result</a:t>
            </a:r>
            <a:r>
              <a:rPr lang="en-GB" sz="2200" kern="0" dirty="0">
                <a:effectLst/>
                <a:ea typeface="Times New Roman" panose="02020603050405020304" pitchFamily="18" charset="0"/>
                <a:cs typeface="Arial" panose="020B0604020202020204" pitchFamily="34" charset="0"/>
              </a:rPr>
              <a:t>: Kodak’s failure to execute a successful strategic change led to its bankruptcy in 2012. This serves as a </a:t>
            </a:r>
            <a:r>
              <a:rPr lang="en-GB" sz="2200" kern="0" dirty="0">
                <a:ea typeface="Times New Roman" panose="02020603050405020304" pitchFamily="18" charset="0"/>
                <a:cs typeface="Arial" panose="020B0604020202020204" pitchFamily="34" charset="0"/>
              </a:rPr>
              <a:t>warning</a:t>
            </a:r>
            <a:r>
              <a:rPr lang="en-GB" sz="2200" kern="0" dirty="0">
                <a:effectLst/>
                <a:ea typeface="Times New Roman" panose="02020603050405020304" pitchFamily="18" charset="0"/>
                <a:cs typeface="Arial" panose="020B0604020202020204" pitchFamily="34" charset="0"/>
              </a:rPr>
              <a:t> about the importance of timely adaptation to technological disruption.</a:t>
            </a:r>
            <a:endParaRPr lang="en-GB" sz="2200" kern="100" dirty="0">
              <a:effectLst/>
              <a:ea typeface="DengXian" panose="02010600030101010101" pitchFamily="2" charset="-122"/>
              <a:cs typeface="Arial" panose="020B0604020202020204" pitchFamily="34" charset="0"/>
            </a:endParaRPr>
          </a:p>
          <a:p>
            <a:endParaRPr lang="en-GB" dirty="0"/>
          </a:p>
        </p:txBody>
      </p:sp>
      <p:sp>
        <p:nvSpPr>
          <p:cNvPr id="4" name="Footer Placeholder 3">
            <a:extLst>
              <a:ext uri="{FF2B5EF4-FFF2-40B4-BE49-F238E27FC236}">
                <a16:creationId xmlns:a16="http://schemas.microsoft.com/office/drawing/2014/main" id="{9B74EE53-9C97-EA1F-7E24-810A1CA4C80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FAA3087-7778-3BDF-0DB8-D4D42847F60F}"/>
              </a:ext>
            </a:extLst>
          </p:cNvPr>
          <p:cNvSpPr>
            <a:spLocks noGrp="1"/>
          </p:cNvSpPr>
          <p:nvPr>
            <p:ph type="sldNum" sz="quarter" idx="12"/>
          </p:nvPr>
        </p:nvSpPr>
        <p:spPr/>
        <p:txBody>
          <a:bodyPr/>
          <a:lstStyle/>
          <a:p>
            <a:fld id="{3A98EE3D-8CD1-4C3F-BD1C-C98C9596463C}" type="slidenum">
              <a:rPr lang="en-US" smtClean="0"/>
              <a:t>16</a:t>
            </a:fld>
            <a:endParaRPr lang="en-US" dirty="0"/>
          </a:p>
        </p:txBody>
      </p:sp>
    </p:spTree>
    <p:extLst>
      <p:ext uri="{BB962C8B-B14F-4D97-AF65-F5344CB8AC3E}">
        <p14:creationId xmlns:p14="http://schemas.microsoft.com/office/powerpoint/2010/main" val="40023052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800930"/>
            <a:ext cx="3568661" cy="1392250"/>
          </a:xfrm>
        </p:spPr>
        <p:txBody>
          <a:bodyPr anchor="ctr">
            <a:normAutofit/>
          </a:bodyPr>
          <a:lstStyle/>
          <a:p>
            <a:r>
              <a:rPr lang="en-GB" dirty="0"/>
              <a:t>Michael porter on strategy</a:t>
            </a:r>
          </a:p>
        </p:txBody>
      </p:sp>
      <p:sp>
        <p:nvSpPr>
          <p:cNvPr id="25" name="Rectangle 24">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4561870" y="800928"/>
            <a:ext cx="7183597" cy="5164865"/>
          </a:xfrm>
        </p:spPr>
        <p:txBody>
          <a:bodyPr>
            <a:normAutofit/>
          </a:bodyPr>
          <a:lstStyle/>
          <a:p>
            <a:pPr>
              <a:buClr>
                <a:srgbClr val="618FC3"/>
              </a:buClr>
            </a:pPr>
            <a:r>
              <a:rPr lang="en-GB" sz="2000" b="1" dirty="0"/>
              <a:t>Michael Porter:</a:t>
            </a:r>
          </a:p>
          <a:p>
            <a:pPr lvl="1">
              <a:buClr>
                <a:srgbClr val="618FC3"/>
              </a:buClr>
            </a:pPr>
            <a:r>
              <a:rPr lang="en-GB" sz="2000" dirty="0"/>
              <a:t>Is the Bishop William Lawrence University Professor at Harvard Business School</a:t>
            </a:r>
          </a:p>
          <a:p>
            <a:pPr lvl="1">
              <a:buClr>
                <a:srgbClr val="618FC3"/>
              </a:buClr>
            </a:pPr>
            <a:r>
              <a:rPr lang="en-GB" sz="2000" dirty="0"/>
              <a:t>Best known for his theories on economics and business strategy</a:t>
            </a:r>
          </a:p>
          <a:p>
            <a:pPr>
              <a:buClr>
                <a:srgbClr val="618FC3"/>
              </a:buClr>
            </a:pPr>
            <a:endParaRPr lang="en-GB" sz="2000" dirty="0"/>
          </a:p>
          <a:p>
            <a:pPr>
              <a:buClr>
                <a:srgbClr val="618FC3"/>
              </a:buClr>
            </a:pPr>
            <a:r>
              <a:rPr lang="en-GB" sz="2000" b="1" dirty="0"/>
              <a:t>Watch this video and take notes:</a:t>
            </a:r>
          </a:p>
          <a:p>
            <a:pPr lvl="1">
              <a:buClr>
                <a:srgbClr val="618FC3"/>
              </a:buClr>
            </a:pPr>
            <a:r>
              <a:rPr lang="en-GB" sz="2000" dirty="0"/>
              <a:t>What are the key messages that you take away from this?</a:t>
            </a:r>
          </a:p>
          <a:p>
            <a:pPr lvl="1">
              <a:buClr>
                <a:srgbClr val="618FC3"/>
              </a:buClr>
            </a:pPr>
            <a:r>
              <a:rPr lang="en-GB" sz="2000" dirty="0"/>
              <a:t>We will discuss this together after the video.</a:t>
            </a:r>
          </a:p>
          <a:p>
            <a:pPr>
              <a:buClr>
                <a:srgbClr val="618FC3"/>
              </a:buClr>
            </a:pPr>
            <a:r>
              <a:rPr lang="en-GB" sz="2000" dirty="0">
                <a:hlinkClick r:id="rId2"/>
              </a:rPr>
              <a:t>https://youtu.be/DViVtgD0xwE?si=yHOW2DifCirjhmym</a:t>
            </a:r>
            <a:endParaRPr lang="en-GB" sz="2000" dirty="0"/>
          </a:p>
          <a:p>
            <a:pPr>
              <a:buClr>
                <a:srgbClr val="618FC3"/>
              </a:buClr>
            </a:pPr>
            <a:endParaRPr lang="en-GB" sz="1800" dirty="0"/>
          </a:p>
        </p:txBody>
      </p:sp>
      <p:pic>
        <p:nvPicPr>
          <p:cNvPr id="7" name="Picture 6" descr="A person wearing glasses and a suit&#10;&#10;Description automatically generated">
            <a:extLst>
              <a:ext uri="{FF2B5EF4-FFF2-40B4-BE49-F238E27FC236}">
                <a16:creationId xmlns:a16="http://schemas.microsoft.com/office/drawing/2014/main" id="{36704E55-AD1F-41BD-AD3E-C8DF64BF1779}"/>
              </a:ext>
            </a:extLst>
          </p:cNvPr>
          <p:cNvPicPr>
            <a:picLocks noChangeAspect="1"/>
          </p:cNvPicPr>
          <p:nvPr/>
        </p:nvPicPr>
        <p:blipFill>
          <a:blip r:embed="rId3"/>
          <a:stretch>
            <a:fillRect/>
          </a:stretch>
        </p:blipFill>
        <p:spPr>
          <a:xfrm>
            <a:off x="617046" y="2346960"/>
            <a:ext cx="3568661" cy="3766398"/>
          </a:xfrm>
          <a:prstGeom prst="rect">
            <a:avLst/>
          </a:prstGeom>
        </p:spPr>
      </p:pic>
      <p:pic>
        <p:nvPicPr>
          <p:cNvPr id="8" name="Picture 7" descr="A logo of a business school&#10;&#10;Description automatically generated">
            <a:extLst>
              <a:ext uri="{FF2B5EF4-FFF2-40B4-BE49-F238E27FC236}">
                <a16:creationId xmlns:a16="http://schemas.microsoft.com/office/drawing/2014/main" id="{14934988-95A3-25D8-9487-4A9245192085}"/>
              </a:ext>
            </a:extLst>
          </p:cNvPr>
          <p:cNvPicPr>
            <a:picLocks noChangeAspect="1"/>
          </p:cNvPicPr>
          <p:nvPr/>
        </p:nvPicPr>
        <p:blipFill>
          <a:blip r:embed="rId4"/>
          <a:stretch>
            <a:fillRect/>
          </a:stretch>
        </p:blipFill>
        <p:spPr>
          <a:xfrm>
            <a:off x="9472474" y="5309662"/>
            <a:ext cx="2204799" cy="1240199"/>
          </a:xfrm>
          <a:prstGeom prst="rect">
            <a:avLst/>
          </a:prstGeom>
        </p:spPr>
      </p:pic>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lang="en-GB">
                <a:solidFill>
                  <a:srgbClr val="618FC3"/>
                </a:solidFill>
                <a:latin typeface="Franklin Gothic Book" panose="020B0502020104020203"/>
              </a:rPr>
              <a:t>6:43</a:t>
            </a:r>
            <a:endParaRPr kumimoji="0" lang="en-US" b="0" i="0" u="none" strike="noStrike" kern="1200" cap="all" spc="0" normalizeH="0" baseline="0" noProof="0">
              <a:ln>
                <a:noFill/>
              </a:ln>
              <a:solidFill>
                <a:srgbClr val="618FC3"/>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solidFill>
                  <a:srgbClr val="618FC3"/>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17</a:t>
            </a:fld>
            <a:endParaRPr kumimoji="0" lang="en-US" b="0" i="0" u="none" strike="noStrike" kern="1200" cap="none" spc="0" normalizeH="0" baseline="0" noProof="0">
              <a:ln>
                <a:noFill/>
              </a:ln>
              <a:solidFill>
                <a:srgbClr val="618FC3"/>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7371605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CED2C-714E-348A-E1FA-63E43CCEAF7D}"/>
              </a:ext>
            </a:extLst>
          </p:cNvPr>
          <p:cNvSpPr>
            <a:spLocks noGrp="1"/>
          </p:cNvSpPr>
          <p:nvPr>
            <p:ph type="title"/>
          </p:nvPr>
        </p:nvSpPr>
        <p:spPr>
          <a:xfrm>
            <a:off x="581192" y="702156"/>
            <a:ext cx="11029616" cy="618644"/>
          </a:xfrm>
        </p:spPr>
        <p:txBody>
          <a:bodyPr/>
          <a:lstStyle/>
          <a:p>
            <a:r>
              <a:rPr lang="en-GB" dirty="0"/>
              <a:t>Key Points in </a:t>
            </a:r>
            <a:r>
              <a:rPr lang="en-GB" dirty="0" err="1"/>
              <a:t>Dr.</a:t>
            </a:r>
            <a:r>
              <a:rPr lang="en-GB" dirty="0"/>
              <a:t> Michael Porter’s Video</a:t>
            </a:r>
          </a:p>
        </p:txBody>
      </p:sp>
      <p:sp>
        <p:nvSpPr>
          <p:cNvPr id="3" name="Content Placeholder 2">
            <a:extLst>
              <a:ext uri="{FF2B5EF4-FFF2-40B4-BE49-F238E27FC236}">
                <a16:creationId xmlns:a16="http://schemas.microsoft.com/office/drawing/2014/main" id="{DDD3056F-63E0-93C7-12D5-D204C0806454}"/>
              </a:ext>
            </a:extLst>
          </p:cNvPr>
          <p:cNvSpPr>
            <a:spLocks noGrp="1"/>
          </p:cNvSpPr>
          <p:nvPr>
            <p:ph idx="1"/>
          </p:nvPr>
        </p:nvSpPr>
        <p:spPr>
          <a:xfrm>
            <a:off x="581192" y="1605280"/>
            <a:ext cx="11029615" cy="4370070"/>
          </a:xfrm>
        </p:spPr>
        <p:txBody>
          <a:bodyPr>
            <a:normAutofit fontScale="92500" lnSpcReduction="20000"/>
          </a:bodyPr>
          <a:lstStyle/>
          <a:p>
            <a:pPr algn="l">
              <a:buFont typeface="+mj-lt"/>
              <a:buAutoNum type="arabicPeriod"/>
            </a:pPr>
            <a:r>
              <a:rPr lang="en-GB" b="1" i="0" dirty="0">
                <a:solidFill>
                  <a:srgbClr val="242424"/>
                </a:solidFill>
                <a:effectLst/>
                <a:latin typeface="Segoe UI" panose="020B0502040204020203" pitchFamily="34" charset="0"/>
              </a:rPr>
              <a:t>Need for Strategy</a:t>
            </a:r>
            <a:r>
              <a:rPr lang="en-GB" b="0" i="0" dirty="0">
                <a:solidFill>
                  <a:srgbClr val="242424"/>
                </a:solidFill>
                <a:effectLst/>
                <a:latin typeface="Segoe UI" panose="020B0502040204020203" pitchFamily="34" charset="0"/>
              </a:rPr>
              <a:t>:</a:t>
            </a:r>
          </a:p>
          <a:p>
            <a:pPr marL="742950" lvl="1" indent="-285750" algn="l">
              <a:buFont typeface="+mj-lt"/>
              <a:buAutoNum type="arabicPeriod"/>
            </a:pPr>
            <a:r>
              <a:rPr lang="en-GB" b="0" i="0" dirty="0">
                <a:solidFill>
                  <a:srgbClr val="242424"/>
                </a:solidFill>
                <a:effectLst/>
                <a:latin typeface="Segoe UI" panose="020B0502040204020203" pitchFamily="34" charset="0"/>
              </a:rPr>
              <a:t>Business leaders agree on the necessity of having a strategy.</a:t>
            </a:r>
          </a:p>
          <a:p>
            <a:pPr marL="742950" lvl="1" indent="-285750" algn="l">
              <a:buFont typeface="+mj-lt"/>
              <a:buAutoNum type="arabicPeriod"/>
            </a:pPr>
            <a:r>
              <a:rPr lang="en-GB" b="0" i="0" dirty="0">
                <a:solidFill>
                  <a:srgbClr val="242424"/>
                </a:solidFill>
                <a:effectLst/>
                <a:latin typeface="Segoe UI" panose="020B0502040204020203" pitchFamily="34" charset="0"/>
              </a:rPr>
              <a:t>Competition is intensifying, especially in the Gulf region, making it crucial to have a strategy to achieve success.</a:t>
            </a:r>
          </a:p>
          <a:p>
            <a:pPr algn="l">
              <a:buFont typeface="+mj-lt"/>
              <a:buAutoNum type="arabicPeriod"/>
            </a:pPr>
            <a:r>
              <a:rPr lang="en-GB" b="1" i="0" dirty="0">
                <a:solidFill>
                  <a:srgbClr val="242424"/>
                </a:solidFill>
                <a:effectLst/>
                <a:latin typeface="Segoe UI" panose="020B0502040204020203" pitchFamily="34" charset="0"/>
              </a:rPr>
              <a:t>Lack of Strategy</a:t>
            </a:r>
            <a:r>
              <a:rPr lang="en-GB" b="0" i="0" dirty="0">
                <a:solidFill>
                  <a:srgbClr val="242424"/>
                </a:solidFill>
                <a:effectLst/>
                <a:latin typeface="Segoe UI" panose="020B0502040204020203" pitchFamily="34" charset="0"/>
              </a:rPr>
              <a:t>:</a:t>
            </a:r>
          </a:p>
          <a:p>
            <a:pPr marL="742950" lvl="1" indent="-285750" algn="l">
              <a:buFont typeface="+mj-lt"/>
              <a:buAutoNum type="arabicPeriod"/>
            </a:pPr>
            <a:r>
              <a:rPr lang="en-GB" b="0" i="0" dirty="0">
                <a:solidFill>
                  <a:srgbClr val="242424"/>
                </a:solidFill>
                <a:effectLst/>
                <a:latin typeface="Segoe UI" panose="020B0502040204020203" pitchFamily="34" charset="0"/>
              </a:rPr>
              <a:t>Many companies lack a meaningful strategy despite hard work and daily operations.</a:t>
            </a:r>
          </a:p>
          <a:p>
            <a:pPr marL="742950" lvl="1" indent="-285750" algn="l">
              <a:buFont typeface="+mj-lt"/>
              <a:buAutoNum type="arabicPeriod"/>
            </a:pPr>
            <a:r>
              <a:rPr lang="en-GB" b="0" i="0" dirty="0">
                <a:solidFill>
                  <a:srgbClr val="242424"/>
                </a:solidFill>
                <a:effectLst/>
                <a:latin typeface="Segoe UI" panose="020B0502040204020203" pitchFamily="34" charset="0"/>
              </a:rPr>
              <a:t>There is confusion about what constitutes a strategy, often due to management fads.</a:t>
            </a:r>
          </a:p>
          <a:p>
            <a:pPr algn="l">
              <a:buFont typeface="+mj-lt"/>
              <a:buAutoNum type="arabicPeriod"/>
            </a:pPr>
            <a:r>
              <a:rPr lang="en-GB" b="1" i="0" dirty="0">
                <a:solidFill>
                  <a:srgbClr val="242424"/>
                </a:solidFill>
                <a:effectLst/>
                <a:latin typeface="Segoe UI" panose="020B0502040204020203" pitchFamily="34" charset="0"/>
              </a:rPr>
              <a:t>Fundamental Questions</a:t>
            </a:r>
            <a:r>
              <a:rPr lang="en-GB" b="0" i="0" dirty="0">
                <a:solidFill>
                  <a:srgbClr val="242424"/>
                </a:solidFill>
                <a:effectLst/>
                <a:latin typeface="Segoe UI" panose="020B0502040204020203" pitchFamily="34" charset="0"/>
              </a:rPr>
              <a:t>:</a:t>
            </a:r>
          </a:p>
          <a:p>
            <a:pPr marL="742950" lvl="1" indent="-285750" algn="l">
              <a:buFont typeface="+mj-lt"/>
              <a:buAutoNum type="arabicPeriod"/>
            </a:pPr>
            <a:r>
              <a:rPr lang="en-GB" b="0" i="0" dirty="0">
                <a:solidFill>
                  <a:srgbClr val="242424"/>
                </a:solidFill>
                <a:effectLst/>
                <a:latin typeface="Segoe UI" panose="020B0502040204020203" pitchFamily="34" charset="0"/>
              </a:rPr>
              <a:t>Companies need to address basic questions: Do they have a strategy? On what principles is it based? Is it sustainable?</a:t>
            </a:r>
          </a:p>
          <a:p>
            <a:pPr algn="l">
              <a:buFont typeface="+mj-lt"/>
              <a:buAutoNum type="arabicPeriod"/>
            </a:pPr>
            <a:r>
              <a:rPr lang="en-GB" b="1" i="0" dirty="0">
                <a:solidFill>
                  <a:srgbClr val="242424"/>
                </a:solidFill>
                <a:effectLst/>
                <a:latin typeface="Segoe UI" panose="020B0502040204020203" pitchFamily="34" charset="0"/>
              </a:rPr>
              <a:t>Understanding Competition</a:t>
            </a:r>
            <a:r>
              <a:rPr lang="en-GB" b="0" i="0" dirty="0">
                <a:solidFill>
                  <a:srgbClr val="242424"/>
                </a:solidFill>
                <a:effectLst/>
                <a:latin typeface="Segoe UI" panose="020B0502040204020203" pitchFamily="34" charset="0"/>
              </a:rPr>
              <a:t>:</a:t>
            </a:r>
          </a:p>
          <a:p>
            <a:pPr marL="742950" lvl="1" indent="-285750" algn="l">
              <a:buFont typeface="+mj-lt"/>
              <a:buAutoNum type="arabicPeriod"/>
            </a:pPr>
            <a:r>
              <a:rPr lang="en-GB" b="0" i="0" dirty="0">
                <a:solidFill>
                  <a:srgbClr val="242424"/>
                </a:solidFill>
                <a:effectLst/>
                <a:latin typeface="Segoe UI" panose="020B0502040204020203" pitchFamily="34" charset="0"/>
              </a:rPr>
              <a:t>Many managers mistakenly think competition means being the best in their industry.</a:t>
            </a:r>
          </a:p>
          <a:p>
            <a:pPr marL="742950" lvl="1" indent="-285750" algn="l">
              <a:buFont typeface="+mj-lt"/>
              <a:buAutoNum type="arabicPeriod"/>
            </a:pPr>
            <a:r>
              <a:rPr lang="en-GB" b="0" i="0" dirty="0">
                <a:solidFill>
                  <a:srgbClr val="242424"/>
                </a:solidFill>
                <a:effectLst/>
                <a:latin typeface="Segoe UI" panose="020B0502040204020203" pitchFamily="34" charset="0"/>
              </a:rPr>
              <a:t>This approach is flawed because there is no single "best" way to be a company; it depends on the needs being served.</a:t>
            </a:r>
          </a:p>
          <a:p>
            <a:pPr algn="l">
              <a:buFont typeface="+mj-lt"/>
              <a:buAutoNum type="arabicPeriod"/>
            </a:pPr>
            <a:r>
              <a:rPr lang="en-GB" b="1" i="0" dirty="0">
                <a:solidFill>
                  <a:srgbClr val="242424"/>
                </a:solidFill>
                <a:effectLst/>
                <a:latin typeface="Segoe UI" panose="020B0502040204020203" pitchFamily="34" charset="0"/>
              </a:rPr>
              <a:t>Unique Value Proposition</a:t>
            </a:r>
            <a:r>
              <a:rPr lang="en-GB" b="0" i="0" dirty="0">
                <a:solidFill>
                  <a:srgbClr val="242424"/>
                </a:solidFill>
                <a:effectLst/>
                <a:latin typeface="Segoe UI" panose="020B0502040204020203" pitchFamily="34" charset="0"/>
              </a:rPr>
              <a:t>:</a:t>
            </a:r>
          </a:p>
          <a:p>
            <a:pPr marL="742950" lvl="1" indent="-285750" algn="l">
              <a:buFont typeface="+mj-lt"/>
              <a:buAutoNum type="arabicPeriod"/>
            </a:pPr>
            <a:r>
              <a:rPr lang="en-GB" b="0" i="0" dirty="0">
                <a:solidFill>
                  <a:srgbClr val="242424"/>
                </a:solidFill>
                <a:effectLst/>
                <a:latin typeface="Segoe UI" panose="020B0502040204020203" pitchFamily="34" charset="0"/>
              </a:rPr>
              <a:t>Instead of striving to be the best, companies should aim to be unique and offer something different.</a:t>
            </a:r>
          </a:p>
          <a:p>
            <a:pPr marL="742950" lvl="1" indent="-285750" algn="l">
              <a:buFont typeface="+mj-lt"/>
              <a:buAutoNum type="arabicPeriod"/>
            </a:pPr>
            <a:r>
              <a:rPr lang="en-GB" b="0" i="0" dirty="0">
                <a:solidFill>
                  <a:srgbClr val="242424"/>
                </a:solidFill>
                <a:effectLst/>
                <a:latin typeface="Segoe UI" panose="020B0502040204020203" pitchFamily="34" charset="0"/>
              </a:rPr>
              <a:t>This approach leads to healthier competition and greater success, benefiting both the company and society.</a:t>
            </a:r>
          </a:p>
          <a:p>
            <a:pPr marL="0" indent="0">
              <a:buNone/>
            </a:pPr>
            <a:endParaRPr lang="en-GB" dirty="0"/>
          </a:p>
        </p:txBody>
      </p:sp>
      <p:sp>
        <p:nvSpPr>
          <p:cNvPr id="4" name="Footer Placeholder 3">
            <a:extLst>
              <a:ext uri="{FF2B5EF4-FFF2-40B4-BE49-F238E27FC236}">
                <a16:creationId xmlns:a16="http://schemas.microsoft.com/office/drawing/2014/main" id="{B4AE2E71-E2FE-9C2C-6665-C2626701C64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BC58501-EDE3-62B3-DBF2-5B9DF129B413}"/>
              </a:ext>
            </a:extLst>
          </p:cNvPr>
          <p:cNvSpPr>
            <a:spLocks noGrp="1"/>
          </p:cNvSpPr>
          <p:nvPr>
            <p:ph type="sldNum" sz="quarter" idx="12"/>
          </p:nvPr>
        </p:nvSpPr>
        <p:spPr/>
        <p:txBody>
          <a:bodyPr/>
          <a:lstStyle/>
          <a:p>
            <a:fld id="{3A98EE3D-8CD1-4C3F-BD1C-C98C9596463C}" type="slidenum">
              <a:rPr lang="en-US" smtClean="0"/>
              <a:t>18</a:t>
            </a:fld>
            <a:endParaRPr lang="en-US" dirty="0"/>
          </a:p>
        </p:txBody>
      </p:sp>
    </p:spTree>
    <p:extLst>
      <p:ext uri="{BB962C8B-B14F-4D97-AF65-F5344CB8AC3E}">
        <p14:creationId xmlns:p14="http://schemas.microsoft.com/office/powerpoint/2010/main" val="7824321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27D09-185F-D544-5127-D130EEF34B40}"/>
              </a:ext>
            </a:extLst>
          </p:cNvPr>
          <p:cNvSpPr>
            <a:spLocks noGrp="1"/>
          </p:cNvSpPr>
          <p:nvPr>
            <p:ph type="title"/>
          </p:nvPr>
        </p:nvSpPr>
        <p:spPr>
          <a:xfrm>
            <a:off x="4382724" y="702156"/>
            <a:ext cx="7225075" cy="740564"/>
          </a:xfrm>
        </p:spPr>
        <p:txBody>
          <a:bodyPr>
            <a:normAutofit/>
          </a:bodyPr>
          <a:lstStyle/>
          <a:p>
            <a:r>
              <a:rPr lang="en-GB" dirty="0">
                <a:solidFill>
                  <a:schemeClr val="tx2"/>
                </a:solidFill>
              </a:rPr>
              <a:t>Strategies evolve</a:t>
            </a:r>
          </a:p>
        </p:txBody>
      </p:sp>
      <p:pic>
        <p:nvPicPr>
          <p:cNvPr id="7" name="Picture 6" descr="Pink hued beach sand meeting the sea">
            <a:extLst>
              <a:ext uri="{FF2B5EF4-FFF2-40B4-BE49-F238E27FC236}">
                <a16:creationId xmlns:a16="http://schemas.microsoft.com/office/drawing/2014/main" id="{8E00259F-E884-AA26-A8DE-A3BBAB364CD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446534" y="601201"/>
            <a:ext cx="3703320" cy="5774200"/>
          </a:xfrm>
          <a:prstGeom prst="rect">
            <a:avLst/>
          </a:prstGeom>
        </p:spPr>
      </p:pic>
      <p:sp>
        <p:nvSpPr>
          <p:cNvPr id="3" name="Content Placeholder 2">
            <a:extLst>
              <a:ext uri="{FF2B5EF4-FFF2-40B4-BE49-F238E27FC236}">
                <a16:creationId xmlns:a16="http://schemas.microsoft.com/office/drawing/2014/main" id="{65347B1A-314D-81AA-0FA4-69991E419793}"/>
              </a:ext>
            </a:extLst>
          </p:cNvPr>
          <p:cNvSpPr>
            <a:spLocks noGrp="1"/>
          </p:cNvSpPr>
          <p:nvPr>
            <p:ph idx="1"/>
          </p:nvPr>
        </p:nvSpPr>
        <p:spPr>
          <a:xfrm>
            <a:off x="4382726" y="1442720"/>
            <a:ext cx="7362740" cy="4874215"/>
          </a:xfrm>
        </p:spPr>
        <p:txBody>
          <a:bodyPr>
            <a:noAutofit/>
          </a:bodyPr>
          <a:lstStyle/>
          <a:p>
            <a:pPr eaLnBrk="1" hangingPunct="1">
              <a:spcBef>
                <a:spcPct val="20000"/>
              </a:spcBef>
              <a:buFontTx/>
              <a:buChar char="•"/>
            </a:pPr>
            <a:r>
              <a:rPr lang="en-US" altLang="en-US" sz="2000" dirty="0"/>
              <a:t>A company’s </a:t>
            </a:r>
            <a:r>
              <a:rPr lang="en-US" altLang="en-US" sz="2000" b="1" i="1" dirty="0"/>
              <a:t>strategy</a:t>
            </a:r>
            <a:r>
              <a:rPr lang="en-US" altLang="en-US" sz="2000" dirty="0"/>
              <a:t> is a </a:t>
            </a:r>
            <a:r>
              <a:rPr lang="en-US" altLang="en-US" sz="2000" b="1" i="1" dirty="0"/>
              <a:t>work in progress</a:t>
            </a:r>
          </a:p>
          <a:p>
            <a:pPr eaLnBrk="1" hangingPunct="1">
              <a:spcBef>
                <a:spcPct val="20000"/>
              </a:spcBef>
              <a:buFontTx/>
              <a:buChar char="•"/>
            </a:pPr>
            <a:r>
              <a:rPr lang="en-US" altLang="en-US" sz="2000" dirty="0"/>
              <a:t>Strategies must be regularly reviewed and adapted accordingly</a:t>
            </a:r>
          </a:p>
          <a:p>
            <a:pPr eaLnBrk="1" hangingPunct="1">
              <a:spcBef>
                <a:spcPct val="20000"/>
              </a:spcBef>
              <a:buFontTx/>
              <a:buChar char="•"/>
            </a:pPr>
            <a:r>
              <a:rPr lang="en-US" altLang="en-US" sz="2000" dirty="0"/>
              <a:t>Changes may be necessary to react to:</a:t>
            </a:r>
          </a:p>
          <a:p>
            <a:pPr lvl="1">
              <a:buFontTx/>
              <a:buChar char="–"/>
            </a:pPr>
            <a:r>
              <a:rPr lang="en-US" altLang="en-US" sz="2000" dirty="0"/>
              <a:t>Shifting market conditions</a:t>
            </a:r>
          </a:p>
          <a:p>
            <a:pPr lvl="1">
              <a:buFontTx/>
              <a:buChar char="–"/>
            </a:pPr>
            <a:r>
              <a:rPr lang="en-US" altLang="en-US" sz="2000" dirty="0"/>
              <a:t>Technological breakthroughs</a:t>
            </a:r>
          </a:p>
          <a:p>
            <a:pPr lvl="1">
              <a:buFontTx/>
              <a:buChar char="–"/>
            </a:pPr>
            <a:r>
              <a:rPr lang="en-US" altLang="en-US" sz="2000" dirty="0"/>
              <a:t>Fresh moves of competitors</a:t>
            </a:r>
          </a:p>
          <a:p>
            <a:pPr lvl="1">
              <a:buFontTx/>
              <a:buChar char="–"/>
            </a:pPr>
            <a:r>
              <a:rPr lang="en-US" altLang="en-US" sz="2000" dirty="0"/>
              <a:t>Evolving customer preferences</a:t>
            </a:r>
          </a:p>
          <a:p>
            <a:pPr lvl="1">
              <a:buFontTx/>
              <a:buChar char="–"/>
            </a:pPr>
            <a:r>
              <a:rPr lang="en-US" altLang="en-US" sz="2000" dirty="0"/>
              <a:t>Emerging market opportunities</a:t>
            </a:r>
          </a:p>
          <a:p>
            <a:pPr lvl="1">
              <a:buFontTx/>
              <a:buChar char="–"/>
            </a:pPr>
            <a:r>
              <a:rPr lang="en-US" altLang="en-US" sz="2000" dirty="0"/>
              <a:t>New ideas to improve strategy</a:t>
            </a:r>
          </a:p>
          <a:p>
            <a:pPr lvl="1">
              <a:buFontTx/>
              <a:buChar char="–"/>
            </a:pPr>
            <a:r>
              <a:rPr lang="en-US" altLang="en-US" sz="2000" dirty="0"/>
              <a:t>Crisis situations</a:t>
            </a:r>
            <a:endParaRPr lang="en-GB" sz="2000" dirty="0"/>
          </a:p>
        </p:txBody>
      </p:sp>
      <p:sp>
        <p:nvSpPr>
          <p:cNvPr id="4" name="Footer Placeholder 3">
            <a:extLst>
              <a:ext uri="{FF2B5EF4-FFF2-40B4-BE49-F238E27FC236}">
                <a16:creationId xmlns:a16="http://schemas.microsoft.com/office/drawing/2014/main" id="{8BFF7D2A-5E99-8C90-5260-ACEC0453C19E}"/>
              </a:ext>
            </a:extLst>
          </p:cNvPr>
          <p:cNvSpPr>
            <a:spLocks noGrp="1"/>
          </p:cNvSpPr>
          <p:nvPr>
            <p:ph type="ftr" sz="quarter" idx="11"/>
          </p:nvPr>
        </p:nvSpPr>
        <p:spPr>
          <a:xfrm>
            <a:off x="4382724" y="6316935"/>
            <a:ext cx="4989875" cy="375440"/>
          </a:xfrm>
        </p:spPr>
        <p:txBody>
          <a:bodyPr>
            <a:normAutofit/>
          </a:bodyPr>
          <a:lstStyle/>
          <a:p>
            <a:endParaRPr lang="en-US" dirty="0">
              <a:solidFill>
                <a:srgbClr val="14C1DB"/>
              </a:solidFill>
            </a:endParaRPr>
          </a:p>
        </p:txBody>
      </p:sp>
      <p:sp>
        <p:nvSpPr>
          <p:cNvPr id="5" name="Slide Number Placeholder 4">
            <a:extLst>
              <a:ext uri="{FF2B5EF4-FFF2-40B4-BE49-F238E27FC236}">
                <a16:creationId xmlns:a16="http://schemas.microsoft.com/office/drawing/2014/main" id="{D5B640CA-0F0C-111A-4096-BD12FFEE30B4}"/>
              </a:ext>
            </a:extLst>
          </p:cNvPr>
          <p:cNvSpPr>
            <a:spLocks noGrp="1"/>
          </p:cNvSpPr>
          <p:nvPr>
            <p:ph type="sldNum" sz="quarter" idx="12"/>
          </p:nvPr>
        </p:nvSpPr>
        <p:spPr>
          <a:xfrm>
            <a:off x="11065932" y="5956137"/>
            <a:ext cx="544874" cy="365125"/>
          </a:xfrm>
        </p:spPr>
        <p:txBody>
          <a:bodyPr>
            <a:normAutofit/>
          </a:bodyPr>
          <a:lstStyle/>
          <a:p>
            <a:pPr>
              <a:spcAft>
                <a:spcPts val="600"/>
              </a:spcAft>
            </a:pPr>
            <a:fld id="{3A98EE3D-8CD1-4C3F-BD1C-C98C9596463C}" type="slidenum">
              <a:rPr lang="en-US" smtClean="0">
                <a:solidFill>
                  <a:srgbClr val="14C1DB"/>
                </a:solidFill>
              </a:rPr>
              <a:pPr>
                <a:spcAft>
                  <a:spcPts val="600"/>
                </a:spcAft>
              </a:pPr>
              <a:t>19</a:t>
            </a:fld>
            <a:endParaRPr lang="en-US">
              <a:solidFill>
                <a:srgbClr val="14C1DB"/>
              </a:solidFill>
            </a:endParaRPr>
          </a:p>
        </p:txBody>
      </p:sp>
    </p:spTree>
    <p:extLst>
      <p:ext uri="{BB962C8B-B14F-4D97-AF65-F5344CB8AC3E}">
        <p14:creationId xmlns:p14="http://schemas.microsoft.com/office/powerpoint/2010/main" val="15749405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strategic levels across the organisation</a:t>
            </a:r>
          </a:p>
        </p:txBody>
      </p:sp>
      <p:sp>
        <p:nvSpPr>
          <p:cNvPr id="3" name="TextBox 2">
            <a:extLst>
              <a:ext uri="{FF2B5EF4-FFF2-40B4-BE49-F238E27FC236}">
                <a16:creationId xmlns:a16="http://schemas.microsoft.com/office/drawing/2014/main" id="{1A63A293-6A4B-481D-8960-BE437C3CF946}"/>
              </a:ext>
            </a:extLst>
          </p:cNvPr>
          <p:cNvSpPr txBox="1"/>
          <p:nvPr/>
        </p:nvSpPr>
        <p:spPr>
          <a:xfrm>
            <a:off x="3604334" y="1655410"/>
            <a:ext cx="7261934" cy="4829014"/>
          </a:xfrm>
          <a:prstGeom prst="rect">
            <a:avLst/>
          </a:prstGeom>
          <a:noFill/>
        </p:spPr>
        <p:txBody>
          <a:bodyPr wrap="square" rtlCol="0">
            <a:spAutoFit/>
          </a:bodyPr>
          <a:lstStyle/>
          <a:p>
            <a:pPr>
              <a:lnSpc>
                <a:spcPct val="90000"/>
              </a:lnSpc>
            </a:pPr>
            <a:r>
              <a:rPr lang="en-GB" altLang="en-US" b="1" i="1" dirty="0">
                <a:solidFill>
                  <a:srgbClr val="0070C0"/>
                </a:solidFill>
              </a:rPr>
              <a:t>Corporate-level strategy</a:t>
            </a:r>
          </a:p>
          <a:p>
            <a:pPr marL="457200" indent="-457200">
              <a:lnSpc>
                <a:spcPct val="90000"/>
              </a:lnSpc>
              <a:buFont typeface="Arial" panose="020B0604020202020204" pitchFamily="34" charset="0"/>
              <a:buChar char="•"/>
            </a:pPr>
            <a:r>
              <a:rPr lang="en-GB" altLang="en-US" dirty="0"/>
              <a:t>Concerned with the overall strategy of an organisation which consists of various business units, operating in various markets</a:t>
            </a:r>
          </a:p>
          <a:p>
            <a:pPr marL="457200" indent="-457200">
              <a:lnSpc>
                <a:spcPct val="90000"/>
              </a:lnSpc>
              <a:buFont typeface="Arial" panose="020B0604020202020204" pitchFamily="34" charset="0"/>
              <a:buChar char="•"/>
            </a:pPr>
            <a:r>
              <a:rPr lang="en-GB" altLang="en-US" dirty="0"/>
              <a:t>Determines how the organisation enhances the value of the various business units</a:t>
            </a:r>
          </a:p>
          <a:p>
            <a:pPr>
              <a:lnSpc>
                <a:spcPct val="90000"/>
              </a:lnSpc>
            </a:pPr>
            <a:endParaRPr lang="en-GB" altLang="en-US" dirty="0"/>
          </a:p>
          <a:p>
            <a:pPr>
              <a:lnSpc>
                <a:spcPct val="90000"/>
              </a:lnSpc>
            </a:pPr>
            <a:r>
              <a:rPr lang="en-GB" altLang="en-US" b="1" i="1" dirty="0">
                <a:solidFill>
                  <a:srgbClr val="0070C0"/>
                </a:solidFill>
              </a:rPr>
              <a:t>Business-level strategy</a:t>
            </a:r>
          </a:p>
          <a:p>
            <a:pPr marL="457200" indent="-457200">
              <a:lnSpc>
                <a:spcPct val="90000"/>
              </a:lnSpc>
              <a:buFont typeface="Arial" panose="020B0604020202020204" pitchFamily="34" charset="0"/>
              <a:buChar char="•"/>
            </a:pPr>
            <a:r>
              <a:rPr lang="en-GB" altLang="en-US" dirty="0"/>
              <a:t>Concerned with the way a business competes successfully in individual markets</a:t>
            </a:r>
          </a:p>
          <a:p>
            <a:pPr marL="457200" indent="-457200">
              <a:lnSpc>
                <a:spcPct val="90000"/>
              </a:lnSpc>
              <a:buFont typeface="Arial" panose="020B0604020202020204" pitchFamily="34" charset="0"/>
              <a:buChar char="•"/>
            </a:pPr>
            <a:r>
              <a:rPr lang="en-GB" altLang="en-US" dirty="0"/>
              <a:t>Needs to link closely to objectives of corporate-level strategy</a:t>
            </a:r>
          </a:p>
          <a:p>
            <a:pPr>
              <a:lnSpc>
                <a:spcPct val="90000"/>
              </a:lnSpc>
            </a:pPr>
            <a:endParaRPr lang="en-GB" altLang="en-US" dirty="0"/>
          </a:p>
          <a:p>
            <a:pPr>
              <a:lnSpc>
                <a:spcPct val="90000"/>
              </a:lnSpc>
            </a:pPr>
            <a:r>
              <a:rPr lang="en-GB" altLang="en-US" b="1" i="1" dirty="0">
                <a:solidFill>
                  <a:srgbClr val="0070C0"/>
                </a:solidFill>
              </a:rPr>
              <a:t>Functional-level strategy</a:t>
            </a:r>
          </a:p>
          <a:p>
            <a:pPr marL="457200" indent="-457200">
              <a:lnSpc>
                <a:spcPct val="90000"/>
              </a:lnSpc>
              <a:buFont typeface="Arial" panose="020B0604020202020204" pitchFamily="34" charset="0"/>
              <a:buChar char="•"/>
            </a:pPr>
            <a:r>
              <a:rPr lang="en-GB" altLang="en-US" dirty="0"/>
              <a:t>Concerned with aligning activities of individual departments with the strategic objectives set at higher levels</a:t>
            </a:r>
          </a:p>
          <a:p>
            <a:pPr marL="457200" indent="-457200">
              <a:lnSpc>
                <a:spcPct val="90000"/>
              </a:lnSpc>
              <a:buFont typeface="Arial" panose="020B0604020202020204" pitchFamily="34" charset="0"/>
              <a:buChar char="•"/>
            </a:pPr>
            <a:r>
              <a:rPr lang="en-GB" altLang="en-US" dirty="0"/>
              <a:t>address unique challenges of these departments (e.g. resources)</a:t>
            </a:r>
          </a:p>
          <a:p>
            <a:pPr>
              <a:lnSpc>
                <a:spcPct val="90000"/>
              </a:lnSpc>
            </a:pPr>
            <a:endParaRPr lang="en-GB" altLang="en-US" b="1" i="1" dirty="0">
              <a:solidFill>
                <a:srgbClr val="0070C0"/>
              </a:solidFill>
            </a:endParaRPr>
          </a:p>
          <a:p>
            <a:pPr>
              <a:lnSpc>
                <a:spcPct val="90000"/>
              </a:lnSpc>
            </a:pPr>
            <a:r>
              <a:rPr lang="en-GB" altLang="en-US" b="1" i="1" dirty="0">
                <a:solidFill>
                  <a:srgbClr val="0070C0"/>
                </a:solidFill>
              </a:rPr>
              <a:t>Operational-level strategy</a:t>
            </a:r>
          </a:p>
          <a:p>
            <a:pPr marL="457200" indent="-457200">
              <a:lnSpc>
                <a:spcPct val="90000"/>
              </a:lnSpc>
              <a:buFont typeface="Arial" panose="020B0604020202020204" pitchFamily="34" charset="0"/>
              <a:buChar char="•"/>
            </a:pPr>
            <a:r>
              <a:rPr lang="en-GB" altLang="en-US" dirty="0"/>
              <a:t>Concerned with the daily running of the organisation (e.g. actions, processes)</a:t>
            </a:r>
            <a:endParaRPr lang="en-GB" dirty="0"/>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20</a:t>
            </a:fld>
            <a:endParaRPr lang="en-US" dirty="0"/>
          </a:p>
        </p:txBody>
      </p:sp>
      <p:sp>
        <p:nvSpPr>
          <p:cNvPr id="6" name="Arrow: Up-Down 5">
            <a:extLst>
              <a:ext uri="{FF2B5EF4-FFF2-40B4-BE49-F238E27FC236}">
                <a16:creationId xmlns:a16="http://schemas.microsoft.com/office/drawing/2014/main" id="{8EC24186-79F5-3673-BFB1-7ECE7768B664}"/>
              </a:ext>
            </a:extLst>
          </p:cNvPr>
          <p:cNvSpPr/>
          <p:nvPr/>
        </p:nvSpPr>
        <p:spPr>
          <a:xfrm>
            <a:off x="1621818" y="2669570"/>
            <a:ext cx="482681" cy="2790339"/>
          </a:xfrm>
          <a:prstGeom prst="up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FB2A097-AD65-4B99-11FF-1875E8C659BC}"/>
              </a:ext>
            </a:extLst>
          </p:cNvPr>
          <p:cNvSpPr txBox="1"/>
          <p:nvPr/>
        </p:nvSpPr>
        <p:spPr>
          <a:xfrm>
            <a:off x="1029811" y="2056984"/>
            <a:ext cx="1642369" cy="461665"/>
          </a:xfrm>
          <a:prstGeom prst="rect">
            <a:avLst/>
          </a:prstGeom>
          <a:noFill/>
        </p:spPr>
        <p:txBody>
          <a:bodyPr wrap="square" rtlCol="0">
            <a:spAutoFit/>
          </a:bodyPr>
          <a:lstStyle/>
          <a:p>
            <a:pPr algn="ctr"/>
            <a:r>
              <a:rPr lang="en-GB" sz="2400" b="1" dirty="0">
                <a:solidFill>
                  <a:srgbClr val="0070C0"/>
                </a:solidFill>
              </a:rPr>
              <a:t>Long Term</a:t>
            </a:r>
          </a:p>
        </p:txBody>
      </p:sp>
      <p:sp>
        <p:nvSpPr>
          <p:cNvPr id="9" name="TextBox 8">
            <a:extLst>
              <a:ext uri="{FF2B5EF4-FFF2-40B4-BE49-F238E27FC236}">
                <a16:creationId xmlns:a16="http://schemas.microsoft.com/office/drawing/2014/main" id="{7FCACB3A-B7A6-1BE4-0CFC-491B1E666FC1}"/>
              </a:ext>
            </a:extLst>
          </p:cNvPr>
          <p:cNvSpPr txBox="1"/>
          <p:nvPr/>
        </p:nvSpPr>
        <p:spPr>
          <a:xfrm>
            <a:off x="1029810" y="5661654"/>
            <a:ext cx="1642369" cy="461665"/>
          </a:xfrm>
          <a:prstGeom prst="rect">
            <a:avLst/>
          </a:prstGeom>
          <a:noFill/>
        </p:spPr>
        <p:txBody>
          <a:bodyPr wrap="square" rtlCol="0">
            <a:spAutoFit/>
          </a:bodyPr>
          <a:lstStyle/>
          <a:p>
            <a:pPr algn="ctr"/>
            <a:r>
              <a:rPr lang="en-GB" sz="2400" b="1" dirty="0">
                <a:solidFill>
                  <a:srgbClr val="0070C0"/>
                </a:solidFill>
              </a:rPr>
              <a:t>Short Term</a:t>
            </a:r>
          </a:p>
        </p:txBody>
      </p:sp>
      <p:pic>
        <p:nvPicPr>
          <p:cNvPr id="7" name="Picture 6" descr="Chess checkmate">
            <a:extLst>
              <a:ext uri="{FF2B5EF4-FFF2-40B4-BE49-F238E27FC236}">
                <a16:creationId xmlns:a16="http://schemas.microsoft.com/office/drawing/2014/main" id="{D226CF43-78C5-6C7E-7851-BE781FAE945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75322" y="3139741"/>
            <a:ext cx="2775671" cy="1849996"/>
          </a:xfrm>
          <a:prstGeom prst="rect">
            <a:avLst/>
          </a:prstGeom>
        </p:spPr>
      </p:pic>
    </p:spTree>
    <p:extLst>
      <p:ext uri="{BB962C8B-B14F-4D97-AF65-F5344CB8AC3E}">
        <p14:creationId xmlns:p14="http://schemas.microsoft.com/office/powerpoint/2010/main" val="16081435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strategic levels – example of tesla</a:t>
            </a:r>
          </a:p>
        </p:txBody>
      </p:sp>
      <p:sp>
        <p:nvSpPr>
          <p:cNvPr id="3" name="TextBox 2">
            <a:extLst>
              <a:ext uri="{FF2B5EF4-FFF2-40B4-BE49-F238E27FC236}">
                <a16:creationId xmlns:a16="http://schemas.microsoft.com/office/drawing/2014/main" id="{1A63A293-6A4B-481D-8960-BE437C3CF946}"/>
              </a:ext>
            </a:extLst>
          </p:cNvPr>
          <p:cNvSpPr txBox="1"/>
          <p:nvPr/>
        </p:nvSpPr>
        <p:spPr>
          <a:xfrm>
            <a:off x="4800601" y="1651000"/>
            <a:ext cx="6578600" cy="4081117"/>
          </a:xfrm>
          <a:prstGeom prst="rect">
            <a:avLst/>
          </a:prstGeom>
          <a:noFill/>
        </p:spPr>
        <p:txBody>
          <a:bodyPr wrap="square" rtlCol="0">
            <a:spAutoFit/>
          </a:bodyPr>
          <a:lstStyle/>
          <a:p>
            <a:pPr marL="0" marR="0" lvl="0" indent="0" algn="l" defTabSz="914400" rtl="0" eaLnBrk="1" fontAlgn="auto" latinLnBrk="0" hangingPunct="1">
              <a:lnSpc>
                <a:spcPct val="90000"/>
              </a:lnSpc>
              <a:spcBef>
                <a:spcPts val="0"/>
              </a:spcBef>
              <a:spcAft>
                <a:spcPts val="0"/>
              </a:spcAft>
              <a:buClrTx/>
              <a:buSzTx/>
              <a:buFontTx/>
              <a:buNone/>
              <a:tabLst/>
              <a:defRPr/>
            </a:pPr>
            <a:r>
              <a:rPr kumimoji="0" lang="en-GB" altLang="en-US" sz="2400" b="1" i="1" u="none" strike="noStrike" kern="1200" cap="none" spc="0" normalizeH="0" baseline="0" noProof="0" dirty="0">
                <a:ln>
                  <a:noFill/>
                </a:ln>
                <a:solidFill>
                  <a:srgbClr val="0070C0"/>
                </a:solidFill>
                <a:effectLst/>
                <a:uLnTx/>
                <a:uFillTx/>
                <a:latin typeface="Franklin Gothic Book" panose="020B0502020104020203"/>
                <a:ea typeface="+mn-ea"/>
                <a:cs typeface="+mn-cs"/>
              </a:rPr>
              <a:t>Corporate-level strategy</a:t>
            </a:r>
          </a:p>
          <a:p>
            <a:pPr marL="457200" marR="0" lvl="0" indent="-457200" algn="l" defTabSz="914400" rtl="0" eaLnBrk="1" fontAlgn="auto" latinLnBrk="0" hangingPunct="1">
              <a:lnSpc>
                <a:spcPct val="90000"/>
              </a:lnSpc>
              <a:spcBef>
                <a:spcPts val="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Franklin Gothic Book" panose="020B0502020104020203"/>
                <a:ea typeface="+mn-ea"/>
                <a:cs typeface="+mn-cs"/>
              </a:rPr>
              <a:t>Diversifying from the organisation’s original activities (electric cars) into other activities (e.g. solar battery manufacturing)</a:t>
            </a:r>
          </a:p>
          <a:p>
            <a:pPr marL="0" marR="0" lvl="0" indent="0" algn="l" defTabSz="914400" rtl="0" eaLnBrk="1" fontAlgn="auto" latinLnBrk="0" hangingPunct="1">
              <a:lnSpc>
                <a:spcPct val="90000"/>
              </a:lnSpc>
              <a:spcBef>
                <a:spcPts val="0"/>
              </a:spcBef>
              <a:spcAft>
                <a:spcPts val="0"/>
              </a:spcAft>
              <a:buClrTx/>
              <a:buSzTx/>
              <a:buFontTx/>
              <a:buNone/>
              <a:tabLst/>
              <a:defRPr/>
            </a:pPr>
            <a:endParaRPr kumimoji="0" lang="en-GB" altLang="en-US" sz="24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0" marR="0" lvl="0" indent="0" algn="l" defTabSz="914400" rtl="0" eaLnBrk="1" fontAlgn="auto" latinLnBrk="0" hangingPunct="1">
              <a:lnSpc>
                <a:spcPct val="90000"/>
              </a:lnSpc>
              <a:spcBef>
                <a:spcPts val="0"/>
              </a:spcBef>
              <a:spcAft>
                <a:spcPts val="0"/>
              </a:spcAft>
              <a:buClrTx/>
              <a:buSzTx/>
              <a:buFontTx/>
              <a:buNone/>
              <a:tabLst/>
              <a:defRPr/>
            </a:pPr>
            <a:r>
              <a:rPr kumimoji="0" lang="en-GB" altLang="en-US" sz="2400" b="1" i="1" u="none" strike="noStrike" kern="1200" cap="none" spc="0" normalizeH="0" baseline="0" noProof="0" dirty="0">
                <a:ln>
                  <a:noFill/>
                </a:ln>
                <a:solidFill>
                  <a:srgbClr val="0070C0"/>
                </a:solidFill>
                <a:effectLst/>
                <a:uLnTx/>
                <a:uFillTx/>
                <a:latin typeface="Franklin Gothic Book" panose="020B0502020104020203"/>
                <a:ea typeface="+mn-ea"/>
                <a:cs typeface="+mn-cs"/>
              </a:rPr>
              <a:t>Business-level strategy</a:t>
            </a:r>
          </a:p>
          <a:p>
            <a:pPr marL="457200" marR="0" lvl="0" indent="-457200" algn="l" defTabSz="914400" rtl="0" eaLnBrk="1" fontAlgn="auto" latinLnBrk="0" hangingPunct="1">
              <a:lnSpc>
                <a:spcPct val="90000"/>
              </a:lnSpc>
              <a:spcBef>
                <a:spcPts val="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Franklin Gothic Book" panose="020B0502020104020203"/>
                <a:ea typeface="+mn-ea"/>
                <a:cs typeface="+mn-cs"/>
              </a:rPr>
              <a:t>Product improvement strategies  (e.g. developing a lower cost electric car)</a:t>
            </a:r>
          </a:p>
          <a:p>
            <a:pPr marL="0" marR="0" lvl="0" indent="0" algn="l" defTabSz="914400" rtl="0" eaLnBrk="1" fontAlgn="auto" latinLnBrk="0" hangingPunct="1">
              <a:lnSpc>
                <a:spcPct val="90000"/>
              </a:lnSpc>
              <a:spcBef>
                <a:spcPts val="0"/>
              </a:spcBef>
              <a:spcAft>
                <a:spcPts val="0"/>
              </a:spcAft>
              <a:buClrTx/>
              <a:buSzTx/>
              <a:buFontTx/>
              <a:buNone/>
              <a:tabLst/>
              <a:defRPr/>
            </a:pPr>
            <a:endParaRPr kumimoji="0" lang="en-GB" altLang="en-US" sz="24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0" marR="0" lvl="0" indent="0" algn="l" defTabSz="914400" rtl="0" eaLnBrk="1" fontAlgn="auto" latinLnBrk="0" hangingPunct="1">
              <a:lnSpc>
                <a:spcPct val="90000"/>
              </a:lnSpc>
              <a:spcBef>
                <a:spcPts val="0"/>
              </a:spcBef>
              <a:spcAft>
                <a:spcPts val="0"/>
              </a:spcAft>
              <a:buClrTx/>
              <a:buSzTx/>
              <a:buFontTx/>
              <a:buNone/>
              <a:tabLst/>
              <a:defRPr/>
            </a:pPr>
            <a:r>
              <a:rPr kumimoji="0" lang="en-GB" altLang="en-US" sz="2400" b="1" i="1" u="none" strike="noStrike" kern="1200" cap="none" spc="0" normalizeH="0" baseline="0" noProof="0" dirty="0">
                <a:ln>
                  <a:noFill/>
                </a:ln>
                <a:solidFill>
                  <a:srgbClr val="0070C0"/>
                </a:solidFill>
                <a:effectLst/>
                <a:uLnTx/>
                <a:uFillTx/>
                <a:latin typeface="Franklin Gothic Book" panose="020B0502020104020203"/>
                <a:ea typeface="+mn-ea"/>
                <a:cs typeface="+mn-cs"/>
              </a:rPr>
              <a:t>Functional-level strategy</a:t>
            </a:r>
          </a:p>
          <a:p>
            <a:pPr marL="457200" marR="0" lvl="0" indent="-457200" algn="l" defTabSz="914400" rtl="0" eaLnBrk="1" fontAlgn="auto" latinLnBrk="0" hangingPunct="1">
              <a:lnSpc>
                <a:spcPct val="90000"/>
              </a:lnSpc>
              <a:spcBef>
                <a:spcPts val="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Franklin Gothic Book" panose="020B0502020104020203"/>
                <a:ea typeface="+mn-ea"/>
                <a:cs typeface="+mn-cs"/>
              </a:rPr>
              <a:t>Geared to meeting its investment needs and raising finance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rPr>
              <a:t>Johnson, Whittington, Scholes, Angwin, Regner (2017)</a:t>
            </a:r>
            <a:endParaRPr kumimoji="0" lang="en-GB"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1026" name="Picture 2" descr="Tesla Logo, symbol, meaning, history, PNG">
            <a:extLst>
              <a:ext uri="{FF2B5EF4-FFF2-40B4-BE49-F238E27FC236}">
                <a16:creationId xmlns:a16="http://schemas.microsoft.com/office/drawing/2014/main" id="{26AEAD7E-D22C-B895-AFC3-82126F1A36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9879" y="2449269"/>
            <a:ext cx="3440598" cy="19267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17356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03A0639-363B-8BE6-C06D-57F8A2C02F86}"/>
              </a:ext>
            </a:extLst>
          </p:cNvPr>
          <p:cNvSpPr>
            <a:spLocks noGrp="1"/>
          </p:cNvSpPr>
          <p:nvPr>
            <p:ph type="title"/>
          </p:nvPr>
        </p:nvSpPr>
        <p:spPr>
          <a:xfrm>
            <a:off x="771148" y="1037967"/>
            <a:ext cx="3054091" cy="4709131"/>
          </a:xfrm>
        </p:spPr>
        <p:txBody>
          <a:bodyPr anchor="ctr">
            <a:normAutofit/>
          </a:bodyPr>
          <a:lstStyle/>
          <a:p>
            <a:r>
              <a:rPr lang="en-GB" dirty="0">
                <a:solidFill>
                  <a:srgbClr val="FFFEFF"/>
                </a:solidFill>
              </a:rPr>
              <a:t>Who is concerned with strategy in an organisation?</a:t>
            </a:r>
          </a:p>
        </p:txBody>
      </p:sp>
      <p:sp>
        <p:nvSpPr>
          <p:cNvPr id="3" name="Content Placeholder 2">
            <a:extLst>
              <a:ext uri="{FF2B5EF4-FFF2-40B4-BE49-F238E27FC236}">
                <a16:creationId xmlns:a16="http://schemas.microsoft.com/office/drawing/2014/main" id="{D505FB25-BDE4-54CA-0583-511B073DACF7}"/>
              </a:ext>
            </a:extLst>
          </p:cNvPr>
          <p:cNvSpPr>
            <a:spLocks noGrp="1"/>
          </p:cNvSpPr>
          <p:nvPr>
            <p:ph idx="1"/>
          </p:nvPr>
        </p:nvSpPr>
        <p:spPr>
          <a:xfrm>
            <a:off x="4534935" y="1037968"/>
            <a:ext cx="7364965" cy="4991992"/>
          </a:xfrm>
        </p:spPr>
        <p:txBody>
          <a:bodyPr>
            <a:noAutofit/>
          </a:bodyPr>
          <a:lstStyle/>
          <a:p>
            <a:pPr marL="0" indent="0">
              <a:lnSpc>
                <a:spcPct val="100000"/>
              </a:lnSpc>
              <a:buNone/>
            </a:pPr>
            <a:r>
              <a:rPr lang="en-GB" sz="2000" b="1" dirty="0"/>
              <a:t>All Managers are Concerned with Strategy:</a:t>
            </a:r>
          </a:p>
          <a:p>
            <a:pPr>
              <a:lnSpc>
                <a:spcPct val="100000"/>
              </a:lnSpc>
            </a:pPr>
            <a:r>
              <a:rPr lang="en-GB" sz="2000" dirty="0"/>
              <a:t>Top managers frequently formulate and control strategy but may also involve others in the process.</a:t>
            </a:r>
          </a:p>
          <a:p>
            <a:pPr>
              <a:lnSpc>
                <a:spcPct val="100000"/>
              </a:lnSpc>
            </a:pPr>
            <a:r>
              <a:rPr lang="en-GB" sz="2000" dirty="0"/>
              <a:t>Middle and lower-level managers have to meet strategic objectives and deal with constraints.</a:t>
            </a:r>
          </a:p>
          <a:p>
            <a:pPr>
              <a:lnSpc>
                <a:spcPct val="100000"/>
              </a:lnSpc>
            </a:pPr>
            <a:r>
              <a:rPr lang="en-GB" sz="2000" dirty="0"/>
              <a:t>All managers have to communicate strategy to their teams and can contribute to the formation of strategy through ideas and feedback.</a:t>
            </a:r>
          </a:p>
          <a:p>
            <a:pPr marL="0" indent="0">
              <a:lnSpc>
                <a:spcPct val="100000"/>
              </a:lnSpc>
              <a:buNone/>
            </a:pPr>
            <a:r>
              <a:rPr lang="en-GB" sz="2000" b="1" dirty="0"/>
              <a:t>Organisations May Also Use Strategy Specialists:</a:t>
            </a:r>
          </a:p>
          <a:p>
            <a:pPr>
              <a:lnSpc>
                <a:spcPct val="100000"/>
              </a:lnSpc>
            </a:pPr>
            <a:r>
              <a:rPr lang="en-GB" sz="2000" dirty="0"/>
              <a:t>Many large organisations have in-house strategic planning or analyst roles.</a:t>
            </a:r>
          </a:p>
          <a:p>
            <a:pPr>
              <a:lnSpc>
                <a:spcPct val="100000"/>
              </a:lnSpc>
            </a:pPr>
            <a:r>
              <a:rPr lang="en-GB" sz="2000" dirty="0"/>
              <a:t>Strategy consultants can be engaged from management consulting firms (e.g. Accenture, IBM Consulting, PricewaterhouseCoopers (PwC)).</a:t>
            </a:r>
          </a:p>
          <a:p>
            <a:pPr>
              <a:lnSpc>
                <a:spcPct val="100000"/>
              </a:lnSpc>
            </a:pPr>
            <a:r>
              <a:rPr lang="en-GB" sz="2000" dirty="0"/>
              <a:t>There are a growing number of specialist strategy consulting firms (e.g. McKinsey &amp; Co., The Boston Consulting Group).</a:t>
            </a:r>
          </a:p>
        </p:txBody>
      </p:sp>
      <p:sp>
        <p:nvSpPr>
          <p:cNvPr id="4" name="Footer Placeholder 3">
            <a:extLst>
              <a:ext uri="{FF2B5EF4-FFF2-40B4-BE49-F238E27FC236}">
                <a16:creationId xmlns:a16="http://schemas.microsoft.com/office/drawing/2014/main" id="{F89287FA-85CD-369E-90E2-79232F74E034}"/>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57E6F443-6234-683C-8762-1F90AAD40957}"/>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22</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69361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2"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2C9AA49-4C5F-BDCB-CF90-F98D00456002}"/>
              </a:ext>
            </a:extLst>
          </p:cNvPr>
          <p:cNvSpPr>
            <a:spLocks noGrp="1"/>
          </p:cNvSpPr>
          <p:nvPr>
            <p:ph type="title"/>
          </p:nvPr>
        </p:nvSpPr>
        <p:spPr>
          <a:xfrm>
            <a:off x="601255" y="702155"/>
            <a:ext cx="3409783" cy="936145"/>
          </a:xfrm>
        </p:spPr>
        <p:txBody>
          <a:bodyPr>
            <a:normAutofit fontScale="90000"/>
          </a:bodyPr>
          <a:lstStyle/>
          <a:p>
            <a:r>
              <a:rPr lang="en-GB" dirty="0">
                <a:solidFill>
                  <a:srgbClr val="FFFFFF"/>
                </a:solidFill>
              </a:rPr>
              <a:t>Three horizons for strategy</a:t>
            </a:r>
          </a:p>
        </p:txBody>
      </p:sp>
      <p:sp>
        <p:nvSpPr>
          <p:cNvPr id="3" name="Content Placeholder 2">
            <a:extLst>
              <a:ext uri="{FF2B5EF4-FFF2-40B4-BE49-F238E27FC236}">
                <a16:creationId xmlns:a16="http://schemas.microsoft.com/office/drawing/2014/main" id="{C028277A-5308-CFD3-62FC-8D2B923A7B5D}"/>
              </a:ext>
            </a:extLst>
          </p:cNvPr>
          <p:cNvSpPr>
            <a:spLocks noGrp="1"/>
          </p:cNvSpPr>
          <p:nvPr>
            <p:ph idx="1"/>
          </p:nvPr>
        </p:nvSpPr>
        <p:spPr>
          <a:xfrm>
            <a:off x="601255" y="1812922"/>
            <a:ext cx="3409782" cy="4187828"/>
          </a:xfrm>
        </p:spPr>
        <p:txBody>
          <a:bodyPr>
            <a:normAutofit lnSpcReduction="10000"/>
          </a:bodyPr>
          <a:lstStyle/>
          <a:p>
            <a:pPr marL="0" indent="0">
              <a:lnSpc>
                <a:spcPct val="100000"/>
              </a:lnSpc>
              <a:buNone/>
            </a:pPr>
            <a:r>
              <a:rPr lang="en-GB" sz="1800" b="1" dirty="0">
                <a:solidFill>
                  <a:srgbClr val="00B0F0"/>
                </a:solidFill>
              </a:rPr>
              <a:t>Horizon 1: </a:t>
            </a:r>
          </a:p>
          <a:p>
            <a:pPr>
              <a:lnSpc>
                <a:spcPct val="100000"/>
              </a:lnSpc>
            </a:pPr>
            <a:r>
              <a:rPr lang="en-GB" sz="1800" dirty="0">
                <a:solidFill>
                  <a:srgbClr val="FFFFFF"/>
                </a:solidFill>
              </a:rPr>
              <a:t>Current core activities – extend and defend these activities.</a:t>
            </a:r>
          </a:p>
          <a:p>
            <a:pPr marL="0" indent="0">
              <a:lnSpc>
                <a:spcPct val="100000"/>
              </a:lnSpc>
              <a:buNone/>
            </a:pPr>
            <a:r>
              <a:rPr lang="en-GB" sz="1800" b="1" dirty="0">
                <a:solidFill>
                  <a:srgbClr val="00B0F0"/>
                </a:solidFill>
              </a:rPr>
              <a:t>Horizon 2: </a:t>
            </a:r>
          </a:p>
          <a:p>
            <a:pPr>
              <a:lnSpc>
                <a:spcPct val="100000"/>
              </a:lnSpc>
            </a:pPr>
            <a:r>
              <a:rPr lang="en-GB" sz="1800" dirty="0">
                <a:solidFill>
                  <a:srgbClr val="FFFFFF"/>
                </a:solidFill>
              </a:rPr>
              <a:t>Develop emerging activities – to generate new 	sources of growth and/or profit.</a:t>
            </a:r>
          </a:p>
          <a:p>
            <a:pPr marL="0" indent="0">
              <a:lnSpc>
                <a:spcPct val="100000"/>
              </a:lnSpc>
              <a:buNone/>
            </a:pPr>
            <a:r>
              <a:rPr lang="en-GB" sz="1800" b="1" dirty="0">
                <a:solidFill>
                  <a:srgbClr val="00B0F0"/>
                </a:solidFill>
              </a:rPr>
              <a:t>Horizon 3: </a:t>
            </a:r>
          </a:p>
          <a:p>
            <a:pPr>
              <a:lnSpc>
                <a:spcPct val="100000"/>
              </a:lnSpc>
            </a:pPr>
            <a:r>
              <a:rPr lang="en-GB" sz="1800" dirty="0">
                <a:solidFill>
                  <a:srgbClr val="FFFFFF"/>
                </a:solidFill>
              </a:rPr>
              <a:t>Create viable strategic options for the future – higher risk activities that may take years to generate growth/profits</a:t>
            </a:r>
            <a:r>
              <a:rPr lang="en-GB" sz="1400" dirty="0">
                <a:solidFill>
                  <a:srgbClr val="FFFFFF"/>
                </a:solidFill>
              </a:rPr>
              <a:t>.</a:t>
            </a:r>
          </a:p>
        </p:txBody>
      </p:sp>
      <p:pic>
        <p:nvPicPr>
          <p:cNvPr id="6" name="Picture 10" descr="M01NF002">
            <a:extLst>
              <a:ext uri="{FF2B5EF4-FFF2-40B4-BE49-F238E27FC236}">
                <a16:creationId xmlns:a16="http://schemas.microsoft.com/office/drawing/2014/main" id="{42165A57-E9F1-5EF5-5AD0-809FF76FB44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82196" y="857251"/>
            <a:ext cx="7768549" cy="386921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C909043D-A092-E1B4-6286-FB3B38709A38}"/>
              </a:ext>
            </a:extLst>
          </p:cNvPr>
          <p:cNvSpPr>
            <a:spLocks noGrp="1"/>
          </p:cNvSpPr>
          <p:nvPr>
            <p:ph type="ftr" sz="quarter" idx="11"/>
          </p:nvPr>
        </p:nvSpPr>
        <p:spPr>
          <a:xfrm>
            <a:off x="581192" y="6400800"/>
            <a:ext cx="3429845"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900" b="0" i="0" u="none" strike="noStrike" kern="1200" cap="all" spc="0" normalizeH="0" baseline="0" noProof="0" dirty="0">
                <a:ln>
                  <a:noFill/>
                </a:ln>
                <a:solidFill>
                  <a:prstClr val="black"/>
                </a:solidFill>
                <a:effectLst/>
                <a:uLnTx/>
                <a:uFillTx/>
                <a:latin typeface="Franklin Gothic Book" panose="020B0502020104020203"/>
                <a:ea typeface="+mn-ea"/>
                <a:cs typeface="+mn-cs"/>
              </a:rPr>
              <a:t>Johnson, Whittington, Scholes, Angwin, </a:t>
            </a:r>
            <a:r>
              <a:rPr kumimoji="0" lang="en-GB" sz="900" b="0" i="0" u="none" strike="noStrike" kern="1200" cap="all" spc="0" normalizeH="0" baseline="0" noProof="0" dirty="0" err="1">
                <a:ln>
                  <a:noFill/>
                </a:ln>
                <a:solidFill>
                  <a:prstClr val="black"/>
                </a:solidFill>
                <a:effectLst/>
                <a:uLnTx/>
                <a:uFillTx/>
                <a:latin typeface="Franklin Gothic Book" panose="020B0502020104020203"/>
                <a:ea typeface="+mn-ea"/>
                <a:cs typeface="+mn-cs"/>
              </a:rPr>
              <a:t>Regner</a:t>
            </a:r>
            <a:r>
              <a:rPr kumimoji="0" lang="en-GB" sz="900" b="0" i="0" u="none" strike="noStrike" kern="1200" cap="all" spc="0" normalizeH="0" baseline="0" noProof="0" dirty="0">
                <a:ln>
                  <a:noFill/>
                </a:ln>
                <a:solidFill>
                  <a:prstClr val="black"/>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22878986-40A9-3575-03FE-2C555C92163F}"/>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0486D1"/>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23</a:t>
            </a:fld>
            <a:endParaRPr kumimoji="0" lang="en-US" sz="900" b="0" i="0" u="none" strike="noStrike" kern="1200" cap="none" spc="0" normalizeH="0" baseline="0" noProof="0">
              <a:ln>
                <a:noFill/>
              </a:ln>
              <a:solidFill>
                <a:srgbClr val="0486D1"/>
              </a:solidFill>
              <a:effectLst/>
              <a:uLnTx/>
              <a:uFillTx/>
              <a:latin typeface="Franklin Gothic Book" panose="020B0502020104020203"/>
              <a:ea typeface="+mn-ea"/>
              <a:cs typeface="+mn-cs"/>
            </a:endParaRPr>
          </a:p>
        </p:txBody>
      </p:sp>
      <p:sp>
        <p:nvSpPr>
          <p:cNvPr id="12" name="TextBox 11">
            <a:extLst>
              <a:ext uri="{FF2B5EF4-FFF2-40B4-BE49-F238E27FC236}">
                <a16:creationId xmlns:a16="http://schemas.microsoft.com/office/drawing/2014/main" id="{8289FC77-8EA0-9E0D-579B-D23C095044E9}"/>
              </a:ext>
            </a:extLst>
          </p:cNvPr>
          <p:cNvSpPr txBox="1"/>
          <p:nvPr/>
        </p:nvSpPr>
        <p:spPr>
          <a:xfrm>
            <a:off x="4767100" y="4954508"/>
            <a:ext cx="7247813" cy="175432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C00000"/>
                </a:solidFill>
                <a:effectLst/>
                <a:uLnTx/>
                <a:uFillTx/>
                <a:latin typeface="Franklin Gothic Book" panose="020B0502020104020203"/>
                <a:ea typeface="+mn-ea"/>
                <a:cs typeface="+mn-cs"/>
              </a:rPr>
              <a:t>‘Profit’ </a:t>
            </a: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on the vertical axis can be replaced by non-profit objectives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C00000"/>
                </a:solidFill>
                <a:effectLst/>
                <a:uLnTx/>
                <a:uFillTx/>
                <a:latin typeface="Franklin Gothic Book" panose="020B0502020104020203"/>
                <a:ea typeface="+mn-ea"/>
                <a:cs typeface="+mn-cs"/>
              </a:rPr>
              <a:t>‘Business’ </a:t>
            </a: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can refer to any set of activities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C00000"/>
                </a:solidFill>
                <a:effectLst/>
                <a:uLnTx/>
                <a:uFillTx/>
                <a:latin typeface="Franklin Gothic Book" panose="020B0502020104020203"/>
                <a:ea typeface="+mn-ea"/>
                <a:cs typeface="+mn-cs"/>
              </a:rPr>
              <a:t>‘Time’ </a:t>
            </a: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can refer to a varying number of years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Franklin Gothic Book" panose="020B0502020104020203"/>
                <a:ea typeface="+mn-ea"/>
                <a:cs typeface="+mn-cs"/>
              </a:rPr>
              <a:t>Source: M. </a:t>
            </a:r>
            <a:r>
              <a:rPr kumimoji="0" lang="en-GB" sz="1000" b="0" i="0" u="none" strike="noStrike" kern="1200" cap="none" spc="0" normalizeH="0" baseline="0" noProof="0" dirty="0" err="1">
                <a:ln>
                  <a:noFill/>
                </a:ln>
                <a:solidFill>
                  <a:prstClr val="black"/>
                </a:solidFill>
                <a:effectLst/>
                <a:uLnTx/>
                <a:uFillTx/>
                <a:latin typeface="Franklin Gothic Book" panose="020B0502020104020203"/>
                <a:ea typeface="+mn-ea"/>
                <a:cs typeface="+mn-cs"/>
              </a:rPr>
              <a:t>Baghai</a:t>
            </a:r>
            <a:r>
              <a:rPr kumimoji="0" lang="en-GB" sz="1000" b="0" i="0" u="none" strike="noStrike" kern="1200" cap="none" spc="0" normalizeH="0" baseline="0" noProof="0" dirty="0">
                <a:ln>
                  <a:noFill/>
                </a:ln>
                <a:solidFill>
                  <a:prstClr val="black"/>
                </a:solidFill>
                <a:effectLst/>
                <a:uLnTx/>
                <a:uFillTx/>
                <a:latin typeface="Franklin Gothic Book" panose="020B0502020104020203"/>
                <a:ea typeface="+mn-ea"/>
                <a:cs typeface="+mn-cs"/>
              </a:rPr>
              <a:t>, S. Coley and D. White, The Alchemy of Growth, </a:t>
            </a:r>
            <a:r>
              <a:rPr kumimoji="0" lang="en-GB" sz="1000" b="0" i="0" u="none" strike="noStrike" kern="1200" cap="none" spc="0" normalizeH="0" baseline="0" noProof="0" dirty="0" err="1">
                <a:ln>
                  <a:noFill/>
                </a:ln>
                <a:solidFill>
                  <a:prstClr val="black"/>
                </a:solidFill>
                <a:effectLst/>
                <a:uLnTx/>
                <a:uFillTx/>
                <a:latin typeface="Franklin Gothic Book" panose="020B0502020104020203"/>
                <a:ea typeface="+mn-ea"/>
                <a:cs typeface="+mn-cs"/>
              </a:rPr>
              <a:t>Texere</a:t>
            </a:r>
            <a:r>
              <a:rPr kumimoji="0" lang="en-GB" sz="1000" b="0" i="0" u="none" strike="noStrike" kern="1200" cap="none" spc="0" normalizeH="0" baseline="0" noProof="0" dirty="0">
                <a:ln>
                  <a:noFill/>
                </a:ln>
                <a:solidFill>
                  <a:prstClr val="black"/>
                </a:solidFill>
                <a:effectLst/>
                <a:uLnTx/>
                <a:uFillTx/>
                <a:latin typeface="Franklin Gothic Book" panose="020B0502020104020203"/>
                <a:ea typeface="+mn-ea"/>
                <a:cs typeface="+mn-cs"/>
              </a:rPr>
              <a:t> Publishers, 2000. Figure 1.1, p. 5.</a:t>
            </a:r>
          </a:p>
        </p:txBody>
      </p:sp>
    </p:spTree>
    <p:extLst>
      <p:ext uri="{BB962C8B-B14F-4D97-AF65-F5344CB8AC3E}">
        <p14:creationId xmlns:p14="http://schemas.microsoft.com/office/powerpoint/2010/main" val="104603927"/>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E69744F-03C0-D7EC-C740-6AD3AD45112F}"/>
              </a:ext>
            </a:extLst>
          </p:cNvPr>
          <p:cNvSpPr>
            <a:spLocks noGrp="1"/>
          </p:cNvSpPr>
          <p:nvPr>
            <p:ph type="title"/>
          </p:nvPr>
        </p:nvSpPr>
        <p:spPr>
          <a:xfrm>
            <a:off x="771148" y="1037967"/>
            <a:ext cx="3054091" cy="4709131"/>
          </a:xfrm>
        </p:spPr>
        <p:txBody>
          <a:bodyPr anchor="ctr">
            <a:normAutofit/>
          </a:bodyPr>
          <a:lstStyle/>
          <a:p>
            <a:r>
              <a:rPr lang="en-GB" dirty="0">
                <a:solidFill>
                  <a:srgbClr val="FFFEFF"/>
                </a:solidFill>
              </a:rPr>
              <a:t>Strategy – in a changing environment</a:t>
            </a:r>
          </a:p>
        </p:txBody>
      </p:sp>
      <p:sp>
        <p:nvSpPr>
          <p:cNvPr id="3" name="Content Placeholder 2">
            <a:extLst>
              <a:ext uri="{FF2B5EF4-FFF2-40B4-BE49-F238E27FC236}">
                <a16:creationId xmlns:a16="http://schemas.microsoft.com/office/drawing/2014/main" id="{663899B5-919C-2493-A075-4172F5F931F8}"/>
              </a:ext>
            </a:extLst>
          </p:cNvPr>
          <p:cNvSpPr>
            <a:spLocks noGrp="1"/>
          </p:cNvSpPr>
          <p:nvPr>
            <p:ph idx="1"/>
          </p:nvPr>
        </p:nvSpPr>
        <p:spPr>
          <a:xfrm>
            <a:off x="4534934" y="800100"/>
            <a:ext cx="7075875" cy="5461000"/>
          </a:xfrm>
        </p:spPr>
        <p:txBody>
          <a:bodyPr>
            <a:normAutofit lnSpcReduction="10000"/>
          </a:bodyPr>
          <a:lstStyle/>
          <a:p>
            <a:pPr marL="0" indent="0">
              <a:buNone/>
            </a:pPr>
            <a:r>
              <a:rPr lang="en-GB" sz="2000" b="1" dirty="0">
                <a:solidFill>
                  <a:srgbClr val="0070C0"/>
                </a:solidFill>
              </a:rPr>
              <a:t>“Strategy is the direction and scope of an organisation over the long term, which achieves advantage in a changing environment through its configuration of resources and competences with the aim of fulfilling stakeholder expectations.” </a:t>
            </a:r>
          </a:p>
          <a:p>
            <a:pPr marL="0" indent="0" algn="r">
              <a:buNone/>
            </a:pPr>
            <a:r>
              <a:rPr lang="en-GB" sz="2000" b="1" dirty="0">
                <a:solidFill>
                  <a:srgbClr val="0070C0"/>
                </a:solidFill>
              </a:rPr>
              <a:t>(Johnson &amp; Scholes 2008)</a:t>
            </a:r>
          </a:p>
          <a:p>
            <a:r>
              <a:rPr lang="en-GB" sz="2000" b="1" dirty="0"/>
              <a:t>What do you think are the key words in the above definition?</a:t>
            </a:r>
          </a:p>
          <a:p>
            <a:endParaRPr lang="en-GB" dirty="0"/>
          </a:p>
          <a:p>
            <a:pPr marL="0" indent="0">
              <a:buNone/>
            </a:pPr>
            <a:r>
              <a:rPr lang="en-GB" sz="2200" b="1" dirty="0"/>
              <a:t>Strategic Change:</a:t>
            </a:r>
          </a:p>
          <a:p>
            <a:r>
              <a:rPr lang="en-GB" sz="2200" dirty="0"/>
              <a:t>Name some of the organisations/industries which are currently undergoing strategic changes.</a:t>
            </a:r>
          </a:p>
          <a:p>
            <a:r>
              <a:rPr lang="en-GB" sz="2200" dirty="0"/>
              <a:t>Can you think of digital changes?</a:t>
            </a:r>
          </a:p>
          <a:p>
            <a:r>
              <a:rPr lang="en-GB" sz="2200" dirty="0"/>
              <a:t>What might be the impact of such changes on different areas of the business?</a:t>
            </a:r>
          </a:p>
        </p:txBody>
      </p:sp>
      <p:sp>
        <p:nvSpPr>
          <p:cNvPr id="4" name="Footer Placeholder 3">
            <a:extLst>
              <a:ext uri="{FF2B5EF4-FFF2-40B4-BE49-F238E27FC236}">
                <a16:creationId xmlns:a16="http://schemas.microsoft.com/office/drawing/2014/main" id="{A14A99B0-95F6-7F01-166F-70F313C36500}"/>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F05EB52F-5478-D824-7935-F3FED2F99B22}"/>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24</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5057455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7393D7F-48A5-A18D-8007-D2A1006ECAC4}"/>
              </a:ext>
            </a:extLst>
          </p:cNvPr>
          <p:cNvSpPr>
            <a:spLocks noGrp="1"/>
          </p:cNvSpPr>
          <p:nvPr>
            <p:ph type="ftr" sz="quarter" idx="11"/>
          </p:nvPr>
        </p:nvSpPr>
        <p:spPr/>
        <p:txBody>
          <a:bodyPr/>
          <a:lstStyle/>
          <a:p>
            <a:r>
              <a:rPr lang="en-US" dirty="0"/>
              <a:t>Source: </a:t>
            </a:r>
            <a:r>
              <a:rPr lang="en-US" dirty="0">
                <a:hlinkClick r:id="rId2"/>
              </a:rPr>
              <a:t>https://www.bbc.co.uk/news/business-68146692</a:t>
            </a:r>
            <a:r>
              <a:rPr lang="en-US" dirty="0"/>
              <a:t> </a:t>
            </a:r>
          </a:p>
          <a:p>
            <a:r>
              <a:rPr lang="en-US" dirty="0"/>
              <a:t>Accessed: 5</a:t>
            </a:r>
            <a:r>
              <a:rPr lang="en-US" baseline="30000" dirty="0"/>
              <a:t>th</a:t>
            </a:r>
            <a:r>
              <a:rPr lang="en-US" dirty="0"/>
              <a:t> February 2024</a:t>
            </a:r>
          </a:p>
        </p:txBody>
      </p:sp>
      <p:sp>
        <p:nvSpPr>
          <p:cNvPr id="5" name="Slide Number Placeholder 4">
            <a:extLst>
              <a:ext uri="{FF2B5EF4-FFF2-40B4-BE49-F238E27FC236}">
                <a16:creationId xmlns:a16="http://schemas.microsoft.com/office/drawing/2014/main" id="{9407A044-7B50-5A6B-C5B2-719956421A2D}"/>
              </a:ext>
            </a:extLst>
          </p:cNvPr>
          <p:cNvSpPr>
            <a:spLocks noGrp="1"/>
          </p:cNvSpPr>
          <p:nvPr>
            <p:ph type="sldNum" sz="quarter" idx="12"/>
          </p:nvPr>
        </p:nvSpPr>
        <p:spPr/>
        <p:txBody>
          <a:bodyPr/>
          <a:lstStyle/>
          <a:p>
            <a:fld id="{3A98EE3D-8CD1-4C3F-BD1C-C98C9596463C}" type="slidenum">
              <a:rPr lang="en-US" smtClean="0"/>
              <a:t>25</a:t>
            </a:fld>
            <a:endParaRPr lang="en-US" dirty="0"/>
          </a:p>
        </p:txBody>
      </p:sp>
      <p:pic>
        <p:nvPicPr>
          <p:cNvPr id="6" name="Picture 5">
            <a:extLst>
              <a:ext uri="{FF2B5EF4-FFF2-40B4-BE49-F238E27FC236}">
                <a16:creationId xmlns:a16="http://schemas.microsoft.com/office/drawing/2014/main" id="{FDF713CC-99E2-7D45-F6CD-2FECC227029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31681" y="2140133"/>
            <a:ext cx="3056012" cy="1719007"/>
          </a:xfrm>
          <a:prstGeom prst="rect">
            <a:avLst/>
          </a:prstGeom>
        </p:spPr>
      </p:pic>
      <p:sp>
        <p:nvSpPr>
          <p:cNvPr id="8" name="TextBox 7">
            <a:extLst>
              <a:ext uri="{FF2B5EF4-FFF2-40B4-BE49-F238E27FC236}">
                <a16:creationId xmlns:a16="http://schemas.microsoft.com/office/drawing/2014/main" id="{47AD8344-F3F5-331B-493A-5965968DF4F5}"/>
              </a:ext>
            </a:extLst>
          </p:cNvPr>
          <p:cNvSpPr txBox="1"/>
          <p:nvPr/>
        </p:nvSpPr>
        <p:spPr>
          <a:xfrm>
            <a:off x="990968" y="927262"/>
            <a:ext cx="10356049" cy="646331"/>
          </a:xfrm>
          <a:prstGeom prst="rect">
            <a:avLst/>
          </a:prstGeom>
          <a:noFill/>
        </p:spPr>
        <p:txBody>
          <a:bodyPr wrap="square">
            <a:spAutoFit/>
          </a:bodyPr>
          <a:lstStyle/>
          <a:p>
            <a:pPr fontAlgn="base"/>
            <a:r>
              <a:rPr lang="en-GB" sz="3600" b="1" i="0" dirty="0">
                <a:solidFill>
                  <a:srgbClr val="0070C0"/>
                </a:solidFill>
                <a:effectLst/>
                <a:latin typeface="ReithSerif"/>
              </a:rPr>
              <a:t>Sky to cut 1,000 jobs in move towards digital</a:t>
            </a:r>
          </a:p>
        </p:txBody>
      </p:sp>
      <p:sp>
        <p:nvSpPr>
          <p:cNvPr id="10" name="TextBox 9">
            <a:extLst>
              <a:ext uri="{FF2B5EF4-FFF2-40B4-BE49-F238E27FC236}">
                <a16:creationId xmlns:a16="http://schemas.microsoft.com/office/drawing/2014/main" id="{64779134-B11D-E6BF-635D-940B5F473D7C}"/>
              </a:ext>
            </a:extLst>
          </p:cNvPr>
          <p:cNvSpPr txBox="1"/>
          <p:nvPr/>
        </p:nvSpPr>
        <p:spPr>
          <a:xfrm>
            <a:off x="3898900" y="1841500"/>
            <a:ext cx="7711910" cy="4493538"/>
          </a:xfrm>
          <a:prstGeom prst="rect">
            <a:avLst/>
          </a:prstGeom>
          <a:noFill/>
        </p:spPr>
        <p:txBody>
          <a:bodyPr wrap="square">
            <a:spAutoFit/>
          </a:bodyPr>
          <a:lstStyle/>
          <a:p>
            <a:pPr algn="l" fontAlgn="base"/>
            <a:r>
              <a:rPr lang="en-GB" sz="2200" b="1" i="0" dirty="0">
                <a:solidFill>
                  <a:srgbClr val="141414"/>
                </a:solidFill>
                <a:effectLst/>
                <a:latin typeface="inherit"/>
              </a:rPr>
              <a:t>Sky is planning to cut about 1,000 jobs in the UK this year, as the media group moves towards more internet-based services.</a:t>
            </a:r>
            <a:endParaRPr lang="en-GB" sz="2200" b="0" i="0" dirty="0">
              <a:solidFill>
                <a:srgbClr val="141414"/>
              </a:solidFill>
              <a:effectLst/>
              <a:latin typeface="ReithSans"/>
            </a:endParaRPr>
          </a:p>
          <a:p>
            <a:pPr algn="l" fontAlgn="base"/>
            <a:r>
              <a:rPr lang="en-GB" sz="2200" b="0" i="0" dirty="0">
                <a:solidFill>
                  <a:srgbClr val="141414"/>
                </a:solidFill>
                <a:effectLst/>
                <a:latin typeface="ReithSans"/>
              </a:rPr>
              <a:t>It is understood a significant number will be engineers, as fewer people require satellite dishes to be installed at home.</a:t>
            </a:r>
          </a:p>
          <a:p>
            <a:pPr algn="l" fontAlgn="base"/>
            <a:r>
              <a:rPr lang="en-GB" sz="2200" b="0" i="0" dirty="0">
                <a:solidFill>
                  <a:srgbClr val="141414"/>
                </a:solidFill>
                <a:effectLst/>
                <a:latin typeface="ReithSans"/>
              </a:rPr>
              <a:t>Sky currently employs about 26,000 people in the UK.</a:t>
            </a:r>
          </a:p>
          <a:p>
            <a:pPr algn="l" fontAlgn="base"/>
            <a:r>
              <a:rPr lang="en-GB" sz="2200" b="0" i="0" dirty="0">
                <a:solidFill>
                  <a:srgbClr val="141414"/>
                </a:solidFill>
                <a:effectLst/>
                <a:latin typeface="ReithSans"/>
              </a:rPr>
              <a:t>The cuts announced on Tuesday represent about 4% of its workforce.</a:t>
            </a:r>
          </a:p>
          <a:p>
            <a:pPr algn="l" fontAlgn="base"/>
            <a:r>
              <a:rPr lang="en-GB" sz="2200" b="0" i="0" dirty="0">
                <a:solidFill>
                  <a:srgbClr val="141414"/>
                </a:solidFill>
                <a:effectLst/>
                <a:latin typeface="ReithSans"/>
              </a:rPr>
              <a:t>The rise in digital products on offer means many customers can now set up new services without any assistance.</a:t>
            </a:r>
          </a:p>
          <a:p>
            <a:pPr algn="l" fontAlgn="base"/>
            <a:r>
              <a:rPr lang="en-GB" sz="2200" b="0" i="0" dirty="0">
                <a:solidFill>
                  <a:srgbClr val="141414"/>
                </a:solidFill>
                <a:effectLst/>
                <a:latin typeface="ReithSans"/>
              </a:rPr>
              <a:t>A Sky spokesperson said: "Increasingly, customers are choosing Sky Glass and Sky Stream which don't require specialist installation, and that has led us to change the number of roles we need to deliver our services."</a:t>
            </a:r>
          </a:p>
        </p:txBody>
      </p:sp>
    </p:spTree>
    <p:extLst>
      <p:ext uri="{BB962C8B-B14F-4D97-AF65-F5344CB8AC3E}">
        <p14:creationId xmlns:p14="http://schemas.microsoft.com/office/powerpoint/2010/main" val="1461416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123CFA-2600-A031-8F3F-1D5064FD686C}"/>
            </a:ext>
          </a:extLst>
        </p:cNvPr>
        <p:cNvGrpSpPr/>
        <p:nvPr/>
      </p:nvGrpSpPr>
      <p:grpSpPr>
        <a:xfrm>
          <a:off x="0" y="0"/>
          <a:ext cx="0" cy="0"/>
          <a:chOff x="0" y="0"/>
          <a:chExt cx="0" cy="0"/>
        </a:xfrm>
      </p:grpSpPr>
      <p:sp>
        <p:nvSpPr>
          <p:cNvPr id="4" name="Footer Placeholder 3">
            <a:extLst>
              <a:ext uri="{FF2B5EF4-FFF2-40B4-BE49-F238E27FC236}">
                <a16:creationId xmlns:a16="http://schemas.microsoft.com/office/drawing/2014/main" id="{C3B106CF-861E-E663-656A-A46E9AC6ACCB}"/>
              </a:ext>
            </a:extLst>
          </p:cNvPr>
          <p:cNvSpPr>
            <a:spLocks noGrp="1"/>
          </p:cNvSpPr>
          <p:nvPr>
            <p:ph type="ftr" sz="quarter" idx="11"/>
          </p:nvPr>
        </p:nvSpPr>
        <p:spPr/>
        <p:txBody>
          <a:bodyPr/>
          <a:lstStyle/>
          <a:p>
            <a:r>
              <a:rPr lang="en-US" dirty="0"/>
              <a:t>Source: </a:t>
            </a:r>
            <a:r>
              <a:rPr lang="en-US" dirty="0">
                <a:hlinkClick r:id="rId2"/>
              </a:rPr>
              <a:t>https://www.bbc.co.uk/news/uk-wales-43830483</a:t>
            </a:r>
            <a:endParaRPr lang="en-US" dirty="0"/>
          </a:p>
          <a:p>
            <a:r>
              <a:rPr lang="en-US" dirty="0"/>
              <a:t>Accessed: 5</a:t>
            </a:r>
            <a:r>
              <a:rPr lang="en-US" baseline="30000" dirty="0"/>
              <a:t>th</a:t>
            </a:r>
            <a:r>
              <a:rPr lang="en-US" dirty="0"/>
              <a:t> February 2024</a:t>
            </a:r>
          </a:p>
        </p:txBody>
      </p:sp>
      <p:sp>
        <p:nvSpPr>
          <p:cNvPr id="5" name="Slide Number Placeholder 4">
            <a:extLst>
              <a:ext uri="{FF2B5EF4-FFF2-40B4-BE49-F238E27FC236}">
                <a16:creationId xmlns:a16="http://schemas.microsoft.com/office/drawing/2014/main" id="{40106C36-6E02-E1AE-DDBB-B1A34145889B}"/>
              </a:ext>
            </a:extLst>
          </p:cNvPr>
          <p:cNvSpPr>
            <a:spLocks noGrp="1"/>
          </p:cNvSpPr>
          <p:nvPr>
            <p:ph type="sldNum" sz="quarter" idx="12"/>
          </p:nvPr>
        </p:nvSpPr>
        <p:spPr/>
        <p:txBody>
          <a:bodyPr/>
          <a:lstStyle/>
          <a:p>
            <a:fld id="{3A98EE3D-8CD1-4C3F-BD1C-C98C9596463C}" type="slidenum">
              <a:rPr lang="en-US" smtClean="0"/>
              <a:t>26</a:t>
            </a:fld>
            <a:endParaRPr lang="en-US" dirty="0"/>
          </a:p>
        </p:txBody>
      </p:sp>
      <p:sp>
        <p:nvSpPr>
          <p:cNvPr id="8" name="TextBox 7">
            <a:extLst>
              <a:ext uri="{FF2B5EF4-FFF2-40B4-BE49-F238E27FC236}">
                <a16:creationId xmlns:a16="http://schemas.microsoft.com/office/drawing/2014/main" id="{C9BA2B88-5ABA-C08D-9558-C9ACA6B1A526}"/>
              </a:ext>
            </a:extLst>
          </p:cNvPr>
          <p:cNvSpPr txBox="1"/>
          <p:nvPr/>
        </p:nvSpPr>
        <p:spPr>
          <a:xfrm>
            <a:off x="470518" y="927262"/>
            <a:ext cx="11363416" cy="646331"/>
          </a:xfrm>
          <a:prstGeom prst="rect">
            <a:avLst/>
          </a:prstGeom>
          <a:noFill/>
        </p:spPr>
        <p:txBody>
          <a:bodyPr wrap="square">
            <a:spAutoFit/>
          </a:bodyPr>
          <a:lstStyle/>
          <a:p>
            <a:pPr fontAlgn="base"/>
            <a:r>
              <a:rPr lang="en-GB" sz="3600" b="1" i="0" dirty="0">
                <a:solidFill>
                  <a:srgbClr val="0070C0"/>
                </a:solidFill>
                <a:effectLst/>
                <a:latin typeface="ReithSerif"/>
              </a:rPr>
              <a:t>S4C chairman Huw Jones announces £3m digital strategy</a:t>
            </a:r>
          </a:p>
        </p:txBody>
      </p:sp>
      <p:sp>
        <p:nvSpPr>
          <p:cNvPr id="10" name="TextBox 9">
            <a:extLst>
              <a:ext uri="{FF2B5EF4-FFF2-40B4-BE49-F238E27FC236}">
                <a16:creationId xmlns:a16="http://schemas.microsoft.com/office/drawing/2014/main" id="{17B554E4-1289-1646-A1FA-1A65F20D4E19}"/>
              </a:ext>
            </a:extLst>
          </p:cNvPr>
          <p:cNvSpPr txBox="1"/>
          <p:nvPr/>
        </p:nvSpPr>
        <p:spPr>
          <a:xfrm>
            <a:off x="4025900" y="1714500"/>
            <a:ext cx="7808034" cy="4832092"/>
          </a:xfrm>
          <a:prstGeom prst="rect">
            <a:avLst/>
          </a:prstGeom>
          <a:noFill/>
        </p:spPr>
        <p:txBody>
          <a:bodyPr wrap="square">
            <a:spAutoFit/>
          </a:bodyPr>
          <a:lstStyle/>
          <a:p>
            <a:pPr algn="l" fontAlgn="base"/>
            <a:r>
              <a:rPr lang="en-GB" sz="2200" b="1" i="0" dirty="0">
                <a:solidFill>
                  <a:srgbClr val="141414"/>
                </a:solidFill>
                <a:effectLst/>
                <a:latin typeface="inherit"/>
              </a:rPr>
              <a:t>Welsh language TV channel S4C has announced it will spend £3m over three years on a new digital strategy.</a:t>
            </a:r>
            <a:endParaRPr lang="en-GB" sz="2200" b="0" i="0" dirty="0">
              <a:solidFill>
                <a:srgbClr val="141414"/>
              </a:solidFill>
              <a:effectLst/>
              <a:latin typeface="ReithSans"/>
            </a:endParaRPr>
          </a:p>
          <a:p>
            <a:pPr algn="l" fontAlgn="base"/>
            <a:r>
              <a:rPr lang="en-GB" sz="2200" b="0" i="0" dirty="0">
                <a:solidFill>
                  <a:srgbClr val="141414"/>
                </a:solidFill>
                <a:effectLst/>
                <a:latin typeface="ReithSans"/>
              </a:rPr>
              <a:t>The channel plans to improve its on-demand </a:t>
            </a:r>
            <a:r>
              <a:rPr lang="en-GB" sz="2200" b="0" i="0" dirty="0" err="1">
                <a:solidFill>
                  <a:srgbClr val="141414"/>
                </a:solidFill>
                <a:effectLst/>
                <a:latin typeface="ReithSans"/>
              </a:rPr>
              <a:t>Clic</a:t>
            </a:r>
            <a:r>
              <a:rPr lang="en-GB" sz="2200" b="0" i="0" dirty="0">
                <a:solidFill>
                  <a:srgbClr val="141414"/>
                </a:solidFill>
                <a:effectLst/>
                <a:latin typeface="ReithSans"/>
              </a:rPr>
              <a:t> channel as well as creating new digital platforms and formats.</a:t>
            </a:r>
          </a:p>
          <a:p>
            <a:pPr algn="l" fontAlgn="base"/>
            <a:r>
              <a:rPr lang="en-GB" sz="2200" b="0" i="0" dirty="0">
                <a:solidFill>
                  <a:srgbClr val="141414"/>
                </a:solidFill>
                <a:effectLst/>
                <a:latin typeface="ReithSans"/>
              </a:rPr>
              <a:t>It comes amid news that S4C could lose all of its UK government funding by 2022.</a:t>
            </a:r>
          </a:p>
          <a:p>
            <a:pPr algn="l" fontAlgn="base"/>
            <a:r>
              <a:rPr lang="en-GB" sz="2200" b="0" i="0" dirty="0">
                <a:solidFill>
                  <a:srgbClr val="141414"/>
                </a:solidFill>
                <a:effectLst/>
                <a:latin typeface="ReithSans"/>
              </a:rPr>
              <a:t>The broadcaster's chairman Huw Jones revealed details of the digital spending plan during a speech in Cardiff on Thursday evening.</a:t>
            </a:r>
          </a:p>
          <a:p>
            <a:pPr algn="l" fontAlgn="base"/>
            <a:r>
              <a:rPr lang="en-GB" sz="2200" b="0" i="0" dirty="0">
                <a:solidFill>
                  <a:srgbClr val="141414"/>
                </a:solidFill>
                <a:effectLst/>
                <a:latin typeface="ReithSans"/>
              </a:rPr>
              <a:t>He also said the current management team and S4C Authority would be replaced with a board of executive and non-executive directors.</a:t>
            </a:r>
          </a:p>
          <a:p>
            <a:pPr algn="l" fontAlgn="base"/>
            <a:r>
              <a:rPr lang="en-GB" sz="2200" b="0" i="0" dirty="0">
                <a:solidFill>
                  <a:srgbClr val="141414"/>
                </a:solidFill>
                <a:effectLst/>
                <a:latin typeface="ReithSans"/>
              </a:rPr>
              <a:t>The new management structure is expected to be in place by the autumn.</a:t>
            </a:r>
          </a:p>
        </p:txBody>
      </p:sp>
      <p:pic>
        <p:nvPicPr>
          <p:cNvPr id="2" name="Picture 1">
            <a:extLst>
              <a:ext uri="{FF2B5EF4-FFF2-40B4-BE49-F238E27FC236}">
                <a16:creationId xmlns:a16="http://schemas.microsoft.com/office/drawing/2014/main" id="{7CC28749-388B-7249-7C7B-BD5EF992163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9099" y="2232675"/>
            <a:ext cx="2834012" cy="2392649"/>
          </a:xfrm>
          <a:prstGeom prst="rect">
            <a:avLst/>
          </a:prstGeom>
        </p:spPr>
      </p:pic>
    </p:spTree>
    <p:extLst>
      <p:ext uri="{BB962C8B-B14F-4D97-AF65-F5344CB8AC3E}">
        <p14:creationId xmlns:p14="http://schemas.microsoft.com/office/powerpoint/2010/main" val="6054387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754CB-A1D5-8A42-8FC7-B3BFB4024168}"/>
              </a:ext>
            </a:extLst>
          </p:cNvPr>
          <p:cNvSpPr>
            <a:spLocks noGrp="1"/>
          </p:cNvSpPr>
          <p:nvPr>
            <p:ph type="title"/>
          </p:nvPr>
        </p:nvSpPr>
        <p:spPr>
          <a:xfrm>
            <a:off x="581192" y="702156"/>
            <a:ext cx="11029616" cy="948267"/>
          </a:xfrm>
        </p:spPr>
        <p:txBody>
          <a:bodyPr/>
          <a:lstStyle/>
          <a:p>
            <a:r>
              <a:rPr lang="en-GB" dirty="0"/>
              <a:t>Sainsbury’s to cut 3,000 jobs as part of a strategy to face  ‘challenging cost environment’.</a:t>
            </a:r>
          </a:p>
        </p:txBody>
      </p:sp>
      <p:pic>
        <p:nvPicPr>
          <p:cNvPr id="7" name="Content Placeholder 6">
            <a:extLst>
              <a:ext uri="{FF2B5EF4-FFF2-40B4-BE49-F238E27FC236}">
                <a16:creationId xmlns:a16="http://schemas.microsoft.com/office/drawing/2014/main" id="{C295AD5B-01B8-8C4E-F7F1-B9217B010925}"/>
              </a:ext>
            </a:extLst>
          </p:cNvPr>
          <p:cNvPicPr>
            <a:picLocks noGrp="1" noChangeAspect="1"/>
          </p:cNvPicPr>
          <p:nvPr>
            <p:ph idx="1"/>
          </p:nvPr>
        </p:nvPicPr>
        <p:blipFill rotWithShape="1">
          <a:blip r:embed="rId2"/>
          <a:srcRect t="30972"/>
          <a:stretch/>
        </p:blipFill>
        <p:spPr>
          <a:xfrm>
            <a:off x="581192" y="2316480"/>
            <a:ext cx="4842686" cy="2924964"/>
          </a:xfrm>
        </p:spPr>
      </p:pic>
      <p:sp>
        <p:nvSpPr>
          <p:cNvPr id="4" name="Footer Placeholder 3">
            <a:extLst>
              <a:ext uri="{FF2B5EF4-FFF2-40B4-BE49-F238E27FC236}">
                <a16:creationId xmlns:a16="http://schemas.microsoft.com/office/drawing/2014/main" id="{B5FB6B97-6CF4-CFD1-0774-54B6389166D3}"/>
              </a:ext>
            </a:extLst>
          </p:cNvPr>
          <p:cNvSpPr>
            <a:spLocks noGrp="1"/>
          </p:cNvSpPr>
          <p:nvPr>
            <p:ph type="ftr" sz="quarter" idx="11"/>
          </p:nvPr>
        </p:nvSpPr>
        <p:spPr/>
        <p:txBody>
          <a:bodyPr/>
          <a:lstStyle/>
          <a:p>
            <a:r>
              <a:rPr lang="en-GB" dirty="0">
                <a:hlinkClick r:id="rId3"/>
              </a:rPr>
              <a:t>Sainsbury's to cut 3,000 jobs and close in-store cafes despite 'biggest ever' Christmas period | ITV News</a:t>
            </a:r>
            <a:endParaRPr lang="en-US" dirty="0"/>
          </a:p>
        </p:txBody>
      </p:sp>
      <p:sp>
        <p:nvSpPr>
          <p:cNvPr id="5" name="Slide Number Placeholder 4">
            <a:extLst>
              <a:ext uri="{FF2B5EF4-FFF2-40B4-BE49-F238E27FC236}">
                <a16:creationId xmlns:a16="http://schemas.microsoft.com/office/drawing/2014/main" id="{F1C43B6B-CC2F-4968-D442-882B7DCA48FC}"/>
              </a:ext>
            </a:extLst>
          </p:cNvPr>
          <p:cNvSpPr>
            <a:spLocks noGrp="1"/>
          </p:cNvSpPr>
          <p:nvPr>
            <p:ph type="sldNum" sz="quarter" idx="12"/>
          </p:nvPr>
        </p:nvSpPr>
        <p:spPr/>
        <p:txBody>
          <a:bodyPr/>
          <a:lstStyle/>
          <a:p>
            <a:fld id="{3A98EE3D-8CD1-4C3F-BD1C-C98C9596463C}" type="slidenum">
              <a:rPr lang="en-US" smtClean="0"/>
              <a:t>27</a:t>
            </a:fld>
            <a:endParaRPr lang="en-US" dirty="0"/>
          </a:p>
        </p:txBody>
      </p:sp>
      <p:sp>
        <p:nvSpPr>
          <p:cNvPr id="9" name="TextBox 8">
            <a:extLst>
              <a:ext uri="{FF2B5EF4-FFF2-40B4-BE49-F238E27FC236}">
                <a16:creationId xmlns:a16="http://schemas.microsoft.com/office/drawing/2014/main" id="{0700108F-C5AC-8967-D6F4-D7960D89F4CE}"/>
              </a:ext>
            </a:extLst>
          </p:cNvPr>
          <p:cNvSpPr txBox="1"/>
          <p:nvPr/>
        </p:nvSpPr>
        <p:spPr>
          <a:xfrm>
            <a:off x="6096000" y="2330486"/>
            <a:ext cx="5677368" cy="4093428"/>
          </a:xfrm>
          <a:prstGeom prst="rect">
            <a:avLst/>
          </a:prstGeom>
          <a:noFill/>
        </p:spPr>
        <p:txBody>
          <a:bodyPr wrap="square">
            <a:spAutoFit/>
          </a:bodyPr>
          <a:lstStyle/>
          <a:p>
            <a:pPr algn="l"/>
            <a:r>
              <a:rPr lang="en-GB" sz="2000" b="0" i="0" dirty="0">
                <a:solidFill>
                  <a:srgbClr val="22252F"/>
                </a:solidFill>
                <a:effectLst/>
                <a:latin typeface="zagma"/>
              </a:rPr>
              <a:t>Sainsbury’s Chief Executive, Simon Roberts, said the supermarket was facing a “particularly challenging cost environment” as it moves forward with its company strategy.</a:t>
            </a:r>
          </a:p>
          <a:p>
            <a:pPr algn="l"/>
            <a:r>
              <a:rPr lang="en-GB" sz="2000" b="0" i="0" dirty="0">
                <a:solidFill>
                  <a:srgbClr val="22252F"/>
                </a:solidFill>
                <a:effectLst/>
                <a:latin typeface="zagma"/>
              </a:rPr>
              <a:t>“We have had to make tough choices about where we can afford to invest and where we need to do things differently to make our business more efficient and effective," he said.</a:t>
            </a:r>
          </a:p>
          <a:p>
            <a:pPr algn="l"/>
            <a:r>
              <a:rPr lang="en-GB" sz="2000" b="0" i="0" dirty="0">
                <a:solidFill>
                  <a:srgbClr val="22252F"/>
                </a:solidFill>
                <a:effectLst/>
                <a:latin typeface="zagma"/>
              </a:rPr>
              <a:t>“The decisions we are announcing today are essential to ensure we continue to drive forward our momentum but have also meant some difficult choices impacting our dedicated colleagues in a number of parts of our business.</a:t>
            </a:r>
          </a:p>
        </p:txBody>
      </p:sp>
    </p:spTree>
    <p:extLst>
      <p:ext uri="{BB962C8B-B14F-4D97-AF65-F5344CB8AC3E}">
        <p14:creationId xmlns:p14="http://schemas.microsoft.com/office/powerpoint/2010/main" val="35209956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121A3-89B7-0CB2-A7AD-AB055F2A4678}"/>
              </a:ext>
            </a:extLst>
          </p:cNvPr>
          <p:cNvSpPr>
            <a:spLocks noGrp="1"/>
          </p:cNvSpPr>
          <p:nvPr>
            <p:ph type="title"/>
          </p:nvPr>
        </p:nvSpPr>
        <p:spPr>
          <a:xfrm>
            <a:off x="581192" y="702156"/>
            <a:ext cx="11029616" cy="628804"/>
          </a:xfrm>
        </p:spPr>
        <p:txBody>
          <a:bodyPr/>
          <a:lstStyle/>
          <a:p>
            <a:r>
              <a:rPr lang="en-GB" dirty="0"/>
              <a:t>The organisation’s stakeholders</a:t>
            </a:r>
          </a:p>
        </p:txBody>
      </p:sp>
      <p:sp>
        <p:nvSpPr>
          <p:cNvPr id="3" name="Content Placeholder 2">
            <a:extLst>
              <a:ext uri="{FF2B5EF4-FFF2-40B4-BE49-F238E27FC236}">
                <a16:creationId xmlns:a16="http://schemas.microsoft.com/office/drawing/2014/main" id="{9CEEA57C-2266-9715-C666-F933E4A77332}"/>
              </a:ext>
            </a:extLst>
          </p:cNvPr>
          <p:cNvSpPr>
            <a:spLocks noGrp="1"/>
          </p:cNvSpPr>
          <p:nvPr>
            <p:ph idx="1"/>
          </p:nvPr>
        </p:nvSpPr>
        <p:spPr>
          <a:xfrm>
            <a:off x="581192" y="1595120"/>
            <a:ext cx="11029615" cy="4653280"/>
          </a:xfrm>
        </p:spPr>
        <p:txBody>
          <a:bodyPr/>
          <a:lstStyle/>
          <a:p>
            <a:r>
              <a:rPr lang="en-GB" sz="2400" dirty="0"/>
              <a:t>The organisation must define and express their purpose to stakeholders.</a:t>
            </a:r>
          </a:p>
          <a:p>
            <a:r>
              <a:rPr lang="en-GB" sz="2400" dirty="0"/>
              <a:t>Stakeholders are those individuals or groups that depend on an organisation to fulfil their own goals and on whom, in turn, the organisation depends.</a:t>
            </a:r>
          </a:p>
          <a:p>
            <a:r>
              <a:rPr lang="en-GB" sz="2400" dirty="0"/>
              <a:t>Four key elements to define an organisation’s purpose:</a:t>
            </a:r>
          </a:p>
          <a:p>
            <a:pPr lvl="1"/>
            <a:r>
              <a:rPr lang="en-GB" sz="2400" dirty="0"/>
              <a:t>Mission Statement – purpose/differentiation</a:t>
            </a:r>
          </a:p>
          <a:p>
            <a:pPr lvl="1"/>
            <a:r>
              <a:rPr lang="en-GB" sz="2400" dirty="0"/>
              <a:t>Vision Statement – future achievement</a:t>
            </a:r>
          </a:p>
          <a:p>
            <a:pPr lvl="1"/>
            <a:r>
              <a:rPr lang="en-GB" sz="2400" dirty="0"/>
              <a:t>Statement of Corporate Values – guiding core principles</a:t>
            </a:r>
          </a:p>
          <a:p>
            <a:pPr lvl="1"/>
            <a:r>
              <a:rPr lang="en-GB" sz="2400" dirty="0"/>
              <a:t>Statement of Objectives – specific outcomes to achieve</a:t>
            </a:r>
          </a:p>
          <a:p>
            <a:endParaRPr lang="en-GB" dirty="0"/>
          </a:p>
        </p:txBody>
      </p:sp>
      <p:sp>
        <p:nvSpPr>
          <p:cNvPr id="4" name="Footer Placeholder 3">
            <a:extLst>
              <a:ext uri="{FF2B5EF4-FFF2-40B4-BE49-F238E27FC236}">
                <a16:creationId xmlns:a16="http://schemas.microsoft.com/office/drawing/2014/main" id="{0FB46B41-ED8E-896D-FBE9-0647C76CBCCB}"/>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87A34A78-DC4F-C9D5-12B0-8D27385DECB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99311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581192" y="1507414"/>
            <a:ext cx="3742155" cy="3903332"/>
          </a:xfrm>
        </p:spPr>
        <p:txBody>
          <a:bodyPr anchor="t">
            <a:normAutofit/>
          </a:bodyPr>
          <a:lstStyle/>
          <a:p>
            <a:r>
              <a:rPr lang="en-GB" sz="4000" dirty="0">
                <a:solidFill>
                  <a:schemeClr val="tx1">
                    <a:lumMod val="85000"/>
                    <a:lumOff val="15000"/>
                  </a:schemeClr>
                </a:solidFill>
              </a:rPr>
              <a:t>The</a:t>
            </a:r>
            <a:br>
              <a:rPr lang="en-GB" sz="4000" dirty="0">
                <a:solidFill>
                  <a:schemeClr val="tx1">
                    <a:lumMod val="85000"/>
                    <a:lumOff val="15000"/>
                  </a:schemeClr>
                </a:solidFill>
              </a:rPr>
            </a:br>
            <a:r>
              <a:rPr lang="en-GB" sz="4000" dirty="0">
                <a:solidFill>
                  <a:schemeClr val="tx1">
                    <a:lumMod val="85000"/>
                    <a:lumOff val="15000"/>
                  </a:schemeClr>
                </a:solidFill>
              </a:rPr>
              <a:t>exploring</a:t>
            </a:r>
            <a:br>
              <a:rPr lang="en-GB" sz="4000" dirty="0">
                <a:solidFill>
                  <a:schemeClr val="tx1">
                    <a:lumMod val="85000"/>
                    <a:lumOff val="15000"/>
                  </a:schemeClr>
                </a:solidFill>
              </a:rPr>
            </a:br>
            <a:r>
              <a:rPr lang="en-GB" sz="4000" dirty="0">
                <a:solidFill>
                  <a:schemeClr val="tx1">
                    <a:lumMod val="85000"/>
                    <a:lumOff val="15000"/>
                  </a:schemeClr>
                </a:solidFill>
              </a:rPr>
              <a:t>Strategy framework</a:t>
            </a:r>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10558300" y="5951810"/>
            <a:ext cx="1052510" cy="365125"/>
          </a:xfrm>
        </p:spPr>
        <p:txBody>
          <a:bodyPr>
            <a:normAutofit/>
          </a:bodyPr>
          <a:lstStyle/>
          <a:p>
            <a:pPr>
              <a:spcAft>
                <a:spcPts val="600"/>
              </a:spcAft>
            </a:pPr>
            <a:fld id="{3A98EE3D-8CD1-4C3F-BD1C-C98C9596463C}" type="slidenum">
              <a:rPr lang="en-US">
                <a:solidFill>
                  <a:srgbClr val="FFFFFF"/>
                </a:solidFill>
              </a:rPr>
              <a:pPr>
                <a:spcAft>
                  <a:spcPts val="600"/>
                </a:spcAft>
              </a:pPr>
              <a:t>29</a:t>
            </a:fld>
            <a:endParaRPr lang="en-US">
              <a:solidFill>
                <a:srgbClr val="FFFFFF"/>
              </a:solidFill>
            </a:endParaRPr>
          </a:p>
        </p:txBody>
      </p:sp>
      <p:pic>
        <p:nvPicPr>
          <p:cNvPr id="8" name="Picture 8">
            <a:extLst>
              <a:ext uri="{FF2B5EF4-FFF2-40B4-BE49-F238E27FC236}">
                <a16:creationId xmlns:a16="http://schemas.microsoft.com/office/drawing/2014/main" id="{A7369885-BE58-30BC-D21D-9821CCA30D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95537" y="655738"/>
            <a:ext cx="7383713" cy="5966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Footer Placeholder 1">
            <a:extLst>
              <a:ext uri="{FF2B5EF4-FFF2-40B4-BE49-F238E27FC236}">
                <a16:creationId xmlns:a16="http://schemas.microsoft.com/office/drawing/2014/main" id="{2BDB2100-F836-2AE9-5A45-4B8D8728FCED}"/>
              </a:ext>
            </a:extLst>
          </p:cNvPr>
          <p:cNvSpPr txBox="1">
            <a:spLocks/>
          </p:cNvSpPr>
          <p:nvPr/>
        </p:nvSpPr>
        <p:spPr>
          <a:xfrm>
            <a:off x="5255710" y="6543155"/>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a:spcBef>
                <a:spcPct val="0"/>
              </a:spcBef>
              <a:buFontTx/>
              <a:buNone/>
            </a:pPr>
            <a:r>
              <a:rPr lang="en-GB" altLang="en-US" sz="1000" dirty="0"/>
              <a:t>Johnson, Whittington, Scholes, Angwin, </a:t>
            </a:r>
            <a:r>
              <a:rPr lang="en-GB" altLang="en-US" sz="1000" dirty="0" err="1"/>
              <a:t>Regner</a:t>
            </a:r>
            <a:r>
              <a:rPr lang="en-GB" altLang="en-US" sz="1000" dirty="0"/>
              <a:t> (2017)</a:t>
            </a:r>
          </a:p>
        </p:txBody>
      </p:sp>
    </p:spTree>
    <p:extLst>
      <p:ext uri="{BB962C8B-B14F-4D97-AF65-F5344CB8AC3E}">
        <p14:creationId xmlns:p14="http://schemas.microsoft.com/office/powerpoint/2010/main" val="33181695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C34AB-5D5A-99EE-6D79-2920DDC2D0A0}"/>
              </a:ext>
            </a:extLst>
          </p:cNvPr>
          <p:cNvSpPr>
            <a:spLocks noGrp="1"/>
          </p:cNvSpPr>
          <p:nvPr>
            <p:ph type="title"/>
          </p:nvPr>
        </p:nvSpPr>
        <p:spPr>
          <a:xfrm>
            <a:off x="581192" y="702156"/>
            <a:ext cx="11029616" cy="842164"/>
          </a:xfrm>
        </p:spPr>
        <p:txBody>
          <a:bodyPr/>
          <a:lstStyle/>
          <a:p>
            <a:r>
              <a:rPr lang="en-GB" dirty="0"/>
              <a:t>The exploring strategy framework – application</a:t>
            </a:r>
          </a:p>
        </p:txBody>
      </p:sp>
      <p:sp>
        <p:nvSpPr>
          <p:cNvPr id="3" name="Content Placeholder 2">
            <a:extLst>
              <a:ext uri="{FF2B5EF4-FFF2-40B4-BE49-F238E27FC236}">
                <a16:creationId xmlns:a16="http://schemas.microsoft.com/office/drawing/2014/main" id="{BDC11604-A931-FC63-58BD-2A4AAFA2C90B}"/>
              </a:ext>
            </a:extLst>
          </p:cNvPr>
          <p:cNvSpPr>
            <a:spLocks noGrp="1"/>
          </p:cNvSpPr>
          <p:nvPr>
            <p:ph idx="1"/>
          </p:nvPr>
        </p:nvSpPr>
        <p:spPr>
          <a:xfrm>
            <a:off x="581192" y="1849120"/>
            <a:ext cx="11029615" cy="4306724"/>
          </a:xfrm>
        </p:spPr>
        <p:txBody>
          <a:bodyPr>
            <a:normAutofit/>
          </a:bodyPr>
          <a:lstStyle/>
          <a:p>
            <a:r>
              <a:rPr lang="en-GB" sz="2400" dirty="0"/>
              <a:t>The Exploring Strategy Framework can be applied in many contexts.</a:t>
            </a:r>
          </a:p>
          <a:p>
            <a:r>
              <a:rPr lang="en-GB" sz="2400" dirty="0"/>
              <a:t>In each context the balance of strategic issues differs:</a:t>
            </a:r>
          </a:p>
          <a:p>
            <a:pPr lvl="1"/>
            <a:r>
              <a:rPr lang="en-GB" sz="2400" b="1" dirty="0">
                <a:solidFill>
                  <a:srgbClr val="0070C0"/>
                </a:solidFill>
              </a:rPr>
              <a:t>Small businesses </a:t>
            </a:r>
            <a:r>
              <a:rPr lang="en-GB" sz="2400" dirty="0"/>
              <a:t>(e.g. strategic purpose, growth issues and retaining independence).</a:t>
            </a:r>
          </a:p>
          <a:p>
            <a:pPr lvl="1"/>
            <a:r>
              <a:rPr lang="en-GB" sz="2400" b="1" dirty="0">
                <a:solidFill>
                  <a:srgbClr val="0070C0"/>
                </a:solidFill>
              </a:rPr>
              <a:t>Multinational corporations </a:t>
            </a:r>
            <a:r>
              <a:rPr lang="en-GB" sz="2400" dirty="0"/>
              <a:t>(e.g. geographical scope; cultural issues and structure/control issues).</a:t>
            </a:r>
          </a:p>
          <a:p>
            <a:pPr lvl="1"/>
            <a:r>
              <a:rPr lang="en-GB" sz="2400" b="1" dirty="0">
                <a:solidFill>
                  <a:srgbClr val="0070C0"/>
                </a:solidFill>
              </a:rPr>
              <a:t>Public sector organisations </a:t>
            </a:r>
            <a:r>
              <a:rPr lang="en-GB" sz="2400" dirty="0"/>
              <a:t>(e.g. service/quality and managing change issues).</a:t>
            </a:r>
          </a:p>
          <a:p>
            <a:pPr lvl="1"/>
            <a:r>
              <a:rPr lang="en-GB" sz="2400" b="1" dirty="0">
                <a:solidFill>
                  <a:srgbClr val="0070C0"/>
                </a:solidFill>
              </a:rPr>
              <a:t>Not-for-profit organisations </a:t>
            </a:r>
            <a:r>
              <a:rPr lang="en-GB" sz="2400" dirty="0"/>
              <a:t>(e.g. purpose and funding issues).</a:t>
            </a:r>
          </a:p>
          <a:p>
            <a:endParaRPr lang="en-GB" sz="1800" dirty="0"/>
          </a:p>
        </p:txBody>
      </p:sp>
      <p:sp>
        <p:nvSpPr>
          <p:cNvPr id="4" name="Footer Placeholder 3">
            <a:extLst>
              <a:ext uri="{FF2B5EF4-FFF2-40B4-BE49-F238E27FC236}">
                <a16:creationId xmlns:a16="http://schemas.microsoft.com/office/drawing/2014/main" id="{A6B62D3B-F63F-1AAB-E9F2-A968E49F221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D217EEF-CECB-BA28-A9F4-DEEA8E72D6F2}"/>
              </a:ext>
            </a:extLst>
          </p:cNvPr>
          <p:cNvSpPr>
            <a:spLocks noGrp="1"/>
          </p:cNvSpPr>
          <p:nvPr>
            <p:ph type="sldNum" sz="quarter" idx="12"/>
          </p:nvPr>
        </p:nvSpPr>
        <p:spPr/>
        <p:txBody>
          <a:bodyPr/>
          <a:lstStyle/>
          <a:p>
            <a:fld id="{3A98EE3D-8CD1-4C3F-BD1C-C98C9596463C}" type="slidenum">
              <a:rPr lang="en-US" smtClean="0"/>
              <a:t>30</a:t>
            </a:fld>
            <a:endParaRPr lang="en-US" dirty="0"/>
          </a:p>
        </p:txBody>
      </p:sp>
    </p:spTree>
    <p:extLst>
      <p:ext uri="{BB962C8B-B14F-4D97-AF65-F5344CB8AC3E}">
        <p14:creationId xmlns:p14="http://schemas.microsoft.com/office/powerpoint/2010/main" val="17511323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FA23A-210E-834E-B831-C9028052930B}"/>
              </a:ext>
            </a:extLst>
          </p:cNvPr>
          <p:cNvSpPr>
            <a:spLocks noGrp="1"/>
          </p:cNvSpPr>
          <p:nvPr>
            <p:ph type="title"/>
          </p:nvPr>
        </p:nvSpPr>
        <p:spPr>
          <a:xfrm>
            <a:off x="581192" y="702156"/>
            <a:ext cx="11029616" cy="603578"/>
          </a:xfrm>
        </p:spPr>
        <p:txBody>
          <a:bodyPr/>
          <a:lstStyle/>
          <a:p>
            <a:r>
              <a:rPr lang="en-GB" dirty="0"/>
              <a:t>Strategic position</a:t>
            </a:r>
          </a:p>
        </p:txBody>
      </p:sp>
      <p:sp>
        <p:nvSpPr>
          <p:cNvPr id="3" name="Content Placeholder 2">
            <a:extLst>
              <a:ext uri="{FF2B5EF4-FFF2-40B4-BE49-F238E27FC236}">
                <a16:creationId xmlns:a16="http://schemas.microsoft.com/office/drawing/2014/main" id="{1E3F33F4-6303-5CAC-5AC4-9099A6CF33F2}"/>
              </a:ext>
            </a:extLst>
          </p:cNvPr>
          <p:cNvSpPr>
            <a:spLocks noGrp="1"/>
          </p:cNvSpPr>
          <p:nvPr>
            <p:ph idx="1"/>
          </p:nvPr>
        </p:nvSpPr>
        <p:spPr>
          <a:xfrm>
            <a:off x="4845304" y="702156"/>
            <a:ext cx="7132053" cy="3115865"/>
          </a:xfrm>
        </p:spPr>
        <p:txBody>
          <a:bodyPr>
            <a:noAutofit/>
          </a:bodyPr>
          <a:lstStyle/>
          <a:p>
            <a:pPr marL="0" indent="0">
              <a:buNone/>
            </a:pPr>
            <a:r>
              <a:rPr lang="en-GB" sz="2000" b="1" dirty="0">
                <a:solidFill>
                  <a:srgbClr val="0070C0"/>
                </a:solidFill>
              </a:rPr>
              <a:t>The Strategic Position is concerned with the impact of strategy on:</a:t>
            </a:r>
          </a:p>
          <a:p>
            <a:pPr>
              <a:lnSpc>
                <a:spcPts val="3000"/>
              </a:lnSpc>
              <a:spcBef>
                <a:spcPts val="0"/>
              </a:spcBef>
              <a:spcAft>
                <a:spcPts val="0"/>
              </a:spcAft>
            </a:pPr>
            <a:r>
              <a:rPr lang="en-GB" sz="2000" dirty="0"/>
              <a:t>The macro-environment</a:t>
            </a:r>
          </a:p>
          <a:p>
            <a:pPr>
              <a:lnSpc>
                <a:spcPts val="3000"/>
              </a:lnSpc>
              <a:spcBef>
                <a:spcPts val="0"/>
              </a:spcBef>
              <a:spcAft>
                <a:spcPts val="0"/>
              </a:spcAft>
            </a:pPr>
            <a:r>
              <a:rPr lang="en-GB" sz="2000" dirty="0"/>
              <a:t>The industry environment</a:t>
            </a:r>
          </a:p>
          <a:p>
            <a:pPr>
              <a:lnSpc>
                <a:spcPts val="3000"/>
              </a:lnSpc>
              <a:spcBef>
                <a:spcPts val="0"/>
              </a:spcBef>
              <a:spcAft>
                <a:spcPts val="0"/>
              </a:spcAft>
            </a:pPr>
            <a:r>
              <a:rPr lang="en-GB" sz="2000" dirty="0"/>
              <a:t>The organisation’s strategic capability (resources and competences)</a:t>
            </a:r>
          </a:p>
          <a:p>
            <a:pPr>
              <a:lnSpc>
                <a:spcPts val="3000"/>
              </a:lnSpc>
              <a:spcBef>
                <a:spcPts val="0"/>
              </a:spcBef>
              <a:spcAft>
                <a:spcPts val="0"/>
              </a:spcAft>
            </a:pPr>
            <a:r>
              <a:rPr lang="en-GB" sz="2000" dirty="0"/>
              <a:t>The organisation’s stakeholders</a:t>
            </a:r>
          </a:p>
          <a:p>
            <a:pPr>
              <a:lnSpc>
                <a:spcPts val="3000"/>
              </a:lnSpc>
              <a:spcBef>
                <a:spcPts val="0"/>
              </a:spcBef>
              <a:spcAft>
                <a:spcPts val="0"/>
              </a:spcAft>
            </a:pPr>
            <a:r>
              <a:rPr lang="en-GB" sz="2000" dirty="0"/>
              <a:t>The organisation’s culture.</a:t>
            </a:r>
          </a:p>
        </p:txBody>
      </p:sp>
      <p:sp>
        <p:nvSpPr>
          <p:cNvPr id="4" name="Footer Placeholder 3">
            <a:extLst>
              <a:ext uri="{FF2B5EF4-FFF2-40B4-BE49-F238E27FC236}">
                <a16:creationId xmlns:a16="http://schemas.microsoft.com/office/drawing/2014/main" id="{1913886B-9502-B364-A763-02F9DD95234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DDFCDD5-61D5-D353-0D6E-25C0835F0DBC}"/>
              </a:ext>
            </a:extLst>
          </p:cNvPr>
          <p:cNvSpPr>
            <a:spLocks noGrp="1"/>
          </p:cNvSpPr>
          <p:nvPr>
            <p:ph type="sldNum" sz="quarter" idx="12"/>
          </p:nvPr>
        </p:nvSpPr>
        <p:spPr/>
        <p:txBody>
          <a:bodyPr/>
          <a:lstStyle/>
          <a:p>
            <a:fld id="{3A98EE3D-8CD1-4C3F-BD1C-C98C9596463C}" type="slidenum">
              <a:rPr lang="en-US" smtClean="0"/>
              <a:t>31</a:t>
            </a:fld>
            <a:endParaRPr lang="en-US" dirty="0"/>
          </a:p>
        </p:txBody>
      </p:sp>
      <p:pic>
        <p:nvPicPr>
          <p:cNvPr id="6" name="Picture 8">
            <a:extLst>
              <a:ext uri="{FF2B5EF4-FFF2-40B4-BE49-F238E27FC236}">
                <a16:creationId xmlns:a16="http://schemas.microsoft.com/office/drawing/2014/main" id="{18226333-7A7B-B291-6BED-40AD2A310A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8547" y="1631198"/>
            <a:ext cx="4491148" cy="44911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Footer Placeholder 1">
            <a:extLst>
              <a:ext uri="{FF2B5EF4-FFF2-40B4-BE49-F238E27FC236}">
                <a16:creationId xmlns:a16="http://schemas.microsoft.com/office/drawing/2014/main" id="{D1CB8E26-B7FE-EAF4-7B27-12438BC6DC86}"/>
              </a:ext>
            </a:extLst>
          </p:cNvPr>
          <p:cNvSpPr txBox="1">
            <a:spLocks/>
          </p:cNvSpPr>
          <p:nvPr/>
        </p:nvSpPr>
        <p:spPr>
          <a:xfrm>
            <a:off x="-615700" y="6316671"/>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a:spcBef>
                <a:spcPct val="0"/>
              </a:spcBef>
              <a:buFontTx/>
              <a:buNone/>
            </a:pPr>
            <a:r>
              <a:rPr lang="en-GB" altLang="en-US" sz="1000" dirty="0"/>
              <a:t>Johnson, Whittington, Scholes, Angwin, </a:t>
            </a:r>
            <a:r>
              <a:rPr lang="en-GB" altLang="en-US" sz="1000" dirty="0" err="1"/>
              <a:t>Regner</a:t>
            </a:r>
            <a:r>
              <a:rPr lang="en-GB" altLang="en-US" sz="1000" dirty="0"/>
              <a:t> (2017)</a:t>
            </a:r>
          </a:p>
        </p:txBody>
      </p:sp>
      <p:sp>
        <p:nvSpPr>
          <p:cNvPr id="9" name="Content Placeholder 2">
            <a:extLst>
              <a:ext uri="{FF2B5EF4-FFF2-40B4-BE49-F238E27FC236}">
                <a16:creationId xmlns:a16="http://schemas.microsoft.com/office/drawing/2014/main" id="{40DA1DBE-4F96-498E-3BB2-0B57CAE847C4}"/>
              </a:ext>
            </a:extLst>
          </p:cNvPr>
          <p:cNvSpPr txBox="1">
            <a:spLocks/>
          </p:cNvSpPr>
          <p:nvPr/>
        </p:nvSpPr>
        <p:spPr>
          <a:xfrm>
            <a:off x="4851400" y="3745633"/>
            <a:ext cx="7132053" cy="2902795"/>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GB" sz="2000" b="1" dirty="0">
                <a:solidFill>
                  <a:srgbClr val="0070C0"/>
                </a:solidFill>
              </a:rPr>
              <a:t>Fundamental questions for Strategic Position:</a:t>
            </a:r>
          </a:p>
          <a:p>
            <a:pPr>
              <a:lnSpc>
                <a:spcPts val="3000"/>
              </a:lnSpc>
              <a:spcBef>
                <a:spcPts val="0"/>
              </a:spcBef>
              <a:spcAft>
                <a:spcPts val="0"/>
              </a:spcAft>
            </a:pPr>
            <a:r>
              <a:rPr lang="en-GB" sz="2000" dirty="0"/>
              <a:t>What are the macro-environmental opportunities and threats?</a:t>
            </a:r>
          </a:p>
          <a:p>
            <a:pPr>
              <a:lnSpc>
                <a:spcPts val="3000"/>
              </a:lnSpc>
              <a:spcBef>
                <a:spcPts val="0"/>
              </a:spcBef>
              <a:spcAft>
                <a:spcPts val="0"/>
              </a:spcAft>
            </a:pPr>
            <a:r>
              <a:rPr lang="en-GB" sz="2000" dirty="0"/>
              <a:t>How can the organisation manage industry forces?</a:t>
            </a:r>
          </a:p>
          <a:p>
            <a:pPr>
              <a:lnSpc>
                <a:spcPts val="3000"/>
              </a:lnSpc>
              <a:spcBef>
                <a:spcPts val="0"/>
              </a:spcBef>
              <a:spcAft>
                <a:spcPts val="0"/>
              </a:spcAft>
            </a:pPr>
            <a:r>
              <a:rPr lang="en-GB" sz="2000" dirty="0"/>
              <a:t>How are stakeholders aligned to the organisational purpose?</a:t>
            </a:r>
          </a:p>
          <a:p>
            <a:pPr>
              <a:lnSpc>
                <a:spcPts val="3000"/>
              </a:lnSpc>
              <a:spcBef>
                <a:spcPts val="0"/>
              </a:spcBef>
              <a:spcAft>
                <a:spcPts val="0"/>
              </a:spcAft>
            </a:pPr>
            <a:r>
              <a:rPr lang="en-GB" sz="2000" dirty="0"/>
              <a:t>What resources and capabilities support the strategy?</a:t>
            </a:r>
          </a:p>
          <a:p>
            <a:pPr>
              <a:lnSpc>
                <a:spcPts val="3000"/>
              </a:lnSpc>
              <a:spcBef>
                <a:spcPts val="0"/>
              </a:spcBef>
              <a:spcAft>
                <a:spcPts val="0"/>
              </a:spcAft>
            </a:pPr>
            <a:r>
              <a:rPr lang="en-GB" sz="2000" dirty="0"/>
              <a:t>How does culture fit the strategy?</a:t>
            </a:r>
          </a:p>
        </p:txBody>
      </p:sp>
    </p:spTree>
    <p:extLst>
      <p:ext uri="{BB962C8B-B14F-4D97-AF65-F5344CB8AC3E}">
        <p14:creationId xmlns:p14="http://schemas.microsoft.com/office/powerpoint/2010/main" val="8452415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FA23A-210E-834E-B831-C9028052930B}"/>
              </a:ext>
            </a:extLst>
          </p:cNvPr>
          <p:cNvSpPr>
            <a:spLocks noGrp="1"/>
          </p:cNvSpPr>
          <p:nvPr>
            <p:ph type="title"/>
          </p:nvPr>
        </p:nvSpPr>
        <p:spPr>
          <a:xfrm>
            <a:off x="581192" y="702156"/>
            <a:ext cx="11029616" cy="603578"/>
          </a:xfrm>
        </p:spPr>
        <p:txBody>
          <a:bodyPr/>
          <a:lstStyle/>
          <a:p>
            <a:r>
              <a:rPr lang="en-GB" dirty="0"/>
              <a:t>Strategic choices</a:t>
            </a:r>
          </a:p>
        </p:txBody>
      </p:sp>
      <p:sp>
        <p:nvSpPr>
          <p:cNvPr id="3" name="Content Placeholder 2">
            <a:extLst>
              <a:ext uri="{FF2B5EF4-FFF2-40B4-BE49-F238E27FC236}">
                <a16:creationId xmlns:a16="http://schemas.microsoft.com/office/drawing/2014/main" id="{1E3F33F4-6303-5CAC-5AC4-9099A6CF33F2}"/>
              </a:ext>
            </a:extLst>
          </p:cNvPr>
          <p:cNvSpPr>
            <a:spLocks noGrp="1"/>
          </p:cNvSpPr>
          <p:nvPr>
            <p:ph idx="1"/>
          </p:nvPr>
        </p:nvSpPr>
        <p:spPr>
          <a:xfrm>
            <a:off x="5245768" y="855003"/>
            <a:ext cx="6429207" cy="1938997"/>
          </a:xfrm>
        </p:spPr>
        <p:txBody>
          <a:bodyPr>
            <a:noAutofit/>
          </a:bodyPr>
          <a:lstStyle/>
          <a:p>
            <a:pPr marL="0" indent="0">
              <a:buNone/>
            </a:pPr>
            <a:r>
              <a:rPr lang="en-GB" sz="2000" b="1" dirty="0">
                <a:solidFill>
                  <a:srgbClr val="0070C0"/>
                </a:solidFill>
              </a:rPr>
              <a:t>Strategic choices involve the options for strategy in terms of:</a:t>
            </a:r>
          </a:p>
          <a:p>
            <a:r>
              <a:rPr lang="en-GB" sz="2000" dirty="0">
                <a:solidFill>
                  <a:schemeClr val="tx1"/>
                </a:solidFill>
              </a:rPr>
              <a:t>the directions in which strategy might move and</a:t>
            </a:r>
          </a:p>
          <a:p>
            <a:r>
              <a:rPr lang="en-GB" sz="2000" dirty="0">
                <a:solidFill>
                  <a:schemeClr val="tx1"/>
                </a:solidFill>
              </a:rPr>
              <a:t>the methods by which strategy might be pursued</a:t>
            </a:r>
          </a:p>
        </p:txBody>
      </p:sp>
      <p:sp>
        <p:nvSpPr>
          <p:cNvPr id="4" name="Footer Placeholder 3">
            <a:extLst>
              <a:ext uri="{FF2B5EF4-FFF2-40B4-BE49-F238E27FC236}">
                <a16:creationId xmlns:a16="http://schemas.microsoft.com/office/drawing/2014/main" id="{1913886B-9502-B364-A763-02F9DD95234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DDFCDD5-61D5-D353-0D6E-25C0835F0DBC}"/>
              </a:ext>
            </a:extLst>
          </p:cNvPr>
          <p:cNvSpPr>
            <a:spLocks noGrp="1"/>
          </p:cNvSpPr>
          <p:nvPr>
            <p:ph type="sldNum" sz="quarter" idx="12"/>
          </p:nvPr>
        </p:nvSpPr>
        <p:spPr/>
        <p:txBody>
          <a:bodyPr/>
          <a:lstStyle/>
          <a:p>
            <a:fld id="{3A98EE3D-8CD1-4C3F-BD1C-C98C9596463C}" type="slidenum">
              <a:rPr lang="en-US" smtClean="0"/>
              <a:t>32</a:t>
            </a:fld>
            <a:endParaRPr lang="en-US" dirty="0"/>
          </a:p>
        </p:txBody>
      </p:sp>
      <p:sp>
        <p:nvSpPr>
          <p:cNvPr id="8" name="Footer Placeholder 1">
            <a:extLst>
              <a:ext uri="{FF2B5EF4-FFF2-40B4-BE49-F238E27FC236}">
                <a16:creationId xmlns:a16="http://schemas.microsoft.com/office/drawing/2014/main" id="{D1CB8E26-B7FE-EAF4-7B27-12438BC6DC86}"/>
              </a:ext>
            </a:extLst>
          </p:cNvPr>
          <p:cNvSpPr txBox="1">
            <a:spLocks/>
          </p:cNvSpPr>
          <p:nvPr/>
        </p:nvSpPr>
        <p:spPr>
          <a:xfrm>
            <a:off x="-615700" y="6316671"/>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a:spcBef>
                <a:spcPct val="0"/>
              </a:spcBef>
              <a:buFontTx/>
              <a:buNone/>
            </a:pPr>
            <a:r>
              <a:rPr lang="en-GB" altLang="en-US" sz="1000" dirty="0"/>
              <a:t>Johnson, Whittington, Scholes, Angwin, </a:t>
            </a:r>
            <a:r>
              <a:rPr lang="en-GB" altLang="en-US" sz="1000" dirty="0" err="1"/>
              <a:t>Regner</a:t>
            </a:r>
            <a:r>
              <a:rPr lang="en-GB" altLang="en-US" sz="1000" dirty="0"/>
              <a:t> (2017)</a:t>
            </a:r>
          </a:p>
        </p:txBody>
      </p:sp>
      <p:sp>
        <p:nvSpPr>
          <p:cNvPr id="9" name="Content Placeholder 2">
            <a:extLst>
              <a:ext uri="{FF2B5EF4-FFF2-40B4-BE49-F238E27FC236}">
                <a16:creationId xmlns:a16="http://schemas.microsoft.com/office/drawing/2014/main" id="{40DA1DBE-4F96-498E-3BB2-0B57CAE847C4}"/>
              </a:ext>
            </a:extLst>
          </p:cNvPr>
          <p:cNvSpPr txBox="1">
            <a:spLocks/>
          </p:cNvSpPr>
          <p:nvPr/>
        </p:nvSpPr>
        <p:spPr>
          <a:xfrm>
            <a:off x="5245768" y="2794001"/>
            <a:ext cx="6737685" cy="3854428"/>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GB" sz="2000" b="1" dirty="0">
                <a:solidFill>
                  <a:srgbClr val="0070C0"/>
                </a:solidFill>
              </a:rPr>
              <a:t>Fundamental questions for Strategic Choices:</a:t>
            </a:r>
          </a:p>
          <a:p>
            <a:r>
              <a:rPr lang="en-GB" sz="2000" dirty="0"/>
              <a:t>How should individual business units compete?</a:t>
            </a:r>
          </a:p>
          <a:p>
            <a:r>
              <a:rPr lang="en-GB" sz="2000" dirty="0"/>
              <a:t>Which businesses to include in the portfolio?</a:t>
            </a:r>
          </a:p>
          <a:p>
            <a:r>
              <a:rPr lang="en-GB" sz="2000" dirty="0"/>
              <a:t>Where should the organisation compete internationally?</a:t>
            </a:r>
          </a:p>
          <a:p>
            <a:r>
              <a:rPr lang="en-GB" sz="2000" dirty="0"/>
              <a:t>Is the organisation innovating appropriately?</a:t>
            </a:r>
          </a:p>
          <a:p>
            <a:r>
              <a:rPr lang="en-GB" sz="2000" dirty="0"/>
              <a:t>Should the organisation buy other companies, form alliances or go it alone?</a:t>
            </a:r>
          </a:p>
        </p:txBody>
      </p:sp>
      <p:pic>
        <p:nvPicPr>
          <p:cNvPr id="7" name="Picture 9">
            <a:extLst>
              <a:ext uri="{FF2B5EF4-FFF2-40B4-BE49-F238E27FC236}">
                <a16:creationId xmlns:a16="http://schemas.microsoft.com/office/drawing/2014/main" id="{4B5113A4-CE4D-7B83-2CF7-6513AE4DD0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8547" y="1617726"/>
            <a:ext cx="4533400" cy="4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893540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FA23A-210E-834E-B831-C9028052930B}"/>
              </a:ext>
            </a:extLst>
          </p:cNvPr>
          <p:cNvSpPr>
            <a:spLocks noGrp="1"/>
          </p:cNvSpPr>
          <p:nvPr>
            <p:ph type="title"/>
          </p:nvPr>
        </p:nvSpPr>
        <p:spPr>
          <a:xfrm>
            <a:off x="581192" y="702156"/>
            <a:ext cx="11029616" cy="603578"/>
          </a:xfrm>
        </p:spPr>
        <p:txBody>
          <a:bodyPr/>
          <a:lstStyle/>
          <a:p>
            <a:r>
              <a:rPr lang="en-GB" dirty="0"/>
              <a:t>Strategy in action</a:t>
            </a:r>
          </a:p>
        </p:txBody>
      </p:sp>
      <p:sp>
        <p:nvSpPr>
          <p:cNvPr id="3" name="Content Placeholder 2">
            <a:extLst>
              <a:ext uri="{FF2B5EF4-FFF2-40B4-BE49-F238E27FC236}">
                <a16:creationId xmlns:a16="http://schemas.microsoft.com/office/drawing/2014/main" id="{1E3F33F4-6303-5CAC-5AC4-9099A6CF33F2}"/>
              </a:ext>
            </a:extLst>
          </p:cNvPr>
          <p:cNvSpPr>
            <a:spLocks noGrp="1"/>
          </p:cNvSpPr>
          <p:nvPr>
            <p:ph idx="1"/>
          </p:nvPr>
        </p:nvSpPr>
        <p:spPr>
          <a:xfrm>
            <a:off x="5245768" y="855003"/>
            <a:ext cx="6429207" cy="2050757"/>
          </a:xfrm>
        </p:spPr>
        <p:txBody>
          <a:bodyPr>
            <a:noAutofit/>
          </a:bodyPr>
          <a:lstStyle/>
          <a:p>
            <a:pPr marL="0" indent="0">
              <a:buNone/>
            </a:pPr>
            <a:r>
              <a:rPr lang="en-GB" sz="2000" b="1" dirty="0">
                <a:solidFill>
                  <a:srgbClr val="0070C0"/>
                </a:solidFill>
              </a:rPr>
              <a:t>Strategy in action is about:</a:t>
            </a:r>
          </a:p>
          <a:p>
            <a:r>
              <a:rPr lang="en-GB" sz="2000" dirty="0">
                <a:solidFill>
                  <a:schemeClr val="tx1"/>
                </a:solidFill>
              </a:rPr>
              <a:t>How strategies are formed and</a:t>
            </a:r>
          </a:p>
          <a:p>
            <a:r>
              <a:rPr lang="en-GB" sz="2000" dirty="0">
                <a:solidFill>
                  <a:schemeClr val="tx1"/>
                </a:solidFill>
              </a:rPr>
              <a:t>How they are implemented	</a:t>
            </a:r>
          </a:p>
          <a:p>
            <a:pPr marL="0" indent="0">
              <a:buNone/>
            </a:pPr>
            <a:r>
              <a:rPr lang="en-GB" sz="2000" dirty="0">
                <a:solidFill>
                  <a:schemeClr val="tx1"/>
                </a:solidFill>
              </a:rPr>
              <a:t>The emphasis is on the practicalities of managing.</a:t>
            </a:r>
          </a:p>
        </p:txBody>
      </p:sp>
      <p:sp>
        <p:nvSpPr>
          <p:cNvPr id="4" name="Footer Placeholder 3">
            <a:extLst>
              <a:ext uri="{FF2B5EF4-FFF2-40B4-BE49-F238E27FC236}">
                <a16:creationId xmlns:a16="http://schemas.microsoft.com/office/drawing/2014/main" id="{1913886B-9502-B364-A763-02F9DD95234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DDFCDD5-61D5-D353-0D6E-25C0835F0DBC}"/>
              </a:ext>
            </a:extLst>
          </p:cNvPr>
          <p:cNvSpPr>
            <a:spLocks noGrp="1"/>
          </p:cNvSpPr>
          <p:nvPr>
            <p:ph type="sldNum" sz="quarter" idx="12"/>
          </p:nvPr>
        </p:nvSpPr>
        <p:spPr/>
        <p:txBody>
          <a:bodyPr/>
          <a:lstStyle/>
          <a:p>
            <a:fld id="{3A98EE3D-8CD1-4C3F-BD1C-C98C9596463C}" type="slidenum">
              <a:rPr lang="en-US" smtClean="0"/>
              <a:t>33</a:t>
            </a:fld>
            <a:endParaRPr lang="en-US" dirty="0"/>
          </a:p>
        </p:txBody>
      </p:sp>
      <p:sp>
        <p:nvSpPr>
          <p:cNvPr id="8" name="Footer Placeholder 1">
            <a:extLst>
              <a:ext uri="{FF2B5EF4-FFF2-40B4-BE49-F238E27FC236}">
                <a16:creationId xmlns:a16="http://schemas.microsoft.com/office/drawing/2014/main" id="{D1CB8E26-B7FE-EAF4-7B27-12438BC6DC86}"/>
              </a:ext>
            </a:extLst>
          </p:cNvPr>
          <p:cNvSpPr txBox="1">
            <a:spLocks/>
          </p:cNvSpPr>
          <p:nvPr/>
        </p:nvSpPr>
        <p:spPr>
          <a:xfrm>
            <a:off x="-615700" y="6316671"/>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a:spcBef>
                <a:spcPct val="0"/>
              </a:spcBef>
              <a:buFontTx/>
              <a:buNone/>
            </a:pPr>
            <a:r>
              <a:rPr lang="en-GB" altLang="en-US" sz="1000" dirty="0"/>
              <a:t>Johnson, Whittington, Scholes, Angwin, </a:t>
            </a:r>
            <a:r>
              <a:rPr lang="en-GB" altLang="en-US" sz="1000" dirty="0" err="1"/>
              <a:t>Regner</a:t>
            </a:r>
            <a:r>
              <a:rPr lang="en-GB" altLang="en-US" sz="1000" dirty="0"/>
              <a:t> (2017)</a:t>
            </a:r>
          </a:p>
        </p:txBody>
      </p:sp>
      <p:sp>
        <p:nvSpPr>
          <p:cNvPr id="9" name="Content Placeholder 2">
            <a:extLst>
              <a:ext uri="{FF2B5EF4-FFF2-40B4-BE49-F238E27FC236}">
                <a16:creationId xmlns:a16="http://schemas.microsoft.com/office/drawing/2014/main" id="{40DA1DBE-4F96-498E-3BB2-0B57CAE847C4}"/>
              </a:ext>
            </a:extLst>
          </p:cNvPr>
          <p:cNvSpPr txBox="1">
            <a:spLocks/>
          </p:cNvSpPr>
          <p:nvPr/>
        </p:nvSpPr>
        <p:spPr>
          <a:xfrm>
            <a:off x="5245768" y="3013003"/>
            <a:ext cx="6737685" cy="3635426"/>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GB" sz="2000" b="1" dirty="0">
                <a:solidFill>
                  <a:srgbClr val="0070C0"/>
                </a:solidFill>
              </a:rPr>
              <a:t>Fundamental questions for Strategy in Action:</a:t>
            </a:r>
          </a:p>
          <a:p>
            <a:r>
              <a:rPr lang="en-GB" sz="2000" dirty="0"/>
              <a:t>Which strategies are suitable, acceptable and feasible?</a:t>
            </a:r>
          </a:p>
          <a:p>
            <a:r>
              <a:rPr lang="en-GB" sz="2000" dirty="0"/>
              <a:t>What kind of strategy-making process is needed?</a:t>
            </a:r>
          </a:p>
          <a:p>
            <a:r>
              <a:rPr lang="en-GB" sz="2000" dirty="0"/>
              <a:t>What are the required organisation structures and systems?</a:t>
            </a:r>
          </a:p>
          <a:p>
            <a:r>
              <a:rPr lang="en-GB" sz="2000" dirty="0"/>
              <a:t>How should the organisation manage necessary changes?</a:t>
            </a:r>
          </a:p>
          <a:p>
            <a:r>
              <a:rPr lang="en-GB" sz="2000" dirty="0"/>
              <a:t>Who should do what in the strategy process? Which people and what activities?</a:t>
            </a:r>
          </a:p>
        </p:txBody>
      </p:sp>
      <p:pic>
        <p:nvPicPr>
          <p:cNvPr id="7" name="Picture 9">
            <a:extLst>
              <a:ext uri="{FF2B5EF4-FFF2-40B4-BE49-F238E27FC236}">
                <a16:creationId xmlns:a16="http://schemas.microsoft.com/office/drawing/2014/main" id="{A96B622F-7887-2940-3723-4547B4935A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542" y="1625150"/>
            <a:ext cx="4333243" cy="43344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074647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9FF0B-372E-AC37-0741-E9380D7DBC7E}"/>
              </a:ext>
            </a:extLst>
          </p:cNvPr>
          <p:cNvSpPr>
            <a:spLocks noGrp="1"/>
          </p:cNvSpPr>
          <p:nvPr>
            <p:ph type="title"/>
          </p:nvPr>
        </p:nvSpPr>
        <p:spPr>
          <a:xfrm>
            <a:off x="581191" y="702156"/>
            <a:ext cx="11352349" cy="1188720"/>
          </a:xfrm>
        </p:spPr>
        <p:txBody>
          <a:bodyPr/>
          <a:lstStyle/>
          <a:p>
            <a:r>
              <a:rPr lang="en-GB" dirty="0"/>
              <a:t>The strategy check list – fundamental questions in strategy</a:t>
            </a:r>
          </a:p>
        </p:txBody>
      </p:sp>
      <p:sp>
        <p:nvSpPr>
          <p:cNvPr id="4" name="Footer Placeholder 3">
            <a:extLst>
              <a:ext uri="{FF2B5EF4-FFF2-40B4-BE49-F238E27FC236}">
                <a16:creationId xmlns:a16="http://schemas.microsoft.com/office/drawing/2014/main" id="{BA970425-FF7F-6167-F90F-53800D492A5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E56ECED-45A5-0695-ECD9-7213A19ED020}"/>
              </a:ext>
            </a:extLst>
          </p:cNvPr>
          <p:cNvSpPr>
            <a:spLocks noGrp="1"/>
          </p:cNvSpPr>
          <p:nvPr>
            <p:ph type="sldNum" sz="quarter" idx="12"/>
          </p:nvPr>
        </p:nvSpPr>
        <p:spPr/>
        <p:txBody>
          <a:bodyPr/>
          <a:lstStyle/>
          <a:p>
            <a:fld id="{3A98EE3D-8CD1-4C3F-BD1C-C98C9596463C}" type="slidenum">
              <a:rPr lang="en-US" smtClean="0"/>
              <a:t>34</a:t>
            </a:fld>
            <a:endParaRPr lang="en-US" dirty="0"/>
          </a:p>
        </p:txBody>
      </p:sp>
      <p:sp>
        <p:nvSpPr>
          <p:cNvPr id="7" name="Footer Placeholder 1">
            <a:extLst>
              <a:ext uri="{FF2B5EF4-FFF2-40B4-BE49-F238E27FC236}">
                <a16:creationId xmlns:a16="http://schemas.microsoft.com/office/drawing/2014/main" id="{32C2EA60-1744-6216-A204-FC47520A47CA}"/>
              </a:ext>
            </a:extLst>
          </p:cNvPr>
          <p:cNvSpPr txBox="1">
            <a:spLocks/>
          </p:cNvSpPr>
          <p:nvPr/>
        </p:nvSpPr>
        <p:spPr>
          <a:xfrm>
            <a:off x="2793247" y="6002432"/>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a:spcBef>
                <a:spcPct val="0"/>
              </a:spcBef>
              <a:buFontTx/>
              <a:buNone/>
            </a:pPr>
            <a:r>
              <a:rPr lang="en-GB" altLang="en-US" sz="1000" dirty="0"/>
              <a:t>Johnson, Whittington, Scholes, Angwin, </a:t>
            </a:r>
            <a:r>
              <a:rPr lang="en-GB" altLang="en-US" sz="1000" dirty="0" err="1"/>
              <a:t>Regner</a:t>
            </a:r>
            <a:r>
              <a:rPr lang="en-GB" altLang="en-US" sz="1000" dirty="0"/>
              <a:t> (2017)</a:t>
            </a:r>
          </a:p>
        </p:txBody>
      </p:sp>
      <p:pic>
        <p:nvPicPr>
          <p:cNvPr id="9" name="Picture 8">
            <a:extLst>
              <a:ext uri="{FF2B5EF4-FFF2-40B4-BE49-F238E27FC236}">
                <a16:creationId xmlns:a16="http://schemas.microsoft.com/office/drawing/2014/main" id="{985D9E96-F14E-1D0A-881F-BF656E0A73AE}"/>
              </a:ext>
            </a:extLst>
          </p:cNvPr>
          <p:cNvPicPr>
            <a:picLocks noChangeAspect="1"/>
          </p:cNvPicPr>
          <p:nvPr/>
        </p:nvPicPr>
        <p:blipFill>
          <a:blip r:embed="rId2"/>
          <a:stretch>
            <a:fillRect/>
          </a:stretch>
        </p:blipFill>
        <p:spPr>
          <a:xfrm>
            <a:off x="285194" y="2237874"/>
            <a:ext cx="11748946" cy="3317349"/>
          </a:xfrm>
          <a:prstGeom prst="rect">
            <a:avLst/>
          </a:prstGeom>
        </p:spPr>
      </p:pic>
    </p:spTree>
    <p:extLst>
      <p:ext uri="{BB962C8B-B14F-4D97-AF65-F5344CB8AC3E}">
        <p14:creationId xmlns:p14="http://schemas.microsoft.com/office/powerpoint/2010/main" val="42374331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581192" y="702156"/>
            <a:ext cx="11029616" cy="791364"/>
          </a:xfrm>
        </p:spPr>
        <p:txBody>
          <a:bodyPr>
            <a:normAutofit/>
          </a:bodyPr>
          <a:lstStyle/>
          <a:p>
            <a:r>
              <a:rPr lang="en-GB" dirty="0"/>
              <a:t>Dimensions of strategic decisions</a:t>
            </a:r>
          </a:p>
        </p:txBody>
      </p:sp>
      <p:sp>
        <p:nvSpPr>
          <p:cNvPr id="3" name="Content Placeholder 2">
            <a:extLst>
              <a:ext uri="{FF2B5EF4-FFF2-40B4-BE49-F238E27FC236}">
                <a16:creationId xmlns:a16="http://schemas.microsoft.com/office/drawing/2014/main" id="{6B9275BA-4406-0183-EE83-3F4EA966A3AA}"/>
              </a:ext>
            </a:extLst>
          </p:cNvPr>
          <p:cNvSpPr>
            <a:spLocks noGrp="1"/>
          </p:cNvSpPr>
          <p:nvPr>
            <p:ph idx="1"/>
          </p:nvPr>
        </p:nvSpPr>
        <p:spPr>
          <a:xfrm>
            <a:off x="581193" y="2340864"/>
            <a:ext cx="7024758" cy="3511296"/>
          </a:xfrm>
        </p:spPr>
        <p:txBody>
          <a:bodyPr>
            <a:noAutofit/>
          </a:bodyPr>
          <a:lstStyle/>
          <a:p>
            <a:pPr eaLnBrk="1" hangingPunct="1">
              <a:buFontTx/>
              <a:buNone/>
            </a:pPr>
            <a:r>
              <a:rPr lang="en-US" altLang="en-US" sz="2200" b="1" dirty="0">
                <a:solidFill>
                  <a:srgbClr val="0070C0"/>
                </a:solidFill>
              </a:rPr>
              <a:t>Strategic issues…</a:t>
            </a:r>
            <a:endParaRPr lang="en-US" altLang="en-US" sz="2200" dirty="0"/>
          </a:p>
          <a:p>
            <a:pPr eaLnBrk="1" hangingPunct="1"/>
            <a:r>
              <a:rPr lang="en-US" altLang="en-US" sz="2200" dirty="0"/>
              <a:t>Require top-management decisions</a:t>
            </a:r>
          </a:p>
          <a:p>
            <a:pPr eaLnBrk="1" hangingPunct="1"/>
            <a:r>
              <a:rPr lang="en-US" altLang="en-US" sz="2200" dirty="0"/>
              <a:t>Require large amounts of the </a:t>
            </a:r>
            <a:r>
              <a:rPr lang="en-US" altLang="en-US" sz="2200" dirty="0" err="1"/>
              <a:t>organisation’s</a:t>
            </a:r>
            <a:r>
              <a:rPr lang="en-US" altLang="en-US" sz="2200" dirty="0"/>
              <a:t> resources</a:t>
            </a:r>
          </a:p>
          <a:p>
            <a:r>
              <a:rPr lang="en-US" altLang="en-US" sz="2200" dirty="0"/>
              <a:t>Often affect the </a:t>
            </a:r>
            <a:r>
              <a:rPr lang="en-US" altLang="en-US" sz="2200" dirty="0" err="1"/>
              <a:t>organisation’s</a:t>
            </a:r>
            <a:r>
              <a:rPr lang="en-US" altLang="en-US" sz="2200" dirty="0"/>
              <a:t> long-term prosperity</a:t>
            </a:r>
          </a:p>
          <a:p>
            <a:pPr eaLnBrk="1" hangingPunct="1"/>
            <a:r>
              <a:rPr lang="en-US" altLang="en-US" sz="2200" dirty="0"/>
              <a:t>Are future oriented</a:t>
            </a:r>
          </a:p>
          <a:p>
            <a:pPr eaLnBrk="1" hangingPunct="1"/>
            <a:r>
              <a:rPr lang="en-US" altLang="en-US" sz="2200" dirty="0"/>
              <a:t>Usually have multifunctional or multi-business consequences</a:t>
            </a:r>
          </a:p>
          <a:p>
            <a:r>
              <a:rPr lang="en-US" altLang="en-US" sz="2200" dirty="0"/>
              <a:t>Require considering the </a:t>
            </a:r>
            <a:r>
              <a:rPr lang="en-US" altLang="en-US" sz="2200" dirty="0" err="1"/>
              <a:t>organisation’s</a:t>
            </a:r>
            <a:r>
              <a:rPr lang="en-US" altLang="en-US" sz="2200" dirty="0"/>
              <a:t> external environment</a:t>
            </a:r>
          </a:p>
        </p:txBody>
      </p:sp>
      <p:pic>
        <p:nvPicPr>
          <p:cNvPr id="7" name="Picture 6" descr="One red balloon flying away from other white balloons">
            <a:extLst>
              <a:ext uri="{FF2B5EF4-FFF2-40B4-BE49-F238E27FC236}">
                <a16:creationId xmlns:a16="http://schemas.microsoft.com/office/drawing/2014/main" id="{5440C506-36AA-45D0-78F2-07F28A4B610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8051799" y="2340864"/>
            <a:ext cx="3683001" cy="3634486"/>
          </a:xfrm>
          <a:prstGeom prst="rect">
            <a:avLst/>
          </a:prstGeom>
        </p:spPr>
      </p:pic>
      <p:sp>
        <p:nvSpPr>
          <p:cNvPr id="4" name="Footer Placeholder 3">
            <a:extLst>
              <a:ext uri="{FF2B5EF4-FFF2-40B4-BE49-F238E27FC236}">
                <a16:creationId xmlns:a16="http://schemas.microsoft.com/office/drawing/2014/main" id="{959F5A63-D0B0-080E-09BE-F61B1FFAB13D}"/>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35</a:t>
            </a:fld>
            <a:endParaRPr lang="en-US"/>
          </a:p>
        </p:txBody>
      </p:sp>
    </p:spTree>
    <p:extLst>
      <p:ext uri="{BB962C8B-B14F-4D97-AF65-F5344CB8AC3E}">
        <p14:creationId xmlns:p14="http://schemas.microsoft.com/office/powerpoint/2010/main" val="24079891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581192" y="1507414"/>
            <a:ext cx="5120255" cy="3903332"/>
          </a:xfrm>
        </p:spPr>
        <p:txBody>
          <a:bodyPr anchor="t">
            <a:normAutofit/>
          </a:bodyPr>
          <a:lstStyle/>
          <a:p>
            <a:r>
              <a:rPr lang="en-GB" sz="4000" dirty="0">
                <a:solidFill>
                  <a:schemeClr val="tx1">
                    <a:lumMod val="85000"/>
                    <a:lumOff val="15000"/>
                  </a:schemeClr>
                </a:solidFill>
              </a:rPr>
              <a:t>Strategic management</a:t>
            </a:r>
          </a:p>
        </p:txBody>
      </p:sp>
      <p:sp>
        <p:nvSpPr>
          <p:cNvPr id="21" name="Rectangle 20">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B9275BA-4406-0183-EE83-3F4EA966A3AA}"/>
              </a:ext>
            </a:extLst>
          </p:cNvPr>
          <p:cNvSpPr>
            <a:spLocks noGrp="1"/>
          </p:cNvSpPr>
          <p:nvPr>
            <p:ph idx="1"/>
          </p:nvPr>
        </p:nvSpPr>
        <p:spPr>
          <a:xfrm>
            <a:off x="6441743" y="1507415"/>
            <a:ext cx="4819091" cy="3903331"/>
          </a:xfrm>
          <a:ln w="57150">
            <a:noFill/>
          </a:ln>
        </p:spPr>
        <p:txBody>
          <a:bodyPr anchor="t">
            <a:normAutofit/>
          </a:bodyPr>
          <a:lstStyle/>
          <a:p>
            <a:pPr eaLnBrk="1" hangingPunct="1">
              <a:defRPr/>
            </a:pPr>
            <a:r>
              <a:rPr lang="en-US" sz="2400" dirty="0"/>
              <a:t>Set of decisions and actions that result in the formulation and implementation of plans designed to achieve an </a:t>
            </a:r>
            <a:r>
              <a:rPr lang="en-US" sz="2400" dirty="0" err="1"/>
              <a:t>organisation’s</a:t>
            </a:r>
            <a:r>
              <a:rPr lang="en-US" sz="2400" dirty="0"/>
              <a:t> objectives</a:t>
            </a:r>
          </a:p>
          <a:p>
            <a:pPr eaLnBrk="1" hangingPunct="1">
              <a:defRPr/>
            </a:pPr>
            <a:endParaRPr lang="en-US" sz="2400" dirty="0"/>
          </a:p>
          <a:p>
            <a:pPr eaLnBrk="1" hangingPunct="1">
              <a:defRPr/>
            </a:pPr>
            <a:r>
              <a:rPr lang="en-US" sz="2400" dirty="0"/>
              <a:t>Study of why and how some </a:t>
            </a:r>
            <a:r>
              <a:rPr lang="en-US" sz="2400" dirty="0" err="1"/>
              <a:t>organisations</a:t>
            </a:r>
            <a:r>
              <a:rPr lang="en-US" sz="2400" dirty="0"/>
              <a:t> outperform others</a:t>
            </a:r>
          </a:p>
        </p:txBody>
      </p:sp>
      <p:sp>
        <p:nvSpPr>
          <p:cNvPr id="25" name="Rectangle 24">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Footer Placeholder 3">
            <a:extLst>
              <a:ext uri="{FF2B5EF4-FFF2-40B4-BE49-F238E27FC236}">
                <a16:creationId xmlns:a16="http://schemas.microsoft.com/office/drawing/2014/main" id="{959F5A63-D0B0-080E-09BE-F61B1FFAB13D}"/>
              </a:ext>
            </a:extLst>
          </p:cNvPr>
          <p:cNvSpPr>
            <a:spLocks noGrp="1"/>
          </p:cNvSpPr>
          <p:nvPr>
            <p:ph type="ftr" sz="quarter" idx="11"/>
          </p:nvPr>
        </p:nvSpPr>
        <p:spPr>
          <a:xfrm>
            <a:off x="581192" y="5951810"/>
            <a:ext cx="6917210" cy="365125"/>
          </a:xfrm>
        </p:spPr>
        <p:txBody>
          <a:bodyPr>
            <a:normAutofit/>
          </a:bodyPr>
          <a:lstStyle/>
          <a:p>
            <a:endParaRPr lang="en-US">
              <a:solidFill>
                <a:srgbClr val="FFFFFF"/>
              </a:solidFill>
            </a:endParaRPr>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10558300" y="5951810"/>
            <a:ext cx="1052510" cy="365125"/>
          </a:xfrm>
        </p:spPr>
        <p:txBody>
          <a:bodyPr>
            <a:normAutofit/>
          </a:bodyPr>
          <a:lstStyle/>
          <a:p>
            <a:pPr>
              <a:spcAft>
                <a:spcPts val="600"/>
              </a:spcAft>
            </a:pPr>
            <a:fld id="{3A98EE3D-8CD1-4C3F-BD1C-C98C9596463C}" type="slidenum">
              <a:rPr lang="en-US">
                <a:solidFill>
                  <a:srgbClr val="FFFFFF"/>
                </a:solidFill>
              </a:rPr>
              <a:pPr>
                <a:spcAft>
                  <a:spcPts val="600"/>
                </a:spcAft>
              </a:pPr>
              <a:t>36</a:t>
            </a:fld>
            <a:endParaRPr lang="en-US">
              <a:solidFill>
                <a:srgbClr val="FFFFFF"/>
              </a:solidFill>
            </a:endParaRPr>
          </a:p>
        </p:txBody>
      </p:sp>
    </p:spTree>
    <p:extLst>
      <p:ext uri="{BB962C8B-B14F-4D97-AF65-F5344CB8AC3E}">
        <p14:creationId xmlns:p14="http://schemas.microsoft.com/office/powerpoint/2010/main" val="29486893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6" name="Rectangle 85">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8" name="Rectangle 87">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0" name="Rectangle 89">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2" name="Rectangle 91">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94" name="Rectangle 93">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6" name="Group 95">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97" name="Rectangle 96">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Rectangle 97">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B525FA1A-8CC5-CCB4-8A74-0EA0B4186E53}"/>
              </a:ext>
            </a:extLst>
          </p:cNvPr>
          <p:cNvSpPr>
            <a:spLocks noGrp="1"/>
          </p:cNvSpPr>
          <p:nvPr>
            <p:ph type="title"/>
          </p:nvPr>
        </p:nvSpPr>
        <p:spPr>
          <a:xfrm>
            <a:off x="584200" y="1524002"/>
            <a:ext cx="3412067" cy="1826510"/>
          </a:xfrm>
        </p:spPr>
        <p:txBody>
          <a:bodyPr vert="horz" lIns="91440" tIns="45720" rIns="91440" bIns="45720" rtlCol="0" anchor="b">
            <a:normAutofit/>
          </a:bodyPr>
          <a:lstStyle/>
          <a:p>
            <a:r>
              <a:rPr lang="en-US" sz="3600" dirty="0">
                <a:solidFill>
                  <a:srgbClr val="FFFFFF"/>
                </a:solidFill>
              </a:rPr>
              <a:t>strategic management is a process</a:t>
            </a:r>
          </a:p>
        </p:txBody>
      </p:sp>
      <p:sp>
        <p:nvSpPr>
          <p:cNvPr id="4" name="Footer Placeholder 3">
            <a:extLst>
              <a:ext uri="{FF2B5EF4-FFF2-40B4-BE49-F238E27FC236}">
                <a16:creationId xmlns:a16="http://schemas.microsoft.com/office/drawing/2014/main" id="{05242FFC-F9C3-0401-3D37-ABE3487D9864}"/>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defTabSz="457200"/>
            <a:endParaRPr lang="en-US" sz="900" kern="1200" cap="all">
              <a:solidFill>
                <a:srgbClr val="FFFFFF"/>
              </a:solidFill>
              <a:latin typeface="+mn-lt"/>
              <a:ea typeface="+mn-ea"/>
              <a:cs typeface="+mn-cs"/>
            </a:endParaRPr>
          </a:p>
        </p:txBody>
      </p:sp>
      <p:pic>
        <p:nvPicPr>
          <p:cNvPr id="68" name="Content Placeholder 67">
            <a:extLst>
              <a:ext uri="{FF2B5EF4-FFF2-40B4-BE49-F238E27FC236}">
                <a16:creationId xmlns:a16="http://schemas.microsoft.com/office/drawing/2014/main" id="{420DDB6E-F19A-8391-F6B7-B3B3EDE821B9}"/>
              </a:ext>
            </a:extLst>
          </p:cNvPr>
          <p:cNvPicPr>
            <a:picLocks noGrp="1" noChangeAspect="1"/>
          </p:cNvPicPr>
          <p:nvPr>
            <p:ph idx="1"/>
          </p:nvPr>
        </p:nvPicPr>
        <p:blipFill>
          <a:blip r:embed="rId2"/>
          <a:stretch>
            <a:fillRect/>
          </a:stretch>
        </p:blipFill>
        <p:spPr>
          <a:xfrm>
            <a:off x="4740676" y="1094661"/>
            <a:ext cx="6061272" cy="3500385"/>
          </a:xfrm>
          <a:prstGeom prst="rect">
            <a:avLst/>
          </a:prstGeom>
        </p:spPr>
      </p:pic>
      <p:sp>
        <p:nvSpPr>
          <p:cNvPr id="3" name="Content Placeholder 2">
            <a:extLst>
              <a:ext uri="{FF2B5EF4-FFF2-40B4-BE49-F238E27FC236}">
                <a16:creationId xmlns:a16="http://schemas.microsoft.com/office/drawing/2014/main" id="{6B9275BA-4406-0183-EE83-3F4EA966A3AA}"/>
              </a:ext>
            </a:extLst>
          </p:cNvPr>
          <p:cNvSpPr txBox="1">
            <a:spLocks/>
          </p:cNvSpPr>
          <p:nvPr/>
        </p:nvSpPr>
        <p:spPr>
          <a:xfrm>
            <a:off x="4771500" y="5002385"/>
            <a:ext cx="7278259" cy="1499736"/>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US" altLang="en-US" sz="2000" dirty="0"/>
              <a:t>Directs the </a:t>
            </a:r>
            <a:r>
              <a:rPr lang="en-US" altLang="en-US" sz="2000" dirty="0" err="1"/>
              <a:t>organisation</a:t>
            </a:r>
            <a:r>
              <a:rPr lang="en-US" altLang="en-US" sz="2000" dirty="0"/>
              <a:t> toward overall goals and objectives</a:t>
            </a:r>
          </a:p>
          <a:p>
            <a:r>
              <a:rPr lang="en-US" altLang="en-US" sz="2000" dirty="0"/>
              <a:t>Includes multiple stakeholders in decision making</a:t>
            </a:r>
          </a:p>
          <a:p>
            <a:r>
              <a:rPr lang="en-US" altLang="en-US" sz="2000" dirty="0"/>
              <a:t>Needs to incorporate short-term and long-term perspectives</a:t>
            </a:r>
          </a:p>
          <a:p>
            <a:r>
              <a:rPr lang="en-US" altLang="en-US" sz="2000" dirty="0" err="1"/>
              <a:t>Recognises</a:t>
            </a:r>
            <a:r>
              <a:rPr lang="en-US" altLang="en-US" sz="2000" dirty="0"/>
              <a:t> trade-offs between efficiency and effectiveness</a:t>
            </a:r>
          </a:p>
        </p:txBody>
      </p:sp>
      <p:sp>
        <p:nvSpPr>
          <p:cNvPr id="6" name="TextBox 5">
            <a:extLst>
              <a:ext uri="{FF2B5EF4-FFF2-40B4-BE49-F238E27FC236}">
                <a16:creationId xmlns:a16="http://schemas.microsoft.com/office/drawing/2014/main" id="{0E7D38FB-A3AC-115C-EAB1-180F885E3A36}"/>
              </a:ext>
            </a:extLst>
          </p:cNvPr>
          <p:cNvSpPr txBox="1"/>
          <p:nvPr/>
        </p:nvSpPr>
        <p:spPr>
          <a:xfrm>
            <a:off x="4643021" y="479398"/>
            <a:ext cx="2681056" cy="523220"/>
          </a:xfrm>
          <a:prstGeom prst="rect">
            <a:avLst/>
          </a:prstGeom>
          <a:noFill/>
        </p:spPr>
        <p:txBody>
          <a:bodyPr wrap="square" rtlCol="0">
            <a:spAutoFit/>
          </a:bodyPr>
          <a:lstStyle/>
          <a:p>
            <a:r>
              <a:rPr lang="en-GB" sz="2800" b="1" dirty="0">
                <a:solidFill>
                  <a:srgbClr val="0070C0"/>
                </a:solidFill>
              </a:rPr>
              <a:t>KEY TASKS</a:t>
            </a:r>
          </a:p>
        </p:txBody>
      </p:sp>
    </p:spTree>
    <p:extLst>
      <p:ext uri="{BB962C8B-B14F-4D97-AF65-F5344CB8AC3E}">
        <p14:creationId xmlns:p14="http://schemas.microsoft.com/office/powerpoint/2010/main" val="6399631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581192" y="702156"/>
            <a:ext cx="11029616" cy="842164"/>
          </a:xfrm>
        </p:spPr>
        <p:txBody>
          <a:bodyPr>
            <a:normAutofit/>
          </a:bodyPr>
          <a:lstStyle/>
          <a:p>
            <a:r>
              <a:rPr lang="en-GB" dirty="0"/>
              <a:t>Benefits of Strategic management</a:t>
            </a:r>
          </a:p>
        </p:txBody>
      </p:sp>
      <p:sp>
        <p:nvSpPr>
          <p:cNvPr id="3" name="Content Placeholder 2">
            <a:extLst>
              <a:ext uri="{FF2B5EF4-FFF2-40B4-BE49-F238E27FC236}">
                <a16:creationId xmlns:a16="http://schemas.microsoft.com/office/drawing/2014/main" id="{6B9275BA-4406-0183-EE83-3F4EA966A3AA}"/>
              </a:ext>
            </a:extLst>
          </p:cNvPr>
          <p:cNvSpPr>
            <a:spLocks noGrp="1"/>
          </p:cNvSpPr>
          <p:nvPr>
            <p:ph idx="1"/>
          </p:nvPr>
        </p:nvSpPr>
        <p:spPr>
          <a:xfrm>
            <a:off x="457200" y="1828800"/>
            <a:ext cx="7148751" cy="4226560"/>
          </a:xfrm>
        </p:spPr>
        <p:txBody>
          <a:bodyPr>
            <a:noAutofit/>
          </a:bodyPr>
          <a:lstStyle/>
          <a:p>
            <a:pPr eaLnBrk="1" hangingPunct="1">
              <a:lnSpc>
                <a:spcPct val="100000"/>
              </a:lnSpc>
            </a:pPr>
            <a:r>
              <a:rPr lang="en-US" altLang="en-US" sz="2000" dirty="0"/>
              <a:t>Strategy formulation activities enhance the </a:t>
            </a:r>
            <a:r>
              <a:rPr lang="en-US" altLang="en-US" sz="2000" dirty="0" err="1"/>
              <a:t>organisation’s</a:t>
            </a:r>
            <a:r>
              <a:rPr lang="en-US" altLang="en-US" sz="2000" dirty="0"/>
              <a:t> ability to prevent problems.</a:t>
            </a:r>
          </a:p>
          <a:p>
            <a:pPr eaLnBrk="1" hangingPunct="1">
              <a:lnSpc>
                <a:spcPct val="100000"/>
              </a:lnSpc>
            </a:pPr>
            <a:r>
              <a:rPr lang="en-US" altLang="en-US" sz="2000" dirty="0"/>
              <a:t>Group-based strategic decisions are likely to be drawn from the best available alternatives.</a:t>
            </a:r>
          </a:p>
          <a:p>
            <a:pPr eaLnBrk="1" hangingPunct="1">
              <a:lnSpc>
                <a:spcPct val="100000"/>
              </a:lnSpc>
            </a:pPr>
            <a:r>
              <a:rPr lang="en-US" altLang="en-US" sz="2000" dirty="0"/>
              <a:t>The involvement of employees in strategy formulation improves their understanding of the productivity-reward relationship in every strategic plan and, thus, heightens their motivation.</a:t>
            </a:r>
          </a:p>
          <a:p>
            <a:pPr eaLnBrk="1" hangingPunct="1">
              <a:lnSpc>
                <a:spcPct val="100000"/>
              </a:lnSpc>
            </a:pPr>
            <a:r>
              <a:rPr lang="en-US" altLang="en-US" sz="2000" dirty="0"/>
              <a:t>Gaps and overlaps in activities among individuals and groups are reduced as participation in strategy formulation clarifies differences in roles.</a:t>
            </a:r>
          </a:p>
          <a:p>
            <a:pPr eaLnBrk="1" hangingPunct="1">
              <a:lnSpc>
                <a:spcPct val="100000"/>
              </a:lnSpc>
            </a:pPr>
            <a:r>
              <a:rPr lang="en-US" altLang="en-US" sz="2000" dirty="0"/>
              <a:t>Resistance to change is reduced.  </a:t>
            </a:r>
          </a:p>
        </p:txBody>
      </p:sp>
      <p:pic>
        <p:nvPicPr>
          <p:cNvPr id="7" name="Picture 6" descr="Small white light bulbs with one large yellow light bulb drawn on a black surface">
            <a:extLst>
              <a:ext uri="{FF2B5EF4-FFF2-40B4-BE49-F238E27FC236}">
                <a16:creationId xmlns:a16="http://schemas.microsoft.com/office/drawing/2014/main" id="{D6EF603A-219F-8F20-AC7A-BEEB75BE8660}"/>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r="-3" b="-2"/>
          <a:stretch/>
        </p:blipFill>
        <p:spPr>
          <a:xfrm>
            <a:off x="8051799" y="2340864"/>
            <a:ext cx="3683001" cy="3634486"/>
          </a:xfrm>
          <a:prstGeom prst="rect">
            <a:avLst/>
          </a:prstGeom>
        </p:spPr>
      </p:pic>
      <p:sp>
        <p:nvSpPr>
          <p:cNvPr id="4" name="Footer Placeholder 3">
            <a:extLst>
              <a:ext uri="{FF2B5EF4-FFF2-40B4-BE49-F238E27FC236}">
                <a16:creationId xmlns:a16="http://schemas.microsoft.com/office/drawing/2014/main" id="{959F5A63-D0B0-080E-09BE-F61B1FFAB13D}"/>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38</a:t>
            </a:fld>
            <a:endParaRPr lang="en-US"/>
          </a:p>
        </p:txBody>
      </p:sp>
    </p:spTree>
    <p:extLst>
      <p:ext uri="{BB962C8B-B14F-4D97-AF65-F5344CB8AC3E}">
        <p14:creationId xmlns:p14="http://schemas.microsoft.com/office/powerpoint/2010/main" val="15536867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581192" y="702156"/>
            <a:ext cx="11029616" cy="882804"/>
          </a:xfrm>
        </p:spPr>
        <p:txBody>
          <a:bodyPr>
            <a:normAutofit/>
          </a:bodyPr>
          <a:lstStyle/>
          <a:p>
            <a:r>
              <a:rPr lang="en-GB" dirty="0"/>
              <a:t>risks of Strategic management</a:t>
            </a:r>
          </a:p>
        </p:txBody>
      </p:sp>
      <p:sp>
        <p:nvSpPr>
          <p:cNvPr id="3" name="Content Placeholder 2">
            <a:extLst>
              <a:ext uri="{FF2B5EF4-FFF2-40B4-BE49-F238E27FC236}">
                <a16:creationId xmlns:a16="http://schemas.microsoft.com/office/drawing/2014/main" id="{6B9275BA-4406-0183-EE83-3F4EA966A3AA}"/>
              </a:ext>
            </a:extLst>
          </p:cNvPr>
          <p:cNvSpPr>
            <a:spLocks noGrp="1"/>
          </p:cNvSpPr>
          <p:nvPr>
            <p:ph idx="1"/>
          </p:nvPr>
        </p:nvSpPr>
        <p:spPr>
          <a:xfrm>
            <a:off x="581193" y="1879600"/>
            <a:ext cx="7024758" cy="4095750"/>
          </a:xfrm>
        </p:spPr>
        <p:txBody>
          <a:bodyPr>
            <a:normAutofit/>
          </a:bodyPr>
          <a:lstStyle/>
          <a:p>
            <a:pPr eaLnBrk="1" hangingPunct="1"/>
            <a:r>
              <a:rPr lang="en-US" altLang="en-US" sz="2000" dirty="0"/>
              <a:t>The time that managers spend on the strategic management process may have a negative impact on operational responsibilities.</a:t>
            </a:r>
          </a:p>
          <a:p>
            <a:pPr eaLnBrk="1" hangingPunct="1"/>
            <a:r>
              <a:rPr lang="en-US" altLang="en-US" sz="2000" dirty="0"/>
              <a:t>If the formulators of strategy are not intimately involved in its implementation, they may shirk their individual responsibility for the decision reached.</a:t>
            </a:r>
          </a:p>
          <a:p>
            <a:pPr eaLnBrk="1" hangingPunct="1"/>
            <a:r>
              <a:rPr lang="en-US" altLang="en-US" sz="2000" dirty="0"/>
              <a:t>Strategic managers must be trained to anticipate and respond to the disappointment of participating subordinates over unattained expectations.</a:t>
            </a:r>
          </a:p>
        </p:txBody>
      </p:sp>
      <p:pic>
        <p:nvPicPr>
          <p:cNvPr id="7" name="Picture 6" descr="Hand with red strings">
            <a:extLst>
              <a:ext uri="{FF2B5EF4-FFF2-40B4-BE49-F238E27FC236}">
                <a16:creationId xmlns:a16="http://schemas.microsoft.com/office/drawing/2014/main" id="{F6EF8324-D0D8-7719-B874-50998CF745B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2"/>
          <a:stretch/>
        </p:blipFill>
        <p:spPr>
          <a:xfrm>
            <a:off x="8051799" y="2340864"/>
            <a:ext cx="3683001" cy="3634486"/>
          </a:xfrm>
          <a:prstGeom prst="rect">
            <a:avLst/>
          </a:prstGeom>
        </p:spPr>
      </p:pic>
      <p:sp>
        <p:nvSpPr>
          <p:cNvPr id="4" name="Footer Placeholder 3">
            <a:extLst>
              <a:ext uri="{FF2B5EF4-FFF2-40B4-BE49-F238E27FC236}">
                <a16:creationId xmlns:a16="http://schemas.microsoft.com/office/drawing/2014/main" id="{959F5A63-D0B0-080E-09BE-F61B1FFAB13D}"/>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39</a:t>
            </a:fld>
            <a:endParaRPr lang="en-US"/>
          </a:p>
        </p:txBody>
      </p:sp>
    </p:spTree>
    <p:extLst>
      <p:ext uri="{BB962C8B-B14F-4D97-AF65-F5344CB8AC3E}">
        <p14:creationId xmlns:p14="http://schemas.microsoft.com/office/powerpoint/2010/main" val="10276814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88E439-FA39-D6CC-171C-B13B295EC7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C8624F-A0ED-215C-EF23-5C46FB8A903D}"/>
              </a:ext>
            </a:extLst>
          </p:cNvPr>
          <p:cNvSpPr>
            <a:spLocks noGrp="1"/>
          </p:cNvSpPr>
          <p:nvPr>
            <p:ph type="title"/>
          </p:nvPr>
        </p:nvSpPr>
        <p:spPr>
          <a:xfrm>
            <a:off x="581191" y="702156"/>
            <a:ext cx="11325887" cy="740564"/>
          </a:xfrm>
        </p:spPr>
        <p:txBody>
          <a:bodyPr vert="horz" lIns="91440" tIns="45720" rIns="91440" bIns="45720" rtlCol="0" anchor="b">
            <a:normAutofit/>
          </a:bodyPr>
          <a:lstStyle/>
          <a:p>
            <a:r>
              <a:rPr lang="en-US" dirty="0"/>
              <a:t>Strategic alignment requires focusing on various elements</a:t>
            </a:r>
          </a:p>
        </p:txBody>
      </p:sp>
      <p:pic>
        <p:nvPicPr>
          <p:cNvPr id="7" name="Picture 6" descr="A diagram of a mission&#10;&#10;Description automatically generated">
            <a:extLst>
              <a:ext uri="{FF2B5EF4-FFF2-40B4-BE49-F238E27FC236}">
                <a16:creationId xmlns:a16="http://schemas.microsoft.com/office/drawing/2014/main" id="{82291DEC-B390-74E4-AE20-76F4987530D7}"/>
              </a:ext>
            </a:extLst>
          </p:cNvPr>
          <p:cNvPicPr>
            <a:picLocks noChangeAspect="1"/>
          </p:cNvPicPr>
          <p:nvPr/>
        </p:nvPicPr>
        <p:blipFill>
          <a:blip r:embed="rId2"/>
          <a:stretch>
            <a:fillRect/>
          </a:stretch>
        </p:blipFill>
        <p:spPr>
          <a:xfrm>
            <a:off x="780698" y="2172029"/>
            <a:ext cx="4748741" cy="4160681"/>
          </a:xfrm>
          <a:prstGeom prst="rect">
            <a:avLst/>
          </a:prstGeom>
        </p:spPr>
      </p:pic>
      <p:sp>
        <p:nvSpPr>
          <p:cNvPr id="4" name="Footer Placeholder 3">
            <a:extLst>
              <a:ext uri="{FF2B5EF4-FFF2-40B4-BE49-F238E27FC236}">
                <a16:creationId xmlns:a16="http://schemas.microsoft.com/office/drawing/2014/main" id="{590C63FE-7709-C1C0-D40B-A81BDE2B8348}"/>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defTabSz="457200">
              <a:spcAft>
                <a:spcPts val="600"/>
              </a:spcAft>
            </a:pPr>
            <a:r>
              <a:rPr lang="en-US" kern="1200" cap="all" dirty="0">
                <a:solidFill>
                  <a:srgbClr val="0CC0C3"/>
                </a:solidFill>
                <a:latin typeface="+mn-lt"/>
                <a:ea typeface="+mn-ea"/>
                <a:cs typeface="+mn-cs"/>
              </a:rPr>
              <a:t>Source: Michael d. Watkins, Harvard business review</a:t>
            </a:r>
          </a:p>
        </p:txBody>
      </p:sp>
      <p:sp>
        <p:nvSpPr>
          <p:cNvPr id="5" name="Slide Number Placeholder 4">
            <a:extLst>
              <a:ext uri="{FF2B5EF4-FFF2-40B4-BE49-F238E27FC236}">
                <a16:creationId xmlns:a16="http://schemas.microsoft.com/office/drawing/2014/main" id="{A21DD79A-37C3-22E0-F9CD-4969CB7E41E8}"/>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0CC0C3"/>
                </a:solidFill>
              </a:rPr>
              <a:pPr defTabSz="457200">
                <a:spcAft>
                  <a:spcPts val="600"/>
                </a:spcAft>
              </a:pPr>
              <a:t>40</a:t>
            </a:fld>
            <a:endParaRPr lang="en-US">
              <a:solidFill>
                <a:srgbClr val="0CC0C3"/>
              </a:solidFill>
            </a:endParaRPr>
          </a:p>
        </p:txBody>
      </p:sp>
      <p:graphicFrame>
        <p:nvGraphicFramePr>
          <p:cNvPr id="13" name="TextBox 10">
            <a:extLst>
              <a:ext uri="{FF2B5EF4-FFF2-40B4-BE49-F238E27FC236}">
                <a16:creationId xmlns:a16="http://schemas.microsoft.com/office/drawing/2014/main" id="{3119665E-818F-B0CC-8806-FE9544B31C32}"/>
              </a:ext>
            </a:extLst>
          </p:cNvPr>
          <p:cNvGraphicFramePr/>
          <p:nvPr>
            <p:extLst>
              <p:ext uri="{D42A27DB-BD31-4B8C-83A1-F6EECF244321}">
                <p14:modId xmlns:p14="http://schemas.microsoft.com/office/powerpoint/2010/main" val="3265995548"/>
              </p:ext>
            </p:extLst>
          </p:nvPr>
        </p:nvGraphicFramePr>
        <p:xfrm>
          <a:off x="6004561" y="2065500"/>
          <a:ext cx="5606246" cy="4160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496139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0" name="Rectangle 19">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537364"/>
          </a:xfrm>
        </p:spPr>
        <p:txBody>
          <a:bodyPr vert="horz" lIns="91440" tIns="45720" rIns="91440" bIns="45720" rtlCol="0" anchor="b">
            <a:normAutofit/>
          </a:bodyPr>
          <a:lstStyle/>
          <a:p>
            <a:r>
              <a:rPr lang="en-US" b="0" kern="1200" cap="all" dirty="0">
                <a:solidFill>
                  <a:schemeClr val="tx2"/>
                </a:solidFill>
                <a:latin typeface="+mj-lt"/>
                <a:ea typeface="+mj-ea"/>
                <a:cs typeface="+mj-cs"/>
              </a:rPr>
              <a:t>Strategy statements</a:t>
            </a:r>
          </a:p>
        </p:txBody>
      </p:sp>
      <p:sp>
        <p:nvSpPr>
          <p:cNvPr id="22" name="Rectangle 21">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5" y="1389480"/>
            <a:ext cx="6388565" cy="4469320"/>
          </a:xfrm>
          <a:prstGeom prst="rect">
            <a:avLst/>
          </a:prstGeom>
        </p:spPr>
        <p:txBody>
          <a:bodyPr vert="horz" lIns="91440" tIns="45720" rIns="91440" bIns="45720" rtlCol="0" anchor="ctr">
            <a:noAutofit/>
          </a:bodyPr>
          <a:lstStyle/>
          <a:p>
            <a:pPr defTabSz="457200">
              <a:spcBef>
                <a:spcPct val="20000"/>
              </a:spcBef>
              <a:spcAft>
                <a:spcPts val="600"/>
              </a:spcAft>
              <a:buClr>
                <a:schemeClr val="accent1"/>
              </a:buClr>
              <a:buSzPct val="92000"/>
              <a:buFont typeface="Wingdings 2" panose="05020102010507070707" pitchFamily="18" charset="2"/>
              <a:buChar char=""/>
            </a:pPr>
            <a:r>
              <a:rPr lang="en-US" sz="2000" b="1" dirty="0">
                <a:solidFill>
                  <a:schemeClr val="tx2"/>
                </a:solidFill>
              </a:rPr>
              <a:t>Strategy statements should have three main themes: </a:t>
            </a:r>
          </a:p>
          <a:p>
            <a:pPr marL="285750" indent="-285750" defTabSz="457200">
              <a:spcBef>
                <a:spcPct val="20000"/>
              </a:spcBef>
              <a:spcAft>
                <a:spcPts val="600"/>
              </a:spcAft>
              <a:buClr>
                <a:schemeClr val="accent1"/>
              </a:buClr>
              <a:buSzPct val="92000"/>
              <a:buFont typeface="Wingdings 2" panose="05020102010507070707" pitchFamily="18" charset="2"/>
              <a:buChar char=""/>
            </a:pPr>
            <a:r>
              <a:rPr lang="en-US" sz="2000" b="1" dirty="0">
                <a:solidFill>
                  <a:srgbClr val="0070C0"/>
                </a:solidFill>
              </a:rPr>
              <a:t>Fundamental goals </a:t>
            </a:r>
            <a:r>
              <a:rPr lang="en-US" sz="2000" b="1" dirty="0">
                <a:solidFill>
                  <a:schemeClr val="tx2"/>
                </a:solidFill>
              </a:rPr>
              <a:t>that the </a:t>
            </a:r>
            <a:r>
              <a:rPr lang="en-US" sz="2000" b="1" dirty="0" err="1">
                <a:solidFill>
                  <a:schemeClr val="tx2"/>
                </a:solidFill>
              </a:rPr>
              <a:t>organisation</a:t>
            </a:r>
            <a:r>
              <a:rPr lang="en-US" sz="2000" b="1" dirty="0">
                <a:solidFill>
                  <a:schemeClr val="tx2"/>
                </a:solidFill>
              </a:rPr>
              <a:t> seeks, which reflect the stated:</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US" sz="2000" b="1" dirty="0">
                <a:solidFill>
                  <a:schemeClr val="tx2"/>
                </a:solidFill>
              </a:rPr>
              <a:t>Mission</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US" sz="2000" b="1" dirty="0">
                <a:solidFill>
                  <a:schemeClr val="tx2"/>
                </a:solidFill>
              </a:rPr>
              <a:t>Vision</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US" sz="2000" b="1" dirty="0">
                <a:solidFill>
                  <a:schemeClr val="tx2"/>
                </a:solidFill>
              </a:rPr>
              <a:t>Core Values</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US" sz="2000" b="1" dirty="0">
                <a:solidFill>
                  <a:schemeClr val="tx2"/>
                </a:solidFill>
              </a:rPr>
              <a:t>Objectives</a:t>
            </a:r>
          </a:p>
          <a:p>
            <a:pPr marL="285750" indent="-285750" defTabSz="457200">
              <a:spcBef>
                <a:spcPct val="20000"/>
              </a:spcBef>
              <a:spcAft>
                <a:spcPts val="600"/>
              </a:spcAft>
              <a:buClr>
                <a:schemeClr val="accent1"/>
              </a:buClr>
              <a:buSzPct val="92000"/>
              <a:buFont typeface="Wingdings 2" panose="05020102010507070707" pitchFamily="18" charset="2"/>
              <a:buChar char=""/>
            </a:pPr>
            <a:r>
              <a:rPr lang="en-US" sz="2000" b="1" dirty="0">
                <a:solidFill>
                  <a:schemeClr val="tx2"/>
                </a:solidFill>
              </a:rPr>
              <a:t>The </a:t>
            </a:r>
            <a:r>
              <a:rPr lang="en-US" sz="2000" b="1" dirty="0">
                <a:solidFill>
                  <a:srgbClr val="0070C0"/>
                </a:solidFill>
              </a:rPr>
              <a:t>scope</a:t>
            </a:r>
            <a:r>
              <a:rPr lang="en-US" sz="2000" b="1" dirty="0">
                <a:solidFill>
                  <a:schemeClr val="tx2"/>
                </a:solidFill>
              </a:rPr>
              <a:t> of the </a:t>
            </a:r>
            <a:r>
              <a:rPr lang="en-US" sz="2000" b="1" dirty="0" err="1">
                <a:solidFill>
                  <a:schemeClr val="tx2"/>
                </a:solidFill>
              </a:rPr>
              <a:t>organisation’s</a:t>
            </a:r>
            <a:r>
              <a:rPr lang="en-US" sz="2000" b="1" dirty="0">
                <a:solidFill>
                  <a:schemeClr val="tx2"/>
                </a:solidFill>
              </a:rPr>
              <a:t> activities.</a:t>
            </a:r>
          </a:p>
          <a:p>
            <a:pPr marL="285750" indent="-285750" defTabSz="457200">
              <a:spcBef>
                <a:spcPct val="20000"/>
              </a:spcBef>
              <a:spcAft>
                <a:spcPts val="600"/>
              </a:spcAft>
              <a:buClr>
                <a:schemeClr val="accent1"/>
              </a:buClr>
              <a:buSzPct val="92000"/>
              <a:buFont typeface="Wingdings 2" panose="05020102010507070707" pitchFamily="18" charset="2"/>
              <a:buChar char=""/>
            </a:pPr>
            <a:r>
              <a:rPr lang="en-US" sz="2000" b="1" dirty="0">
                <a:solidFill>
                  <a:schemeClr val="tx2"/>
                </a:solidFill>
              </a:rPr>
              <a:t>The </a:t>
            </a:r>
            <a:r>
              <a:rPr lang="en-US" sz="2000" b="1" dirty="0">
                <a:solidFill>
                  <a:srgbClr val="0070C0"/>
                </a:solidFill>
              </a:rPr>
              <a:t>particular advantages or capabilities </a:t>
            </a:r>
            <a:r>
              <a:rPr lang="en-US" sz="2000" b="1" dirty="0">
                <a:solidFill>
                  <a:schemeClr val="tx2"/>
                </a:solidFill>
              </a:rPr>
              <a:t>it has to deliver all of these.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defTabSz="457200"/>
            <a:endParaRPr lang="en-US" sz="900" kern="1200" cap="all">
              <a:solidFill>
                <a:srgbClr val="BC904A"/>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BC904A"/>
                </a:solidFill>
              </a:rPr>
              <a:pPr defTabSz="457200">
                <a:spcAft>
                  <a:spcPts val="600"/>
                </a:spcAft>
              </a:pPr>
              <a:t>41</a:t>
            </a:fld>
            <a:endParaRPr lang="en-US">
              <a:solidFill>
                <a:srgbClr val="BC904A"/>
              </a:solidFill>
            </a:endParaRPr>
          </a:p>
        </p:txBody>
      </p:sp>
      <p:pic>
        <p:nvPicPr>
          <p:cNvPr id="9" name="Picture 8" descr="Message in a bottle floating in water">
            <a:extLst>
              <a:ext uri="{FF2B5EF4-FFF2-40B4-BE49-F238E27FC236}">
                <a16:creationId xmlns:a16="http://schemas.microsoft.com/office/drawing/2014/main" id="{40E5C5B1-109A-9D2E-7C15-8EAA4745348B}"/>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313464426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A26C51-3452-29CE-EA84-4C6E35EE9B1A}"/>
              </a:ext>
            </a:extLst>
          </p:cNvPr>
          <p:cNvSpPr>
            <a:spLocks noGrp="1"/>
          </p:cNvSpPr>
          <p:nvPr>
            <p:ph type="title"/>
          </p:nvPr>
        </p:nvSpPr>
        <p:spPr>
          <a:xfrm>
            <a:off x="581193" y="702156"/>
            <a:ext cx="6309003" cy="791364"/>
          </a:xfrm>
        </p:spPr>
        <p:txBody>
          <a:bodyPr>
            <a:normAutofit/>
          </a:bodyPr>
          <a:lstStyle/>
          <a:p>
            <a:r>
              <a:rPr lang="en-GB" dirty="0">
                <a:solidFill>
                  <a:schemeClr val="tx2"/>
                </a:solidFill>
              </a:rPr>
              <a:t>Company mission</a:t>
            </a:r>
          </a:p>
        </p:txBody>
      </p:sp>
      <p:sp>
        <p:nvSpPr>
          <p:cNvPr id="14" name="Rectangle 1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B77B9CD-23BB-27DF-506D-F7FC0BBEFA52}"/>
              </a:ext>
            </a:extLst>
          </p:cNvPr>
          <p:cNvSpPr>
            <a:spLocks noGrp="1"/>
          </p:cNvSpPr>
          <p:nvPr>
            <p:ph idx="1"/>
          </p:nvPr>
        </p:nvSpPr>
        <p:spPr>
          <a:xfrm>
            <a:off x="581194" y="1896533"/>
            <a:ext cx="6309003" cy="3962266"/>
          </a:xfrm>
        </p:spPr>
        <p:txBody>
          <a:bodyPr>
            <a:normAutofit/>
          </a:bodyPr>
          <a:lstStyle/>
          <a:p>
            <a:pPr eaLnBrk="1" hangingPunct="1">
              <a:buFontTx/>
              <a:buNone/>
            </a:pPr>
            <a:r>
              <a:rPr lang="en-US" altLang="en-US" sz="2000" dirty="0">
                <a:solidFill>
                  <a:schemeClr val="tx2"/>
                </a:solidFill>
              </a:rPr>
              <a:t>What is a Company Mission?</a:t>
            </a:r>
          </a:p>
          <a:p>
            <a:r>
              <a:rPr lang="en-US" altLang="en-US" sz="2000" dirty="0">
                <a:solidFill>
                  <a:schemeClr val="tx2"/>
                </a:solidFill>
              </a:rPr>
              <a:t>This is the fundamental purpose that sets a firm apart from other firms of its type and identifies the scope of its operations in product and market terms.  </a:t>
            </a:r>
          </a:p>
          <a:p>
            <a:r>
              <a:rPr lang="en-US" altLang="en-US" sz="2000" dirty="0">
                <a:solidFill>
                  <a:schemeClr val="tx2"/>
                </a:solidFill>
              </a:rPr>
              <a:t>It sets out why the organization exists and what it should be doing.</a:t>
            </a:r>
          </a:p>
          <a:p>
            <a:r>
              <a:rPr lang="en-US" altLang="en-US" sz="2000" dirty="0">
                <a:solidFill>
                  <a:schemeClr val="tx2"/>
                </a:solidFill>
              </a:rPr>
              <a:t>It broadly outlines the organization’s future course and serves to communicate “who we are, what we do, and where we’re headed”</a:t>
            </a:r>
          </a:p>
          <a:p>
            <a:endParaRPr lang="en-GB" dirty="0">
              <a:solidFill>
                <a:schemeClr val="tx2"/>
              </a:solidFill>
            </a:endParaRPr>
          </a:p>
        </p:txBody>
      </p:sp>
      <p:sp>
        <p:nvSpPr>
          <p:cNvPr id="4" name="Footer Placeholder 3">
            <a:extLst>
              <a:ext uri="{FF2B5EF4-FFF2-40B4-BE49-F238E27FC236}">
                <a16:creationId xmlns:a16="http://schemas.microsoft.com/office/drawing/2014/main" id="{883FBBCA-7648-8AAC-16DC-D640D6418E6C}"/>
              </a:ext>
            </a:extLst>
          </p:cNvPr>
          <p:cNvSpPr>
            <a:spLocks noGrp="1"/>
          </p:cNvSpPr>
          <p:nvPr>
            <p:ph type="ftr" sz="quarter" idx="11"/>
          </p:nvPr>
        </p:nvSpPr>
        <p:spPr>
          <a:xfrm>
            <a:off x="581193" y="5951811"/>
            <a:ext cx="4277410" cy="365125"/>
          </a:xfrm>
        </p:spPr>
        <p:txBody>
          <a:bodyPr>
            <a:normAutofit/>
          </a:bodyPr>
          <a:lstStyle/>
          <a:p>
            <a:endParaRPr lang="en-US">
              <a:solidFill>
                <a:srgbClr val="F93200"/>
              </a:solidFill>
            </a:endParaRPr>
          </a:p>
        </p:txBody>
      </p:sp>
      <p:sp>
        <p:nvSpPr>
          <p:cNvPr id="5" name="Slide Number Placeholder 4">
            <a:extLst>
              <a:ext uri="{FF2B5EF4-FFF2-40B4-BE49-F238E27FC236}">
                <a16:creationId xmlns:a16="http://schemas.microsoft.com/office/drawing/2014/main" id="{8C2B8F84-C112-ED37-9C83-1EF486FCAB57}"/>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F93200"/>
                </a:solidFill>
              </a:rPr>
              <a:pPr>
                <a:spcAft>
                  <a:spcPts val="600"/>
                </a:spcAft>
              </a:pPr>
              <a:t>42</a:t>
            </a:fld>
            <a:endParaRPr lang="en-US">
              <a:solidFill>
                <a:srgbClr val="F93200"/>
              </a:solidFill>
            </a:endParaRPr>
          </a:p>
        </p:txBody>
      </p:sp>
      <p:pic>
        <p:nvPicPr>
          <p:cNvPr id="8" name="Picture 7" descr="Person with idea concept">
            <a:extLst>
              <a:ext uri="{FF2B5EF4-FFF2-40B4-BE49-F238E27FC236}">
                <a16:creationId xmlns:a16="http://schemas.microsoft.com/office/drawing/2014/main" id="{A53FB055-0DD1-89C4-F816-1D1A0C4EB6A2}"/>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437197" y="80734"/>
            <a:ext cx="4670724" cy="6858000"/>
          </a:xfrm>
          <a:prstGeom prst="rect">
            <a:avLst/>
          </a:prstGeom>
        </p:spPr>
      </p:pic>
    </p:spTree>
    <p:extLst>
      <p:ext uri="{BB962C8B-B14F-4D97-AF65-F5344CB8AC3E}">
        <p14:creationId xmlns:p14="http://schemas.microsoft.com/office/powerpoint/2010/main" val="39826326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A26C51-3452-29CE-EA84-4C6E35EE9B1A}"/>
              </a:ext>
            </a:extLst>
          </p:cNvPr>
          <p:cNvSpPr>
            <a:spLocks noGrp="1"/>
          </p:cNvSpPr>
          <p:nvPr>
            <p:ph type="title"/>
          </p:nvPr>
        </p:nvSpPr>
        <p:spPr>
          <a:xfrm>
            <a:off x="581193" y="702156"/>
            <a:ext cx="6309003" cy="791364"/>
          </a:xfrm>
        </p:spPr>
        <p:txBody>
          <a:bodyPr>
            <a:normAutofit/>
          </a:bodyPr>
          <a:lstStyle/>
          <a:p>
            <a:r>
              <a:rPr lang="en-GB" dirty="0">
                <a:solidFill>
                  <a:schemeClr val="tx2"/>
                </a:solidFill>
              </a:rPr>
              <a:t>Company mission</a:t>
            </a:r>
          </a:p>
        </p:txBody>
      </p:sp>
      <p:sp>
        <p:nvSpPr>
          <p:cNvPr id="14" name="Rectangle 1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B77B9CD-23BB-27DF-506D-F7FC0BBEFA52}"/>
              </a:ext>
            </a:extLst>
          </p:cNvPr>
          <p:cNvSpPr>
            <a:spLocks noGrp="1"/>
          </p:cNvSpPr>
          <p:nvPr>
            <p:ph idx="1"/>
          </p:nvPr>
        </p:nvSpPr>
        <p:spPr>
          <a:xfrm>
            <a:off x="581194" y="1896533"/>
            <a:ext cx="6309003" cy="3962266"/>
          </a:xfrm>
        </p:spPr>
        <p:txBody>
          <a:bodyPr>
            <a:normAutofit/>
          </a:bodyPr>
          <a:lstStyle/>
          <a:p>
            <a:pPr>
              <a:lnSpc>
                <a:spcPct val="107000"/>
              </a:lnSpc>
              <a:spcAft>
                <a:spcPts val="1200"/>
              </a:spcAft>
            </a:pPr>
            <a:r>
              <a:rPr lang="en-GB" sz="2000" kern="0" dirty="0">
                <a:solidFill>
                  <a:schemeClr val="accent2">
                    <a:lumMod val="50000"/>
                  </a:schemeClr>
                </a:solidFill>
                <a:effectLst/>
                <a:ea typeface="Times New Roman" panose="02020603050405020304" pitchFamily="18" charset="0"/>
                <a:cs typeface="Arial" panose="020B0604020202020204" pitchFamily="34" charset="0"/>
              </a:rPr>
              <a:t>A good mission statement:</a:t>
            </a:r>
            <a:endParaRPr lang="en-GB" sz="2000" kern="100" dirty="0">
              <a:solidFill>
                <a:schemeClr val="accent2">
                  <a:lumMod val="50000"/>
                </a:schemeClr>
              </a:solidFill>
              <a:effectLst/>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b="1" kern="0" dirty="0">
                <a:solidFill>
                  <a:schemeClr val="accent2">
                    <a:lumMod val="50000"/>
                  </a:schemeClr>
                </a:solidFill>
                <a:effectLst/>
                <a:ea typeface="Times New Roman" panose="02020603050405020304" pitchFamily="18" charset="0"/>
                <a:cs typeface="Arial" panose="020B0604020202020204" pitchFamily="34" charset="0"/>
              </a:rPr>
              <a:t>Defines the company's purpose</a:t>
            </a:r>
            <a:r>
              <a:rPr lang="en-GB" sz="2000" kern="0" dirty="0">
                <a:solidFill>
                  <a:schemeClr val="accent2">
                    <a:lumMod val="50000"/>
                  </a:schemeClr>
                </a:solidFill>
                <a:effectLst/>
                <a:ea typeface="Times New Roman" panose="02020603050405020304" pitchFamily="18" charset="0"/>
                <a:cs typeface="Arial" panose="020B0604020202020204" pitchFamily="34" charset="0"/>
              </a:rPr>
              <a:t>: It clearly states what the company does and why it does it.</a:t>
            </a:r>
            <a:endParaRPr lang="en-GB" sz="2000" kern="100" dirty="0">
              <a:solidFill>
                <a:schemeClr val="accent2">
                  <a:lumMod val="50000"/>
                </a:schemeClr>
              </a:solidFill>
              <a:effectLst/>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b="1" kern="0" dirty="0">
                <a:solidFill>
                  <a:schemeClr val="accent2">
                    <a:lumMod val="50000"/>
                  </a:schemeClr>
                </a:solidFill>
                <a:effectLst/>
                <a:ea typeface="Times New Roman" panose="02020603050405020304" pitchFamily="18" charset="0"/>
                <a:cs typeface="Arial" panose="020B0604020202020204" pitchFamily="34" charset="0"/>
              </a:rPr>
              <a:t>Guides decision-making</a:t>
            </a:r>
            <a:r>
              <a:rPr lang="en-GB" sz="2000" kern="0" dirty="0">
                <a:solidFill>
                  <a:schemeClr val="accent2">
                    <a:lumMod val="50000"/>
                  </a:schemeClr>
                </a:solidFill>
                <a:effectLst/>
                <a:ea typeface="Times New Roman" panose="02020603050405020304" pitchFamily="18" charset="0"/>
                <a:cs typeface="Arial" panose="020B0604020202020204" pitchFamily="34" charset="0"/>
              </a:rPr>
              <a:t>: It provides a framework for making strategic decisions and setting priorities.</a:t>
            </a:r>
            <a:endParaRPr lang="en-GB" sz="2000" kern="100" dirty="0">
              <a:solidFill>
                <a:schemeClr val="accent2">
                  <a:lumMod val="50000"/>
                </a:schemeClr>
              </a:solidFill>
              <a:effectLst/>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b="1" kern="0" dirty="0">
                <a:solidFill>
                  <a:schemeClr val="accent2">
                    <a:lumMod val="50000"/>
                  </a:schemeClr>
                </a:solidFill>
                <a:effectLst/>
                <a:ea typeface="Times New Roman" panose="02020603050405020304" pitchFamily="18" charset="0"/>
                <a:cs typeface="Arial" panose="020B0604020202020204" pitchFamily="34" charset="0"/>
              </a:rPr>
              <a:t>Inspires and motivates</a:t>
            </a:r>
            <a:r>
              <a:rPr lang="en-GB" sz="2000" kern="0" dirty="0">
                <a:solidFill>
                  <a:schemeClr val="accent2">
                    <a:lumMod val="50000"/>
                  </a:schemeClr>
                </a:solidFill>
                <a:effectLst/>
                <a:ea typeface="Times New Roman" panose="02020603050405020304" pitchFamily="18" charset="0"/>
                <a:cs typeface="Arial" panose="020B0604020202020204" pitchFamily="34" charset="0"/>
              </a:rPr>
              <a:t>: It communicates the company's goals and values to employees, customers, and other stakeholders, creating a sense of shared purpose.</a:t>
            </a:r>
            <a:endParaRPr lang="en-GB" sz="2000" kern="100" dirty="0">
              <a:solidFill>
                <a:schemeClr val="accent2">
                  <a:lumMod val="50000"/>
                </a:schemeClr>
              </a:solidFill>
              <a:effectLst/>
              <a:ea typeface="DengXian" panose="02010600030101010101" pitchFamily="2" charset="-122"/>
              <a:cs typeface="Arial" panose="020B0604020202020204" pitchFamily="34" charset="0"/>
            </a:endParaRPr>
          </a:p>
          <a:p>
            <a:endParaRPr lang="en-GB" dirty="0">
              <a:solidFill>
                <a:schemeClr val="tx2"/>
              </a:solidFill>
            </a:endParaRPr>
          </a:p>
        </p:txBody>
      </p:sp>
      <p:sp>
        <p:nvSpPr>
          <p:cNvPr id="4" name="Footer Placeholder 3">
            <a:extLst>
              <a:ext uri="{FF2B5EF4-FFF2-40B4-BE49-F238E27FC236}">
                <a16:creationId xmlns:a16="http://schemas.microsoft.com/office/drawing/2014/main" id="{883FBBCA-7648-8AAC-16DC-D640D6418E6C}"/>
              </a:ext>
            </a:extLst>
          </p:cNvPr>
          <p:cNvSpPr>
            <a:spLocks noGrp="1"/>
          </p:cNvSpPr>
          <p:nvPr>
            <p:ph type="ftr" sz="quarter" idx="11"/>
          </p:nvPr>
        </p:nvSpPr>
        <p:spPr>
          <a:xfrm>
            <a:off x="581193" y="5951811"/>
            <a:ext cx="4277410" cy="365125"/>
          </a:xfrm>
        </p:spPr>
        <p:txBody>
          <a:bodyPr>
            <a:normAutofit/>
          </a:bodyPr>
          <a:lstStyle/>
          <a:p>
            <a:endParaRPr lang="en-US">
              <a:solidFill>
                <a:srgbClr val="F93200"/>
              </a:solidFill>
            </a:endParaRPr>
          </a:p>
        </p:txBody>
      </p:sp>
      <p:sp>
        <p:nvSpPr>
          <p:cNvPr id="5" name="Slide Number Placeholder 4">
            <a:extLst>
              <a:ext uri="{FF2B5EF4-FFF2-40B4-BE49-F238E27FC236}">
                <a16:creationId xmlns:a16="http://schemas.microsoft.com/office/drawing/2014/main" id="{8C2B8F84-C112-ED37-9C83-1EF486FCAB57}"/>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F93200"/>
                </a:solidFill>
              </a:rPr>
              <a:pPr>
                <a:spcAft>
                  <a:spcPts val="600"/>
                </a:spcAft>
              </a:pPr>
              <a:t>43</a:t>
            </a:fld>
            <a:endParaRPr lang="en-US">
              <a:solidFill>
                <a:srgbClr val="F93200"/>
              </a:solidFill>
            </a:endParaRPr>
          </a:p>
        </p:txBody>
      </p:sp>
      <p:pic>
        <p:nvPicPr>
          <p:cNvPr id="8" name="Picture 7" descr="Person with idea concept">
            <a:extLst>
              <a:ext uri="{FF2B5EF4-FFF2-40B4-BE49-F238E27FC236}">
                <a16:creationId xmlns:a16="http://schemas.microsoft.com/office/drawing/2014/main" id="{A53FB055-0DD1-89C4-F816-1D1A0C4EB6A2}"/>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437197" y="80734"/>
            <a:ext cx="4670724" cy="6858000"/>
          </a:xfrm>
          <a:prstGeom prst="rect">
            <a:avLst/>
          </a:prstGeom>
        </p:spPr>
      </p:pic>
    </p:spTree>
    <p:extLst>
      <p:ext uri="{BB962C8B-B14F-4D97-AF65-F5344CB8AC3E}">
        <p14:creationId xmlns:p14="http://schemas.microsoft.com/office/powerpoint/2010/main" val="321011564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26C51-3452-29CE-EA84-4C6E35EE9B1A}"/>
              </a:ext>
            </a:extLst>
          </p:cNvPr>
          <p:cNvSpPr>
            <a:spLocks noGrp="1"/>
          </p:cNvSpPr>
          <p:nvPr>
            <p:ph type="title"/>
          </p:nvPr>
        </p:nvSpPr>
        <p:spPr>
          <a:xfrm>
            <a:off x="581192" y="702156"/>
            <a:ext cx="11029616" cy="846519"/>
          </a:xfrm>
        </p:spPr>
        <p:txBody>
          <a:bodyPr>
            <a:normAutofit/>
          </a:bodyPr>
          <a:lstStyle/>
          <a:p>
            <a:r>
              <a:rPr lang="en-GB" dirty="0"/>
              <a:t>Company mission – example: </a:t>
            </a:r>
            <a:r>
              <a:rPr lang="en-GB" dirty="0" err="1"/>
              <a:t>Coca-cola</a:t>
            </a:r>
            <a:r>
              <a:rPr lang="en-GB" dirty="0"/>
              <a:t> company</a:t>
            </a:r>
          </a:p>
        </p:txBody>
      </p:sp>
      <p:sp>
        <p:nvSpPr>
          <p:cNvPr id="3" name="Content Placeholder 2">
            <a:extLst>
              <a:ext uri="{FF2B5EF4-FFF2-40B4-BE49-F238E27FC236}">
                <a16:creationId xmlns:a16="http://schemas.microsoft.com/office/drawing/2014/main" id="{4B77B9CD-23BB-27DF-506D-F7FC0BBEFA52}"/>
              </a:ext>
            </a:extLst>
          </p:cNvPr>
          <p:cNvSpPr>
            <a:spLocks noGrp="1"/>
          </p:cNvSpPr>
          <p:nvPr>
            <p:ph idx="1"/>
          </p:nvPr>
        </p:nvSpPr>
        <p:spPr>
          <a:xfrm>
            <a:off x="581193" y="1858618"/>
            <a:ext cx="6917210" cy="4367562"/>
          </a:xfrm>
        </p:spPr>
        <p:txBody>
          <a:bodyPr>
            <a:noAutofit/>
          </a:bodyPr>
          <a:lstStyle/>
          <a:p>
            <a:pPr eaLnBrk="1" hangingPunct="1">
              <a:lnSpc>
                <a:spcPct val="90000"/>
              </a:lnSpc>
              <a:buFontTx/>
              <a:buNone/>
            </a:pPr>
            <a:r>
              <a:rPr lang="en-US" altLang="en-US" sz="2000" b="1" dirty="0">
                <a:solidFill>
                  <a:srgbClr val="0070C0"/>
                </a:solidFill>
              </a:rPr>
              <a:t>Mission</a:t>
            </a:r>
          </a:p>
          <a:p>
            <a:pPr eaLnBrk="1" hangingPunct="1">
              <a:lnSpc>
                <a:spcPct val="90000"/>
              </a:lnSpc>
              <a:buFontTx/>
              <a:buNone/>
            </a:pPr>
            <a:br>
              <a:rPr lang="en-US" altLang="en-US" sz="2000" b="1" dirty="0">
                <a:solidFill>
                  <a:srgbClr val="0070C0"/>
                </a:solidFill>
              </a:rPr>
            </a:br>
            <a:r>
              <a:rPr lang="en-US" altLang="en-US" sz="2000" b="1" dirty="0">
                <a:solidFill>
                  <a:srgbClr val="0070C0"/>
                </a:solidFill>
              </a:rPr>
              <a:t>Everything we do is inspired by our enduring mission:</a:t>
            </a:r>
          </a:p>
          <a:p>
            <a:pPr eaLnBrk="1" hangingPunct="1">
              <a:lnSpc>
                <a:spcPct val="90000"/>
              </a:lnSpc>
              <a:buFontTx/>
              <a:buNone/>
            </a:pPr>
            <a:endParaRPr lang="en-US" altLang="en-US" sz="2000" dirty="0"/>
          </a:p>
          <a:p>
            <a:pPr eaLnBrk="1" hangingPunct="1">
              <a:lnSpc>
                <a:spcPct val="90000"/>
              </a:lnSpc>
            </a:pPr>
            <a:r>
              <a:rPr lang="en-US" altLang="en-US" sz="2000" b="1" dirty="0"/>
              <a:t>To Refresh the World</a:t>
            </a:r>
            <a:r>
              <a:rPr lang="en-US" altLang="en-US" sz="2000" dirty="0"/>
              <a:t>... in body, mind, and spirit. </a:t>
            </a:r>
          </a:p>
          <a:p>
            <a:pPr eaLnBrk="1" hangingPunct="1">
              <a:lnSpc>
                <a:spcPct val="90000"/>
              </a:lnSpc>
            </a:pPr>
            <a:r>
              <a:rPr lang="en-US" altLang="en-US" sz="2000" b="1" dirty="0"/>
              <a:t>To Inspire Moments of Optimism</a:t>
            </a:r>
            <a:r>
              <a:rPr lang="en-US" altLang="en-US" sz="2000" dirty="0"/>
              <a:t>... through our brands and our actions. </a:t>
            </a:r>
          </a:p>
          <a:p>
            <a:pPr eaLnBrk="1" hangingPunct="1">
              <a:lnSpc>
                <a:spcPct val="90000"/>
              </a:lnSpc>
            </a:pPr>
            <a:r>
              <a:rPr lang="en-US" altLang="en-US" sz="2000" b="1" dirty="0"/>
              <a:t>To Create Value and Make a Difference</a:t>
            </a:r>
            <a:r>
              <a:rPr lang="en-US" altLang="en-US" sz="2000" dirty="0"/>
              <a:t>... everywhere we engage</a:t>
            </a:r>
            <a:r>
              <a:rPr lang="en-US" altLang="en-US" sz="1800" dirty="0"/>
              <a:t>. </a:t>
            </a:r>
          </a:p>
          <a:p>
            <a:pPr>
              <a:lnSpc>
                <a:spcPct val="100000"/>
              </a:lnSpc>
            </a:pPr>
            <a:endParaRPr lang="en-GB" sz="1800" dirty="0"/>
          </a:p>
        </p:txBody>
      </p:sp>
      <p:pic>
        <p:nvPicPr>
          <p:cNvPr id="6" name="Picture 4" descr="coca-cola">
            <a:extLst>
              <a:ext uri="{FF2B5EF4-FFF2-40B4-BE49-F238E27FC236}">
                <a16:creationId xmlns:a16="http://schemas.microsoft.com/office/drawing/2014/main" id="{B8CDECA7-AFF6-0723-54EC-EEFBD10FE01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63915" y="2671858"/>
            <a:ext cx="3059782" cy="305978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883FBBCA-7648-8AAC-16DC-D640D6418E6C}"/>
              </a:ext>
            </a:extLst>
          </p:cNvPr>
          <p:cNvSpPr>
            <a:spLocks noGrp="1"/>
          </p:cNvSpPr>
          <p:nvPr>
            <p:ph type="ftr" sz="quarter" idx="11"/>
          </p:nvPr>
        </p:nvSpPr>
        <p:spPr>
          <a:xfrm>
            <a:off x="581192" y="6400800"/>
            <a:ext cx="6917210" cy="365125"/>
          </a:xfrm>
        </p:spPr>
        <p:txBody>
          <a:bodyPr>
            <a:normAutofit/>
          </a:bodyPr>
          <a:lstStyle/>
          <a:p>
            <a:endParaRPr lang="en-US">
              <a:solidFill>
                <a:srgbClr val="FF1162"/>
              </a:solidFill>
            </a:endParaRPr>
          </a:p>
        </p:txBody>
      </p:sp>
      <p:sp>
        <p:nvSpPr>
          <p:cNvPr id="5" name="Slide Number Placeholder 4">
            <a:extLst>
              <a:ext uri="{FF2B5EF4-FFF2-40B4-BE49-F238E27FC236}">
                <a16:creationId xmlns:a16="http://schemas.microsoft.com/office/drawing/2014/main" id="{8C2B8F84-C112-ED37-9C83-1EF486FCAB57}"/>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smtClean="0">
                <a:solidFill>
                  <a:srgbClr val="FF1162"/>
                </a:solidFill>
              </a:rPr>
              <a:pPr>
                <a:spcAft>
                  <a:spcPts val="600"/>
                </a:spcAft>
              </a:pPr>
              <a:t>44</a:t>
            </a:fld>
            <a:endParaRPr lang="en-US">
              <a:solidFill>
                <a:srgbClr val="FF1162"/>
              </a:solidFill>
            </a:endParaRPr>
          </a:p>
        </p:txBody>
      </p:sp>
    </p:spTree>
    <p:extLst>
      <p:ext uri="{BB962C8B-B14F-4D97-AF65-F5344CB8AC3E}">
        <p14:creationId xmlns:p14="http://schemas.microsoft.com/office/powerpoint/2010/main" val="135940841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A26C51-3452-29CE-EA84-4C6E35EE9B1A}"/>
              </a:ext>
            </a:extLst>
          </p:cNvPr>
          <p:cNvSpPr>
            <a:spLocks noGrp="1"/>
          </p:cNvSpPr>
          <p:nvPr>
            <p:ph type="title"/>
          </p:nvPr>
        </p:nvSpPr>
        <p:spPr>
          <a:xfrm>
            <a:off x="581193" y="702156"/>
            <a:ext cx="6309003" cy="1013800"/>
          </a:xfrm>
        </p:spPr>
        <p:txBody>
          <a:bodyPr>
            <a:normAutofit/>
          </a:bodyPr>
          <a:lstStyle/>
          <a:p>
            <a:r>
              <a:rPr lang="en-GB" dirty="0">
                <a:solidFill>
                  <a:schemeClr val="tx2"/>
                </a:solidFill>
              </a:rPr>
              <a:t>Company vision</a:t>
            </a:r>
          </a:p>
        </p:txBody>
      </p:sp>
      <p:sp>
        <p:nvSpPr>
          <p:cNvPr id="13" name="Rectangle 1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B77B9CD-23BB-27DF-506D-F7FC0BBEFA52}"/>
              </a:ext>
            </a:extLst>
          </p:cNvPr>
          <p:cNvSpPr>
            <a:spLocks noGrp="1"/>
          </p:cNvSpPr>
          <p:nvPr>
            <p:ph idx="1"/>
          </p:nvPr>
        </p:nvSpPr>
        <p:spPr>
          <a:xfrm>
            <a:off x="581194" y="1896533"/>
            <a:ext cx="6309003" cy="3962266"/>
          </a:xfrm>
        </p:spPr>
        <p:txBody>
          <a:bodyPr>
            <a:normAutofit/>
          </a:bodyPr>
          <a:lstStyle/>
          <a:p>
            <a:r>
              <a:rPr lang="en-GB" sz="2400" dirty="0">
                <a:solidFill>
                  <a:schemeClr val="tx2"/>
                </a:solidFill>
              </a:rPr>
              <a:t>What is a Company Vision?</a:t>
            </a:r>
          </a:p>
          <a:p>
            <a:pPr lvl="1"/>
            <a:r>
              <a:rPr lang="en-GB" sz="2400" dirty="0">
                <a:solidFill>
                  <a:schemeClr val="tx2"/>
                </a:solidFill>
              </a:rPr>
              <a:t>This is a general statement of the organization’s intended direction that evokes emotional feelings in organization members.</a:t>
            </a:r>
          </a:p>
          <a:p>
            <a:pPr lvl="1"/>
            <a:r>
              <a:rPr lang="en-GB" sz="2400" dirty="0">
                <a:solidFill>
                  <a:schemeClr val="tx2"/>
                </a:solidFill>
              </a:rPr>
              <a:t>A strategic vision describes the route a company intends to take in developing and strengthening.</a:t>
            </a:r>
          </a:p>
          <a:p>
            <a:endParaRPr lang="en-GB" sz="2400" dirty="0">
              <a:solidFill>
                <a:schemeClr val="tx2"/>
              </a:solidFill>
            </a:endParaRPr>
          </a:p>
        </p:txBody>
      </p:sp>
      <p:sp>
        <p:nvSpPr>
          <p:cNvPr id="4" name="Footer Placeholder 3">
            <a:extLst>
              <a:ext uri="{FF2B5EF4-FFF2-40B4-BE49-F238E27FC236}">
                <a16:creationId xmlns:a16="http://schemas.microsoft.com/office/drawing/2014/main" id="{883FBBCA-7648-8AAC-16DC-D640D6418E6C}"/>
              </a:ext>
            </a:extLst>
          </p:cNvPr>
          <p:cNvSpPr>
            <a:spLocks noGrp="1"/>
          </p:cNvSpPr>
          <p:nvPr>
            <p:ph type="ftr" sz="quarter" idx="11"/>
          </p:nvPr>
        </p:nvSpPr>
        <p:spPr>
          <a:xfrm>
            <a:off x="581193" y="5951811"/>
            <a:ext cx="4277410" cy="365125"/>
          </a:xfrm>
        </p:spPr>
        <p:txBody>
          <a:bodyPr>
            <a:normAutofit/>
          </a:bodyPr>
          <a:lstStyle/>
          <a:p>
            <a:endParaRPr lang="en-US">
              <a:solidFill>
                <a:srgbClr val="28ADC8"/>
              </a:solidFill>
            </a:endParaRPr>
          </a:p>
        </p:txBody>
      </p:sp>
      <p:sp>
        <p:nvSpPr>
          <p:cNvPr id="5" name="Slide Number Placeholder 4">
            <a:extLst>
              <a:ext uri="{FF2B5EF4-FFF2-40B4-BE49-F238E27FC236}">
                <a16:creationId xmlns:a16="http://schemas.microsoft.com/office/drawing/2014/main" id="{8C2B8F84-C112-ED37-9C83-1EF486FCAB57}"/>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28ADC8"/>
                </a:solidFill>
              </a:rPr>
              <a:pPr>
                <a:spcAft>
                  <a:spcPts val="600"/>
                </a:spcAft>
              </a:pPr>
              <a:t>45</a:t>
            </a:fld>
            <a:endParaRPr lang="en-US">
              <a:solidFill>
                <a:srgbClr val="28ADC8"/>
              </a:solidFill>
            </a:endParaRPr>
          </a:p>
        </p:txBody>
      </p:sp>
      <p:pic>
        <p:nvPicPr>
          <p:cNvPr id="6" name="Picture 5" descr="One orange paper boat leading a group of white paper boats">
            <a:extLst>
              <a:ext uri="{FF2B5EF4-FFF2-40B4-BE49-F238E27FC236}">
                <a16:creationId xmlns:a16="http://schemas.microsoft.com/office/drawing/2014/main" id="{B2C75861-F8F6-828C-CFE8-610F5F80901B}"/>
              </a:ext>
            </a:extLst>
          </p:cNvPr>
          <p:cNvPicPr>
            <a:picLocks noChangeAspect="1"/>
          </p:cNvPicPr>
          <p:nvPr/>
        </p:nvPicPr>
        <p:blipFill rotWithShape="1">
          <a:blip r:embed="rId2"/>
          <a:srcRect l="14234" r="40305" b="-1"/>
          <a:stretch/>
        </p:blipFill>
        <p:spPr>
          <a:xfrm>
            <a:off x="7521283" y="10"/>
            <a:ext cx="4670717" cy="6857990"/>
          </a:xfrm>
          <a:prstGeom prst="rect">
            <a:avLst/>
          </a:prstGeom>
        </p:spPr>
      </p:pic>
    </p:spTree>
    <p:extLst>
      <p:ext uri="{BB962C8B-B14F-4D97-AF65-F5344CB8AC3E}">
        <p14:creationId xmlns:p14="http://schemas.microsoft.com/office/powerpoint/2010/main" val="340176405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A26C51-3452-29CE-EA84-4C6E35EE9B1A}"/>
              </a:ext>
            </a:extLst>
          </p:cNvPr>
          <p:cNvSpPr>
            <a:spLocks noGrp="1"/>
          </p:cNvSpPr>
          <p:nvPr>
            <p:ph type="title"/>
          </p:nvPr>
        </p:nvSpPr>
        <p:spPr>
          <a:xfrm>
            <a:off x="581193" y="702156"/>
            <a:ext cx="6309003" cy="1013800"/>
          </a:xfrm>
        </p:spPr>
        <p:txBody>
          <a:bodyPr>
            <a:normAutofit/>
          </a:bodyPr>
          <a:lstStyle/>
          <a:p>
            <a:r>
              <a:rPr lang="en-GB" dirty="0">
                <a:solidFill>
                  <a:schemeClr val="tx2"/>
                </a:solidFill>
              </a:rPr>
              <a:t>Company vision</a:t>
            </a:r>
          </a:p>
        </p:txBody>
      </p:sp>
      <p:sp>
        <p:nvSpPr>
          <p:cNvPr id="13" name="Rectangle 1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B77B9CD-23BB-27DF-506D-F7FC0BBEFA52}"/>
              </a:ext>
            </a:extLst>
          </p:cNvPr>
          <p:cNvSpPr>
            <a:spLocks noGrp="1"/>
          </p:cNvSpPr>
          <p:nvPr>
            <p:ph idx="1"/>
          </p:nvPr>
        </p:nvSpPr>
        <p:spPr>
          <a:xfrm>
            <a:off x="581194" y="1896533"/>
            <a:ext cx="6309003" cy="3962266"/>
          </a:xfrm>
        </p:spPr>
        <p:txBody>
          <a:bodyPr>
            <a:normAutofit/>
          </a:bodyPr>
          <a:lstStyle/>
          <a:p>
            <a:pPr>
              <a:lnSpc>
                <a:spcPct val="107000"/>
              </a:lnSpc>
              <a:spcAft>
                <a:spcPts val="1200"/>
              </a:spcAft>
            </a:pPr>
            <a:r>
              <a:rPr lang="en-GB" sz="2000" kern="0" dirty="0">
                <a:solidFill>
                  <a:schemeClr val="accent2">
                    <a:lumMod val="50000"/>
                  </a:schemeClr>
                </a:solidFill>
                <a:effectLst/>
                <a:ea typeface="Times New Roman" panose="02020603050405020304" pitchFamily="18" charset="0"/>
                <a:cs typeface="Arial" panose="020B0604020202020204" pitchFamily="34" charset="0"/>
              </a:rPr>
              <a:t>A good vision statement:</a:t>
            </a:r>
            <a:endParaRPr lang="en-GB" sz="2000" kern="100" dirty="0">
              <a:solidFill>
                <a:schemeClr val="accent2">
                  <a:lumMod val="50000"/>
                </a:schemeClr>
              </a:solidFill>
              <a:effectLst/>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b="1" kern="0" dirty="0">
                <a:solidFill>
                  <a:schemeClr val="accent2">
                    <a:lumMod val="50000"/>
                  </a:schemeClr>
                </a:solidFill>
                <a:effectLst/>
                <a:ea typeface="Times New Roman" panose="02020603050405020304" pitchFamily="18" charset="0"/>
                <a:cs typeface="Arial" panose="020B0604020202020204" pitchFamily="34" charset="0"/>
              </a:rPr>
              <a:t>Inspires and motivates</a:t>
            </a:r>
            <a:r>
              <a:rPr lang="en-GB" sz="2000" kern="0" dirty="0">
                <a:solidFill>
                  <a:schemeClr val="accent2">
                    <a:lumMod val="50000"/>
                  </a:schemeClr>
                </a:solidFill>
                <a:effectLst/>
                <a:ea typeface="Times New Roman" panose="02020603050405020304" pitchFamily="18" charset="0"/>
                <a:cs typeface="Arial" panose="020B0604020202020204" pitchFamily="34" charset="0"/>
              </a:rPr>
              <a:t>: It provides a clear and compelling picture of the future that the organisation is working towards.</a:t>
            </a:r>
            <a:endParaRPr lang="en-GB" sz="2000" kern="100" dirty="0">
              <a:solidFill>
                <a:schemeClr val="accent2">
                  <a:lumMod val="50000"/>
                </a:schemeClr>
              </a:solidFill>
              <a:effectLst/>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b="1" kern="0" dirty="0">
                <a:solidFill>
                  <a:schemeClr val="accent2">
                    <a:lumMod val="50000"/>
                  </a:schemeClr>
                </a:solidFill>
                <a:effectLst/>
                <a:ea typeface="Times New Roman" panose="02020603050405020304" pitchFamily="18" charset="0"/>
                <a:cs typeface="Arial" panose="020B0604020202020204" pitchFamily="34" charset="0"/>
              </a:rPr>
              <a:t>Sets a direction</a:t>
            </a:r>
            <a:r>
              <a:rPr lang="en-GB" sz="2000" kern="0" dirty="0">
                <a:solidFill>
                  <a:schemeClr val="accent2">
                    <a:lumMod val="50000"/>
                  </a:schemeClr>
                </a:solidFill>
                <a:effectLst/>
                <a:ea typeface="Times New Roman" panose="02020603050405020304" pitchFamily="18" charset="0"/>
                <a:cs typeface="Arial" panose="020B0604020202020204" pitchFamily="34" charset="0"/>
              </a:rPr>
              <a:t>: It guides strategic planning and decision-making by providing a long-term goal.</a:t>
            </a:r>
            <a:endParaRPr lang="en-GB" sz="2000" kern="100" dirty="0">
              <a:solidFill>
                <a:schemeClr val="accent2">
                  <a:lumMod val="50000"/>
                </a:schemeClr>
              </a:solidFill>
              <a:effectLst/>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b="1" kern="0" dirty="0">
                <a:solidFill>
                  <a:schemeClr val="accent2">
                    <a:lumMod val="50000"/>
                  </a:schemeClr>
                </a:solidFill>
                <a:effectLst/>
                <a:ea typeface="Times New Roman" panose="02020603050405020304" pitchFamily="18" charset="0"/>
                <a:cs typeface="Arial" panose="020B0604020202020204" pitchFamily="34" charset="0"/>
              </a:rPr>
              <a:t>Reflects the organisation's values and aspirations</a:t>
            </a:r>
            <a:r>
              <a:rPr lang="en-GB" sz="2000" kern="0" dirty="0">
                <a:solidFill>
                  <a:schemeClr val="accent2">
                    <a:lumMod val="50000"/>
                  </a:schemeClr>
                </a:solidFill>
                <a:effectLst/>
                <a:ea typeface="Times New Roman" panose="02020603050405020304" pitchFamily="18" charset="0"/>
                <a:cs typeface="Arial" panose="020B0604020202020204" pitchFamily="34" charset="0"/>
              </a:rPr>
              <a:t>: It aligns with the core values and mission of the organisation.</a:t>
            </a:r>
            <a:endParaRPr lang="en-GB" sz="2000" kern="100" dirty="0">
              <a:solidFill>
                <a:schemeClr val="accent2">
                  <a:lumMod val="50000"/>
                </a:schemeClr>
              </a:solidFill>
              <a:effectLst/>
              <a:ea typeface="DengXian" panose="02010600030101010101" pitchFamily="2" charset="-122"/>
              <a:cs typeface="Arial" panose="020B0604020202020204" pitchFamily="34" charset="0"/>
            </a:endParaRPr>
          </a:p>
          <a:p>
            <a:endParaRPr lang="en-GB" sz="2400" dirty="0">
              <a:solidFill>
                <a:schemeClr val="tx2"/>
              </a:solidFill>
            </a:endParaRPr>
          </a:p>
        </p:txBody>
      </p:sp>
      <p:sp>
        <p:nvSpPr>
          <p:cNvPr id="4" name="Footer Placeholder 3">
            <a:extLst>
              <a:ext uri="{FF2B5EF4-FFF2-40B4-BE49-F238E27FC236}">
                <a16:creationId xmlns:a16="http://schemas.microsoft.com/office/drawing/2014/main" id="{883FBBCA-7648-8AAC-16DC-D640D6418E6C}"/>
              </a:ext>
            </a:extLst>
          </p:cNvPr>
          <p:cNvSpPr>
            <a:spLocks noGrp="1"/>
          </p:cNvSpPr>
          <p:nvPr>
            <p:ph type="ftr" sz="quarter" idx="11"/>
          </p:nvPr>
        </p:nvSpPr>
        <p:spPr>
          <a:xfrm>
            <a:off x="581193" y="5951811"/>
            <a:ext cx="4277410" cy="365125"/>
          </a:xfrm>
        </p:spPr>
        <p:txBody>
          <a:bodyPr>
            <a:normAutofit/>
          </a:bodyPr>
          <a:lstStyle/>
          <a:p>
            <a:endParaRPr lang="en-US">
              <a:solidFill>
                <a:srgbClr val="28ADC8"/>
              </a:solidFill>
            </a:endParaRPr>
          </a:p>
        </p:txBody>
      </p:sp>
      <p:sp>
        <p:nvSpPr>
          <p:cNvPr id="5" name="Slide Number Placeholder 4">
            <a:extLst>
              <a:ext uri="{FF2B5EF4-FFF2-40B4-BE49-F238E27FC236}">
                <a16:creationId xmlns:a16="http://schemas.microsoft.com/office/drawing/2014/main" id="{8C2B8F84-C112-ED37-9C83-1EF486FCAB57}"/>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28ADC8"/>
                </a:solidFill>
              </a:rPr>
              <a:pPr>
                <a:spcAft>
                  <a:spcPts val="600"/>
                </a:spcAft>
              </a:pPr>
              <a:t>46</a:t>
            </a:fld>
            <a:endParaRPr lang="en-US">
              <a:solidFill>
                <a:srgbClr val="28ADC8"/>
              </a:solidFill>
            </a:endParaRPr>
          </a:p>
        </p:txBody>
      </p:sp>
      <p:pic>
        <p:nvPicPr>
          <p:cNvPr id="6" name="Picture 5" descr="One orange paper boat leading a group of white paper boats">
            <a:extLst>
              <a:ext uri="{FF2B5EF4-FFF2-40B4-BE49-F238E27FC236}">
                <a16:creationId xmlns:a16="http://schemas.microsoft.com/office/drawing/2014/main" id="{B2C75861-F8F6-828C-CFE8-610F5F80901B}"/>
              </a:ext>
            </a:extLst>
          </p:cNvPr>
          <p:cNvPicPr>
            <a:picLocks noChangeAspect="1"/>
          </p:cNvPicPr>
          <p:nvPr/>
        </p:nvPicPr>
        <p:blipFill rotWithShape="1">
          <a:blip r:embed="rId2"/>
          <a:srcRect l="14234" r="40305" b="-1"/>
          <a:stretch/>
        </p:blipFill>
        <p:spPr>
          <a:xfrm>
            <a:off x="7521283" y="10"/>
            <a:ext cx="4670717" cy="6857990"/>
          </a:xfrm>
          <a:prstGeom prst="rect">
            <a:avLst/>
          </a:prstGeom>
        </p:spPr>
      </p:pic>
    </p:spTree>
    <p:extLst>
      <p:ext uri="{BB962C8B-B14F-4D97-AF65-F5344CB8AC3E}">
        <p14:creationId xmlns:p14="http://schemas.microsoft.com/office/powerpoint/2010/main" val="35768548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A26C51-3452-29CE-EA84-4C6E35EE9B1A}"/>
              </a:ext>
            </a:extLst>
          </p:cNvPr>
          <p:cNvSpPr>
            <a:spLocks noGrp="1"/>
          </p:cNvSpPr>
          <p:nvPr>
            <p:ph type="title"/>
          </p:nvPr>
        </p:nvSpPr>
        <p:spPr>
          <a:xfrm>
            <a:off x="581192" y="702156"/>
            <a:ext cx="11029616" cy="846519"/>
          </a:xfrm>
        </p:spPr>
        <p:txBody>
          <a:bodyPr>
            <a:normAutofit/>
          </a:bodyPr>
          <a:lstStyle/>
          <a:p>
            <a:r>
              <a:rPr lang="en-GB" dirty="0">
                <a:solidFill>
                  <a:schemeClr val="accent2">
                    <a:lumMod val="50000"/>
                  </a:schemeClr>
                </a:solidFill>
              </a:rPr>
              <a:t>Company vision – example: </a:t>
            </a:r>
            <a:r>
              <a:rPr lang="en-GB" dirty="0" err="1">
                <a:solidFill>
                  <a:schemeClr val="accent2">
                    <a:lumMod val="50000"/>
                  </a:schemeClr>
                </a:solidFill>
              </a:rPr>
              <a:t>Coca-cola</a:t>
            </a:r>
            <a:r>
              <a:rPr lang="en-GB" dirty="0">
                <a:solidFill>
                  <a:schemeClr val="accent2">
                    <a:lumMod val="50000"/>
                  </a:schemeClr>
                </a:solidFill>
              </a:rPr>
              <a:t> company</a:t>
            </a:r>
          </a:p>
        </p:txBody>
      </p:sp>
      <p:sp>
        <p:nvSpPr>
          <p:cNvPr id="13" name="Rectangle 12">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B77B9CD-23BB-27DF-506D-F7FC0BBEFA52}"/>
              </a:ext>
            </a:extLst>
          </p:cNvPr>
          <p:cNvSpPr>
            <a:spLocks noGrp="1"/>
          </p:cNvSpPr>
          <p:nvPr>
            <p:ph idx="1"/>
          </p:nvPr>
        </p:nvSpPr>
        <p:spPr>
          <a:xfrm>
            <a:off x="581193" y="1858618"/>
            <a:ext cx="6917210" cy="4367562"/>
          </a:xfrm>
        </p:spPr>
        <p:txBody>
          <a:bodyPr>
            <a:noAutofit/>
          </a:bodyPr>
          <a:lstStyle/>
          <a:p>
            <a:pPr eaLnBrk="1" hangingPunct="1">
              <a:lnSpc>
                <a:spcPct val="100000"/>
              </a:lnSpc>
              <a:buFontTx/>
              <a:buNone/>
            </a:pPr>
            <a:r>
              <a:rPr lang="en-US" altLang="en-US" sz="1800" b="1" dirty="0">
                <a:solidFill>
                  <a:srgbClr val="0070C0"/>
                </a:solidFill>
              </a:rPr>
              <a:t>Vision:</a:t>
            </a:r>
            <a:br>
              <a:rPr lang="en-US" altLang="en-US" sz="1800" b="1" dirty="0">
                <a:solidFill>
                  <a:srgbClr val="0070C0"/>
                </a:solidFill>
              </a:rPr>
            </a:br>
            <a:r>
              <a:rPr lang="en-US" altLang="en-US" sz="1800" b="1" dirty="0">
                <a:solidFill>
                  <a:srgbClr val="0070C0"/>
                </a:solidFill>
              </a:rPr>
              <a:t>To achieve sustainable growth, we have established a vision with clear goals.</a:t>
            </a:r>
          </a:p>
          <a:p>
            <a:pPr eaLnBrk="1" hangingPunct="1">
              <a:lnSpc>
                <a:spcPct val="100000"/>
              </a:lnSpc>
            </a:pPr>
            <a:r>
              <a:rPr lang="en-US" altLang="en-US" sz="1800" b="1" dirty="0">
                <a:solidFill>
                  <a:schemeClr val="accent2">
                    <a:lumMod val="50000"/>
                  </a:schemeClr>
                </a:solidFill>
              </a:rPr>
              <a:t>Profit</a:t>
            </a:r>
            <a:r>
              <a:rPr lang="en-US" altLang="en-US" sz="1800" dirty="0">
                <a:solidFill>
                  <a:schemeClr val="accent2">
                    <a:lumMod val="50000"/>
                  </a:schemeClr>
                </a:solidFill>
              </a:rPr>
              <a:t>: Maximizing return to shareowners while being mindful of our overall responsibilities. </a:t>
            </a:r>
          </a:p>
          <a:p>
            <a:pPr eaLnBrk="1" hangingPunct="1">
              <a:lnSpc>
                <a:spcPct val="100000"/>
              </a:lnSpc>
            </a:pPr>
            <a:r>
              <a:rPr lang="en-US" altLang="en-US" sz="1800" b="1" dirty="0">
                <a:solidFill>
                  <a:schemeClr val="accent2">
                    <a:lumMod val="50000"/>
                  </a:schemeClr>
                </a:solidFill>
              </a:rPr>
              <a:t>People</a:t>
            </a:r>
            <a:r>
              <a:rPr lang="en-US" altLang="en-US" sz="1800" dirty="0">
                <a:solidFill>
                  <a:schemeClr val="accent2">
                    <a:lumMod val="50000"/>
                  </a:schemeClr>
                </a:solidFill>
              </a:rPr>
              <a:t>: Being a great place to work where people are inspired to be the best they can be. </a:t>
            </a:r>
          </a:p>
          <a:p>
            <a:pPr eaLnBrk="1" hangingPunct="1">
              <a:lnSpc>
                <a:spcPct val="100000"/>
              </a:lnSpc>
            </a:pPr>
            <a:r>
              <a:rPr lang="en-US" altLang="en-US" sz="1800" b="1" dirty="0">
                <a:solidFill>
                  <a:schemeClr val="accent2">
                    <a:lumMod val="50000"/>
                  </a:schemeClr>
                </a:solidFill>
              </a:rPr>
              <a:t>Portfolio</a:t>
            </a:r>
            <a:r>
              <a:rPr lang="en-US" altLang="en-US" sz="1800" dirty="0">
                <a:solidFill>
                  <a:schemeClr val="accent2">
                    <a:lumMod val="50000"/>
                  </a:schemeClr>
                </a:solidFill>
              </a:rPr>
              <a:t>: Bringing to the world a portfolio of beverage brands that anticipate and satisfy peoples’ desires and needs. </a:t>
            </a:r>
          </a:p>
          <a:p>
            <a:pPr eaLnBrk="1" hangingPunct="1">
              <a:lnSpc>
                <a:spcPct val="100000"/>
              </a:lnSpc>
            </a:pPr>
            <a:r>
              <a:rPr lang="en-US" altLang="en-US" sz="1800" b="1" dirty="0">
                <a:solidFill>
                  <a:schemeClr val="accent2">
                    <a:lumMod val="50000"/>
                  </a:schemeClr>
                </a:solidFill>
              </a:rPr>
              <a:t>Partners</a:t>
            </a:r>
            <a:r>
              <a:rPr lang="en-US" altLang="en-US" sz="1800" dirty="0">
                <a:solidFill>
                  <a:schemeClr val="accent2">
                    <a:lumMod val="50000"/>
                  </a:schemeClr>
                </a:solidFill>
              </a:rPr>
              <a:t>: Nurturing a winning network of partners and building mutual loyalty. </a:t>
            </a:r>
          </a:p>
          <a:p>
            <a:pPr eaLnBrk="1" hangingPunct="1">
              <a:lnSpc>
                <a:spcPct val="100000"/>
              </a:lnSpc>
            </a:pPr>
            <a:r>
              <a:rPr lang="en-US" altLang="en-US" sz="1800" b="1" dirty="0">
                <a:solidFill>
                  <a:schemeClr val="accent2">
                    <a:lumMod val="50000"/>
                  </a:schemeClr>
                </a:solidFill>
              </a:rPr>
              <a:t>Planet</a:t>
            </a:r>
            <a:r>
              <a:rPr lang="en-US" altLang="en-US" sz="1800" dirty="0">
                <a:solidFill>
                  <a:schemeClr val="accent2">
                    <a:lumMod val="50000"/>
                  </a:schemeClr>
                </a:solidFill>
              </a:rPr>
              <a:t>: Being a responsible global citizen that makes a difference.</a:t>
            </a:r>
          </a:p>
          <a:p>
            <a:pPr>
              <a:lnSpc>
                <a:spcPct val="100000"/>
              </a:lnSpc>
            </a:pPr>
            <a:endParaRPr lang="en-GB" sz="1800" dirty="0"/>
          </a:p>
        </p:txBody>
      </p:sp>
      <p:sp>
        <p:nvSpPr>
          <p:cNvPr id="19" name="Rectangle 18">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6" y="2180496"/>
            <a:ext cx="3703321"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4" descr="coca-cola">
            <a:extLst>
              <a:ext uri="{FF2B5EF4-FFF2-40B4-BE49-F238E27FC236}">
                <a16:creationId xmlns:a16="http://schemas.microsoft.com/office/drawing/2014/main" id="{B8CDECA7-AFF6-0723-54EC-EEFBD10FE01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63915" y="2671858"/>
            <a:ext cx="3059782" cy="305978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883FBBCA-7648-8AAC-16DC-D640D6418E6C}"/>
              </a:ext>
            </a:extLst>
          </p:cNvPr>
          <p:cNvSpPr>
            <a:spLocks noGrp="1"/>
          </p:cNvSpPr>
          <p:nvPr>
            <p:ph type="ftr" sz="quarter" idx="11"/>
          </p:nvPr>
        </p:nvSpPr>
        <p:spPr>
          <a:xfrm>
            <a:off x="581192" y="6400800"/>
            <a:ext cx="6917210" cy="365125"/>
          </a:xfrm>
        </p:spPr>
        <p:txBody>
          <a:bodyPr>
            <a:normAutofit/>
          </a:bodyPr>
          <a:lstStyle/>
          <a:p>
            <a:endParaRPr lang="en-US">
              <a:solidFill>
                <a:srgbClr val="FF1162"/>
              </a:solidFill>
            </a:endParaRPr>
          </a:p>
        </p:txBody>
      </p:sp>
      <p:sp>
        <p:nvSpPr>
          <p:cNvPr id="5" name="Slide Number Placeholder 4">
            <a:extLst>
              <a:ext uri="{FF2B5EF4-FFF2-40B4-BE49-F238E27FC236}">
                <a16:creationId xmlns:a16="http://schemas.microsoft.com/office/drawing/2014/main" id="{8C2B8F84-C112-ED37-9C83-1EF486FCAB57}"/>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smtClean="0">
                <a:solidFill>
                  <a:srgbClr val="FF1162"/>
                </a:solidFill>
              </a:rPr>
              <a:pPr>
                <a:spcAft>
                  <a:spcPts val="600"/>
                </a:spcAft>
              </a:pPr>
              <a:t>47</a:t>
            </a:fld>
            <a:endParaRPr lang="en-US">
              <a:solidFill>
                <a:srgbClr val="FF1162"/>
              </a:solidFill>
            </a:endParaRPr>
          </a:p>
        </p:txBody>
      </p:sp>
    </p:spTree>
    <p:extLst>
      <p:ext uri="{BB962C8B-B14F-4D97-AF65-F5344CB8AC3E}">
        <p14:creationId xmlns:p14="http://schemas.microsoft.com/office/powerpoint/2010/main" val="88415706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A26C51-3452-29CE-EA84-4C6E35EE9B1A}"/>
              </a:ext>
            </a:extLst>
          </p:cNvPr>
          <p:cNvSpPr>
            <a:spLocks noGrp="1"/>
          </p:cNvSpPr>
          <p:nvPr>
            <p:ph type="title"/>
          </p:nvPr>
        </p:nvSpPr>
        <p:spPr>
          <a:xfrm>
            <a:off x="581193" y="702156"/>
            <a:ext cx="6309003" cy="653313"/>
          </a:xfrm>
        </p:spPr>
        <p:txBody>
          <a:bodyPr>
            <a:normAutofit/>
          </a:bodyPr>
          <a:lstStyle/>
          <a:p>
            <a:r>
              <a:rPr lang="en-GB" dirty="0">
                <a:solidFill>
                  <a:schemeClr val="tx2"/>
                </a:solidFill>
              </a:rPr>
              <a:t>Company’s core values</a:t>
            </a:r>
          </a:p>
        </p:txBody>
      </p:sp>
      <p:sp>
        <p:nvSpPr>
          <p:cNvPr id="22" name="Rectangle 21">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B77B9CD-23BB-27DF-506D-F7FC0BBEFA52}"/>
              </a:ext>
            </a:extLst>
          </p:cNvPr>
          <p:cNvSpPr>
            <a:spLocks noGrp="1"/>
          </p:cNvSpPr>
          <p:nvPr>
            <p:ph idx="1"/>
          </p:nvPr>
        </p:nvSpPr>
        <p:spPr>
          <a:xfrm>
            <a:off x="581194" y="1505428"/>
            <a:ext cx="6540460" cy="4353371"/>
          </a:xfrm>
        </p:spPr>
        <p:txBody>
          <a:bodyPr>
            <a:normAutofit/>
          </a:bodyPr>
          <a:lstStyle/>
          <a:p>
            <a:pPr eaLnBrk="1" hangingPunct="1">
              <a:lnSpc>
                <a:spcPct val="90000"/>
              </a:lnSpc>
            </a:pPr>
            <a:r>
              <a:rPr lang="en-US" altLang="en-US" sz="2000" dirty="0">
                <a:solidFill>
                  <a:schemeClr val="accent2">
                    <a:lumMod val="50000"/>
                  </a:schemeClr>
                </a:solidFill>
              </a:rPr>
              <a:t>Companies often develop a statement of values to guide a company’s pursuit of its vision.</a:t>
            </a:r>
          </a:p>
          <a:p>
            <a:pPr eaLnBrk="1" hangingPunct="1">
              <a:lnSpc>
                <a:spcPct val="90000"/>
              </a:lnSpc>
            </a:pPr>
            <a:endParaRPr lang="en-US" altLang="en-US" sz="600" dirty="0">
              <a:solidFill>
                <a:schemeClr val="accent2">
                  <a:lumMod val="50000"/>
                </a:schemeClr>
              </a:solidFill>
            </a:endParaRPr>
          </a:p>
          <a:p>
            <a:pPr eaLnBrk="1" hangingPunct="1">
              <a:lnSpc>
                <a:spcPct val="90000"/>
              </a:lnSpc>
            </a:pPr>
            <a:r>
              <a:rPr lang="en-US" altLang="en-US" sz="2000" dirty="0">
                <a:solidFill>
                  <a:schemeClr val="accent2">
                    <a:lumMod val="50000"/>
                  </a:schemeClr>
                </a:solidFill>
              </a:rPr>
              <a:t>Core Values provide guidance for how the company’s business is to be conducted.</a:t>
            </a:r>
          </a:p>
          <a:p>
            <a:pPr eaLnBrk="1" hangingPunct="1">
              <a:lnSpc>
                <a:spcPct val="90000"/>
              </a:lnSpc>
            </a:pPr>
            <a:endParaRPr lang="en-US" altLang="en-US" sz="600" dirty="0">
              <a:solidFill>
                <a:schemeClr val="accent2">
                  <a:lumMod val="50000"/>
                </a:schemeClr>
              </a:solidFill>
            </a:endParaRPr>
          </a:p>
          <a:p>
            <a:pPr eaLnBrk="1" hangingPunct="1">
              <a:lnSpc>
                <a:spcPct val="90000"/>
              </a:lnSpc>
            </a:pPr>
            <a:r>
              <a:rPr lang="en-US" altLang="en-US" sz="2000" dirty="0">
                <a:solidFill>
                  <a:schemeClr val="accent2">
                    <a:lumMod val="50000"/>
                  </a:schemeClr>
                </a:solidFill>
              </a:rPr>
              <a:t>Values statements remain a bunch of nice words until the beliefs, traits, and behaviors are actually incorporated.</a:t>
            </a:r>
          </a:p>
          <a:p>
            <a:pPr eaLnBrk="1" hangingPunct="1">
              <a:lnSpc>
                <a:spcPct val="90000"/>
              </a:lnSpc>
            </a:pPr>
            <a:endParaRPr lang="en-US" altLang="en-US" sz="600" dirty="0">
              <a:solidFill>
                <a:schemeClr val="accent2">
                  <a:lumMod val="50000"/>
                </a:schemeClr>
              </a:solidFill>
            </a:endParaRPr>
          </a:p>
          <a:p>
            <a:pPr eaLnBrk="1" hangingPunct="1">
              <a:lnSpc>
                <a:spcPct val="90000"/>
              </a:lnSpc>
            </a:pPr>
            <a:r>
              <a:rPr lang="en-US" altLang="en-US" sz="2000" dirty="0">
                <a:solidFill>
                  <a:schemeClr val="accent2">
                    <a:lumMod val="50000"/>
                  </a:schemeClr>
                </a:solidFill>
              </a:rPr>
              <a:t>They need to be incorporated into the company’s operations and work practices and are used as the benchmark for job appraisal, promotions, and rewards</a:t>
            </a:r>
            <a:r>
              <a:rPr lang="en-US" altLang="en-US" sz="2000" dirty="0"/>
              <a:t>.</a:t>
            </a:r>
          </a:p>
        </p:txBody>
      </p:sp>
      <p:sp>
        <p:nvSpPr>
          <p:cNvPr id="4" name="Footer Placeholder 3">
            <a:extLst>
              <a:ext uri="{FF2B5EF4-FFF2-40B4-BE49-F238E27FC236}">
                <a16:creationId xmlns:a16="http://schemas.microsoft.com/office/drawing/2014/main" id="{883FBBCA-7648-8AAC-16DC-D640D6418E6C}"/>
              </a:ext>
            </a:extLst>
          </p:cNvPr>
          <p:cNvSpPr>
            <a:spLocks noGrp="1"/>
          </p:cNvSpPr>
          <p:nvPr>
            <p:ph type="ftr" sz="quarter" idx="11"/>
          </p:nvPr>
        </p:nvSpPr>
        <p:spPr>
          <a:xfrm>
            <a:off x="581193" y="5951811"/>
            <a:ext cx="4277410" cy="365125"/>
          </a:xfrm>
        </p:spPr>
        <p:txBody>
          <a:bodyPr>
            <a:normAutofit/>
          </a:bodyPr>
          <a:lstStyle/>
          <a:p>
            <a:endParaRPr lang="en-US">
              <a:solidFill>
                <a:srgbClr val="B89761"/>
              </a:solidFill>
            </a:endParaRPr>
          </a:p>
        </p:txBody>
      </p:sp>
      <p:sp>
        <p:nvSpPr>
          <p:cNvPr id="5" name="Slide Number Placeholder 4">
            <a:extLst>
              <a:ext uri="{FF2B5EF4-FFF2-40B4-BE49-F238E27FC236}">
                <a16:creationId xmlns:a16="http://schemas.microsoft.com/office/drawing/2014/main" id="{8C2B8F84-C112-ED37-9C83-1EF486FCAB57}"/>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a:solidFill>
                  <a:srgbClr val="B89761"/>
                </a:solidFill>
              </a:rPr>
              <a:pPr>
                <a:spcAft>
                  <a:spcPts val="600"/>
                </a:spcAft>
              </a:pPr>
              <a:t>48</a:t>
            </a:fld>
            <a:endParaRPr lang="en-US">
              <a:solidFill>
                <a:srgbClr val="B89761"/>
              </a:solidFill>
            </a:endParaRPr>
          </a:p>
        </p:txBody>
      </p:sp>
      <p:pic>
        <p:nvPicPr>
          <p:cNvPr id="8" name="Picture 7" descr="Firemen in a huddle">
            <a:extLst>
              <a:ext uri="{FF2B5EF4-FFF2-40B4-BE49-F238E27FC236}">
                <a16:creationId xmlns:a16="http://schemas.microsoft.com/office/drawing/2014/main" id="{5DDD611E-1E85-6CA6-A529-93C79FFFF1ED}"/>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336821245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A26C51-3452-29CE-EA84-4C6E35EE9B1A}"/>
              </a:ext>
            </a:extLst>
          </p:cNvPr>
          <p:cNvSpPr>
            <a:spLocks noGrp="1"/>
          </p:cNvSpPr>
          <p:nvPr>
            <p:ph type="title"/>
          </p:nvPr>
        </p:nvSpPr>
        <p:spPr>
          <a:xfrm>
            <a:off x="581193" y="629919"/>
            <a:ext cx="6309003" cy="528321"/>
          </a:xfrm>
        </p:spPr>
        <p:txBody>
          <a:bodyPr>
            <a:normAutofit/>
          </a:bodyPr>
          <a:lstStyle/>
          <a:p>
            <a:r>
              <a:rPr lang="en-GB" dirty="0">
                <a:solidFill>
                  <a:schemeClr val="tx2"/>
                </a:solidFill>
              </a:rPr>
              <a:t>Company’s core values</a:t>
            </a:r>
          </a:p>
        </p:txBody>
      </p:sp>
      <p:sp>
        <p:nvSpPr>
          <p:cNvPr id="22" name="Rectangle 21">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B77B9CD-23BB-27DF-506D-F7FC0BBEFA52}"/>
              </a:ext>
            </a:extLst>
          </p:cNvPr>
          <p:cNvSpPr>
            <a:spLocks noGrp="1"/>
          </p:cNvSpPr>
          <p:nvPr>
            <p:ph idx="1"/>
          </p:nvPr>
        </p:nvSpPr>
        <p:spPr>
          <a:xfrm>
            <a:off x="193041" y="1869440"/>
            <a:ext cx="7030719" cy="4196080"/>
          </a:xfrm>
        </p:spPr>
        <p:txBody>
          <a:bodyPr>
            <a:noAutofit/>
          </a:bodyPr>
          <a:lstStyle/>
          <a:p>
            <a:pPr marL="0" indent="0">
              <a:lnSpc>
                <a:spcPct val="107000"/>
              </a:lnSpc>
              <a:spcAft>
                <a:spcPts val="1200"/>
              </a:spcAft>
              <a:buNone/>
            </a:pPr>
            <a:r>
              <a:rPr lang="en-GB" sz="1500" b="1" kern="0" dirty="0">
                <a:solidFill>
                  <a:schemeClr val="accent2">
                    <a:lumMod val="50000"/>
                  </a:schemeClr>
                </a:solidFill>
                <a:effectLst/>
                <a:ea typeface="Times New Roman" panose="02020603050405020304" pitchFamily="18" charset="0"/>
                <a:cs typeface="Arial" panose="020B0604020202020204" pitchFamily="34" charset="0"/>
              </a:rPr>
              <a:t>Key aspects of organisational core values include</a:t>
            </a:r>
            <a:r>
              <a:rPr lang="en-GB" sz="1500" kern="0" dirty="0">
                <a:solidFill>
                  <a:schemeClr val="accent2">
                    <a:lumMod val="50000"/>
                  </a:schemeClr>
                </a:solidFill>
                <a:effectLst/>
                <a:ea typeface="Times New Roman" panose="02020603050405020304" pitchFamily="18" charset="0"/>
                <a:cs typeface="Arial" panose="020B0604020202020204" pitchFamily="34" charset="0"/>
              </a:rPr>
              <a:t>:</a:t>
            </a:r>
            <a:endParaRPr lang="en-GB" sz="1500" kern="100" dirty="0">
              <a:solidFill>
                <a:schemeClr val="accent2">
                  <a:lumMod val="50000"/>
                </a:schemeClr>
              </a:solidFill>
              <a:effectLst/>
              <a:ea typeface="DengXian" panose="02010600030101010101" pitchFamily="2" charset="-122"/>
              <a:cs typeface="Arial" panose="020B0604020202020204" pitchFamily="34" charset="0"/>
            </a:endParaRPr>
          </a:p>
          <a:p>
            <a:pPr marL="342900" lvl="0" indent="-342900">
              <a:lnSpc>
                <a:spcPct val="107000"/>
              </a:lnSpc>
              <a:spcAft>
                <a:spcPts val="800"/>
              </a:spcAft>
              <a:tabLst>
                <a:tab pos="457200" algn="l"/>
              </a:tabLst>
            </a:pPr>
            <a:r>
              <a:rPr lang="en-GB" sz="1500" b="1" kern="0" dirty="0">
                <a:solidFill>
                  <a:schemeClr val="accent2">
                    <a:lumMod val="50000"/>
                  </a:schemeClr>
                </a:solidFill>
                <a:effectLst/>
                <a:ea typeface="Times New Roman" panose="02020603050405020304" pitchFamily="18" charset="0"/>
                <a:cs typeface="Arial" panose="020B0604020202020204" pitchFamily="34" charset="0"/>
              </a:rPr>
              <a:t>Guidance</a:t>
            </a:r>
            <a:r>
              <a:rPr lang="en-GB" sz="1500" kern="0" dirty="0">
                <a:solidFill>
                  <a:schemeClr val="accent2">
                    <a:lumMod val="50000"/>
                  </a:schemeClr>
                </a:solidFill>
                <a:effectLst/>
                <a:ea typeface="Times New Roman" panose="02020603050405020304" pitchFamily="18" charset="0"/>
                <a:cs typeface="Arial" panose="020B0604020202020204" pitchFamily="34" charset="0"/>
              </a:rPr>
              <a:t>: They provide a framework for making decisions and setting priorities.</a:t>
            </a:r>
            <a:endParaRPr lang="en-GB" sz="1500" kern="100" dirty="0">
              <a:solidFill>
                <a:schemeClr val="accent2">
                  <a:lumMod val="50000"/>
                </a:schemeClr>
              </a:solidFill>
              <a:effectLst/>
              <a:ea typeface="DengXian" panose="02010600030101010101" pitchFamily="2" charset="-122"/>
              <a:cs typeface="Arial" panose="020B0604020202020204" pitchFamily="34" charset="0"/>
            </a:endParaRPr>
          </a:p>
          <a:p>
            <a:pPr marL="342900" lvl="0" indent="-342900">
              <a:lnSpc>
                <a:spcPct val="107000"/>
              </a:lnSpc>
              <a:spcAft>
                <a:spcPts val="800"/>
              </a:spcAft>
              <a:tabLst>
                <a:tab pos="457200" algn="l"/>
              </a:tabLst>
            </a:pPr>
            <a:r>
              <a:rPr lang="en-GB" sz="1500" b="1" kern="0" dirty="0">
                <a:solidFill>
                  <a:schemeClr val="accent2">
                    <a:lumMod val="50000"/>
                  </a:schemeClr>
                </a:solidFill>
                <a:effectLst/>
                <a:ea typeface="Times New Roman" panose="02020603050405020304" pitchFamily="18" charset="0"/>
                <a:cs typeface="Arial" panose="020B0604020202020204" pitchFamily="34" charset="0"/>
              </a:rPr>
              <a:t>Consistency</a:t>
            </a:r>
            <a:r>
              <a:rPr lang="en-GB" sz="1500" kern="0" dirty="0">
                <a:solidFill>
                  <a:schemeClr val="accent2">
                    <a:lumMod val="50000"/>
                  </a:schemeClr>
                </a:solidFill>
                <a:effectLst/>
                <a:ea typeface="Times New Roman" panose="02020603050405020304" pitchFamily="18" charset="0"/>
                <a:cs typeface="Arial" panose="020B0604020202020204" pitchFamily="34" charset="0"/>
              </a:rPr>
              <a:t>: They ensure that actions and behaviours are aligned with the organisation's mission and vision.</a:t>
            </a:r>
            <a:endParaRPr lang="en-GB" sz="1500" kern="100" dirty="0">
              <a:solidFill>
                <a:schemeClr val="accent2">
                  <a:lumMod val="50000"/>
                </a:schemeClr>
              </a:solidFill>
              <a:effectLst/>
              <a:ea typeface="DengXian" panose="02010600030101010101" pitchFamily="2" charset="-122"/>
              <a:cs typeface="Arial" panose="020B0604020202020204" pitchFamily="34" charset="0"/>
            </a:endParaRPr>
          </a:p>
          <a:p>
            <a:pPr marL="342900" lvl="0" indent="-342900">
              <a:lnSpc>
                <a:spcPct val="107000"/>
              </a:lnSpc>
              <a:spcAft>
                <a:spcPts val="800"/>
              </a:spcAft>
              <a:tabLst>
                <a:tab pos="457200" algn="l"/>
              </a:tabLst>
            </a:pPr>
            <a:r>
              <a:rPr lang="en-GB" sz="1500" b="1" kern="0" dirty="0">
                <a:solidFill>
                  <a:schemeClr val="accent2">
                    <a:lumMod val="50000"/>
                  </a:schemeClr>
                </a:solidFill>
                <a:effectLst/>
                <a:ea typeface="Times New Roman" panose="02020603050405020304" pitchFamily="18" charset="0"/>
                <a:cs typeface="Arial" panose="020B0604020202020204" pitchFamily="34" charset="0"/>
              </a:rPr>
              <a:t>Identity</a:t>
            </a:r>
            <a:r>
              <a:rPr lang="en-GB" sz="1500" kern="0" dirty="0">
                <a:solidFill>
                  <a:schemeClr val="accent2">
                    <a:lumMod val="50000"/>
                  </a:schemeClr>
                </a:solidFill>
                <a:effectLst/>
                <a:ea typeface="Times New Roman" panose="02020603050405020304" pitchFamily="18" charset="0"/>
                <a:cs typeface="Arial" panose="020B0604020202020204" pitchFamily="34" charset="0"/>
              </a:rPr>
              <a:t>: They help define the organisation's unique culture and identity.</a:t>
            </a:r>
            <a:endParaRPr lang="en-GB" sz="1500" kern="100" dirty="0">
              <a:solidFill>
                <a:schemeClr val="accent2">
                  <a:lumMod val="50000"/>
                </a:schemeClr>
              </a:solidFill>
              <a:effectLst/>
              <a:ea typeface="DengXian" panose="02010600030101010101" pitchFamily="2" charset="-122"/>
              <a:cs typeface="Arial" panose="020B0604020202020204" pitchFamily="34" charset="0"/>
            </a:endParaRPr>
          </a:p>
          <a:p>
            <a:pPr marL="342900" lvl="0" indent="-342900">
              <a:lnSpc>
                <a:spcPct val="107000"/>
              </a:lnSpc>
              <a:spcAft>
                <a:spcPts val="800"/>
              </a:spcAft>
              <a:tabLst>
                <a:tab pos="457200" algn="l"/>
              </a:tabLst>
            </a:pPr>
            <a:r>
              <a:rPr lang="en-GB" sz="1500" b="1" kern="0" dirty="0">
                <a:solidFill>
                  <a:schemeClr val="accent2">
                    <a:lumMod val="50000"/>
                  </a:schemeClr>
                </a:solidFill>
                <a:effectLst/>
                <a:ea typeface="Times New Roman" panose="02020603050405020304" pitchFamily="18" charset="0"/>
                <a:cs typeface="Arial" panose="020B0604020202020204" pitchFamily="34" charset="0"/>
              </a:rPr>
              <a:t>Inspiration</a:t>
            </a:r>
            <a:r>
              <a:rPr lang="en-GB" sz="1500" kern="0" dirty="0">
                <a:solidFill>
                  <a:schemeClr val="accent2">
                    <a:lumMod val="50000"/>
                  </a:schemeClr>
                </a:solidFill>
                <a:effectLst/>
                <a:ea typeface="Times New Roman" panose="02020603050405020304" pitchFamily="18" charset="0"/>
                <a:cs typeface="Arial" panose="020B0604020202020204" pitchFamily="34" charset="0"/>
              </a:rPr>
              <a:t>: They motivate and inspire employees by connecting their work to a larger purpose.</a:t>
            </a:r>
            <a:endParaRPr lang="en-GB" sz="1500" kern="100" dirty="0">
              <a:solidFill>
                <a:schemeClr val="accent2">
                  <a:lumMod val="50000"/>
                </a:schemeClr>
              </a:solidFill>
              <a:ea typeface="DengXian" panose="02010600030101010101" pitchFamily="2" charset="-122"/>
              <a:cs typeface="Arial" panose="020B0604020202020204" pitchFamily="34" charset="0"/>
            </a:endParaRPr>
          </a:p>
          <a:p>
            <a:pPr marL="0" lvl="0" indent="0">
              <a:lnSpc>
                <a:spcPct val="107000"/>
              </a:lnSpc>
              <a:spcAft>
                <a:spcPts val="800"/>
              </a:spcAft>
              <a:buNone/>
              <a:tabLst>
                <a:tab pos="457200" algn="l"/>
              </a:tabLst>
            </a:pPr>
            <a:r>
              <a:rPr lang="en-GB" sz="1500" b="1" kern="0" dirty="0">
                <a:solidFill>
                  <a:schemeClr val="accent2">
                    <a:lumMod val="50000"/>
                  </a:schemeClr>
                </a:solidFill>
                <a:effectLst/>
                <a:ea typeface="Times New Roman" panose="02020603050405020304" pitchFamily="18" charset="0"/>
                <a:cs typeface="Arial" panose="020B0604020202020204" pitchFamily="34" charset="0"/>
              </a:rPr>
              <a:t>Examples of common core values include:</a:t>
            </a:r>
            <a:endParaRPr lang="en-GB" sz="1500" b="1" kern="100" dirty="0">
              <a:solidFill>
                <a:schemeClr val="accent2">
                  <a:lumMod val="50000"/>
                </a:schemeClr>
              </a:solidFill>
              <a:effectLst/>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500" b="1" kern="0" dirty="0">
                <a:solidFill>
                  <a:schemeClr val="accent2">
                    <a:lumMod val="50000"/>
                  </a:schemeClr>
                </a:solidFill>
                <a:effectLst/>
                <a:ea typeface="Times New Roman" panose="02020603050405020304" pitchFamily="18" charset="0"/>
                <a:cs typeface="Arial" panose="020B0604020202020204" pitchFamily="34" charset="0"/>
              </a:rPr>
              <a:t>Integrity</a:t>
            </a:r>
            <a:r>
              <a:rPr lang="en-GB" sz="1500" kern="0" dirty="0">
                <a:solidFill>
                  <a:schemeClr val="accent2">
                    <a:lumMod val="50000"/>
                  </a:schemeClr>
                </a:solidFill>
                <a:effectLst/>
                <a:ea typeface="Times New Roman" panose="02020603050405020304" pitchFamily="18" charset="0"/>
                <a:cs typeface="Arial" panose="020B0604020202020204" pitchFamily="34" charset="0"/>
              </a:rPr>
              <a:t>: Acting with honesty and strong moral principles.</a:t>
            </a:r>
            <a:endParaRPr lang="en-GB" sz="1500" kern="100" dirty="0">
              <a:solidFill>
                <a:schemeClr val="accent2">
                  <a:lumMod val="50000"/>
                </a:schemeClr>
              </a:solidFill>
              <a:effectLst/>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500" b="1" kern="0" dirty="0">
                <a:solidFill>
                  <a:schemeClr val="accent2">
                    <a:lumMod val="50000"/>
                  </a:schemeClr>
                </a:solidFill>
                <a:effectLst/>
                <a:ea typeface="Times New Roman" panose="02020603050405020304" pitchFamily="18" charset="0"/>
                <a:cs typeface="Arial" panose="020B0604020202020204" pitchFamily="34" charset="0"/>
              </a:rPr>
              <a:t>Innovation</a:t>
            </a:r>
            <a:r>
              <a:rPr lang="en-GB" sz="1500" kern="0" dirty="0">
                <a:solidFill>
                  <a:schemeClr val="accent2">
                    <a:lumMod val="50000"/>
                  </a:schemeClr>
                </a:solidFill>
                <a:effectLst/>
                <a:ea typeface="Times New Roman" panose="02020603050405020304" pitchFamily="18" charset="0"/>
                <a:cs typeface="Arial" panose="020B0604020202020204" pitchFamily="34" charset="0"/>
              </a:rPr>
              <a:t>: Encouraging creativity and new ideas.</a:t>
            </a:r>
            <a:endParaRPr lang="en-GB" sz="1500" kern="100" dirty="0">
              <a:solidFill>
                <a:schemeClr val="accent2">
                  <a:lumMod val="50000"/>
                </a:schemeClr>
              </a:solidFill>
              <a:effectLst/>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500" b="1" kern="0" dirty="0">
                <a:solidFill>
                  <a:schemeClr val="accent2">
                    <a:lumMod val="50000"/>
                  </a:schemeClr>
                </a:solidFill>
                <a:effectLst/>
                <a:ea typeface="Times New Roman" panose="02020603050405020304" pitchFamily="18" charset="0"/>
                <a:cs typeface="Arial" panose="020B0604020202020204" pitchFamily="34" charset="0"/>
              </a:rPr>
              <a:t>Customer Focus</a:t>
            </a:r>
            <a:r>
              <a:rPr lang="en-GB" sz="1500" kern="0" dirty="0">
                <a:solidFill>
                  <a:schemeClr val="accent2">
                    <a:lumMod val="50000"/>
                  </a:schemeClr>
                </a:solidFill>
                <a:effectLst/>
                <a:ea typeface="Times New Roman" panose="02020603050405020304" pitchFamily="18" charset="0"/>
                <a:cs typeface="Arial" panose="020B0604020202020204" pitchFamily="34" charset="0"/>
              </a:rPr>
              <a:t>: Prioritising the needs and satisfaction of customers.</a:t>
            </a:r>
            <a:endParaRPr lang="en-GB" sz="1500" kern="100" dirty="0">
              <a:solidFill>
                <a:schemeClr val="accent2">
                  <a:lumMod val="50000"/>
                </a:schemeClr>
              </a:solidFill>
              <a:effectLst/>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500" b="1" kern="0" dirty="0">
                <a:solidFill>
                  <a:schemeClr val="accent2">
                    <a:lumMod val="50000"/>
                  </a:schemeClr>
                </a:solidFill>
                <a:effectLst/>
                <a:ea typeface="Times New Roman" panose="02020603050405020304" pitchFamily="18" charset="0"/>
                <a:cs typeface="Arial" panose="020B0604020202020204" pitchFamily="34" charset="0"/>
              </a:rPr>
              <a:t>Teamwork</a:t>
            </a:r>
            <a:r>
              <a:rPr lang="en-GB" sz="1500" kern="0" dirty="0">
                <a:solidFill>
                  <a:schemeClr val="accent2">
                    <a:lumMod val="50000"/>
                  </a:schemeClr>
                </a:solidFill>
                <a:effectLst/>
                <a:ea typeface="Times New Roman" panose="02020603050405020304" pitchFamily="18" charset="0"/>
                <a:cs typeface="Arial" panose="020B0604020202020204" pitchFamily="34" charset="0"/>
              </a:rPr>
              <a:t>: Promoting collaboration and mutual support.</a:t>
            </a:r>
            <a:endParaRPr lang="en-GB" sz="1500" kern="100" dirty="0">
              <a:solidFill>
                <a:schemeClr val="accent2">
                  <a:lumMod val="50000"/>
                </a:schemeClr>
              </a:solidFill>
              <a:effectLst/>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500" b="1" kern="0" dirty="0">
                <a:solidFill>
                  <a:schemeClr val="accent2">
                    <a:lumMod val="50000"/>
                  </a:schemeClr>
                </a:solidFill>
                <a:effectLst/>
                <a:ea typeface="Times New Roman" panose="02020603050405020304" pitchFamily="18" charset="0"/>
                <a:cs typeface="Arial" panose="020B0604020202020204" pitchFamily="34" charset="0"/>
              </a:rPr>
              <a:t>Excellence</a:t>
            </a:r>
            <a:r>
              <a:rPr lang="en-GB" sz="1500" kern="0" dirty="0">
                <a:solidFill>
                  <a:schemeClr val="accent2">
                    <a:lumMod val="50000"/>
                  </a:schemeClr>
                </a:solidFill>
                <a:effectLst/>
                <a:ea typeface="Times New Roman" panose="02020603050405020304" pitchFamily="18" charset="0"/>
                <a:cs typeface="Arial" panose="020B0604020202020204" pitchFamily="34" charset="0"/>
              </a:rPr>
              <a:t>: Striving for high standards and continuous improvement.</a:t>
            </a:r>
            <a:endParaRPr lang="en-GB" sz="1500" kern="100" dirty="0">
              <a:solidFill>
                <a:schemeClr val="accent2">
                  <a:lumMod val="50000"/>
                </a:schemeClr>
              </a:solidFill>
              <a:effectLst/>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500" b="1" kern="0" dirty="0">
                <a:solidFill>
                  <a:schemeClr val="accent2">
                    <a:lumMod val="50000"/>
                  </a:schemeClr>
                </a:solidFill>
                <a:effectLst/>
                <a:ea typeface="Times New Roman" panose="02020603050405020304" pitchFamily="18" charset="0"/>
                <a:cs typeface="Arial" panose="020B0604020202020204" pitchFamily="34" charset="0"/>
              </a:rPr>
              <a:t>Respect</a:t>
            </a:r>
            <a:r>
              <a:rPr lang="en-GB" sz="1500" kern="0" dirty="0">
                <a:solidFill>
                  <a:schemeClr val="accent2">
                    <a:lumMod val="50000"/>
                  </a:schemeClr>
                </a:solidFill>
                <a:effectLst/>
                <a:ea typeface="Times New Roman" panose="02020603050405020304" pitchFamily="18" charset="0"/>
                <a:cs typeface="Arial" panose="020B0604020202020204" pitchFamily="34" charset="0"/>
              </a:rPr>
              <a:t>: Valuing diversity and treating everyone with dignity.</a:t>
            </a:r>
            <a:endParaRPr lang="en-GB" sz="1500" kern="100" dirty="0">
              <a:solidFill>
                <a:schemeClr val="accent2">
                  <a:lumMod val="50000"/>
                </a:schemeClr>
              </a:solidFill>
              <a:effectLst/>
              <a:ea typeface="DengXian" panose="02010600030101010101" pitchFamily="2" charset="-122"/>
              <a:cs typeface="Arial" panose="020B0604020202020204" pitchFamily="34" charset="0"/>
            </a:endParaRPr>
          </a:p>
        </p:txBody>
      </p:sp>
      <p:sp>
        <p:nvSpPr>
          <p:cNvPr id="4" name="Footer Placeholder 3">
            <a:extLst>
              <a:ext uri="{FF2B5EF4-FFF2-40B4-BE49-F238E27FC236}">
                <a16:creationId xmlns:a16="http://schemas.microsoft.com/office/drawing/2014/main" id="{883FBBCA-7648-8AAC-16DC-D640D6418E6C}"/>
              </a:ext>
            </a:extLst>
          </p:cNvPr>
          <p:cNvSpPr>
            <a:spLocks noGrp="1"/>
          </p:cNvSpPr>
          <p:nvPr>
            <p:ph type="ftr" sz="quarter" idx="11"/>
          </p:nvPr>
        </p:nvSpPr>
        <p:spPr>
          <a:xfrm>
            <a:off x="581193" y="5951811"/>
            <a:ext cx="4277410" cy="365125"/>
          </a:xfrm>
        </p:spPr>
        <p:txBody>
          <a:bodyPr>
            <a:normAutofit/>
          </a:bodyPr>
          <a:lstStyle/>
          <a:p>
            <a:endParaRPr lang="en-US">
              <a:solidFill>
                <a:srgbClr val="B89761"/>
              </a:solidFill>
            </a:endParaRPr>
          </a:p>
        </p:txBody>
      </p:sp>
      <p:sp>
        <p:nvSpPr>
          <p:cNvPr id="5" name="Slide Number Placeholder 4">
            <a:extLst>
              <a:ext uri="{FF2B5EF4-FFF2-40B4-BE49-F238E27FC236}">
                <a16:creationId xmlns:a16="http://schemas.microsoft.com/office/drawing/2014/main" id="{8C2B8F84-C112-ED37-9C83-1EF486FCAB57}"/>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a:solidFill>
                  <a:srgbClr val="B89761"/>
                </a:solidFill>
              </a:rPr>
              <a:pPr>
                <a:spcAft>
                  <a:spcPts val="600"/>
                </a:spcAft>
              </a:pPr>
              <a:t>49</a:t>
            </a:fld>
            <a:endParaRPr lang="en-US">
              <a:solidFill>
                <a:srgbClr val="B89761"/>
              </a:solidFill>
            </a:endParaRPr>
          </a:p>
        </p:txBody>
      </p:sp>
      <p:pic>
        <p:nvPicPr>
          <p:cNvPr id="8" name="Picture 7" descr="Firemen in a huddle">
            <a:extLst>
              <a:ext uri="{FF2B5EF4-FFF2-40B4-BE49-F238E27FC236}">
                <a16:creationId xmlns:a16="http://schemas.microsoft.com/office/drawing/2014/main" id="{5DDD611E-1E85-6CA6-A529-93C79FFFF1ED}"/>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361364870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26C51-3452-29CE-EA84-4C6E35EE9B1A}"/>
              </a:ext>
            </a:extLst>
          </p:cNvPr>
          <p:cNvSpPr>
            <a:spLocks noGrp="1"/>
          </p:cNvSpPr>
          <p:nvPr>
            <p:ph type="title"/>
          </p:nvPr>
        </p:nvSpPr>
        <p:spPr>
          <a:xfrm>
            <a:off x="581192" y="702156"/>
            <a:ext cx="11029616" cy="846519"/>
          </a:xfrm>
        </p:spPr>
        <p:txBody>
          <a:bodyPr>
            <a:normAutofit/>
          </a:bodyPr>
          <a:lstStyle/>
          <a:p>
            <a:r>
              <a:rPr lang="en-GB" dirty="0"/>
              <a:t>Company’s core values – example: </a:t>
            </a:r>
            <a:r>
              <a:rPr lang="en-GB" dirty="0" err="1"/>
              <a:t>Coca-cola</a:t>
            </a:r>
            <a:r>
              <a:rPr lang="en-GB" dirty="0"/>
              <a:t> company</a:t>
            </a:r>
          </a:p>
        </p:txBody>
      </p:sp>
      <p:sp>
        <p:nvSpPr>
          <p:cNvPr id="3" name="Content Placeholder 2">
            <a:extLst>
              <a:ext uri="{FF2B5EF4-FFF2-40B4-BE49-F238E27FC236}">
                <a16:creationId xmlns:a16="http://schemas.microsoft.com/office/drawing/2014/main" id="{4B77B9CD-23BB-27DF-506D-F7FC0BBEFA52}"/>
              </a:ext>
            </a:extLst>
          </p:cNvPr>
          <p:cNvSpPr>
            <a:spLocks noGrp="1"/>
          </p:cNvSpPr>
          <p:nvPr>
            <p:ph idx="1"/>
          </p:nvPr>
        </p:nvSpPr>
        <p:spPr>
          <a:xfrm>
            <a:off x="581192" y="1858618"/>
            <a:ext cx="7313127" cy="4367562"/>
          </a:xfrm>
        </p:spPr>
        <p:txBody>
          <a:bodyPr>
            <a:noAutofit/>
          </a:bodyPr>
          <a:lstStyle/>
          <a:p>
            <a:pPr eaLnBrk="1" hangingPunct="1">
              <a:lnSpc>
                <a:spcPct val="90000"/>
              </a:lnSpc>
              <a:buFontTx/>
              <a:buNone/>
            </a:pPr>
            <a:r>
              <a:rPr lang="en-US" altLang="en-US" sz="2000" b="1" dirty="0">
                <a:solidFill>
                  <a:srgbClr val="0070C0"/>
                </a:solidFill>
              </a:rPr>
              <a:t>Values</a:t>
            </a:r>
          </a:p>
          <a:p>
            <a:pPr eaLnBrk="1" hangingPunct="1">
              <a:lnSpc>
                <a:spcPct val="90000"/>
              </a:lnSpc>
              <a:buFontTx/>
              <a:buNone/>
            </a:pPr>
            <a:br>
              <a:rPr lang="en-US" altLang="en-US" sz="2000" b="1" dirty="0">
                <a:solidFill>
                  <a:srgbClr val="0070C0"/>
                </a:solidFill>
              </a:rPr>
            </a:br>
            <a:r>
              <a:rPr lang="en-US" altLang="en-US" sz="2000" b="1" dirty="0">
                <a:solidFill>
                  <a:srgbClr val="0070C0"/>
                </a:solidFill>
              </a:rPr>
              <a:t>We are guided by shared values that we will live by as a company and as individuals. </a:t>
            </a:r>
          </a:p>
          <a:p>
            <a:pPr eaLnBrk="1" hangingPunct="1">
              <a:lnSpc>
                <a:spcPct val="90000"/>
              </a:lnSpc>
              <a:buFontTx/>
              <a:buNone/>
            </a:pPr>
            <a:endParaRPr lang="en-US" altLang="en-US" sz="1000" dirty="0"/>
          </a:p>
          <a:p>
            <a:pPr eaLnBrk="1" hangingPunct="1">
              <a:lnSpc>
                <a:spcPct val="90000"/>
              </a:lnSpc>
            </a:pPr>
            <a:r>
              <a:rPr lang="en-US" altLang="en-US" sz="1800" b="1" dirty="0">
                <a:solidFill>
                  <a:schemeClr val="accent2">
                    <a:lumMod val="50000"/>
                  </a:schemeClr>
                </a:solidFill>
              </a:rPr>
              <a:t>Leadership</a:t>
            </a:r>
            <a:r>
              <a:rPr lang="en-US" altLang="en-US" sz="1800" dirty="0">
                <a:solidFill>
                  <a:schemeClr val="accent2">
                    <a:lumMod val="50000"/>
                  </a:schemeClr>
                </a:solidFill>
              </a:rPr>
              <a:t>: "The courage to shape a better future" </a:t>
            </a:r>
          </a:p>
          <a:p>
            <a:pPr eaLnBrk="1" hangingPunct="1">
              <a:lnSpc>
                <a:spcPct val="90000"/>
              </a:lnSpc>
            </a:pPr>
            <a:r>
              <a:rPr lang="en-US" altLang="en-US" sz="1800" b="1" dirty="0">
                <a:solidFill>
                  <a:schemeClr val="accent2">
                    <a:lumMod val="50000"/>
                  </a:schemeClr>
                </a:solidFill>
              </a:rPr>
              <a:t>Passion</a:t>
            </a:r>
            <a:r>
              <a:rPr lang="en-US" altLang="en-US" sz="1800" dirty="0">
                <a:solidFill>
                  <a:schemeClr val="accent2">
                    <a:lumMod val="50000"/>
                  </a:schemeClr>
                </a:solidFill>
              </a:rPr>
              <a:t>: "Committed in heart and mind" </a:t>
            </a:r>
          </a:p>
          <a:p>
            <a:pPr eaLnBrk="1" hangingPunct="1">
              <a:lnSpc>
                <a:spcPct val="90000"/>
              </a:lnSpc>
            </a:pPr>
            <a:r>
              <a:rPr lang="en-US" altLang="en-US" sz="1800" b="1" dirty="0">
                <a:solidFill>
                  <a:schemeClr val="accent2">
                    <a:lumMod val="50000"/>
                  </a:schemeClr>
                </a:solidFill>
              </a:rPr>
              <a:t>Integrity</a:t>
            </a:r>
            <a:r>
              <a:rPr lang="en-US" altLang="en-US" sz="1800" dirty="0">
                <a:solidFill>
                  <a:schemeClr val="accent2">
                    <a:lumMod val="50000"/>
                  </a:schemeClr>
                </a:solidFill>
              </a:rPr>
              <a:t>: "Be real" </a:t>
            </a:r>
          </a:p>
          <a:p>
            <a:pPr eaLnBrk="1" hangingPunct="1">
              <a:lnSpc>
                <a:spcPct val="90000"/>
              </a:lnSpc>
            </a:pPr>
            <a:r>
              <a:rPr lang="en-US" altLang="en-US" sz="1800" b="1" dirty="0">
                <a:solidFill>
                  <a:schemeClr val="accent2">
                    <a:lumMod val="50000"/>
                  </a:schemeClr>
                </a:solidFill>
              </a:rPr>
              <a:t>Accountability</a:t>
            </a:r>
            <a:r>
              <a:rPr lang="en-US" altLang="en-US" sz="1800" dirty="0">
                <a:solidFill>
                  <a:schemeClr val="accent2">
                    <a:lumMod val="50000"/>
                  </a:schemeClr>
                </a:solidFill>
              </a:rPr>
              <a:t>: "If it is to be, it’s up to me" </a:t>
            </a:r>
          </a:p>
          <a:p>
            <a:pPr eaLnBrk="1" hangingPunct="1">
              <a:lnSpc>
                <a:spcPct val="90000"/>
              </a:lnSpc>
            </a:pPr>
            <a:r>
              <a:rPr lang="en-US" altLang="en-US" sz="1800" b="1" dirty="0">
                <a:solidFill>
                  <a:schemeClr val="accent2">
                    <a:lumMod val="50000"/>
                  </a:schemeClr>
                </a:solidFill>
              </a:rPr>
              <a:t>Collaboration</a:t>
            </a:r>
            <a:r>
              <a:rPr lang="en-US" altLang="en-US" sz="1800" dirty="0">
                <a:solidFill>
                  <a:schemeClr val="accent2">
                    <a:lumMod val="50000"/>
                  </a:schemeClr>
                </a:solidFill>
              </a:rPr>
              <a:t>: "Leverage collective genius" </a:t>
            </a:r>
          </a:p>
          <a:p>
            <a:pPr eaLnBrk="1" hangingPunct="1">
              <a:lnSpc>
                <a:spcPct val="90000"/>
              </a:lnSpc>
            </a:pPr>
            <a:r>
              <a:rPr lang="en-US" altLang="en-US" sz="1800" b="1" dirty="0">
                <a:solidFill>
                  <a:schemeClr val="accent2">
                    <a:lumMod val="50000"/>
                  </a:schemeClr>
                </a:solidFill>
              </a:rPr>
              <a:t>Innovation</a:t>
            </a:r>
            <a:r>
              <a:rPr lang="en-US" altLang="en-US" sz="1800" dirty="0">
                <a:solidFill>
                  <a:schemeClr val="accent2">
                    <a:lumMod val="50000"/>
                  </a:schemeClr>
                </a:solidFill>
              </a:rPr>
              <a:t>: "Seek, imagine, create, delight" </a:t>
            </a:r>
          </a:p>
          <a:p>
            <a:pPr eaLnBrk="1" hangingPunct="1">
              <a:lnSpc>
                <a:spcPct val="90000"/>
              </a:lnSpc>
            </a:pPr>
            <a:r>
              <a:rPr lang="en-US" altLang="en-US" sz="1800" b="1" dirty="0">
                <a:solidFill>
                  <a:schemeClr val="accent2">
                    <a:lumMod val="50000"/>
                  </a:schemeClr>
                </a:solidFill>
              </a:rPr>
              <a:t>Quality</a:t>
            </a:r>
            <a:r>
              <a:rPr lang="en-US" altLang="en-US" sz="1800" dirty="0">
                <a:solidFill>
                  <a:schemeClr val="accent2">
                    <a:lumMod val="50000"/>
                  </a:schemeClr>
                </a:solidFill>
              </a:rPr>
              <a:t>: "What we do, we do well" </a:t>
            </a:r>
          </a:p>
        </p:txBody>
      </p:sp>
      <p:pic>
        <p:nvPicPr>
          <p:cNvPr id="6" name="Picture 4" descr="coca-cola">
            <a:extLst>
              <a:ext uri="{FF2B5EF4-FFF2-40B4-BE49-F238E27FC236}">
                <a16:creationId xmlns:a16="http://schemas.microsoft.com/office/drawing/2014/main" id="{B8CDECA7-AFF6-0723-54EC-EEFBD10FE01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63915" y="2671858"/>
            <a:ext cx="3059782" cy="305978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883FBBCA-7648-8AAC-16DC-D640D6418E6C}"/>
              </a:ext>
            </a:extLst>
          </p:cNvPr>
          <p:cNvSpPr>
            <a:spLocks noGrp="1"/>
          </p:cNvSpPr>
          <p:nvPr>
            <p:ph type="ftr" sz="quarter" idx="11"/>
          </p:nvPr>
        </p:nvSpPr>
        <p:spPr>
          <a:xfrm>
            <a:off x="581192" y="6400800"/>
            <a:ext cx="6917210" cy="365125"/>
          </a:xfrm>
        </p:spPr>
        <p:txBody>
          <a:bodyPr>
            <a:normAutofit/>
          </a:bodyPr>
          <a:lstStyle/>
          <a:p>
            <a:endParaRPr lang="en-US">
              <a:solidFill>
                <a:srgbClr val="FF1162"/>
              </a:solidFill>
            </a:endParaRPr>
          </a:p>
        </p:txBody>
      </p:sp>
      <p:sp>
        <p:nvSpPr>
          <p:cNvPr id="5" name="Slide Number Placeholder 4">
            <a:extLst>
              <a:ext uri="{FF2B5EF4-FFF2-40B4-BE49-F238E27FC236}">
                <a16:creationId xmlns:a16="http://schemas.microsoft.com/office/drawing/2014/main" id="{8C2B8F84-C112-ED37-9C83-1EF486FCAB57}"/>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smtClean="0">
                <a:solidFill>
                  <a:srgbClr val="FF1162"/>
                </a:solidFill>
              </a:rPr>
              <a:pPr>
                <a:spcAft>
                  <a:spcPts val="600"/>
                </a:spcAft>
              </a:pPr>
              <a:t>50</a:t>
            </a:fld>
            <a:endParaRPr lang="en-US">
              <a:solidFill>
                <a:srgbClr val="FF1162"/>
              </a:solidFill>
            </a:endParaRPr>
          </a:p>
        </p:txBody>
      </p:sp>
    </p:spTree>
    <p:extLst>
      <p:ext uri="{BB962C8B-B14F-4D97-AF65-F5344CB8AC3E}">
        <p14:creationId xmlns:p14="http://schemas.microsoft.com/office/powerpoint/2010/main" val="163848136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FABF7-1A52-7539-22A4-4AE692C0E84B}"/>
              </a:ext>
            </a:extLst>
          </p:cNvPr>
          <p:cNvSpPr>
            <a:spLocks noGrp="1"/>
          </p:cNvSpPr>
          <p:nvPr>
            <p:ph type="title"/>
          </p:nvPr>
        </p:nvSpPr>
        <p:spPr>
          <a:xfrm>
            <a:off x="581192" y="702156"/>
            <a:ext cx="11029616" cy="730404"/>
          </a:xfrm>
        </p:spPr>
        <p:txBody>
          <a:bodyPr/>
          <a:lstStyle/>
          <a:p>
            <a:r>
              <a:rPr lang="en-GB" dirty="0">
                <a:solidFill>
                  <a:schemeClr val="accent2">
                    <a:lumMod val="50000"/>
                  </a:schemeClr>
                </a:solidFill>
              </a:rPr>
              <a:t>Organisational objectives</a:t>
            </a:r>
          </a:p>
        </p:txBody>
      </p:sp>
      <p:sp>
        <p:nvSpPr>
          <p:cNvPr id="3" name="Content Placeholder 2">
            <a:extLst>
              <a:ext uri="{FF2B5EF4-FFF2-40B4-BE49-F238E27FC236}">
                <a16:creationId xmlns:a16="http://schemas.microsoft.com/office/drawing/2014/main" id="{5F09EEEC-32E4-C893-72CC-45DF1BFA4C6F}"/>
              </a:ext>
            </a:extLst>
          </p:cNvPr>
          <p:cNvSpPr>
            <a:spLocks noGrp="1"/>
          </p:cNvSpPr>
          <p:nvPr>
            <p:ph idx="1"/>
          </p:nvPr>
        </p:nvSpPr>
        <p:spPr>
          <a:xfrm>
            <a:off x="581192" y="1757680"/>
            <a:ext cx="11029615" cy="4217670"/>
          </a:xfrm>
        </p:spPr>
        <p:txBody>
          <a:bodyPr>
            <a:normAutofit/>
          </a:bodyPr>
          <a:lstStyle/>
          <a:p>
            <a:pPr marL="0" indent="0">
              <a:lnSpc>
                <a:spcPct val="107000"/>
              </a:lnSpc>
              <a:spcAft>
                <a:spcPts val="1200"/>
              </a:spcAft>
              <a:buNone/>
            </a:pPr>
            <a:r>
              <a:rPr lang="en-GB" sz="1800" kern="0" dirty="0">
                <a:solidFill>
                  <a:schemeClr val="accent2">
                    <a:lumMod val="50000"/>
                  </a:schemeClr>
                </a:solidFill>
                <a:effectLst/>
                <a:ea typeface="Times New Roman" panose="02020603050405020304" pitchFamily="18" charset="0"/>
                <a:cs typeface="Arial" panose="020B0604020202020204" pitchFamily="34" charset="0"/>
              </a:rPr>
              <a:t>Organisational objectives are specific, measurable goals that a company or organisation aims to achieve within a certain timeframe. These objectives help guide the organisation's efforts and align its activities with its mission and vision. They provide a clear direction and benchmarks for success.</a:t>
            </a:r>
          </a:p>
          <a:p>
            <a:pPr marL="0" indent="0">
              <a:lnSpc>
                <a:spcPct val="107000"/>
              </a:lnSpc>
              <a:spcAft>
                <a:spcPts val="1200"/>
              </a:spcAft>
              <a:buNone/>
            </a:pPr>
            <a:endParaRPr lang="en-GB" sz="600" kern="100" dirty="0">
              <a:solidFill>
                <a:schemeClr val="accent2">
                  <a:lumMod val="50000"/>
                </a:schemeClr>
              </a:solidFill>
              <a:effectLst/>
              <a:ea typeface="DengXian" panose="02010600030101010101" pitchFamily="2" charset="-122"/>
              <a:cs typeface="Arial" panose="020B0604020202020204" pitchFamily="34" charset="0"/>
            </a:endParaRPr>
          </a:p>
          <a:p>
            <a:pPr marL="0" indent="0">
              <a:lnSpc>
                <a:spcPct val="107000"/>
              </a:lnSpc>
              <a:spcAft>
                <a:spcPts val="1200"/>
              </a:spcAft>
              <a:buNone/>
            </a:pPr>
            <a:r>
              <a:rPr lang="en-GB" sz="1800" kern="0" dirty="0">
                <a:solidFill>
                  <a:schemeClr val="accent2">
                    <a:lumMod val="50000"/>
                  </a:schemeClr>
                </a:solidFill>
                <a:ea typeface="Times New Roman" panose="02020603050405020304" pitchFamily="18" charset="0"/>
                <a:cs typeface="Arial" panose="020B0604020202020204" pitchFamily="34" charset="0"/>
              </a:rPr>
              <a:t>O</a:t>
            </a:r>
            <a:r>
              <a:rPr lang="en-GB" sz="1800" kern="0" dirty="0">
                <a:solidFill>
                  <a:schemeClr val="accent2">
                    <a:lumMod val="50000"/>
                  </a:schemeClr>
                </a:solidFill>
                <a:effectLst/>
                <a:ea typeface="Times New Roman" panose="02020603050405020304" pitchFamily="18" charset="0"/>
                <a:cs typeface="Arial" panose="020B0604020202020204" pitchFamily="34" charset="0"/>
              </a:rPr>
              <a:t>bjectives should be SMART:</a:t>
            </a:r>
            <a:endParaRPr lang="en-GB" sz="1800" kern="100" dirty="0">
              <a:solidFill>
                <a:schemeClr val="accent2">
                  <a:lumMod val="50000"/>
                </a:schemeClr>
              </a:solidFill>
              <a:effectLst/>
              <a:ea typeface="DengXian" panose="02010600030101010101" pitchFamily="2" charset="-122"/>
              <a:cs typeface="Arial" panose="020B0604020202020204" pitchFamily="34" charset="0"/>
            </a:endParaRPr>
          </a:p>
          <a:p>
            <a:pPr marL="342900" lvl="0" indent="-342900">
              <a:lnSpc>
                <a:spcPct val="107000"/>
              </a:lnSpc>
              <a:spcAft>
                <a:spcPts val="800"/>
              </a:spcAft>
              <a:tabLst>
                <a:tab pos="457200" algn="l"/>
              </a:tabLst>
            </a:pPr>
            <a:r>
              <a:rPr lang="en-GB" sz="1800" b="1" kern="0" dirty="0">
                <a:solidFill>
                  <a:schemeClr val="accent2">
                    <a:lumMod val="50000"/>
                  </a:schemeClr>
                </a:solidFill>
                <a:effectLst/>
                <a:ea typeface="Times New Roman" panose="02020603050405020304" pitchFamily="18" charset="0"/>
                <a:cs typeface="Arial" panose="020B0604020202020204" pitchFamily="34" charset="0"/>
              </a:rPr>
              <a:t>Specific</a:t>
            </a:r>
            <a:r>
              <a:rPr lang="en-GB" sz="1800" kern="0" dirty="0">
                <a:solidFill>
                  <a:schemeClr val="accent2">
                    <a:lumMod val="50000"/>
                  </a:schemeClr>
                </a:solidFill>
                <a:effectLst/>
                <a:ea typeface="Times New Roman" panose="02020603050405020304" pitchFamily="18" charset="0"/>
                <a:cs typeface="Arial" panose="020B0604020202020204" pitchFamily="34" charset="0"/>
              </a:rPr>
              <a:t>: Clearly defined and unambiguous.</a:t>
            </a:r>
            <a:endParaRPr lang="en-GB" sz="1800" kern="100" dirty="0">
              <a:solidFill>
                <a:schemeClr val="accent2">
                  <a:lumMod val="50000"/>
                </a:schemeClr>
              </a:solidFill>
              <a:effectLst/>
              <a:ea typeface="DengXian" panose="02010600030101010101" pitchFamily="2" charset="-122"/>
              <a:cs typeface="Arial" panose="020B0604020202020204" pitchFamily="34" charset="0"/>
            </a:endParaRPr>
          </a:p>
          <a:p>
            <a:pPr marL="342900" lvl="0" indent="-342900">
              <a:lnSpc>
                <a:spcPct val="107000"/>
              </a:lnSpc>
              <a:spcAft>
                <a:spcPts val="800"/>
              </a:spcAft>
              <a:tabLst>
                <a:tab pos="457200" algn="l"/>
              </a:tabLst>
            </a:pPr>
            <a:r>
              <a:rPr lang="en-GB" sz="1800" b="1" kern="0" dirty="0">
                <a:solidFill>
                  <a:schemeClr val="accent2">
                    <a:lumMod val="50000"/>
                  </a:schemeClr>
                </a:solidFill>
                <a:effectLst/>
                <a:ea typeface="Times New Roman" panose="02020603050405020304" pitchFamily="18" charset="0"/>
                <a:cs typeface="Arial" panose="020B0604020202020204" pitchFamily="34" charset="0"/>
              </a:rPr>
              <a:t>Measurable</a:t>
            </a:r>
            <a:r>
              <a:rPr lang="en-GB" sz="1800" kern="0" dirty="0">
                <a:solidFill>
                  <a:schemeClr val="accent2">
                    <a:lumMod val="50000"/>
                  </a:schemeClr>
                </a:solidFill>
                <a:effectLst/>
                <a:ea typeface="Times New Roman" panose="02020603050405020304" pitchFamily="18" charset="0"/>
                <a:cs typeface="Arial" panose="020B0604020202020204" pitchFamily="34" charset="0"/>
              </a:rPr>
              <a:t>: Quantifiable, so progress can be tracked and assessed.</a:t>
            </a:r>
            <a:endParaRPr lang="en-GB" sz="1800" kern="100" dirty="0">
              <a:solidFill>
                <a:schemeClr val="accent2">
                  <a:lumMod val="50000"/>
                </a:schemeClr>
              </a:solidFill>
              <a:effectLst/>
              <a:ea typeface="DengXian" panose="02010600030101010101" pitchFamily="2" charset="-122"/>
              <a:cs typeface="Arial" panose="020B0604020202020204" pitchFamily="34" charset="0"/>
            </a:endParaRPr>
          </a:p>
          <a:p>
            <a:pPr marL="342900" lvl="0" indent="-342900">
              <a:lnSpc>
                <a:spcPct val="107000"/>
              </a:lnSpc>
              <a:spcAft>
                <a:spcPts val="800"/>
              </a:spcAft>
              <a:tabLst>
                <a:tab pos="457200" algn="l"/>
              </a:tabLst>
            </a:pPr>
            <a:r>
              <a:rPr lang="en-GB" sz="1800" b="1" kern="0" dirty="0">
                <a:solidFill>
                  <a:schemeClr val="accent2">
                    <a:lumMod val="50000"/>
                  </a:schemeClr>
                </a:solidFill>
                <a:effectLst/>
                <a:ea typeface="Times New Roman" panose="02020603050405020304" pitchFamily="18" charset="0"/>
                <a:cs typeface="Arial" panose="020B0604020202020204" pitchFamily="34" charset="0"/>
              </a:rPr>
              <a:t>Achievable</a:t>
            </a:r>
            <a:r>
              <a:rPr lang="en-GB" sz="1800" kern="0" dirty="0">
                <a:solidFill>
                  <a:schemeClr val="accent2">
                    <a:lumMod val="50000"/>
                  </a:schemeClr>
                </a:solidFill>
                <a:effectLst/>
                <a:ea typeface="Times New Roman" panose="02020603050405020304" pitchFamily="18" charset="0"/>
                <a:cs typeface="Arial" panose="020B0604020202020204" pitchFamily="34" charset="0"/>
              </a:rPr>
              <a:t>: Realistic and attainable given the organisation's resources and constraints.</a:t>
            </a:r>
            <a:endParaRPr lang="en-GB" sz="1800" kern="100" dirty="0">
              <a:solidFill>
                <a:schemeClr val="accent2">
                  <a:lumMod val="50000"/>
                </a:schemeClr>
              </a:solidFill>
              <a:effectLst/>
              <a:ea typeface="DengXian" panose="02010600030101010101" pitchFamily="2" charset="-122"/>
              <a:cs typeface="Arial" panose="020B0604020202020204" pitchFamily="34" charset="0"/>
            </a:endParaRPr>
          </a:p>
          <a:p>
            <a:pPr marL="342900" lvl="0" indent="-342900">
              <a:lnSpc>
                <a:spcPct val="107000"/>
              </a:lnSpc>
              <a:spcAft>
                <a:spcPts val="800"/>
              </a:spcAft>
              <a:tabLst>
                <a:tab pos="457200" algn="l"/>
              </a:tabLst>
            </a:pPr>
            <a:r>
              <a:rPr lang="en-GB" sz="1800" b="1" kern="0" dirty="0">
                <a:solidFill>
                  <a:schemeClr val="accent2">
                    <a:lumMod val="50000"/>
                  </a:schemeClr>
                </a:solidFill>
                <a:effectLst/>
                <a:ea typeface="Times New Roman" panose="02020603050405020304" pitchFamily="18" charset="0"/>
                <a:cs typeface="Arial" panose="020B0604020202020204" pitchFamily="34" charset="0"/>
              </a:rPr>
              <a:t>Relevant</a:t>
            </a:r>
            <a:r>
              <a:rPr lang="en-GB" sz="1800" kern="0" dirty="0">
                <a:solidFill>
                  <a:schemeClr val="accent2">
                    <a:lumMod val="50000"/>
                  </a:schemeClr>
                </a:solidFill>
                <a:effectLst/>
                <a:ea typeface="Times New Roman" panose="02020603050405020304" pitchFamily="18" charset="0"/>
                <a:cs typeface="Arial" panose="020B0604020202020204" pitchFamily="34" charset="0"/>
              </a:rPr>
              <a:t>: Aligned with the organisation's mission, vision, and strategic goals.</a:t>
            </a:r>
            <a:endParaRPr lang="en-GB" sz="1800" kern="100" dirty="0">
              <a:solidFill>
                <a:schemeClr val="accent2">
                  <a:lumMod val="50000"/>
                </a:schemeClr>
              </a:solidFill>
              <a:effectLst/>
              <a:ea typeface="DengXian" panose="02010600030101010101" pitchFamily="2" charset="-122"/>
              <a:cs typeface="Arial" panose="020B0604020202020204" pitchFamily="34" charset="0"/>
            </a:endParaRPr>
          </a:p>
          <a:p>
            <a:pPr marL="342900" lvl="0" indent="-342900">
              <a:lnSpc>
                <a:spcPct val="107000"/>
              </a:lnSpc>
              <a:spcAft>
                <a:spcPts val="800"/>
              </a:spcAft>
              <a:tabLst>
                <a:tab pos="457200" algn="l"/>
              </a:tabLst>
            </a:pPr>
            <a:r>
              <a:rPr lang="en-GB" sz="1800" b="1" kern="0" dirty="0">
                <a:solidFill>
                  <a:schemeClr val="accent2">
                    <a:lumMod val="50000"/>
                  </a:schemeClr>
                </a:solidFill>
                <a:effectLst/>
                <a:ea typeface="Times New Roman" panose="02020603050405020304" pitchFamily="18" charset="0"/>
                <a:cs typeface="Arial" panose="020B0604020202020204" pitchFamily="34" charset="0"/>
              </a:rPr>
              <a:t>Time-bound</a:t>
            </a:r>
            <a:r>
              <a:rPr lang="en-GB" sz="1800" kern="0" dirty="0">
                <a:solidFill>
                  <a:schemeClr val="accent2">
                    <a:lumMod val="50000"/>
                  </a:schemeClr>
                </a:solidFill>
                <a:effectLst/>
                <a:ea typeface="Times New Roman" panose="02020603050405020304" pitchFamily="18" charset="0"/>
                <a:cs typeface="Arial" panose="020B0604020202020204" pitchFamily="34" charset="0"/>
              </a:rPr>
              <a:t>: Set within a specific timeframe for completion</a:t>
            </a:r>
            <a:r>
              <a:rPr lang="en-GB" sz="1800" kern="0" dirty="0">
                <a:solidFill>
                  <a:srgbClr val="242424"/>
                </a:solidFill>
                <a:effectLst/>
                <a:ea typeface="Times New Roman" panose="02020603050405020304" pitchFamily="18" charset="0"/>
                <a:cs typeface="Arial" panose="020B0604020202020204" pitchFamily="34" charset="0"/>
              </a:rPr>
              <a:t>.</a:t>
            </a:r>
            <a:endParaRPr lang="en-GB" sz="1800" kern="100" dirty="0">
              <a:effectLst/>
              <a:ea typeface="DengXian" panose="02010600030101010101" pitchFamily="2" charset="-122"/>
              <a:cs typeface="Arial" panose="020B0604020202020204" pitchFamily="34" charset="0"/>
            </a:endParaRPr>
          </a:p>
          <a:p>
            <a:endParaRPr lang="en-GB" dirty="0"/>
          </a:p>
        </p:txBody>
      </p:sp>
      <p:sp>
        <p:nvSpPr>
          <p:cNvPr id="4" name="Footer Placeholder 3">
            <a:extLst>
              <a:ext uri="{FF2B5EF4-FFF2-40B4-BE49-F238E27FC236}">
                <a16:creationId xmlns:a16="http://schemas.microsoft.com/office/drawing/2014/main" id="{22A4EED1-F8CA-E5FB-B312-8DC29390EEF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E0D473B-03FB-8399-641C-D666A7F02806}"/>
              </a:ext>
            </a:extLst>
          </p:cNvPr>
          <p:cNvSpPr>
            <a:spLocks noGrp="1"/>
          </p:cNvSpPr>
          <p:nvPr>
            <p:ph type="sldNum" sz="quarter" idx="12"/>
          </p:nvPr>
        </p:nvSpPr>
        <p:spPr/>
        <p:txBody>
          <a:bodyPr/>
          <a:lstStyle/>
          <a:p>
            <a:fld id="{3A98EE3D-8CD1-4C3F-BD1C-C98C9596463C}" type="slidenum">
              <a:rPr lang="en-US" smtClean="0"/>
              <a:t>51</a:t>
            </a:fld>
            <a:endParaRPr lang="en-US" dirty="0"/>
          </a:p>
        </p:txBody>
      </p:sp>
    </p:spTree>
    <p:extLst>
      <p:ext uri="{BB962C8B-B14F-4D97-AF65-F5344CB8AC3E}">
        <p14:creationId xmlns:p14="http://schemas.microsoft.com/office/powerpoint/2010/main" val="411941859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FABF7-1A52-7539-22A4-4AE692C0E84B}"/>
              </a:ext>
            </a:extLst>
          </p:cNvPr>
          <p:cNvSpPr>
            <a:spLocks noGrp="1"/>
          </p:cNvSpPr>
          <p:nvPr>
            <p:ph type="title"/>
          </p:nvPr>
        </p:nvSpPr>
        <p:spPr>
          <a:xfrm>
            <a:off x="581192" y="700632"/>
            <a:ext cx="11029616" cy="771044"/>
          </a:xfrm>
        </p:spPr>
        <p:txBody>
          <a:bodyPr/>
          <a:lstStyle/>
          <a:p>
            <a:r>
              <a:rPr lang="en-GB" dirty="0">
                <a:solidFill>
                  <a:schemeClr val="accent2">
                    <a:lumMod val="50000"/>
                  </a:schemeClr>
                </a:solidFill>
              </a:rPr>
              <a:t>Organisational objective examples</a:t>
            </a:r>
          </a:p>
        </p:txBody>
      </p:sp>
      <p:sp>
        <p:nvSpPr>
          <p:cNvPr id="3" name="Content Placeholder 2">
            <a:extLst>
              <a:ext uri="{FF2B5EF4-FFF2-40B4-BE49-F238E27FC236}">
                <a16:creationId xmlns:a16="http://schemas.microsoft.com/office/drawing/2014/main" id="{5F09EEEC-32E4-C893-72CC-45DF1BFA4C6F}"/>
              </a:ext>
            </a:extLst>
          </p:cNvPr>
          <p:cNvSpPr>
            <a:spLocks noGrp="1"/>
          </p:cNvSpPr>
          <p:nvPr>
            <p:ph idx="1"/>
          </p:nvPr>
        </p:nvSpPr>
        <p:spPr>
          <a:xfrm>
            <a:off x="581192" y="1920240"/>
            <a:ext cx="11029615" cy="4055110"/>
          </a:xfrm>
        </p:spPr>
        <p:txBody>
          <a:bodyPr>
            <a:norm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1800" b="1" kern="0" dirty="0">
                <a:solidFill>
                  <a:schemeClr val="accent2">
                    <a:lumMod val="50000"/>
                  </a:schemeClr>
                </a:solidFill>
                <a:effectLst/>
                <a:ea typeface="Times New Roman" panose="02020603050405020304" pitchFamily="18" charset="0"/>
                <a:cs typeface="Arial" panose="020B0604020202020204" pitchFamily="34" charset="0"/>
              </a:rPr>
              <a:t>Increase revenue</a:t>
            </a:r>
            <a:r>
              <a:rPr lang="en-GB" sz="1800" kern="0" dirty="0">
                <a:solidFill>
                  <a:schemeClr val="accent2">
                    <a:lumMod val="50000"/>
                  </a:schemeClr>
                </a:solidFill>
                <a:effectLst/>
                <a:ea typeface="Times New Roman" panose="02020603050405020304" pitchFamily="18" charset="0"/>
                <a:cs typeface="Arial" panose="020B0604020202020204" pitchFamily="34" charset="0"/>
              </a:rPr>
              <a:t>: Achieve a 10% increase in annual revenue within the next fiscal year.</a:t>
            </a:r>
          </a:p>
          <a:p>
            <a:pPr marL="342900" lvl="0" indent="-342900">
              <a:lnSpc>
                <a:spcPct val="107000"/>
              </a:lnSpc>
              <a:spcAft>
                <a:spcPts val="800"/>
              </a:spcAft>
              <a:buSzPts val="1000"/>
              <a:buFont typeface="Symbol" panose="05050102010706020507" pitchFamily="18" charset="2"/>
              <a:buChar char=""/>
              <a:tabLst>
                <a:tab pos="457200" algn="l"/>
              </a:tabLst>
            </a:pPr>
            <a:endParaRPr lang="en-GB" sz="600" kern="100" dirty="0">
              <a:solidFill>
                <a:schemeClr val="accent2">
                  <a:lumMod val="50000"/>
                </a:schemeClr>
              </a:solidFill>
              <a:effectLst/>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b="1" kern="0" dirty="0">
                <a:solidFill>
                  <a:schemeClr val="accent2">
                    <a:lumMod val="50000"/>
                  </a:schemeClr>
                </a:solidFill>
                <a:effectLst/>
                <a:ea typeface="Times New Roman" panose="02020603050405020304" pitchFamily="18" charset="0"/>
                <a:cs typeface="Arial" panose="020B0604020202020204" pitchFamily="34" charset="0"/>
              </a:rPr>
              <a:t>Expand market share</a:t>
            </a:r>
            <a:r>
              <a:rPr lang="en-GB" sz="1800" kern="0" dirty="0">
                <a:solidFill>
                  <a:schemeClr val="accent2">
                    <a:lumMod val="50000"/>
                  </a:schemeClr>
                </a:solidFill>
                <a:effectLst/>
                <a:ea typeface="Times New Roman" panose="02020603050405020304" pitchFamily="18" charset="0"/>
                <a:cs typeface="Arial" panose="020B0604020202020204" pitchFamily="34" charset="0"/>
              </a:rPr>
              <a:t>: Capture 5% more market share in the target region within two years.</a:t>
            </a:r>
          </a:p>
          <a:p>
            <a:pPr marL="342900" lvl="0" indent="-342900">
              <a:lnSpc>
                <a:spcPct val="107000"/>
              </a:lnSpc>
              <a:spcAft>
                <a:spcPts val="800"/>
              </a:spcAft>
              <a:buSzPts val="1000"/>
              <a:buFont typeface="Symbol" panose="05050102010706020507" pitchFamily="18" charset="2"/>
              <a:buChar char=""/>
              <a:tabLst>
                <a:tab pos="457200" algn="l"/>
              </a:tabLst>
            </a:pPr>
            <a:endParaRPr lang="en-GB" sz="600" kern="100" dirty="0">
              <a:solidFill>
                <a:schemeClr val="accent2">
                  <a:lumMod val="50000"/>
                </a:schemeClr>
              </a:solidFill>
              <a:effectLst/>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b="1" kern="0" dirty="0">
                <a:solidFill>
                  <a:schemeClr val="accent2">
                    <a:lumMod val="50000"/>
                  </a:schemeClr>
                </a:solidFill>
                <a:effectLst/>
                <a:ea typeface="Times New Roman" panose="02020603050405020304" pitchFamily="18" charset="0"/>
                <a:cs typeface="Arial" panose="020B0604020202020204" pitchFamily="34" charset="0"/>
              </a:rPr>
              <a:t>Improve customer satisfaction</a:t>
            </a:r>
            <a:r>
              <a:rPr lang="en-GB" sz="1800" kern="0" dirty="0">
                <a:solidFill>
                  <a:schemeClr val="accent2">
                    <a:lumMod val="50000"/>
                  </a:schemeClr>
                </a:solidFill>
                <a:effectLst/>
                <a:ea typeface="Times New Roman" panose="02020603050405020304" pitchFamily="18" charset="0"/>
                <a:cs typeface="Arial" panose="020B0604020202020204" pitchFamily="34" charset="0"/>
              </a:rPr>
              <a:t>: Raise the customer satisfaction score by 15% within six months.</a:t>
            </a:r>
          </a:p>
          <a:p>
            <a:pPr marL="342900" lvl="0" indent="-342900">
              <a:lnSpc>
                <a:spcPct val="107000"/>
              </a:lnSpc>
              <a:spcAft>
                <a:spcPts val="800"/>
              </a:spcAft>
              <a:buSzPts val="1000"/>
              <a:buFont typeface="Symbol" panose="05050102010706020507" pitchFamily="18" charset="2"/>
              <a:buChar char=""/>
              <a:tabLst>
                <a:tab pos="457200" algn="l"/>
              </a:tabLst>
            </a:pPr>
            <a:endParaRPr lang="en-GB" sz="600" kern="100" dirty="0">
              <a:solidFill>
                <a:schemeClr val="accent2">
                  <a:lumMod val="50000"/>
                </a:schemeClr>
              </a:solidFill>
              <a:effectLst/>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b="1" kern="0" dirty="0">
                <a:solidFill>
                  <a:schemeClr val="accent2">
                    <a:lumMod val="50000"/>
                  </a:schemeClr>
                </a:solidFill>
                <a:effectLst/>
                <a:ea typeface="Times New Roman" panose="02020603050405020304" pitchFamily="18" charset="0"/>
                <a:cs typeface="Arial" panose="020B0604020202020204" pitchFamily="34" charset="0"/>
              </a:rPr>
              <a:t>Enhance employee engagement</a:t>
            </a:r>
            <a:r>
              <a:rPr lang="en-GB" sz="1800" kern="0" dirty="0">
                <a:solidFill>
                  <a:schemeClr val="accent2">
                    <a:lumMod val="50000"/>
                  </a:schemeClr>
                </a:solidFill>
                <a:effectLst/>
                <a:ea typeface="Times New Roman" panose="02020603050405020304" pitchFamily="18" charset="0"/>
                <a:cs typeface="Arial" panose="020B0604020202020204" pitchFamily="34" charset="0"/>
              </a:rPr>
              <a:t>: Increase employee engagement scores by 20% over the next year.</a:t>
            </a:r>
          </a:p>
          <a:p>
            <a:pPr marL="342900" lvl="0" indent="-342900">
              <a:lnSpc>
                <a:spcPct val="107000"/>
              </a:lnSpc>
              <a:spcAft>
                <a:spcPts val="800"/>
              </a:spcAft>
              <a:buSzPts val="1000"/>
              <a:buFont typeface="Symbol" panose="05050102010706020507" pitchFamily="18" charset="2"/>
              <a:buChar char=""/>
              <a:tabLst>
                <a:tab pos="457200" algn="l"/>
              </a:tabLst>
            </a:pPr>
            <a:endParaRPr lang="en-GB" sz="600" kern="100" dirty="0">
              <a:solidFill>
                <a:schemeClr val="accent2">
                  <a:lumMod val="50000"/>
                </a:schemeClr>
              </a:solidFill>
              <a:effectLst/>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b="1" kern="0" dirty="0">
                <a:solidFill>
                  <a:schemeClr val="accent2">
                    <a:lumMod val="50000"/>
                  </a:schemeClr>
                </a:solidFill>
                <a:effectLst/>
                <a:ea typeface="Times New Roman" panose="02020603050405020304" pitchFamily="18" charset="0"/>
                <a:cs typeface="Arial" panose="020B0604020202020204" pitchFamily="34" charset="0"/>
              </a:rPr>
              <a:t>Reduce operational costs</a:t>
            </a:r>
            <a:r>
              <a:rPr lang="en-GB" sz="1800" kern="0" dirty="0">
                <a:solidFill>
                  <a:schemeClr val="accent2">
                    <a:lumMod val="50000"/>
                  </a:schemeClr>
                </a:solidFill>
                <a:effectLst/>
                <a:ea typeface="Times New Roman" panose="02020603050405020304" pitchFamily="18" charset="0"/>
                <a:cs typeface="Arial" panose="020B0604020202020204" pitchFamily="34" charset="0"/>
              </a:rPr>
              <a:t>: Cut operational costs by 8% within the next 12 months.</a:t>
            </a:r>
            <a:endParaRPr lang="en-GB" sz="1800" kern="100" dirty="0">
              <a:solidFill>
                <a:schemeClr val="accent2">
                  <a:lumMod val="50000"/>
                </a:schemeClr>
              </a:solidFill>
              <a:effectLst/>
              <a:ea typeface="DengXian" panose="02010600030101010101" pitchFamily="2" charset="-122"/>
              <a:cs typeface="Arial" panose="020B0604020202020204" pitchFamily="34" charset="0"/>
            </a:endParaRPr>
          </a:p>
          <a:p>
            <a:endParaRPr lang="en-GB" dirty="0"/>
          </a:p>
        </p:txBody>
      </p:sp>
      <p:sp>
        <p:nvSpPr>
          <p:cNvPr id="4" name="Footer Placeholder 3">
            <a:extLst>
              <a:ext uri="{FF2B5EF4-FFF2-40B4-BE49-F238E27FC236}">
                <a16:creationId xmlns:a16="http://schemas.microsoft.com/office/drawing/2014/main" id="{22A4EED1-F8CA-E5FB-B312-8DC29390EEF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E0D473B-03FB-8399-641C-D666A7F02806}"/>
              </a:ext>
            </a:extLst>
          </p:cNvPr>
          <p:cNvSpPr>
            <a:spLocks noGrp="1"/>
          </p:cNvSpPr>
          <p:nvPr>
            <p:ph type="sldNum" sz="quarter" idx="12"/>
          </p:nvPr>
        </p:nvSpPr>
        <p:spPr/>
        <p:txBody>
          <a:bodyPr/>
          <a:lstStyle/>
          <a:p>
            <a:fld id="{3A98EE3D-8CD1-4C3F-BD1C-C98C9596463C}" type="slidenum">
              <a:rPr lang="en-US" smtClean="0"/>
              <a:t>52</a:t>
            </a:fld>
            <a:endParaRPr lang="en-US" dirty="0"/>
          </a:p>
        </p:txBody>
      </p:sp>
    </p:spTree>
    <p:extLst>
      <p:ext uri="{BB962C8B-B14F-4D97-AF65-F5344CB8AC3E}">
        <p14:creationId xmlns:p14="http://schemas.microsoft.com/office/powerpoint/2010/main" val="172178177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5" name="Rectangle 1034">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9" name="Rectangle 1038">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1" name="Rectangle 1040">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3" name="Rectangle 1042">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64F8BE0-D56D-F23F-1F3D-61EC11A62B40}"/>
              </a:ext>
            </a:extLst>
          </p:cNvPr>
          <p:cNvSpPr>
            <a:spLocks noGrp="1"/>
          </p:cNvSpPr>
          <p:nvPr>
            <p:ph type="title"/>
          </p:nvPr>
        </p:nvSpPr>
        <p:spPr>
          <a:xfrm>
            <a:off x="601255" y="702156"/>
            <a:ext cx="3409783" cy="796778"/>
          </a:xfrm>
        </p:spPr>
        <p:txBody>
          <a:bodyPr>
            <a:normAutofit/>
          </a:bodyPr>
          <a:lstStyle/>
          <a:p>
            <a:r>
              <a:rPr lang="en-GB" dirty="0">
                <a:solidFill>
                  <a:srgbClr val="FFFFFF"/>
                </a:solidFill>
              </a:rPr>
              <a:t>Task</a:t>
            </a:r>
          </a:p>
        </p:txBody>
      </p:sp>
      <p:sp>
        <p:nvSpPr>
          <p:cNvPr id="1032" name="Content Placeholder 1031">
            <a:extLst>
              <a:ext uri="{FF2B5EF4-FFF2-40B4-BE49-F238E27FC236}">
                <a16:creationId xmlns:a16="http://schemas.microsoft.com/office/drawing/2014/main" id="{831BF535-8FD1-CF49-FF50-6EA79BCF6EED}"/>
              </a:ext>
            </a:extLst>
          </p:cNvPr>
          <p:cNvSpPr>
            <a:spLocks noGrp="1"/>
          </p:cNvSpPr>
          <p:nvPr>
            <p:ph idx="1"/>
          </p:nvPr>
        </p:nvSpPr>
        <p:spPr>
          <a:xfrm>
            <a:off x="601255" y="1828800"/>
            <a:ext cx="3409782" cy="4171949"/>
          </a:xfrm>
        </p:spPr>
        <p:txBody>
          <a:bodyPr>
            <a:normAutofit/>
          </a:bodyPr>
          <a:lstStyle/>
          <a:p>
            <a:r>
              <a:rPr lang="en-US" sz="2400" dirty="0">
                <a:solidFill>
                  <a:srgbClr val="FFFFFF"/>
                </a:solidFill>
              </a:rPr>
              <a:t>Click on the link to explore an analysis of Tesla’s mission statement and vision statement</a:t>
            </a:r>
          </a:p>
        </p:txBody>
      </p:sp>
      <p:pic>
        <p:nvPicPr>
          <p:cNvPr id="1028" name="Picture 4" descr="Tesla CEO Elon Musk">
            <a:extLst>
              <a:ext uri="{FF2B5EF4-FFF2-40B4-BE49-F238E27FC236}">
                <a16:creationId xmlns:a16="http://schemas.microsoft.com/office/drawing/2014/main" id="{C80819FB-0D83-FB47-3A59-B67F6450F57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92231" y="1498933"/>
            <a:ext cx="6831503" cy="384272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E42D7029-DB7A-DEC6-4F0D-B0FD6B97DF96}"/>
              </a:ext>
            </a:extLst>
          </p:cNvPr>
          <p:cNvSpPr>
            <a:spLocks noGrp="1"/>
          </p:cNvSpPr>
          <p:nvPr>
            <p:ph type="ftr" sz="quarter" idx="11"/>
          </p:nvPr>
        </p:nvSpPr>
        <p:spPr>
          <a:xfrm>
            <a:off x="4592231" y="5651500"/>
            <a:ext cx="7153235" cy="1114425"/>
          </a:xfrm>
        </p:spPr>
        <p:txBody>
          <a:bodyPr>
            <a:normAutofit/>
          </a:bodyPr>
          <a:lstStyle/>
          <a:p>
            <a:pPr>
              <a:spcAft>
                <a:spcPts val="600"/>
              </a:spcAft>
            </a:pPr>
            <a:r>
              <a:rPr lang="en-GB" sz="1600" dirty="0">
                <a:solidFill>
                  <a:srgbClr val="CA4D7B"/>
                </a:solidFill>
                <a:hlinkClick r:id="rId3">
                  <a:extLst>
                    <a:ext uri="{A12FA001-AC4F-418D-AE19-62706E023703}">
                      <ahyp:hlinkClr xmlns:ahyp="http://schemas.microsoft.com/office/drawing/2018/hyperlinkcolor" val="tx"/>
                    </a:ext>
                  </a:extLst>
                </a:hlinkClick>
              </a:rPr>
              <a:t>Tesla’s Mission Statement &amp; Vision Statement (An Analysis) - </a:t>
            </a:r>
            <a:r>
              <a:rPr lang="en-GB" sz="1600" dirty="0" err="1">
                <a:solidFill>
                  <a:srgbClr val="CA4D7B"/>
                </a:solidFill>
                <a:hlinkClick r:id="rId3">
                  <a:extLst>
                    <a:ext uri="{A12FA001-AC4F-418D-AE19-62706E023703}">
                      <ahyp:hlinkClr xmlns:ahyp="http://schemas.microsoft.com/office/drawing/2018/hyperlinkcolor" val="tx"/>
                    </a:ext>
                  </a:extLst>
                </a:hlinkClick>
              </a:rPr>
              <a:t>Panmore</a:t>
            </a:r>
            <a:r>
              <a:rPr lang="en-GB" sz="1600" dirty="0">
                <a:solidFill>
                  <a:srgbClr val="CA4D7B"/>
                </a:solidFill>
                <a:hlinkClick r:id="rId3">
                  <a:extLst>
                    <a:ext uri="{A12FA001-AC4F-418D-AE19-62706E023703}">
                      <ahyp:hlinkClr xmlns:ahyp="http://schemas.microsoft.com/office/drawing/2018/hyperlinkcolor" val="tx"/>
                    </a:ext>
                  </a:extLst>
                </a:hlinkClick>
              </a:rPr>
              <a:t> Institute</a:t>
            </a:r>
            <a:endParaRPr lang="en-US" sz="1600" dirty="0">
              <a:solidFill>
                <a:srgbClr val="CA4D7B"/>
              </a:solidFill>
            </a:endParaRPr>
          </a:p>
        </p:txBody>
      </p:sp>
      <p:sp>
        <p:nvSpPr>
          <p:cNvPr id="5" name="Slide Number Placeholder 4">
            <a:extLst>
              <a:ext uri="{FF2B5EF4-FFF2-40B4-BE49-F238E27FC236}">
                <a16:creationId xmlns:a16="http://schemas.microsoft.com/office/drawing/2014/main" id="{CD7F0ADD-D71C-72B4-CE86-E6DECD84EDC5}"/>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a:solidFill>
                  <a:srgbClr val="CA4D7B"/>
                </a:solidFill>
              </a:rPr>
              <a:pPr>
                <a:spcAft>
                  <a:spcPts val="600"/>
                </a:spcAft>
              </a:pPr>
              <a:t>53</a:t>
            </a:fld>
            <a:endParaRPr lang="en-US">
              <a:solidFill>
                <a:srgbClr val="CA4D7B"/>
              </a:solidFill>
            </a:endParaRPr>
          </a:p>
        </p:txBody>
      </p:sp>
    </p:spTree>
    <p:extLst>
      <p:ext uri="{BB962C8B-B14F-4D97-AF65-F5344CB8AC3E}">
        <p14:creationId xmlns:p14="http://schemas.microsoft.com/office/powerpoint/2010/main" val="268931272"/>
      </p:ext>
    </p:extLst>
  </p:cSld>
  <p:clrMapOvr>
    <a:overrideClrMapping bg1="dk1" tx1="lt1" bg2="dk2" tx2="lt2" accent1="accent1" accent2="accent2" accent3="accent3" accent4="accent4" accent5="accent5" accent6="accent6" hlink="hlink" folHlink="folHlink"/>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7" name="Rectangle 2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0" name="Rectangle 2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DD188B8F-88EE-8083-79F8-67E5CF532B20}"/>
              </a:ext>
            </a:extLst>
          </p:cNvPr>
          <p:cNvSpPr>
            <a:spLocks noGrp="1"/>
          </p:cNvSpPr>
          <p:nvPr>
            <p:ph type="title"/>
          </p:nvPr>
        </p:nvSpPr>
        <p:spPr>
          <a:xfrm>
            <a:off x="584200" y="1180199"/>
            <a:ext cx="3412067" cy="1762435"/>
          </a:xfrm>
        </p:spPr>
        <p:txBody>
          <a:bodyPr vert="horz" lIns="91440" tIns="45720" rIns="91440" bIns="45720" rtlCol="0" anchor="b">
            <a:normAutofit/>
          </a:bodyPr>
          <a:lstStyle/>
          <a:p>
            <a:r>
              <a:rPr lang="en-US" sz="3600" dirty="0">
                <a:solidFill>
                  <a:srgbClr val="FFFFFF"/>
                </a:solidFill>
              </a:rPr>
              <a:t>Strategic Decision making</a:t>
            </a:r>
          </a:p>
        </p:txBody>
      </p:sp>
      <p:sp>
        <p:nvSpPr>
          <p:cNvPr id="4" name="Footer Placeholder 3">
            <a:extLst>
              <a:ext uri="{FF2B5EF4-FFF2-40B4-BE49-F238E27FC236}">
                <a16:creationId xmlns:a16="http://schemas.microsoft.com/office/drawing/2014/main" id="{3F7B55C6-E55B-2415-753F-763ACC81BB49}"/>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defTabSz="457200">
              <a:lnSpc>
                <a:spcPct val="90000"/>
              </a:lnSpc>
              <a:spcAft>
                <a:spcPts val="600"/>
              </a:spcAft>
            </a:pPr>
            <a:r>
              <a:rPr lang="en-US" sz="700" kern="1200" cap="all">
                <a:solidFill>
                  <a:srgbClr val="FFFFFF"/>
                </a:solidFill>
                <a:latin typeface="+mn-lt"/>
                <a:ea typeface="+mn-ea"/>
                <a:cs typeface="+mn-cs"/>
              </a:rPr>
              <a:t>Source: From G. Johnson, K. Scholes and R. Whittington. Exploring Corporate Strategy, 8th edn, Pearson Education 2008.</a:t>
            </a:r>
          </a:p>
          <a:p>
            <a:pPr defTabSz="457200">
              <a:lnSpc>
                <a:spcPct val="90000"/>
              </a:lnSpc>
              <a:spcAft>
                <a:spcPts val="600"/>
              </a:spcAft>
            </a:pPr>
            <a:endParaRPr lang="en-US" sz="700" kern="1200" cap="all">
              <a:solidFill>
                <a:srgbClr val="FFFFFF"/>
              </a:solidFill>
              <a:latin typeface="+mn-lt"/>
              <a:ea typeface="+mn-ea"/>
              <a:cs typeface="+mn-cs"/>
            </a:endParaRPr>
          </a:p>
        </p:txBody>
      </p:sp>
      <p:pic>
        <p:nvPicPr>
          <p:cNvPr id="6" name="Picture 15" descr="A green and blue text on a white background&#10;&#10;Description automatically generated">
            <a:extLst>
              <a:ext uri="{FF2B5EF4-FFF2-40B4-BE49-F238E27FC236}">
                <a16:creationId xmlns:a16="http://schemas.microsoft.com/office/drawing/2014/main" id="{E2F4C391-792D-FBDE-83CB-159954B0CF7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65053" y="762653"/>
            <a:ext cx="6764864" cy="530898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7">
            <a:extLst>
              <a:ext uri="{FF2B5EF4-FFF2-40B4-BE49-F238E27FC236}">
                <a16:creationId xmlns:a16="http://schemas.microsoft.com/office/drawing/2014/main" id="{D3893EBD-B350-3A99-9382-B9EC295DC6C6}"/>
              </a:ext>
            </a:extLst>
          </p:cNvPr>
          <p:cNvSpPr>
            <a:spLocks noChangeArrowheads="1"/>
          </p:cNvSpPr>
          <p:nvPr/>
        </p:nvSpPr>
        <p:spPr bwMode="auto">
          <a:xfrm>
            <a:off x="609906" y="2340864"/>
            <a:ext cx="3568661" cy="3634486"/>
          </a:xfrm>
          <a:prstGeom prst="rect">
            <a:avLst/>
          </a:prstGeom>
        </p:spPr>
        <p:txBody>
          <a:bodyPr vert="horz" lIns="91440" tIns="45720" rIns="91440" bIns="45720" rtlCol="0" anchor="ctr">
            <a:normAutofit/>
          </a:bodyPr>
          <a:lstStyle/>
          <a:p>
            <a:pPr defTabSz="457200">
              <a:spcBef>
                <a:spcPct val="20000"/>
              </a:spcBef>
              <a:spcAft>
                <a:spcPts val="600"/>
              </a:spcAft>
              <a:buClr>
                <a:schemeClr val="accent1"/>
              </a:buClr>
              <a:buSzPct val="92000"/>
              <a:buFont typeface="Wingdings 2" panose="05020102010507070707" pitchFamily="18" charset="2"/>
              <a:buChar char=""/>
              <a:defRPr/>
            </a:pPr>
            <a:endParaRPr lang="en-US" altLang="en-US" dirty="0">
              <a:solidFill>
                <a:schemeClr val="tx1">
                  <a:lumMod val="75000"/>
                  <a:lumOff val="25000"/>
                </a:schemeClr>
              </a:solidFill>
            </a:endParaRPr>
          </a:p>
        </p:txBody>
      </p:sp>
    </p:spTree>
    <p:extLst>
      <p:ext uri="{BB962C8B-B14F-4D97-AF65-F5344CB8AC3E}">
        <p14:creationId xmlns:p14="http://schemas.microsoft.com/office/powerpoint/2010/main" val="116091689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36">
            <a:extLst>
              <a:ext uri="{FF2B5EF4-FFF2-40B4-BE49-F238E27FC236}">
                <a16:creationId xmlns:a16="http://schemas.microsoft.com/office/drawing/2014/main" id="{85A71294-C247-450A-BB34-6E68648C9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useBgFill="1">
        <p:nvSpPr>
          <p:cNvPr id="39" name="Rectangle 38">
            <a:extLst>
              <a:ext uri="{FF2B5EF4-FFF2-40B4-BE49-F238E27FC236}">
                <a16:creationId xmlns:a16="http://schemas.microsoft.com/office/drawing/2014/main" id="{D36A0BA4-6A63-41D3-B0FA-43799ABC4A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FB44F2DD-E328-4EBE-F7BC-9EBAEED93F33}"/>
              </a:ext>
            </a:extLst>
          </p:cNvPr>
          <p:cNvSpPr>
            <a:spLocks noGrp="1"/>
          </p:cNvSpPr>
          <p:nvPr>
            <p:ph type="title"/>
          </p:nvPr>
        </p:nvSpPr>
        <p:spPr>
          <a:xfrm>
            <a:off x="581192" y="1009398"/>
            <a:ext cx="6823988" cy="3453419"/>
          </a:xfrm>
        </p:spPr>
        <p:txBody>
          <a:bodyPr vert="horz" lIns="91440" tIns="45720" rIns="91440" bIns="45720" rtlCol="0" anchor="b">
            <a:normAutofit fontScale="90000"/>
          </a:bodyPr>
          <a:lstStyle/>
          <a:p>
            <a:pPr>
              <a:lnSpc>
                <a:spcPct val="90000"/>
              </a:lnSpc>
            </a:pPr>
            <a:r>
              <a:rPr lang="en-US" sz="4700" dirty="0">
                <a:solidFill>
                  <a:schemeClr val="tx1"/>
                </a:solidFill>
              </a:rPr>
              <a:t>This is the end of our introduction session to strategy &amp; strategic management </a:t>
            </a:r>
            <a:r>
              <a:rPr lang="en-US" sz="4700" dirty="0">
                <a:solidFill>
                  <a:schemeClr val="tx1"/>
                </a:solidFill>
                <a:sym typeface="Wingdings" panose="05000000000000000000" pitchFamily="2" charset="2"/>
              </a:rPr>
              <a:t></a:t>
            </a:r>
            <a:br>
              <a:rPr lang="en-US" sz="4700" dirty="0">
                <a:solidFill>
                  <a:schemeClr val="tx1"/>
                </a:solidFill>
                <a:sym typeface="Wingdings" panose="05000000000000000000" pitchFamily="2" charset="2"/>
              </a:rPr>
            </a:br>
            <a:br>
              <a:rPr lang="en-US" sz="4700" dirty="0">
                <a:solidFill>
                  <a:schemeClr val="tx1"/>
                </a:solidFill>
                <a:sym typeface="Wingdings" panose="05000000000000000000" pitchFamily="2" charset="2"/>
              </a:rPr>
            </a:br>
            <a:r>
              <a:rPr lang="en-US" sz="4700" dirty="0">
                <a:solidFill>
                  <a:schemeClr val="tx1"/>
                </a:solidFill>
                <a:sym typeface="Wingdings" panose="05000000000000000000" pitchFamily="2" charset="2"/>
              </a:rPr>
              <a:t>any questions?</a:t>
            </a:r>
            <a:endParaRPr lang="en-US" sz="4700" dirty="0">
              <a:solidFill>
                <a:schemeClr val="tx1"/>
              </a:solidFill>
            </a:endParaRPr>
          </a:p>
        </p:txBody>
      </p:sp>
      <p:sp>
        <p:nvSpPr>
          <p:cNvPr id="3" name="Text Placeholder 2">
            <a:extLst>
              <a:ext uri="{FF2B5EF4-FFF2-40B4-BE49-F238E27FC236}">
                <a16:creationId xmlns:a16="http://schemas.microsoft.com/office/drawing/2014/main" id="{307D6C9B-2909-4164-3E9F-C472CBCD539C}"/>
              </a:ext>
            </a:extLst>
          </p:cNvPr>
          <p:cNvSpPr>
            <a:spLocks noGrp="1"/>
          </p:cNvSpPr>
          <p:nvPr>
            <p:ph type="body" idx="1"/>
          </p:nvPr>
        </p:nvSpPr>
        <p:spPr>
          <a:xfrm>
            <a:off x="581191" y="4572000"/>
            <a:ext cx="6823988" cy="1023580"/>
          </a:xfrm>
        </p:spPr>
        <p:txBody>
          <a:bodyPr vert="horz" lIns="91440" tIns="45720" rIns="91440" bIns="45720" rtlCol="0" anchor="t">
            <a:normAutofit/>
          </a:bodyPr>
          <a:lstStyle/>
          <a:p>
            <a:endParaRPr lang="en-US" sz="2800" b="1" dirty="0">
              <a:solidFill>
                <a:schemeClr val="tx1">
                  <a:alpha val="60000"/>
                </a:schemeClr>
              </a:solidFill>
            </a:endParaRPr>
          </a:p>
        </p:txBody>
      </p:sp>
      <p:sp>
        <p:nvSpPr>
          <p:cNvPr id="41" name="Rectangle 40">
            <a:extLst>
              <a:ext uri="{FF2B5EF4-FFF2-40B4-BE49-F238E27FC236}">
                <a16:creationId xmlns:a16="http://schemas.microsoft.com/office/drawing/2014/main" id="{673313D8-D259-4D89-9CE5-14884FB40D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19" y="457200"/>
            <a:ext cx="6766560" cy="91439"/>
          </a:xfrm>
          <a:prstGeom prst="rect">
            <a:avLst/>
          </a:prstGeom>
          <a:solidFill>
            <a:schemeClr val="tx1">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Footer Placeholder 3">
            <a:extLst>
              <a:ext uri="{FF2B5EF4-FFF2-40B4-BE49-F238E27FC236}">
                <a16:creationId xmlns:a16="http://schemas.microsoft.com/office/drawing/2014/main" id="{4D30401E-C1DC-1403-D684-BC60FAA96910}"/>
              </a:ext>
            </a:extLst>
          </p:cNvPr>
          <p:cNvSpPr>
            <a:spLocks noGrp="1"/>
          </p:cNvSpPr>
          <p:nvPr>
            <p:ph type="ftr" sz="quarter" idx="11"/>
          </p:nvPr>
        </p:nvSpPr>
        <p:spPr>
          <a:xfrm>
            <a:off x="581191" y="5951811"/>
            <a:ext cx="4564015" cy="365125"/>
          </a:xfrm>
        </p:spPr>
        <p:txBody>
          <a:bodyPr vert="horz" lIns="91440" tIns="45720" rIns="91440" bIns="45720" rtlCol="0" anchor="ctr">
            <a:normAutofit/>
          </a:bodyPr>
          <a:lstStyle/>
          <a:p>
            <a:pPr defTabSz="457200"/>
            <a:endParaRPr lang="en-US" kern="1200" cap="all">
              <a:solidFill>
                <a:schemeClr val="tx1"/>
              </a:solidFill>
              <a:latin typeface="+mn-lt"/>
              <a:ea typeface="+mn-ea"/>
              <a:cs typeface="+mn-cs"/>
            </a:endParaRPr>
          </a:p>
        </p:txBody>
      </p:sp>
      <p:sp>
        <p:nvSpPr>
          <p:cNvPr id="5" name="Slide Number Placeholder 4">
            <a:extLst>
              <a:ext uri="{FF2B5EF4-FFF2-40B4-BE49-F238E27FC236}">
                <a16:creationId xmlns:a16="http://schemas.microsoft.com/office/drawing/2014/main" id="{052C887F-532C-63FC-5544-F5A956DE45C8}"/>
              </a:ext>
            </a:extLst>
          </p:cNvPr>
          <p:cNvSpPr>
            <a:spLocks noGrp="1"/>
          </p:cNvSpPr>
          <p:nvPr>
            <p:ph type="sldNum" sz="quarter" idx="12"/>
          </p:nvPr>
        </p:nvSpPr>
        <p:spPr>
          <a:xfrm>
            <a:off x="6897041" y="5956137"/>
            <a:ext cx="508138"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tx1"/>
                </a:solidFill>
              </a:rPr>
              <a:pPr defTabSz="457200">
                <a:spcAft>
                  <a:spcPts val="600"/>
                </a:spcAft>
              </a:pPr>
              <a:t>55</a:t>
            </a:fld>
            <a:endParaRPr lang="en-US">
              <a:solidFill>
                <a:schemeClr val="tx1"/>
              </a:solidFill>
            </a:endParaRPr>
          </a:p>
        </p:txBody>
      </p:sp>
      <p:pic>
        <p:nvPicPr>
          <p:cNvPr id="6" name="Picture 5" descr="A cartoon character holding a question mark">
            <a:extLst>
              <a:ext uri="{FF2B5EF4-FFF2-40B4-BE49-F238E27FC236}">
                <a16:creationId xmlns:a16="http://schemas.microsoft.com/office/drawing/2014/main" id="{FF2412CB-E753-24C3-6901-F346289BED0E}"/>
              </a:ext>
            </a:extLst>
          </p:cNvPr>
          <p:cNvPicPr>
            <a:picLocks noChangeAspect="1"/>
          </p:cNvPicPr>
          <p:nvPr/>
        </p:nvPicPr>
        <p:blipFill rotWithShape="1">
          <a:blip r:embed="rId2"/>
          <a:srcRect l="30413" r="19821"/>
          <a:stretch/>
        </p:blipFill>
        <p:spPr>
          <a:xfrm>
            <a:off x="8779047" y="10"/>
            <a:ext cx="3412953" cy="6857990"/>
          </a:xfrm>
          <a:prstGeom prst="rect">
            <a:avLst/>
          </a:prstGeom>
        </p:spPr>
      </p:pic>
    </p:spTree>
    <p:extLst>
      <p:ext uri="{BB962C8B-B14F-4D97-AF65-F5344CB8AC3E}">
        <p14:creationId xmlns:p14="http://schemas.microsoft.com/office/powerpoint/2010/main" val="13825268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2.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0</TotalTime>
  <Words>4335</Words>
  <Application>Microsoft Office PowerPoint</Application>
  <PresentationFormat>Widescreen</PresentationFormat>
  <Paragraphs>448</Paragraphs>
  <Slides>55</Slides>
  <Notes>0</Notes>
  <HiddenSlides>0</HiddenSlides>
  <MMClips>0</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55</vt:i4>
      </vt:variant>
    </vt:vector>
  </HeadingPairs>
  <TitlesOfParts>
    <vt:vector size="72" baseType="lpstr">
      <vt:lpstr>DengXian</vt:lpstr>
      <vt:lpstr>DengXian Light</vt:lpstr>
      <vt:lpstr>inherit</vt:lpstr>
      <vt:lpstr>ReithSans</vt:lpstr>
      <vt:lpstr>ReithSerif</vt:lpstr>
      <vt:lpstr>zagma</vt:lpstr>
      <vt:lpstr>Arial</vt:lpstr>
      <vt:lpstr>Calibri</vt:lpstr>
      <vt:lpstr>Franklin Gothic Book</vt:lpstr>
      <vt:lpstr>Franklin Gothic Demi</vt:lpstr>
      <vt:lpstr>Gill Sans MT</vt:lpstr>
      <vt:lpstr>Segoe UI</vt:lpstr>
      <vt:lpstr>Symbol</vt:lpstr>
      <vt:lpstr>Times New Roman</vt:lpstr>
      <vt:lpstr>Wingdings</vt:lpstr>
      <vt:lpstr>Wingdings 2</vt:lpstr>
      <vt:lpstr>DividendVTI</vt:lpstr>
      <vt:lpstr>Leading digital &amp; strategic change BMSW7003</vt:lpstr>
      <vt:lpstr>A brief recap from our last session…</vt:lpstr>
      <vt:lpstr>Key document to study very carefully  (on Moodle and Teams page)</vt:lpstr>
      <vt:lpstr>PowerPoint Presentation</vt:lpstr>
      <vt:lpstr>Assignment – report – the task</vt:lpstr>
      <vt:lpstr>Choosing an organisation for your assignment</vt:lpstr>
      <vt:lpstr>This week we will focus on…</vt:lpstr>
      <vt:lpstr>What is strategy?</vt:lpstr>
      <vt:lpstr>What is Strategy?</vt:lpstr>
      <vt:lpstr>The Strategic Management Process</vt:lpstr>
      <vt:lpstr>What is Strategic change?</vt:lpstr>
      <vt:lpstr>What digital transformation?</vt:lpstr>
      <vt:lpstr>What is the role of leaders in the implementation of digital and strategic change?</vt:lpstr>
      <vt:lpstr>Examples of companies that successfully implemented strategic changes</vt:lpstr>
      <vt:lpstr>Examples of companies that successfully implemented strategic changes</vt:lpstr>
      <vt:lpstr>Example of a company that failed to successfully implemented strategic change</vt:lpstr>
      <vt:lpstr>Michael porter on strategy</vt:lpstr>
      <vt:lpstr>Key Points in Dr. Michael Porter’s Video</vt:lpstr>
      <vt:lpstr>Strategies evolve</vt:lpstr>
      <vt:lpstr>strategic levels across the organisation</vt:lpstr>
      <vt:lpstr>strategic levels – example of tesla</vt:lpstr>
      <vt:lpstr>Who is concerned with strategy in an organisation?</vt:lpstr>
      <vt:lpstr>Three horizons for strategy</vt:lpstr>
      <vt:lpstr>Strategy – in a changing environment</vt:lpstr>
      <vt:lpstr>PowerPoint Presentation</vt:lpstr>
      <vt:lpstr>PowerPoint Presentation</vt:lpstr>
      <vt:lpstr>Sainsbury’s to cut 3,000 jobs as part of a strategy to face  ‘challenging cost environment’.</vt:lpstr>
      <vt:lpstr>The organisation’s stakeholders</vt:lpstr>
      <vt:lpstr>The exploring Strategy framework</vt:lpstr>
      <vt:lpstr>The exploring strategy framework – application</vt:lpstr>
      <vt:lpstr>Strategic position</vt:lpstr>
      <vt:lpstr>Strategic choices</vt:lpstr>
      <vt:lpstr>Strategy in action</vt:lpstr>
      <vt:lpstr>The strategy check list – fundamental questions in strategy</vt:lpstr>
      <vt:lpstr>Dimensions of strategic decisions</vt:lpstr>
      <vt:lpstr>Strategic management</vt:lpstr>
      <vt:lpstr>strategic management is a process</vt:lpstr>
      <vt:lpstr>Benefits of Strategic management</vt:lpstr>
      <vt:lpstr>risks of Strategic management</vt:lpstr>
      <vt:lpstr>Strategic alignment requires focusing on various elements</vt:lpstr>
      <vt:lpstr>Strategy statements</vt:lpstr>
      <vt:lpstr>Company mission</vt:lpstr>
      <vt:lpstr>Company mission</vt:lpstr>
      <vt:lpstr>Company mission – example: Coca-cola company</vt:lpstr>
      <vt:lpstr>Company vision</vt:lpstr>
      <vt:lpstr>Company vision</vt:lpstr>
      <vt:lpstr>Company vision – example: Coca-cola company</vt:lpstr>
      <vt:lpstr>Company’s core values</vt:lpstr>
      <vt:lpstr>Company’s core values</vt:lpstr>
      <vt:lpstr>Company’s core values – example: Coca-cola company</vt:lpstr>
      <vt:lpstr>Organisational objectives</vt:lpstr>
      <vt:lpstr>Organisational objective examples</vt:lpstr>
      <vt:lpstr>Task</vt:lpstr>
      <vt:lpstr>Strategic Decision making</vt:lpstr>
      <vt:lpstr>This is the end of our introduction session to strategy &amp; strategic management 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181</cp:revision>
  <dcterms:created xsi:type="dcterms:W3CDTF">2021-11-30T09:35:50Z</dcterms:created>
  <dcterms:modified xsi:type="dcterms:W3CDTF">2026-02-02T20:00:25Z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