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4"/>
  </p:notesMasterIdLst>
  <p:handoutMasterIdLst>
    <p:handoutMasterId r:id="rId35"/>
  </p:handoutMasterIdLst>
  <p:sldIdLst>
    <p:sldId id="288"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335" autoAdjust="0"/>
  </p:normalViewPr>
  <p:slideViewPr>
    <p:cSldViewPr>
      <p:cViewPr varScale="1">
        <p:scale>
          <a:sx n="99" d="100"/>
          <a:sy n="99" d="100"/>
        </p:scale>
        <p:origin x="908" y="6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handoutMaster" Target="handoutMasters/handoutMaster1.xml"/><Relationship Id="rId8" Type="http://schemas.openxmlformats.org/officeDocument/2006/relationships/slide" Target="slides/slide4.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06/04/2022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F89DD5C-CA7D-4FEF-B5BE-D58E60F7F56B}" type="datetimeFigureOut">
              <a:rPr lang="en-GB" smtClean="0"/>
              <a:t>06/04/2022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25E2B1C-42CB-4FCC-B8CB-91AFBF487246}" type="slidenum">
              <a:rPr lang="en-GB" smtClean="0"/>
              <a:t>‹#›</a:t>
            </a:fld>
            <a:endParaRPr lang="en-GB"/>
          </a:p>
        </p:txBody>
      </p:sp>
    </p:spTree>
    <p:extLst>
      <p:ext uri="{BB962C8B-B14F-4D97-AF65-F5344CB8AC3E}">
        <p14:creationId xmlns:p14="http://schemas.microsoft.com/office/powerpoint/2010/main" val="24944573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Rot="1" noChangeAspect="1" noChangeArrowheads="1" noTextEdit="1"/>
          </p:cNvSpPr>
          <p:nvPr>
            <p:ph type="sldImg"/>
          </p:nvPr>
        </p:nvSpPr>
        <p:spPr>
          <a:ln/>
        </p:spPr>
      </p:sp>
      <p:sp>
        <p:nvSpPr>
          <p:cNvPr id="481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90000"/>
              </a:lnSpc>
            </a:pPr>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p:txBody>
          <a:bodyPr/>
          <a:lstStyle/>
          <a:p>
            <a:pPr>
              <a:defRPr/>
            </a:pPr>
            <a:fld id="{4185D959-ED0E-40EB-9C26-25D046AE66C5}" type="slidenum">
              <a:rPr lang="en-GB" smtClean="0"/>
              <a:pPr>
                <a:defRPr/>
              </a:pPr>
              <a:t>17</a:t>
            </a:fld>
            <a:endParaRPr lang="en-GB"/>
          </a:p>
        </p:txBody>
      </p:sp>
      <p:sp>
        <p:nvSpPr>
          <p:cNvPr id="49155" name="Rectangle 2"/>
          <p:cNvSpPr>
            <a:spLocks noGrp="1" noRot="1" noChangeAspect="1" noChangeArrowheads="1" noTextEdit="1"/>
          </p:cNvSpPr>
          <p:nvPr>
            <p:ph type="sldImg"/>
          </p:nvPr>
        </p:nvSpPr>
        <p:spPr>
          <a:ln/>
        </p:spPr>
      </p:sp>
      <p:sp>
        <p:nvSpPr>
          <p:cNvPr id="491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cy-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06/04/2022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06/04/2022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06/04/2022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06/04/2022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06/04/2022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06/04/2022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06/04/2022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06/04/2022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06/04/2022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06/04/2022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06/04/2022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06/04/2022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hyperlink" Target="https://leadershipfreak.blog/2018/10/04/the-self-reflection-sandwich/"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joannetombrakos.com/think-before-you-speak-or-tweet-or-facebook/" TargetMode="External"/><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sabguthrie.info/how-to-solve-big-problems-asking-one-small-question/" TargetMode="External"/><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hyperlink" Target="https://creativecommons.org/licenses/by/3.0/"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k12.thoughtfullearning.com/minilesson/asking-and-answering-5-ws-and-h-questions" TargetMode="External"/><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hyperlink" Target="https://pxhere.com/en/photo/1458167"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hyperlink" Target="http://when-tech-met-ed.blogspot.com/2010/11/blooms-taxonomy-interacts-with-tech.html" TargetMode="External"/><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hyperlink" Target="https://theodi.org/article/how-do-organisations-perceive-the-risks-of-re-identification/" TargetMode="External"/><Relationship Id="rId2" Type="http://schemas.openxmlformats.org/officeDocument/2006/relationships/image" Target="../media/image10.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90255" y="2341622"/>
            <a:ext cx="7200800" cy="1569660"/>
          </a:xfrm>
          <a:prstGeom prst="rect">
            <a:avLst/>
          </a:prstGeom>
          <a:noFill/>
        </p:spPr>
        <p:txBody>
          <a:bodyPr wrap="square" rtlCol="0">
            <a:spAutoFit/>
          </a:bodyPr>
          <a:lstStyle/>
          <a:p>
            <a:pPr algn="ctr"/>
            <a:r>
              <a:rPr lang="en-GB" sz="4800" dirty="0">
                <a:solidFill>
                  <a:schemeClr val="bg1"/>
                </a:solidFill>
                <a:latin typeface="Arial" panose="020B0604020202020204" pitchFamily="34" charset="0"/>
                <a:cs typeface="Arial" panose="020B0604020202020204" pitchFamily="34" charset="0"/>
              </a:rPr>
              <a:t>Reflection and Reflective Models</a:t>
            </a:r>
          </a:p>
        </p:txBody>
      </p:sp>
    </p:spTree>
    <p:extLst>
      <p:ext uri="{BB962C8B-B14F-4D97-AF65-F5344CB8AC3E}">
        <p14:creationId xmlns:p14="http://schemas.microsoft.com/office/powerpoint/2010/main" val="11794144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 Box 3"/>
          <p:cNvSpPr txBox="1">
            <a:spLocks noChangeArrowheads="1"/>
          </p:cNvSpPr>
          <p:nvPr/>
        </p:nvSpPr>
        <p:spPr bwMode="auto">
          <a:xfrm>
            <a:off x="1371600" y="0"/>
            <a:ext cx="3276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spcBef>
                <a:spcPct val="50000"/>
              </a:spcBef>
            </a:pPr>
            <a:endParaRPr lang="cy-GB" altLang="en-US" sz="2400">
              <a:latin typeface="Times New Roman" pitchFamily="18" charset="0"/>
            </a:endParaRPr>
          </a:p>
        </p:txBody>
      </p:sp>
      <p:sp>
        <p:nvSpPr>
          <p:cNvPr id="18435" name="Text Box 4"/>
          <p:cNvSpPr txBox="1">
            <a:spLocks noChangeArrowheads="1"/>
          </p:cNvSpPr>
          <p:nvPr/>
        </p:nvSpPr>
        <p:spPr bwMode="auto">
          <a:xfrm>
            <a:off x="611188" y="908050"/>
            <a:ext cx="3886200" cy="444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r>
              <a:rPr lang="en-GB" altLang="en-US" sz="2200" b="1"/>
              <a:t>Nod</a:t>
            </a:r>
          </a:p>
          <a:p>
            <a:endParaRPr lang="en-GB" altLang="en-US" sz="2200"/>
          </a:p>
          <a:p>
            <a:r>
              <a:rPr lang="en-GB" altLang="en-US" sz="2200"/>
              <a:t>Trafod y cysyniad o adfyfyrio fel dull dysgu</a:t>
            </a:r>
          </a:p>
          <a:p>
            <a:endParaRPr lang="en-GB" altLang="en-US" sz="2200"/>
          </a:p>
          <a:p>
            <a:r>
              <a:rPr lang="en-GB" altLang="en-US" sz="2200" b="1"/>
              <a:t>Amcanion</a:t>
            </a:r>
            <a:r>
              <a:rPr lang="en-GB" altLang="en-US" sz="2200"/>
              <a:t>:</a:t>
            </a:r>
          </a:p>
          <a:p>
            <a:pPr>
              <a:buFont typeface="Arial" charset="0"/>
              <a:buChar char="•"/>
            </a:pPr>
            <a:r>
              <a:rPr lang="en-GB" altLang="en-US" sz="2200"/>
              <a:t>Trafod:</a:t>
            </a:r>
          </a:p>
          <a:p>
            <a:pPr lvl="1"/>
            <a:r>
              <a:rPr lang="en-GB" altLang="en-US" sz="2200"/>
              <a:t>cysyniad a phwpas  adfyfyrio;</a:t>
            </a:r>
          </a:p>
          <a:p>
            <a:pPr lvl="1"/>
            <a:r>
              <a:rPr lang="en-GB" altLang="en-US" sz="2200"/>
              <a:t>modelau adfyfyrio;</a:t>
            </a:r>
          </a:p>
          <a:p>
            <a:pPr lvl="1"/>
            <a:r>
              <a:rPr lang="en-GB" altLang="en-US" sz="2200"/>
              <a:t>lefelau adfyfyrio.</a:t>
            </a:r>
          </a:p>
          <a:p>
            <a:pPr>
              <a:buFont typeface="Arial" charset="0"/>
              <a:buChar char="•"/>
            </a:pPr>
            <a:r>
              <a:rPr lang="cy-GB" altLang="en-US" sz="2200"/>
              <a:t>Dadansoddi egwyddorion adfyfyrio.</a:t>
            </a:r>
          </a:p>
        </p:txBody>
      </p:sp>
      <p:sp>
        <p:nvSpPr>
          <p:cNvPr id="18436" name="Text Box 5"/>
          <p:cNvSpPr txBox="1">
            <a:spLocks noChangeArrowheads="1"/>
          </p:cNvSpPr>
          <p:nvPr/>
        </p:nvSpPr>
        <p:spPr bwMode="auto">
          <a:xfrm>
            <a:off x="4643438" y="836613"/>
            <a:ext cx="4249737" cy="4494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r>
              <a:rPr lang="en-GB" altLang="en-US" sz="2200" b="1" i="1"/>
              <a:t>Aim</a:t>
            </a:r>
          </a:p>
          <a:p>
            <a:endParaRPr lang="en-GB" altLang="en-US" sz="2200" i="1"/>
          </a:p>
          <a:p>
            <a:r>
              <a:rPr lang="en-GB" altLang="en-US" sz="2200" i="1"/>
              <a:t>Discuss the concept of reflection as a learning strategy</a:t>
            </a:r>
          </a:p>
          <a:p>
            <a:endParaRPr lang="en-GB" altLang="en-US" sz="2200" i="1"/>
          </a:p>
          <a:p>
            <a:r>
              <a:rPr lang="en-GB" altLang="en-US" sz="2200" b="1" i="1"/>
              <a:t>Objectives</a:t>
            </a:r>
          </a:p>
          <a:p>
            <a:pPr>
              <a:buFont typeface="Arial" charset="0"/>
              <a:buChar char="•"/>
            </a:pPr>
            <a:r>
              <a:rPr lang="en-GB" altLang="en-US" sz="2200" i="1"/>
              <a:t>Discuss:</a:t>
            </a:r>
          </a:p>
          <a:p>
            <a:pPr lvl="1"/>
            <a:r>
              <a:rPr lang="en-GB" altLang="en-US" sz="2200" i="1"/>
              <a:t>the concept and purposes of reflection;</a:t>
            </a:r>
          </a:p>
          <a:p>
            <a:pPr lvl="1"/>
            <a:r>
              <a:rPr lang="en-GB" altLang="en-US" sz="2200" i="1"/>
              <a:t>models of reflection;</a:t>
            </a:r>
          </a:p>
          <a:p>
            <a:pPr lvl="1"/>
            <a:r>
              <a:rPr lang="en-GB" altLang="en-US" sz="2200" i="1"/>
              <a:t>levels of reflection.</a:t>
            </a:r>
          </a:p>
          <a:p>
            <a:pPr>
              <a:buFont typeface="Arial" charset="0"/>
              <a:buChar char="•"/>
            </a:pPr>
            <a:r>
              <a:rPr lang="cy-GB" altLang="en-US" sz="2200" i="1"/>
              <a:t>Analyse the principles of reflective practice</a:t>
            </a:r>
          </a:p>
        </p:txBody>
      </p:sp>
    </p:spTree>
    <p:extLst>
      <p:ext uri="{BB962C8B-B14F-4D97-AF65-F5344CB8AC3E}">
        <p14:creationId xmlns:p14="http://schemas.microsoft.com/office/powerpoint/2010/main" val="22937000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90826865-9A40-4348-A2E8-414409665687}" type="slidenum">
              <a:rPr lang="en-US" altLang="en-US" smtClean="0"/>
              <a:pPr eaLnBrk="1" hangingPunct="1"/>
              <a:t>3</a:t>
            </a:fld>
            <a:endParaRPr lang="en-US" altLang="en-US"/>
          </a:p>
        </p:txBody>
      </p:sp>
      <p:sp>
        <p:nvSpPr>
          <p:cNvPr id="32771" name="Rectangle 3"/>
          <p:cNvSpPr>
            <a:spLocks noGrp="1" noChangeArrowheads="1"/>
          </p:cNvSpPr>
          <p:nvPr>
            <p:ph type="body" sz="half" idx="4294967295"/>
          </p:nvPr>
        </p:nvSpPr>
        <p:spPr>
          <a:xfrm>
            <a:off x="285713" y="2398369"/>
            <a:ext cx="3971926" cy="4114800"/>
          </a:xfrm>
          <a:prstGeom prst="rect">
            <a:avLst/>
          </a:prstGeom>
        </p:spPr>
        <p:txBody>
          <a:bodyPr/>
          <a:lstStyle/>
          <a:p>
            <a:pPr eaLnBrk="1" fontAlgn="auto" hangingPunct="1">
              <a:lnSpc>
                <a:spcPct val="80000"/>
              </a:lnSpc>
              <a:spcBef>
                <a:spcPct val="0"/>
              </a:spcBef>
              <a:spcAft>
                <a:spcPts val="0"/>
              </a:spcAft>
              <a:buClr>
                <a:schemeClr val="tx1"/>
              </a:buClr>
              <a:buFont typeface="Arial" pitchFamily="34" charset="0"/>
              <a:buChar char="•"/>
              <a:defRPr/>
            </a:pPr>
            <a:endParaRPr lang="cy-GB" sz="2400" dirty="0"/>
          </a:p>
          <a:p>
            <a:pPr marL="0" indent="0" eaLnBrk="1" fontAlgn="auto" hangingPunct="1">
              <a:spcBef>
                <a:spcPts val="0"/>
              </a:spcBef>
              <a:spcAft>
                <a:spcPts val="0"/>
              </a:spcAft>
              <a:buFontTx/>
              <a:buNone/>
              <a:defRPr/>
            </a:pPr>
            <a:r>
              <a:rPr lang="cy-GB" sz="2400" dirty="0">
                <a:latin typeface="Arial" pitchFamily="34" charset="0"/>
                <a:cs typeface="Arial" pitchFamily="34" charset="0"/>
              </a:rPr>
              <a:t>C - Beth yw adfyfyrio a hunan-arfarnu?</a:t>
            </a:r>
          </a:p>
          <a:p>
            <a:pPr marL="0" indent="0" eaLnBrk="1" fontAlgn="auto" hangingPunct="1">
              <a:spcBef>
                <a:spcPts val="0"/>
              </a:spcBef>
              <a:spcAft>
                <a:spcPts val="0"/>
              </a:spcAft>
              <a:buFont typeface="Arial" pitchFamily="34" charset="0"/>
              <a:buChar char="•"/>
              <a:defRPr/>
            </a:pPr>
            <a:endParaRPr lang="cy-GB" sz="2400" dirty="0">
              <a:latin typeface="Arial" pitchFamily="34" charset="0"/>
              <a:cs typeface="Arial" pitchFamily="34" charset="0"/>
            </a:endParaRPr>
          </a:p>
          <a:p>
            <a:pPr marL="0" indent="0" eaLnBrk="1" fontAlgn="auto" hangingPunct="1">
              <a:spcBef>
                <a:spcPts val="0"/>
              </a:spcBef>
              <a:spcAft>
                <a:spcPts val="0"/>
              </a:spcAft>
              <a:buFontTx/>
              <a:buNone/>
              <a:defRPr/>
            </a:pPr>
            <a:r>
              <a:rPr lang="cy-GB" sz="2400" dirty="0">
                <a:latin typeface="Arial" pitchFamily="34" charset="0"/>
                <a:cs typeface="Arial" pitchFamily="34" charset="0"/>
              </a:rPr>
              <a:t>A -Mae adfyfyrio a hunan-arfarnu yn golygu adolygu dysgu ac addysgu.</a:t>
            </a:r>
          </a:p>
        </p:txBody>
      </p:sp>
      <p:sp>
        <p:nvSpPr>
          <p:cNvPr id="19460" name="Rectangle 4"/>
          <p:cNvSpPr>
            <a:spLocks noGrp="1" noChangeArrowheads="1"/>
          </p:cNvSpPr>
          <p:nvPr>
            <p:ph type="body" sz="half" idx="4294967295"/>
          </p:nvPr>
        </p:nvSpPr>
        <p:spPr bwMode="auto">
          <a:xfrm>
            <a:off x="4574423" y="2415371"/>
            <a:ext cx="3786188" cy="41148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spcBef>
                <a:spcPct val="0"/>
              </a:spcBef>
              <a:buClr>
                <a:schemeClr val="tx1"/>
              </a:buClr>
            </a:pPr>
            <a:endParaRPr lang="en-GB" altLang="en-US" sz="2400" i="1" dirty="0"/>
          </a:p>
          <a:p>
            <a:pPr eaLnBrk="1" hangingPunct="1">
              <a:spcBef>
                <a:spcPct val="0"/>
              </a:spcBef>
              <a:buFontTx/>
              <a:buNone/>
            </a:pPr>
            <a:r>
              <a:rPr lang="cy-GB" altLang="en-US" sz="2400" i="1" dirty="0">
                <a:latin typeface="Arial" charset="0"/>
                <a:cs typeface="Arial" charset="0"/>
              </a:rPr>
              <a:t>Q - </a:t>
            </a:r>
            <a:r>
              <a:rPr lang="cy-GB" altLang="en-US" sz="2400" i="1" dirty="0" err="1">
                <a:latin typeface="Arial" charset="0"/>
                <a:cs typeface="Arial" charset="0"/>
              </a:rPr>
              <a:t>What</a:t>
            </a:r>
            <a:r>
              <a:rPr lang="cy-GB" altLang="en-US" sz="2400" i="1" dirty="0">
                <a:latin typeface="Arial" charset="0"/>
                <a:cs typeface="Arial" charset="0"/>
              </a:rPr>
              <a:t> is </a:t>
            </a:r>
            <a:r>
              <a:rPr lang="cy-GB" altLang="en-US" sz="2400" i="1" dirty="0" err="1">
                <a:latin typeface="Arial" charset="0"/>
                <a:cs typeface="Arial" charset="0"/>
              </a:rPr>
              <a:t>self-reflection</a:t>
            </a:r>
            <a:r>
              <a:rPr lang="cy-GB" altLang="en-US" sz="2400" i="1" dirty="0">
                <a:latin typeface="Arial" charset="0"/>
                <a:cs typeface="Arial" charset="0"/>
              </a:rPr>
              <a:t>     </a:t>
            </a:r>
          </a:p>
          <a:p>
            <a:pPr eaLnBrk="1" hangingPunct="1">
              <a:spcBef>
                <a:spcPct val="0"/>
              </a:spcBef>
              <a:buFontTx/>
              <a:buNone/>
            </a:pPr>
            <a:r>
              <a:rPr lang="cy-GB" altLang="en-US" sz="2400" i="1" dirty="0">
                <a:latin typeface="Arial" charset="0"/>
                <a:cs typeface="Arial" charset="0"/>
              </a:rPr>
              <a:t>      </a:t>
            </a:r>
            <a:r>
              <a:rPr lang="cy-GB" altLang="en-US" sz="2400" i="1" dirty="0" err="1">
                <a:latin typeface="Arial" charset="0"/>
                <a:cs typeface="Arial" charset="0"/>
              </a:rPr>
              <a:t>and</a:t>
            </a:r>
            <a:r>
              <a:rPr lang="cy-GB" altLang="en-US" sz="2400" i="1" dirty="0">
                <a:latin typeface="Arial" charset="0"/>
                <a:cs typeface="Arial" charset="0"/>
              </a:rPr>
              <a:t> </a:t>
            </a:r>
            <a:r>
              <a:rPr lang="cy-GB" altLang="en-US" sz="2400" i="1" dirty="0" err="1">
                <a:latin typeface="Arial" charset="0"/>
                <a:cs typeface="Arial" charset="0"/>
              </a:rPr>
              <a:t>self-appraisal</a:t>
            </a:r>
            <a:r>
              <a:rPr lang="cy-GB" altLang="en-US" sz="2400" i="1" dirty="0">
                <a:latin typeface="Arial" charset="0"/>
                <a:cs typeface="Arial" charset="0"/>
              </a:rPr>
              <a:t>?</a:t>
            </a:r>
          </a:p>
          <a:p>
            <a:pPr eaLnBrk="1" hangingPunct="1"/>
            <a:endParaRPr lang="cy-GB" altLang="en-US" sz="2400" i="1" dirty="0">
              <a:latin typeface="Arial" charset="0"/>
              <a:cs typeface="Arial" charset="0"/>
            </a:endParaRPr>
          </a:p>
          <a:p>
            <a:pPr eaLnBrk="1" hangingPunct="1">
              <a:spcBef>
                <a:spcPct val="0"/>
              </a:spcBef>
              <a:buFontTx/>
              <a:buNone/>
            </a:pPr>
            <a:r>
              <a:rPr lang="cy-GB" altLang="en-US" sz="2400" i="1" dirty="0">
                <a:latin typeface="Arial" charset="0"/>
                <a:cs typeface="Arial" charset="0"/>
              </a:rPr>
              <a:t>A - </a:t>
            </a:r>
            <a:r>
              <a:rPr lang="cy-GB" altLang="en-US" sz="2400" i="1" dirty="0" err="1">
                <a:latin typeface="Arial" charset="0"/>
                <a:cs typeface="Arial" charset="0"/>
              </a:rPr>
              <a:t>Self</a:t>
            </a:r>
            <a:r>
              <a:rPr lang="cy-GB" altLang="en-US" sz="2400" i="1" dirty="0">
                <a:latin typeface="Arial" charset="0"/>
                <a:cs typeface="Arial" charset="0"/>
              </a:rPr>
              <a:t> </a:t>
            </a:r>
            <a:r>
              <a:rPr lang="cy-GB" altLang="en-US" sz="2400" i="1" dirty="0" err="1">
                <a:latin typeface="Arial" charset="0"/>
                <a:cs typeface="Arial" charset="0"/>
              </a:rPr>
              <a:t>reflection</a:t>
            </a:r>
            <a:r>
              <a:rPr lang="cy-GB" altLang="en-US" sz="2400" i="1" dirty="0">
                <a:latin typeface="Arial" charset="0"/>
                <a:cs typeface="Arial" charset="0"/>
              </a:rPr>
              <a:t> </a:t>
            </a:r>
            <a:r>
              <a:rPr lang="cy-GB" altLang="en-US" sz="2400" i="1" dirty="0" err="1">
                <a:latin typeface="Arial" charset="0"/>
                <a:cs typeface="Arial" charset="0"/>
              </a:rPr>
              <a:t>and</a:t>
            </a:r>
            <a:r>
              <a:rPr lang="cy-GB" altLang="en-US" sz="2400" i="1" dirty="0">
                <a:latin typeface="Arial" charset="0"/>
                <a:cs typeface="Arial" charset="0"/>
              </a:rPr>
              <a:t> </a:t>
            </a:r>
            <a:r>
              <a:rPr lang="cy-GB" altLang="en-US" sz="2400" i="1" dirty="0" err="1">
                <a:latin typeface="Arial" charset="0"/>
                <a:cs typeface="Arial" charset="0"/>
              </a:rPr>
              <a:t>self</a:t>
            </a:r>
            <a:r>
              <a:rPr lang="cy-GB" altLang="en-US" sz="2400" i="1" dirty="0">
                <a:latin typeface="Arial" charset="0"/>
                <a:cs typeface="Arial" charset="0"/>
              </a:rPr>
              <a:t>         </a:t>
            </a:r>
            <a:r>
              <a:rPr lang="cy-GB" altLang="en-US" sz="2400" i="1" dirty="0" err="1">
                <a:latin typeface="Arial" charset="0"/>
                <a:cs typeface="Arial" charset="0"/>
              </a:rPr>
              <a:t>appraisal</a:t>
            </a:r>
            <a:r>
              <a:rPr lang="cy-GB" altLang="en-US" sz="2400" i="1" dirty="0">
                <a:latin typeface="Arial" charset="0"/>
                <a:cs typeface="Arial" charset="0"/>
              </a:rPr>
              <a:t> </a:t>
            </a:r>
            <a:r>
              <a:rPr lang="cy-GB" altLang="en-US" sz="2400" i="1" dirty="0" err="1">
                <a:latin typeface="Arial" charset="0"/>
                <a:cs typeface="Arial" charset="0"/>
              </a:rPr>
              <a:t>involves</a:t>
            </a:r>
            <a:r>
              <a:rPr lang="cy-GB" altLang="en-US" sz="2400" i="1" dirty="0">
                <a:latin typeface="Arial" charset="0"/>
                <a:cs typeface="Arial" charset="0"/>
              </a:rPr>
              <a:t> r </a:t>
            </a:r>
            <a:r>
              <a:rPr lang="cy-GB" altLang="en-US" sz="2400" i="1" dirty="0" err="1">
                <a:latin typeface="Arial" charset="0"/>
                <a:cs typeface="Arial" charset="0"/>
              </a:rPr>
              <a:t>reviewing</a:t>
            </a:r>
            <a:r>
              <a:rPr lang="cy-GB" altLang="en-US" sz="2400" i="1" dirty="0">
                <a:latin typeface="Arial" charset="0"/>
                <a:cs typeface="Arial" charset="0"/>
              </a:rPr>
              <a:t> </a:t>
            </a:r>
            <a:r>
              <a:rPr lang="cy-GB" altLang="en-US" sz="2400" i="1" dirty="0" err="1">
                <a:latin typeface="Arial" charset="0"/>
                <a:cs typeface="Arial" charset="0"/>
              </a:rPr>
              <a:t>teaching</a:t>
            </a:r>
            <a:r>
              <a:rPr lang="cy-GB" altLang="en-US" sz="2400" i="1" dirty="0">
                <a:latin typeface="Arial" charset="0"/>
                <a:cs typeface="Arial" charset="0"/>
              </a:rPr>
              <a:t> </a:t>
            </a:r>
            <a:r>
              <a:rPr lang="cy-GB" altLang="en-US" sz="2400" i="1" dirty="0" err="1">
                <a:latin typeface="Arial" charset="0"/>
                <a:cs typeface="Arial" charset="0"/>
              </a:rPr>
              <a:t>and</a:t>
            </a:r>
            <a:r>
              <a:rPr lang="cy-GB" altLang="en-US" sz="2400" i="1" dirty="0">
                <a:latin typeface="Arial" charset="0"/>
                <a:cs typeface="Arial" charset="0"/>
              </a:rPr>
              <a:t> </a:t>
            </a:r>
            <a:r>
              <a:rPr lang="cy-GB" altLang="en-US" sz="2400" i="1" dirty="0" err="1">
                <a:latin typeface="Arial" charset="0"/>
                <a:cs typeface="Arial" charset="0"/>
              </a:rPr>
              <a:t>learning</a:t>
            </a:r>
            <a:r>
              <a:rPr lang="cy-GB" altLang="en-US" sz="2400" i="1" dirty="0">
                <a:latin typeface="Arial" charset="0"/>
                <a:cs typeface="Arial" charset="0"/>
              </a:rPr>
              <a:t>.</a:t>
            </a:r>
            <a:endParaRPr lang="en-GB" altLang="en-US" sz="2400" dirty="0">
              <a:latin typeface="Arial" charset="0"/>
            </a:endParaRPr>
          </a:p>
        </p:txBody>
      </p:sp>
      <p:pic>
        <p:nvPicPr>
          <p:cNvPr id="6" name="Picture 5" descr="A person standing on a rock&#10;&#10;Description automatically generated with medium confidence">
            <a:extLst>
              <a:ext uri="{FF2B5EF4-FFF2-40B4-BE49-F238E27FC236}">
                <a16:creationId xmlns:a16="http://schemas.microsoft.com/office/drawing/2014/main" id="{0C2168D9-531D-4ADC-9FA5-5449E57A04A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637248" y="188640"/>
            <a:ext cx="3240782" cy="2226731"/>
          </a:xfrm>
          <a:prstGeom prst="rect">
            <a:avLst/>
          </a:prstGeom>
        </p:spPr>
      </p:pic>
    </p:spTree>
    <p:extLst>
      <p:ext uri="{BB962C8B-B14F-4D97-AF65-F5344CB8AC3E}">
        <p14:creationId xmlns:p14="http://schemas.microsoft.com/office/powerpoint/2010/main" val="25963938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7F5F7CFB-4CA9-418E-A6E5-24D58FD1D992}" type="slidenum">
              <a:rPr lang="en-US" altLang="en-US" smtClean="0"/>
              <a:pPr eaLnBrk="1" hangingPunct="1"/>
              <a:t>4</a:t>
            </a:fld>
            <a:endParaRPr lang="en-US" altLang="en-US"/>
          </a:p>
        </p:txBody>
      </p:sp>
      <p:sp>
        <p:nvSpPr>
          <p:cNvPr id="20483" name="TextBox 6"/>
          <p:cNvSpPr txBox="1">
            <a:spLocks noChangeArrowheads="1"/>
          </p:cNvSpPr>
          <p:nvPr/>
        </p:nvSpPr>
        <p:spPr bwMode="auto">
          <a:xfrm>
            <a:off x="5076825" y="1341438"/>
            <a:ext cx="3097213" cy="3013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y-GB" altLang="en-US" sz="2400"/>
              <a:t>Looking at ourselves and our work with a critical eye and responding to what we see in a positive and professional way.’ (Tolley et.al.1996)</a:t>
            </a:r>
            <a:endParaRPr lang="en-GB" altLang="en-US" sz="2400"/>
          </a:p>
        </p:txBody>
      </p:sp>
      <p:pic>
        <p:nvPicPr>
          <p:cNvPr id="3" name="Picture 2">
            <a:extLst>
              <a:ext uri="{FF2B5EF4-FFF2-40B4-BE49-F238E27FC236}">
                <a16:creationId xmlns:a16="http://schemas.microsoft.com/office/drawing/2014/main" id="{9AB4E051-3DC6-4B88-A03D-B18E0E7B78F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22276" y="44624"/>
            <a:ext cx="3644900" cy="5308600"/>
          </a:xfrm>
          <a:prstGeom prst="rect">
            <a:avLst/>
          </a:prstGeom>
        </p:spPr>
      </p:pic>
    </p:spTree>
    <p:extLst>
      <p:ext uri="{BB962C8B-B14F-4D97-AF65-F5344CB8AC3E}">
        <p14:creationId xmlns:p14="http://schemas.microsoft.com/office/powerpoint/2010/main" val="18004865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ext Box 4"/>
          <p:cNvSpPr txBox="1">
            <a:spLocks noChangeArrowheads="1"/>
          </p:cNvSpPr>
          <p:nvPr/>
        </p:nvSpPr>
        <p:spPr bwMode="auto">
          <a:xfrm>
            <a:off x="611188" y="1628775"/>
            <a:ext cx="8137525" cy="30931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spcBef>
                <a:spcPct val="50000"/>
              </a:spcBef>
            </a:pPr>
            <a:r>
              <a:rPr lang="en-GB" altLang="en-US" sz="2400" dirty="0"/>
              <a:t>Dewey (1933)</a:t>
            </a:r>
          </a:p>
          <a:p>
            <a:pPr>
              <a:spcBef>
                <a:spcPct val="50000"/>
              </a:spcBef>
            </a:pPr>
            <a:br>
              <a:rPr lang="en-GB" altLang="en-US" sz="2400" dirty="0"/>
            </a:br>
            <a:r>
              <a:rPr lang="en-GB" altLang="en-US" sz="2400" dirty="0">
                <a:solidFill>
                  <a:schemeClr val="tx2"/>
                </a:solidFill>
              </a:rPr>
              <a:t>An active persistent and careful consideration of any belief or supposed form of knowledge in the light of the grounds that support it and the further conclusion to which it tends.</a:t>
            </a:r>
          </a:p>
          <a:p>
            <a:pPr>
              <a:spcBef>
                <a:spcPct val="50000"/>
              </a:spcBef>
            </a:pPr>
            <a:endParaRPr lang="en-GB" altLang="en-US" sz="2400" dirty="0"/>
          </a:p>
          <a:p>
            <a:pPr>
              <a:spcBef>
                <a:spcPct val="50000"/>
              </a:spcBef>
            </a:pPr>
            <a:r>
              <a:rPr lang="en-GB" altLang="en-US" dirty="0"/>
              <a:t>Dewey, J., </a:t>
            </a:r>
            <a:r>
              <a:rPr lang="en-GB" altLang="en-US" i="1" dirty="0"/>
              <a:t>How we think</a:t>
            </a:r>
            <a:r>
              <a:rPr lang="en-GB" altLang="en-US" dirty="0"/>
              <a:t>, Chicago 9: </a:t>
            </a:r>
            <a:r>
              <a:rPr lang="en-GB" altLang="en-US" dirty="0" err="1"/>
              <a:t>Henrey</a:t>
            </a:r>
            <a:r>
              <a:rPr lang="en-GB" altLang="en-US" dirty="0"/>
              <a:t> </a:t>
            </a:r>
            <a:r>
              <a:rPr lang="en-GB" altLang="en-US" dirty="0" err="1"/>
              <a:t>Regney</a:t>
            </a:r>
            <a:r>
              <a:rPr lang="en-GB" altLang="en-US" dirty="0"/>
              <a:t>, 1933.</a:t>
            </a:r>
          </a:p>
        </p:txBody>
      </p:sp>
      <p:sp>
        <p:nvSpPr>
          <p:cNvPr id="21507" name="TextBox 5"/>
          <p:cNvSpPr txBox="1">
            <a:spLocks noChangeArrowheads="1"/>
          </p:cNvSpPr>
          <p:nvPr/>
        </p:nvSpPr>
        <p:spPr bwMode="auto">
          <a:xfrm>
            <a:off x="684213" y="836613"/>
            <a:ext cx="3240087"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400" b="1"/>
              <a:t>Diffiniadau</a:t>
            </a:r>
          </a:p>
        </p:txBody>
      </p:sp>
      <p:sp>
        <p:nvSpPr>
          <p:cNvPr id="21508" name="TextBox 6"/>
          <p:cNvSpPr txBox="1">
            <a:spLocks noChangeArrowheads="1"/>
          </p:cNvSpPr>
          <p:nvPr/>
        </p:nvSpPr>
        <p:spPr bwMode="auto">
          <a:xfrm>
            <a:off x="4716463" y="836613"/>
            <a:ext cx="324008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400" b="1" i="1"/>
              <a:t>Definitions</a:t>
            </a:r>
          </a:p>
        </p:txBody>
      </p:sp>
    </p:spTree>
    <p:extLst>
      <p:ext uri="{BB962C8B-B14F-4D97-AF65-F5344CB8AC3E}">
        <p14:creationId xmlns:p14="http://schemas.microsoft.com/office/powerpoint/2010/main" val="13964718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ext Box 4"/>
          <p:cNvSpPr txBox="1">
            <a:spLocks noChangeArrowheads="1"/>
          </p:cNvSpPr>
          <p:nvPr/>
        </p:nvSpPr>
        <p:spPr bwMode="auto">
          <a:xfrm>
            <a:off x="539750" y="1196975"/>
            <a:ext cx="8207375" cy="37394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spcBef>
                <a:spcPct val="50000"/>
              </a:spcBef>
            </a:pPr>
            <a:r>
              <a:rPr lang="en-GB" altLang="en-US" sz="2400" dirty="0" err="1"/>
              <a:t>Boud</a:t>
            </a:r>
            <a:r>
              <a:rPr lang="en-GB" altLang="en-US" sz="2400" dirty="0"/>
              <a:t> </a:t>
            </a:r>
            <a:r>
              <a:rPr lang="en-GB" altLang="en-US" sz="2400" i="1" dirty="0"/>
              <a:t>et al </a:t>
            </a:r>
            <a:r>
              <a:rPr lang="en-GB" altLang="en-US" sz="2400" dirty="0"/>
              <a:t>(1985) take a different perspective and define it as:</a:t>
            </a:r>
          </a:p>
          <a:p>
            <a:pPr algn="just">
              <a:spcBef>
                <a:spcPct val="50000"/>
              </a:spcBef>
            </a:pPr>
            <a:br>
              <a:rPr lang="en-GB" altLang="en-US" sz="2400" dirty="0"/>
            </a:br>
            <a:r>
              <a:rPr lang="en-GB" altLang="en-US" sz="2400" dirty="0">
                <a:solidFill>
                  <a:schemeClr val="tx2"/>
                </a:solidFill>
              </a:rPr>
              <a:t>A generic term for those intellectual and effective activities in which individuals engage to explore their experiences in order to lead to a new understanding and appreciation.</a:t>
            </a:r>
          </a:p>
          <a:p>
            <a:pPr>
              <a:spcBef>
                <a:spcPct val="50000"/>
              </a:spcBef>
            </a:pPr>
            <a:endParaRPr lang="en-GB" altLang="en-US" sz="2400" dirty="0"/>
          </a:p>
          <a:p>
            <a:pPr algn="just">
              <a:spcBef>
                <a:spcPct val="50000"/>
              </a:spcBef>
            </a:pPr>
            <a:r>
              <a:rPr lang="en-GB" altLang="en-US" dirty="0" err="1"/>
              <a:t>Boud</a:t>
            </a:r>
            <a:r>
              <a:rPr lang="en-GB" altLang="en-US" dirty="0"/>
              <a:t> D., Keough, R, Walker, D., </a:t>
            </a:r>
            <a:r>
              <a:rPr lang="en-GB" altLang="en-US" i="1" dirty="0"/>
              <a:t>Reflection: Turning Experience into Learning</a:t>
            </a:r>
            <a:r>
              <a:rPr lang="en-GB" altLang="en-US" dirty="0"/>
              <a:t>, London: Kogan Page, 1985.</a:t>
            </a:r>
          </a:p>
        </p:txBody>
      </p:sp>
    </p:spTree>
    <p:extLst>
      <p:ext uri="{BB962C8B-B14F-4D97-AF65-F5344CB8AC3E}">
        <p14:creationId xmlns:p14="http://schemas.microsoft.com/office/powerpoint/2010/main" val="25726127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ext Box 4"/>
          <p:cNvSpPr txBox="1">
            <a:spLocks noChangeArrowheads="1"/>
          </p:cNvSpPr>
          <p:nvPr/>
        </p:nvSpPr>
        <p:spPr bwMode="auto">
          <a:xfrm>
            <a:off x="611188" y="908050"/>
            <a:ext cx="7705725" cy="42934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just">
              <a:spcBef>
                <a:spcPct val="50000"/>
              </a:spcBef>
            </a:pPr>
            <a:r>
              <a:rPr lang="en-GB" altLang="en-US" sz="2400" dirty="0"/>
              <a:t>Schön (1987) in his work identifies two types of reflection, these are </a:t>
            </a:r>
            <a:r>
              <a:rPr lang="en-GB" altLang="en-US" sz="2400" dirty="0">
                <a:solidFill>
                  <a:schemeClr val="tx2"/>
                </a:solidFill>
              </a:rPr>
              <a:t>reflection-in-action</a:t>
            </a:r>
            <a:r>
              <a:rPr lang="en-GB" altLang="en-US" sz="2400" dirty="0"/>
              <a:t> (thinking on your feet) and </a:t>
            </a:r>
            <a:r>
              <a:rPr lang="en-GB" altLang="en-US" sz="2400" dirty="0">
                <a:solidFill>
                  <a:schemeClr val="tx2"/>
                </a:solidFill>
              </a:rPr>
              <a:t>reflection-on-action</a:t>
            </a:r>
            <a:r>
              <a:rPr lang="en-GB" altLang="en-US" sz="2400" dirty="0"/>
              <a:t> (retrospective thinking). He suggests that reflection is used by practitioners when they encounter situations that are unique, and when individuals may not be able to apply known theories or techniques previously learnt through formal education. </a:t>
            </a:r>
          </a:p>
          <a:p>
            <a:pPr>
              <a:spcBef>
                <a:spcPct val="50000"/>
              </a:spcBef>
            </a:pPr>
            <a:endParaRPr lang="en-GB" altLang="en-US" sz="2400" dirty="0"/>
          </a:p>
          <a:p>
            <a:pPr>
              <a:spcBef>
                <a:spcPct val="50000"/>
              </a:spcBef>
            </a:pPr>
            <a:r>
              <a:rPr lang="en-GB" altLang="en-US" dirty="0" err="1"/>
              <a:t>Sch</a:t>
            </a:r>
            <a:r>
              <a:rPr lang="en-US" altLang="en-US" dirty="0"/>
              <a:t>ö</a:t>
            </a:r>
            <a:r>
              <a:rPr lang="en-GB" altLang="en-US" dirty="0"/>
              <a:t>n, D.,</a:t>
            </a:r>
            <a:r>
              <a:rPr lang="en-GB" altLang="en-US" i="1" dirty="0"/>
              <a:t> Educating the Reflective Practitioner</a:t>
            </a:r>
            <a:r>
              <a:rPr lang="en-GB" altLang="en-US" dirty="0"/>
              <a:t> San Francisco: Josey Bass, 1987.</a:t>
            </a:r>
          </a:p>
        </p:txBody>
      </p:sp>
    </p:spTree>
    <p:extLst>
      <p:ext uri="{BB962C8B-B14F-4D97-AF65-F5344CB8AC3E}">
        <p14:creationId xmlns:p14="http://schemas.microsoft.com/office/powerpoint/2010/main" val="7792909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ext Box 4"/>
          <p:cNvSpPr txBox="1">
            <a:spLocks noChangeArrowheads="1"/>
          </p:cNvSpPr>
          <p:nvPr/>
        </p:nvSpPr>
        <p:spPr bwMode="auto">
          <a:xfrm>
            <a:off x="431800" y="764704"/>
            <a:ext cx="8280400" cy="46858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just">
              <a:spcBef>
                <a:spcPct val="50000"/>
              </a:spcBef>
            </a:pPr>
            <a:r>
              <a:rPr lang="en-GB" altLang="en-US" sz="2400" dirty="0"/>
              <a:t>Reid (1993) in her definition also noted reflection as an active process rather than passive thinking. </a:t>
            </a:r>
          </a:p>
          <a:p>
            <a:pPr>
              <a:spcBef>
                <a:spcPct val="50000"/>
              </a:spcBef>
            </a:pPr>
            <a:r>
              <a:rPr lang="en-GB" altLang="en-US" sz="2400" dirty="0"/>
              <a:t>She states:</a:t>
            </a:r>
          </a:p>
          <a:p>
            <a:pPr>
              <a:spcBef>
                <a:spcPct val="50000"/>
              </a:spcBef>
            </a:pPr>
            <a:br>
              <a:rPr lang="en-GB" altLang="en-US" sz="2400" dirty="0"/>
            </a:br>
            <a:r>
              <a:rPr lang="en-GB" altLang="en-US" sz="2400" dirty="0">
                <a:solidFill>
                  <a:schemeClr val="tx2"/>
                </a:solidFill>
              </a:rPr>
              <a:t>‘Reflection is a process of reviewing an experience of practice in order to describe, analyse, evaluate and so inform learning about practice’.</a:t>
            </a:r>
          </a:p>
          <a:p>
            <a:pPr algn="just">
              <a:spcBef>
                <a:spcPct val="50000"/>
              </a:spcBef>
            </a:pPr>
            <a:endParaRPr lang="en-GB" altLang="en-US" sz="100" dirty="0"/>
          </a:p>
          <a:p>
            <a:pPr algn="just">
              <a:spcBef>
                <a:spcPct val="50000"/>
              </a:spcBef>
            </a:pPr>
            <a:endParaRPr lang="en-GB" altLang="en-US" sz="2400" dirty="0"/>
          </a:p>
          <a:p>
            <a:pPr algn="just">
              <a:spcBef>
                <a:spcPct val="50000"/>
              </a:spcBef>
            </a:pPr>
            <a:r>
              <a:rPr lang="en-GB" altLang="en-US" dirty="0"/>
              <a:t>Reid, B.,  </a:t>
            </a:r>
            <a:r>
              <a:rPr lang="en-GB" altLang="en-US" i="1" dirty="0"/>
              <a:t>“But we’re doing it already” Exploring a response to the concept of reflective practice in order to improve its facilitation</a:t>
            </a:r>
            <a:r>
              <a:rPr lang="en-GB" altLang="en-US" dirty="0"/>
              <a:t>. Nurse Ed Today 13: 305-309, 1993.</a:t>
            </a:r>
          </a:p>
        </p:txBody>
      </p:sp>
    </p:spTree>
    <p:extLst>
      <p:ext uri="{BB962C8B-B14F-4D97-AF65-F5344CB8AC3E}">
        <p14:creationId xmlns:p14="http://schemas.microsoft.com/office/powerpoint/2010/main" val="2183984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ext Box 4"/>
          <p:cNvSpPr txBox="1">
            <a:spLocks noChangeArrowheads="1"/>
          </p:cNvSpPr>
          <p:nvPr/>
        </p:nvSpPr>
        <p:spPr bwMode="auto">
          <a:xfrm>
            <a:off x="539750" y="1196975"/>
            <a:ext cx="8208963" cy="4201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just">
              <a:spcBef>
                <a:spcPct val="50000"/>
              </a:spcBef>
            </a:pPr>
            <a:r>
              <a:rPr lang="en-GB" altLang="en-US" sz="2400" dirty="0"/>
              <a:t>Louden (1991) describes in ordinary language reflection as:</a:t>
            </a:r>
          </a:p>
          <a:p>
            <a:pPr algn="just">
              <a:spcBef>
                <a:spcPct val="50000"/>
              </a:spcBef>
            </a:pPr>
            <a:br>
              <a:rPr lang="en-GB" altLang="en-US" sz="2400" dirty="0"/>
            </a:br>
            <a:r>
              <a:rPr lang="en-GB" altLang="en-US" sz="2400" dirty="0">
                <a:solidFill>
                  <a:schemeClr val="tx2"/>
                </a:solidFill>
              </a:rPr>
              <a:t>Serious and sober thought at some distance from action and has connotations similar to "meditation" and "introspection ". It is a mental process which takes place out of the stream of action, looking forward or (usually) back to actions that have taken place.</a:t>
            </a:r>
          </a:p>
          <a:p>
            <a:pPr>
              <a:spcBef>
                <a:spcPct val="50000"/>
              </a:spcBef>
            </a:pPr>
            <a:endParaRPr lang="en-GB" altLang="en-US" sz="2400" dirty="0"/>
          </a:p>
          <a:p>
            <a:pPr>
              <a:spcBef>
                <a:spcPct val="50000"/>
              </a:spcBef>
            </a:pPr>
            <a:r>
              <a:rPr lang="en-GB" altLang="en-US" dirty="0"/>
              <a:t>Louden, W., </a:t>
            </a:r>
            <a:r>
              <a:rPr lang="en-GB" altLang="en-US" i="1" dirty="0"/>
              <a:t>Understanding Teaching</a:t>
            </a:r>
            <a:r>
              <a:rPr lang="en-GB" altLang="en-US" dirty="0"/>
              <a:t>. London: Cassell, 1991.</a:t>
            </a:r>
          </a:p>
        </p:txBody>
      </p:sp>
    </p:spTree>
    <p:extLst>
      <p:ext uri="{BB962C8B-B14F-4D97-AF65-F5344CB8AC3E}">
        <p14:creationId xmlns:p14="http://schemas.microsoft.com/office/powerpoint/2010/main" val="30025941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ext Box 4"/>
          <p:cNvSpPr txBox="1">
            <a:spLocks noChangeArrowheads="1"/>
          </p:cNvSpPr>
          <p:nvPr/>
        </p:nvSpPr>
        <p:spPr bwMode="auto">
          <a:xfrm>
            <a:off x="611188" y="1125538"/>
            <a:ext cx="7705725" cy="452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just"/>
            <a:r>
              <a:rPr lang="en-GB" altLang="en-US" sz="2400" dirty="0"/>
              <a:t>Roth (1989) summarized the basic elements of a reflective process as follows: </a:t>
            </a:r>
          </a:p>
          <a:p>
            <a:pPr algn="just"/>
            <a:endParaRPr lang="en-GB" altLang="en-US" sz="2400" dirty="0"/>
          </a:p>
          <a:p>
            <a:pPr algn="just">
              <a:buFontTx/>
              <a:buChar char="•"/>
            </a:pPr>
            <a:r>
              <a:rPr lang="en-GB" altLang="en-US" sz="2400" dirty="0"/>
              <a:t>  Keeping an open mind about what, why, and how we </a:t>
            </a:r>
          </a:p>
          <a:p>
            <a:pPr algn="just"/>
            <a:r>
              <a:rPr lang="en-GB" altLang="en-US" sz="2400" dirty="0"/>
              <a:t>   do things </a:t>
            </a:r>
          </a:p>
          <a:p>
            <a:pPr algn="just">
              <a:buFontTx/>
              <a:buChar char="•"/>
            </a:pPr>
            <a:r>
              <a:rPr lang="en-GB" altLang="en-US" sz="2400" dirty="0"/>
              <a:t>  Awareness of what, why, and how we do things </a:t>
            </a:r>
          </a:p>
          <a:p>
            <a:pPr algn="just">
              <a:buFontTx/>
              <a:buChar char="•"/>
            </a:pPr>
            <a:r>
              <a:rPr lang="en-GB" altLang="en-US" sz="2400" dirty="0"/>
              <a:t>  Questioning what, why, and how we do things </a:t>
            </a:r>
          </a:p>
          <a:p>
            <a:pPr algn="just">
              <a:buFontTx/>
              <a:buChar char="•"/>
            </a:pPr>
            <a:r>
              <a:rPr lang="en-GB" altLang="en-US" sz="2400" dirty="0"/>
              <a:t>  Asking what, why, and how other people do things </a:t>
            </a:r>
          </a:p>
          <a:p>
            <a:pPr algn="just">
              <a:buFontTx/>
              <a:buChar char="•"/>
            </a:pPr>
            <a:r>
              <a:rPr lang="en-GB" altLang="en-US" sz="2400" dirty="0"/>
              <a:t>  Generating choices, options and possibilities </a:t>
            </a:r>
          </a:p>
          <a:p>
            <a:pPr algn="just">
              <a:buFontTx/>
              <a:buChar char="•"/>
            </a:pPr>
            <a:r>
              <a:rPr lang="en-GB" altLang="en-US" sz="2400" dirty="0"/>
              <a:t>  Comparing and contrasting results </a:t>
            </a:r>
          </a:p>
          <a:p>
            <a:pPr algn="just">
              <a:buFontTx/>
              <a:buChar char="•"/>
            </a:pPr>
            <a:r>
              <a:rPr lang="en-GB" altLang="en-US" sz="2400" dirty="0"/>
              <a:t>  Seeking to understand underlying mechanisms and </a:t>
            </a:r>
          </a:p>
          <a:p>
            <a:pPr algn="just"/>
            <a:r>
              <a:rPr lang="en-GB" altLang="en-US" sz="2400" dirty="0"/>
              <a:t>   rationales </a:t>
            </a:r>
          </a:p>
        </p:txBody>
      </p:sp>
    </p:spTree>
    <p:extLst>
      <p:ext uri="{BB962C8B-B14F-4D97-AF65-F5344CB8AC3E}">
        <p14:creationId xmlns:p14="http://schemas.microsoft.com/office/powerpoint/2010/main" val="16257490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ext Box 4"/>
          <p:cNvSpPr txBox="1">
            <a:spLocks noChangeArrowheads="1"/>
          </p:cNvSpPr>
          <p:nvPr/>
        </p:nvSpPr>
        <p:spPr bwMode="auto">
          <a:xfrm>
            <a:off x="611188" y="908050"/>
            <a:ext cx="7705725" cy="51398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just">
              <a:buFontTx/>
              <a:buChar char="•"/>
            </a:pPr>
            <a:r>
              <a:rPr lang="en-GB" altLang="en-US" sz="2400" dirty="0"/>
              <a:t>  Viewing our activities and results from various </a:t>
            </a:r>
          </a:p>
          <a:p>
            <a:pPr algn="just"/>
            <a:r>
              <a:rPr lang="en-GB" altLang="en-US" sz="2400" dirty="0"/>
              <a:t>   perspectives </a:t>
            </a:r>
          </a:p>
          <a:p>
            <a:pPr algn="just">
              <a:buFontTx/>
              <a:buChar char="•"/>
            </a:pPr>
            <a:r>
              <a:rPr lang="en-GB" altLang="en-US" sz="2400" dirty="0"/>
              <a:t>  Asking "What if...?" </a:t>
            </a:r>
          </a:p>
          <a:p>
            <a:pPr algn="just">
              <a:buFontTx/>
              <a:buChar char="•"/>
            </a:pPr>
            <a:r>
              <a:rPr lang="en-GB" altLang="en-US" sz="2400" dirty="0"/>
              <a:t>  Seeking feedback and other people ideas and </a:t>
            </a:r>
          </a:p>
          <a:p>
            <a:pPr algn="just"/>
            <a:r>
              <a:rPr lang="en-GB" altLang="en-US" sz="2400" dirty="0"/>
              <a:t>   viewpoints </a:t>
            </a:r>
          </a:p>
          <a:p>
            <a:pPr algn="just">
              <a:buFontTx/>
              <a:buChar char="•"/>
            </a:pPr>
            <a:r>
              <a:rPr lang="en-GB" altLang="en-US" sz="2400" dirty="0"/>
              <a:t>  Using prescriptive (advice) models only when </a:t>
            </a:r>
          </a:p>
          <a:p>
            <a:pPr algn="just"/>
            <a:r>
              <a:rPr lang="en-GB" altLang="en-US" sz="2400" dirty="0"/>
              <a:t>   carefully adapted to the individual situation </a:t>
            </a:r>
          </a:p>
          <a:p>
            <a:pPr algn="just">
              <a:buFontTx/>
              <a:buChar char="•"/>
            </a:pPr>
            <a:r>
              <a:rPr lang="en-GB" altLang="en-US" sz="2400" dirty="0"/>
              <a:t>  Analysing, synthesizing and testing </a:t>
            </a:r>
          </a:p>
          <a:p>
            <a:pPr algn="just">
              <a:buFontTx/>
              <a:buChar char="•"/>
            </a:pPr>
            <a:r>
              <a:rPr lang="en-GB" altLang="en-US" sz="2400" dirty="0"/>
              <a:t>  Searching for, identifying, and resolving problems </a:t>
            </a:r>
          </a:p>
          <a:p>
            <a:pPr algn="just"/>
            <a:r>
              <a:rPr lang="en-GB" altLang="en-US" sz="2400" dirty="0"/>
              <a:t>   and result limitations.</a:t>
            </a:r>
          </a:p>
          <a:p>
            <a:pPr>
              <a:buFontTx/>
              <a:buChar char="•"/>
            </a:pPr>
            <a:endParaRPr lang="en-GB" altLang="en-US" sz="2400" dirty="0"/>
          </a:p>
          <a:p>
            <a:pPr algn="just"/>
            <a:r>
              <a:rPr lang="en-GB" altLang="en-US" sz="1600" dirty="0"/>
              <a:t>Roth, R. A., "Preparing the Reflective Practitioner: Transforming the Apprentice through the Dialectic." </a:t>
            </a:r>
            <a:r>
              <a:rPr lang="en-GB" altLang="en-US" sz="1600" i="1" dirty="0"/>
              <a:t>Journal of Teacher Education</a:t>
            </a:r>
            <a:r>
              <a:rPr lang="en-GB" altLang="en-US" sz="1600" dirty="0"/>
              <a:t>, 40, no. 2 (March-April 1989): 31-35. </a:t>
            </a:r>
          </a:p>
          <a:p>
            <a:endParaRPr lang="en-GB" altLang="en-US" sz="1600" dirty="0">
              <a:latin typeface="Lucida Sans Unicode" pitchFamily="34" charset="0"/>
            </a:endParaRPr>
          </a:p>
        </p:txBody>
      </p:sp>
    </p:spTree>
    <p:extLst>
      <p:ext uri="{BB962C8B-B14F-4D97-AF65-F5344CB8AC3E}">
        <p14:creationId xmlns:p14="http://schemas.microsoft.com/office/powerpoint/2010/main" val="29833614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ext Box 4"/>
          <p:cNvSpPr txBox="1">
            <a:spLocks noChangeArrowheads="1"/>
          </p:cNvSpPr>
          <p:nvPr/>
        </p:nvSpPr>
        <p:spPr bwMode="auto">
          <a:xfrm>
            <a:off x="539750" y="549275"/>
            <a:ext cx="8135938" cy="6027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just"/>
            <a:r>
              <a:rPr lang="en-GB" altLang="en-US" sz="2400"/>
              <a:t>Peters (1991) describes a four-step protocol called "DATA" (Describe, Analyze, Theorize, Act):</a:t>
            </a:r>
          </a:p>
          <a:p>
            <a:pPr algn="just"/>
            <a:r>
              <a:rPr lang="en-GB" altLang="en-US" sz="2400"/>
              <a:t> </a:t>
            </a:r>
          </a:p>
          <a:p>
            <a:pPr algn="just">
              <a:buFontTx/>
              <a:buAutoNum type="arabicPeriod"/>
            </a:pPr>
            <a:r>
              <a:rPr lang="en-GB" altLang="en-US" sz="2400" u="sng"/>
              <a:t>Describe</a:t>
            </a:r>
            <a:r>
              <a:rPr lang="en-GB" altLang="en-US" sz="2400"/>
              <a:t>:  the basic elements of the problem, task or situation;</a:t>
            </a:r>
          </a:p>
          <a:p>
            <a:pPr algn="just">
              <a:buFontTx/>
              <a:buAutoNum type="arabicPeriod"/>
            </a:pPr>
            <a:r>
              <a:rPr lang="en-GB" altLang="en-US" sz="2400" u="sng"/>
              <a:t>Analyze</a:t>
            </a:r>
            <a:r>
              <a:rPr lang="en-GB" altLang="en-US" sz="2400"/>
              <a:t>:  identify assumptions beliefs, rules, motives and any other factors underlying the current approach;</a:t>
            </a:r>
          </a:p>
          <a:p>
            <a:pPr algn="just">
              <a:buFontTx/>
              <a:buAutoNum type="arabicPeriod"/>
            </a:pPr>
            <a:r>
              <a:rPr lang="en-GB" altLang="en-US" sz="2400" u="sng"/>
              <a:t>Theorize</a:t>
            </a:r>
            <a:r>
              <a:rPr lang="en-GB" altLang="en-US" sz="2400"/>
              <a:t>:  what alternatives are possible? Comparative merits and drawbacks?</a:t>
            </a:r>
          </a:p>
          <a:p>
            <a:pPr algn="just">
              <a:buFontTx/>
              <a:buAutoNum type="arabicPeriod"/>
            </a:pPr>
            <a:r>
              <a:rPr lang="en-GB" altLang="en-US" sz="2400" u="sng"/>
              <a:t>Act</a:t>
            </a:r>
            <a:r>
              <a:rPr lang="en-GB" altLang="en-US" sz="2400"/>
              <a:t>:  try out the new approach, evaluate the results.</a:t>
            </a:r>
          </a:p>
          <a:p>
            <a:pPr algn="just">
              <a:buFontTx/>
              <a:buAutoNum type="arabicPeriod"/>
            </a:pPr>
            <a:endParaRPr lang="en-GB" altLang="en-US" sz="2400"/>
          </a:p>
          <a:p>
            <a:pPr algn="just"/>
            <a:r>
              <a:rPr lang="en-GB" altLang="en-US"/>
              <a:t>Peters, J., "Strategies for Reflective Practice." In </a:t>
            </a:r>
            <a:r>
              <a:rPr lang="en-GB" altLang="en-US" i="1"/>
              <a:t>Professional Development for Educators of Adults. New Directions for Adult and Continuing Education</a:t>
            </a:r>
            <a:r>
              <a:rPr lang="en-GB" altLang="en-US"/>
              <a:t>, no. 51, edited by R. Brockett. San Francisco: Jossey-Bass, Fall 1991. </a:t>
            </a:r>
          </a:p>
          <a:p>
            <a:endParaRPr lang="en-GB" altLang="en-US" sz="2400"/>
          </a:p>
          <a:p>
            <a:pPr>
              <a:buFontTx/>
              <a:buAutoNum type="arabicPeriod"/>
            </a:pPr>
            <a:endParaRPr lang="en-GB" altLang="en-US" sz="2400"/>
          </a:p>
          <a:p>
            <a:endParaRPr lang="en-GB" altLang="en-US" sz="2400"/>
          </a:p>
        </p:txBody>
      </p:sp>
    </p:spTree>
    <p:extLst>
      <p:ext uri="{BB962C8B-B14F-4D97-AF65-F5344CB8AC3E}">
        <p14:creationId xmlns:p14="http://schemas.microsoft.com/office/powerpoint/2010/main" val="39042375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ext Box 4"/>
          <p:cNvSpPr txBox="1">
            <a:spLocks noChangeArrowheads="1"/>
          </p:cNvSpPr>
          <p:nvPr/>
        </p:nvSpPr>
        <p:spPr bwMode="auto">
          <a:xfrm>
            <a:off x="971550" y="357188"/>
            <a:ext cx="7272338" cy="4894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400"/>
              <a:t>Bortons` (1970) Framework Guiding Reflective Activities</a:t>
            </a:r>
          </a:p>
          <a:p>
            <a:pPr eaLnBrk="1" hangingPunct="1"/>
            <a:r>
              <a:rPr lang="en-GB" altLang="en-US"/>
              <a:t>Borton, T (1970) Reach, Teach and Touch. McGraw Hill, London.</a:t>
            </a:r>
            <a:endParaRPr lang="en-GB" altLang="en-US" sz="2400"/>
          </a:p>
          <a:p>
            <a:pPr eaLnBrk="1" hangingPunct="1"/>
            <a:endParaRPr lang="en-GB" altLang="en-US" sz="2400"/>
          </a:p>
          <a:p>
            <a:pPr eaLnBrk="1" hangingPunct="1"/>
            <a:r>
              <a:rPr lang="en-GB" altLang="en-US" sz="2400" b="1"/>
              <a:t>What</a:t>
            </a:r>
            <a:r>
              <a:rPr lang="en-GB" altLang="en-US" sz="2400"/>
              <a:t>? This is the </a:t>
            </a:r>
            <a:r>
              <a:rPr lang="en-GB" altLang="en-US" sz="2400" i="1"/>
              <a:t>description</a:t>
            </a:r>
            <a:r>
              <a:rPr lang="en-GB" altLang="en-US" sz="2400"/>
              <a:t> and </a:t>
            </a:r>
            <a:r>
              <a:rPr lang="en-GB" altLang="en-US" sz="2400" i="1"/>
              <a:t>self awareness</a:t>
            </a:r>
            <a:r>
              <a:rPr lang="en-GB" altLang="en-US" sz="2400"/>
              <a:t> level and all questions start with the word what </a:t>
            </a:r>
          </a:p>
          <a:p>
            <a:pPr eaLnBrk="1" hangingPunct="1"/>
            <a:r>
              <a:rPr lang="en-GB" altLang="en-US" sz="2400" b="1"/>
              <a:t>So What</a:t>
            </a:r>
            <a:r>
              <a:rPr lang="en-GB" altLang="en-US" sz="2400"/>
              <a:t>? This is the level of </a:t>
            </a:r>
            <a:r>
              <a:rPr lang="en-GB" altLang="en-US" sz="2400" i="1"/>
              <a:t>analysis</a:t>
            </a:r>
            <a:r>
              <a:rPr lang="en-GB" altLang="en-US" sz="2400"/>
              <a:t> and evaluation when we look deeper at what was behind the experience.  </a:t>
            </a:r>
          </a:p>
          <a:p>
            <a:pPr eaLnBrk="1" hangingPunct="1"/>
            <a:r>
              <a:rPr lang="en-GB" altLang="en-US" sz="2400" b="1"/>
              <a:t>Now what? </a:t>
            </a:r>
            <a:r>
              <a:rPr lang="en-GB" altLang="en-US" sz="2400"/>
              <a:t>This is the level of </a:t>
            </a:r>
            <a:r>
              <a:rPr lang="en-GB" altLang="en-US" sz="2400" i="1"/>
              <a:t>synthesis.</a:t>
            </a:r>
            <a:r>
              <a:rPr lang="en-GB" altLang="en-US" sz="2400"/>
              <a:t> Here we build on the previous levels these questions to enable us to consider alternative courses of action and choose what we are going to do</a:t>
            </a:r>
          </a:p>
        </p:txBody>
      </p:sp>
    </p:spTree>
    <p:extLst>
      <p:ext uri="{BB962C8B-B14F-4D97-AF65-F5344CB8AC3E}">
        <p14:creationId xmlns:p14="http://schemas.microsoft.com/office/powerpoint/2010/main" val="17049090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ext Box 2"/>
          <p:cNvSpPr txBox="1">
            <a:spLocks noChangeArrowheads="1"/>
          </p:cNvSpPr>
          <p:nvPr/>
        </p:nvSpPr>
        <p:spPr bwMode="auto">
          <a:xfrm>
            <a:off x="971550" y="836613"/>
            <a:ext cx="7704138" cy="4708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400"/>
              <a:t>Examples – what: What happened? What did I do? What did others do? What was I trying to achieve? What was good or bad about the experiences?</a:t>
            </a:r>
          </a:p>
          <a:p>
            <a:pPr eaLnBrk="1" hangingPunct="1"/>
            <a:r>
              <a:rPr lang="en-GB" altLang="en-US" sz="2400"/>
              <a:t>Examples – so what: So what is the importance of this? So what more do I need to know about this? So what have I learnt about this?</a:t>
            </a:r>
          </a:p>
          <a:p>
            <a:pPr eaLnBrk="1" hangingPunct="1"/>
            <a:r>
              <a:rPr lang="en-GB" altLang="en-US" sz="2400"/>
              <a:t>Examples – Now what: Now what could I do? Now what do I need to do? Now what might I do? Now what might be the consequences of this action? </a:t>
            </a:r>
          </a:p>
          <a:p>
            <a:pPr eaLnBrk="1" hangingPunct="1"/>
            <a:endParaRPr lang="en-GB" altLang="en-US" sz="2400"/>
          </a:p>
          <a:p>
            <a:pPr eaLnBrk="1" hangingPunct="1"/>
            <a:r>
              <a:rPr lang="en-GB" altLang="en-US" sz="2000"/>
              <a:t>Borton’s model incorporates all the core skills of reflection. Arguably it is focused on reflection on action, but with practice it could be used to focus on reflection </a:t>
            </a:r>
            <a:r>
              <a:rPr lang="en-GB" altLang="en-US" sz="2000" i="1"/>
              <a:t>in</a:t>
            </a:r>
            <a:r>
              <a:rPr lang="en-GB" altLang="en-US" sz="2000"/>
              <a:t> and </a:t>
            </a:r>
            <a:r>
              <a:rPr lang="en-GB" altLang="en-US" sz="2000" i="1"/>
              <a:t>before</a:t>
            </a:r>
            <a:r>
              <a:rPr lang="en-GB" altLang="en-US" sz="2000"/>
              <a:t> action. </a:t>
            </a:r>
          </a:p>
        </p:txBody>
      </p:sp>
    </p:spTree>
    <p:extLst>
      <p:ext uri="{BB962C8B-B14F-4D97-AF65-F5344CB8AC3E}">
        <p14:creationId xmlns:p14="http://schemas.microsoft.com/office/powerpoint/2010/main" val="41758959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ext Box 4"/>
          <p:cNvSpPr txBox="1">
            <a:spLocks noChangeArrowheads="1"/>
          </p:cNvSpPr>
          <p:nvPr/>
        </p:nvSpPr>
        <p:spPr bwMode="auto">
          <a:xfrm>
            <a:off x="611188" y="900113"/>
            <a:ext cx="3097212" cy="341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r>
              <a:rPr lang="en-GB" altLang="en-US" sz="2400" b="1"/>
              <a:t>PAM?</a:t>
            </a:r>
          </a:p>
          <a:p>
            <a:endParaRPr lang="en-GB" altLang="en-US" sz="2400"/>
          </a:p>
          <a:p>
            <a:r>
              <a:rPr lang="en-GB" altLang="en-US" sz="2400"/>
              <a:t>Dechreuir adfyfyrio pan rydym yn dod ar draws rhyw broblem ac yna ceisio gwneud synnwyr o’r broblem / digwyddiad hwnnw. </a:t>
            </a:r>
          </a:p>
        </p:txBody>
      </p:sp>
      <p:sp>
        <p:nvSpPr>
          <p:cNvPr id="31747" name="Text Box 5"/>
          <p:cNvSpPr txBox="1">
            <a:spLocks noChangeArrowheads="1"/>
          </p:cNvSpPr>
          <p:nvPr/>
        </p:nvSpPr>
        <p:spPr bwMode="auto">
          <a:xfrm>
            <a:off x="5003800" y="836613"/>
            <a:ext cx="3203575" cy="3600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r>
              <a:rPr lang="en-GB" altLang="en-US" sz="2400" b="1" i="1"/>
              <a:t>WHY?</a:t>
            </a:r>
          </a:p>
          <a:p>
            <a:endParaRPr lang="en-GB" altLang="en-US" sz="2400" i="1"/>
          </a:p>
          <a:p>
            <a:r>
              <a:rPr lang="en-GB" altLang="en-US" sz="2400" i="1"/>
              <a:t>Reflection is often initiated when we encounter some problem / happening and then attempt to make sense of it.</a:t>
            </a:r>
            <a:endParaRPr lang="en-GB" altLang="en-US" sz="2400"/>
          </a:p>
          <a:p>
            <a:pPr>
              <a:spcBef>
                <a:spcPct val="50000"/>
              </a:spcBef>
            </a:pPr>
            <a:endParaRPr lang="en-GB" altLang="en-US" sz="2400">
              <a:latin typeface="Lucida Sans Unicode" pitchFamily="34" charset="0"/>
            </a:endParaRPr>
          </a:p>
        </p:txBody>
      </p:sp>
      <p:pic>
        <p:nvPicPr>
          <p:cNvPr id="3" name="Picture 2" descr="A picture containing text, businesscard, stationary, envelope&#10;&#10;Description automatically generated">
            <a:extLst>
              <a:ext uri="{FF2B5EF4-FFF2-40B4-BE49-F238E27FC236}">
                <a16:creationId xmlns:a16="http://schemas.microsoft.com/office/drawing/2014/main" id="{A6D0202C-0CB9-44E5-9417-C1239C875075}"/>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301206" y="3718301"/>
            <a:ext cx="2541587" cy="2541587"/>
          </a:xfrm>
          <a:prstGeom prst="rect">
            <a:avLst/>
          </a:prstGeom>
        </p:spPr>
      </p:pic>
      <p:sp>
        <p:nvSpPr>
          <p:cNvPr id="4" name="TextBox 3">
            <a:extLst>
              <a:ext uri="{FF2B5EF4-FFF2-40B4-BE49-F238E27FC236}">
                <a16:creationId xmlns:a16="http://schemas.microsoft.com/office/drawing/2014/main" id="{BC2BC5EB-B762-441E-86F0-E995E947C4CD}"/>
              </a:ext>
            </a:extLst>
          </p:cNvPr>
          <p:cNvSpPr txBox="1"/>
          <p:nvPr/>
        </p:nvSpPr>
        <p:spPr>
          <a:xfrm>
            <a:off x="3203848" y="6259888"/>
            <a:ext cx="1628800" cy="507831"/>
          </a:xfrm>
          <a:prstGeom prst="rect">
            <a:avLst/>
          </a:prstGeom>
          <a:noFill/>
        </p:spPr>
        <p:txBody>
          <a:bodyPr wrap="square" rtlCol="0">
            <a:spAutoFit/>
          </a:bodyPr>
          <a:lstStyle/>
          <a:p>
            <a:r>
              <a:rPr lang="en-GB" sz="900">
                <a:hlinkClick r:id="rId3" tooltip="http://sabguthrie.info/how-to-solve-big-problems-asking-one-small-question/"/>
              </a:rPr>
              <a:t>This Photo</a:t>
            </a:r>
            <a:r>
              <a:rPr lang="en-GB" sz="900"/>
              <a:t> by Unknown Author is licensed under </a:t>
            </a:r>
            <a:r>
              <a:rPr lang="en-GB" sz="900">
                <a:hlinkClick r:id="rId4" tooltip="https://creativecommons.org/licenses/by/3.0/"/>
              </a:rPr>
              <a:t>CC BY</a:t>
            </a:r>
            <a:endParaRPr lang="en-GB" sz="900"/>
          </a:p>
        </p:txBody>
      </p:sp>
    </p:spTree>
    <p:extLst>
      <p:ext uri="{BB962C8B-B14F-4D97-AF65-F5344CB8AC3E}">
        <p14:creationId xmlns:p14="http://schemas.microsoft.com/office/powerpoint/2010/main" val="12102951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ext Box 4"/>
          <p:cNvSpPr txBox="1">
            <a:spLocks noChangeArrowheads="1"/>
          </p:cNvSpPr>
          <p:nvPr/>
        </p:nvSpPr>
        <p:spPr bwMode="auto">
          <a:xfrm>
            <a:off x="539552" y="1564724"/>
            <a:ext cx="3887788" cy="341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r>
              <a:rPr lang="en-GB" altLang="en-US" sz="2400" b="1" dirty="0"/>
              <a:t>BETH?</a:t>
            </a:r>
          </a:p>
          <a:p>
            <a:endParaRPr lang="en-GB" altLang="en-US" sz="2400" dirty="0"/>
          </a:p>
          <a:p>
            <a:r>
              <a:rPr lang="en-GB" altLang="en-US" sz="2400" dirty="0"/>
              <a:t>Term </a:t>
            </a:r>
            <a:r>
              <a:rPr lang="en-GB" altLang="en-US" sz="2400" dirty="0" err="1"/>
              <a:t>generig</a:t>
            </a:r>
            <a:r>
              <a:rPr lang="en-GB" altLang="en-US" sz="2400" dirty="0"/>
              <a:t> am </a:t>
            </a:r>
            <a:r>
              <a:rPr lang="en-GB" altLang="en-US" sz="2400" dirty="0" err="1"/>
              <a:t>weithgareddau</a:t>
            </a:r>
            <a:r>
              <a:rPr lang="en-GB" altLang="en-US" sz="2400" dirty="0"/>
              <a:t> </a:t>
            </a:r>
            <a:r>
              <a:rPr lang="en-GB" altLang="en-US" sz="2400" dirty="0" err="1"/>
              <a:t>meddyliol</a:t>
            </a:r>
            <a:r>
              <a:rPr lang="en-GB" altLang="en-US" sz="2400" dirty="0"/>
              <a:t> </a:t>
            </a:r>
            <a:r>
              <a:rPr lang="en-GB" altLang="en-US" sz="2400" dirty="0" err="1"/>
              <a:t>lle</a:t>
            </a:r>
            <a:r>
              <a:rPr lang="en-GB" altLang="en-US" sz="2400" dirty="0"/>
              <a:t> </a:t>
            </a:r>
            <a:r>
              <a:rPr lang="en-GB" altLang="en-US" sz="2400" dirty="0" err="1"/>
              <a:t>mae</a:t>
            </a:r>
            <a:r>
              <a:rPr lang="en-GB" altLang="en-US" sz="2400" dirty="0"/>
              <a:t> </a:t>
            </a:r>
            <a:r>
              <a:rPr lang="en-GB" altLang="en-US" sz="2400" dirty="0" err="1"/>
              <a:t>unigolion</a:t>
            </a:r>
            <a:r>
              <a:rPr lang="en-GB" altLang="en-US" sz="2400" dirty="0"/>
              <a:t> </a:t>
            </a:r>
            <a:r>
              <a:rPr lang="en-GB" altLang="en-US" sz="2400" dirty="0" err="1"/>
              <a:t>yn</a:t>
            </a:r>
            <a:r>
              <a:rPr lang="en-GB" altLang="en-US" sz="2400" dirty="0"/>
              <a:t> </a:t>
            </a:r>
            <a:r>
              <a:rPr lang="en-GB" altLang="en-US" sz="2400" dirty="0" err="1"/>
              <a:t>ymchwilio</a:t>
            </a:r>
            <a:r>
              <a:rPr lang="en-GB" altLang="en-US" sz="2400" dirty="0"/>
              <a:t> </a:t>
            </a:r>
            <a:r>
              <a:rPr lang="en-GB" altLang="en-US" sz="2400" dirty="0" err="1"/>
              <a:t>i’w</a:t>
            </a:r>
            <a:r>
              <a:rPr lang="en-GB" altLang="en-US" sz="2400" dirty="0"/>
              <a:t> </a:t>
            </a:r>
            <a:r>
              <a:rPr lang="en-GB" altLang="en-US" sz="2400" dirty="0" err="1"/>
              <a:t>profiadau</a:t>
            </a:r>
            <a:r>
              <a:rPr lang="en-GB" altLang="en-US" sz="2400" dirty="0"/>
              <a:t> </a:t>
            </a:r>
            <a:r>
              <a:rPr lang="en-GB" altLang="en-US" sz="2400" dirty="0" err="1"/>
              <a:t>er</a:t>
            </a:r>
            <a:r>
              <a:rPr lang="en-GB" altLang="en-US" sz="2400" dirty="0"/>
              <a:t> </a:t>
            </a:r>
            <a:r>
              <a:rPr lang="en-GB" altLang="en-US" sz="2400" dirty="0" err="1"/>
              <a:t>mwyn</a:t>
            </a:r>
            <a:r>
              <a:rPr lang="en-GB" altLang="en-US" sz="2400" dirty="0"/>
              <a:t> </a:t>
            </a:r>
            <a:r>
              <a:rPr lang="en-GB" altLang="en-US" sz="2400" dirty="0" err="1"/>
              <a:t>cyrraedd</a:t>
            </a:r>
            <a:r>
              <a:rPr lang="en-GB" altLang="en-US" sz="2400" dirty="0"/>
              <a:t> </a:t>
            </a:r>
            <a:r>
              <a:rPr lang="en-GB" altLang="en-US" sz="2400" dirty="0" err="1"/>
              <a:t>dealltwriaeth</a:t>
            </a:r>
            <a:r>
              <a:rPr lang="en-GB" altLang="en-US" sz="2400" dirty="0"/>
              <a:t> a </a:t>
            </a:r>
            <a:r>
              <a:rPr lang="en-GB" altLang="en-US" sz="2400" dirty="0" err="1"/>
              <a:t>gwerthfawrogiad</a:t>
            </a:r>
            <a:r>
              <a:rPr lang="en-GB" altLang="en-US" sz="2400" dirty="0"/>
              <a:t> </a:t>
            </a:r>
            <a:r>
              <a:rPr lang="en-GB" altLang="en-US" sz="2400" dirty="0" err="1"/>
              <a:t>newydd</a:t>
            </a:r>
            <a:r>
              <a:rPr lang="en-GB" altLang="en-US" sz="2400" dirty="0"/>
              <a:t>.</a:t>
            </a:r>
          </a:p>
        </p:txBody>
      </p:sp>
      <p:sp>
        <p:nvSpPr>
          <p:cNvPr id="32771" name="Text Box 5"/>
          <p:cNvSpPr txBox="1">
            <a:spLocks noChangeArrowheads="1"/>
          </p:cNvSpPr>
          <p:nvPr/>
        </p:nvSpPr>
        <p:spPr bwMode="auto">
          <a:xfrm>
            <a:off x="5023639" y="1564724"/>
            <a:ext cx="3851275" cy="3786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r>
              <a:rPr lang="en-GB" altLang="en-US" sz="2400" b="1" i="1" dirty="0"/>
              <a:t>WHAT?</a:t>
            </a:r>
          </a:p>
          <a:p>
            <a:endParaRPr lang="en-GB" altLang="en-US" sz="2400" i="1" dirty="0"/>
          </a:p>
          <a:p>
            <a:r>
              <a:rPr lang="en-GB" altLang="en-US" sz="2400" i="1" dirty="0"/>
              <a:t>A generic term for those intellectual and effective activities in which individuals engage to explore their experiences in order to lead to a new understanding and appreciation.</a:t>
            </a:r>
            <a:endParaRPr lang="en-GB" altLang="en-US" sz="2400" dirty="0"/>
          </a:p>
        </p:txBody>
      </p:sp>
      <p:pic>
        <p:nvPicPr>
          <p:cNvPr id="3" name="Picture 2" descr="A picture containing shape&#10;&#10;Description automatically generated">
            <a:extLst>
              <a:ext uri="{FF2B5EF4-FFF2-40B4-BE49-F238E27FC236}">
                <a16:creationId xmlns:a16="http://schemas.microsoft.com/office/drawing/2014/main" id="{2FCB1847-33BA-425D-8A50-EB6178D86B0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120409" y="125136"/>
            <a:ext cx="1907284" cy="2009006"/>
          </a:xfrm>
          <a:prstGeom prst="rect">
            <a:avLst/>
          </a:prstGeom>
        </p:spPr>
      </p:pic>
    </p:spTree>
    <p:extLst>
      <p:ext uri="{BB962C8B-B14F-4D97-AF65-F5344CB8AC3E}">
        <p14:creationId xmlns:p14="http://schemas.microsoft.com/office/powerpoint/2010/main" val="22448510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ext Box 2"/>
          <p:cNvSpPr txBox="1">
            <a:spLocks noChangeArrowheads="1"/>
          </p:cNvSpPr>
          <p:nvPr/>
        </p:nvSpPr>
        <p:spPr bwMode="auto">
          <a:xfrm>
            <a:off x="469900" y="1988840"/>
            <a:ext cx="3733800" cy="3289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spcBef>
                <a:spcPct val="50000"/>
              </a:spcBef>
            </a:pPr>
            <a:r>
              <a:rPr lang="en-GB" altLang="en-US" sz="2400" b="1" dirty="0"/>
              <a:t>SUT?</a:t>
            </a:r>
          </a:p>
          <a:p>
            <a:pPr>
              <a:spcBef>
                <a:spcPct val="50000"/>
              </a:spcBef>
            </a:pPr>
            <a:r>
              <a:rPr lang="en-GB" altLang="en-US" sz="2400" dirty="0" err="1"/>
              <a:t>Datblygiad</a:t>
            </a:r>
            <a:r>
              <a:rPr lang="en-GB" altLang="en-US" sz="2400" dirty="0"/>
              <a:t> </a:t>
            </a:r>
            <a:r>
              <a:rPr lang="en-GB" altLang="en-US" sz="2400" dirty="0" err="1"/>
              <a:t>Proffesiynol</a:t>
            </a:r>
            <a:r>
              <a:rPr lang="en-GB" altLang="en-US" sz="2400" dirty="0"/>
              <a:t> </a:t>
            </a:r>
            <a:r>
              <a:rPr lang="en-GB" altLang="en-US" sz="2400" dirty="0" err="1"/>
              <a:t>Parhaus</a:t>
            </a:r>
            <a:endParaRPr lang="en-GB" altLang="en-US" sz="2400" dirty="0"/>
          </a:p>
          <a:p>
            <a:pPr>
              <a:spcBef>
                <a:spcPct val="50000"/>
              </a:spcBef>
            </a:pPr>
            <a:r>
              <a:rPr lang="en-GB" altLang="en-US" sz="2400" dirty="0" err="1"/>
              <a:t>Drwy</a:t>
            </a:r>
            <a:r>
              <a:rPr lang="en-GB" altLang="en-US" sz="2400" dirty="0"/>
              <a:t> </a:t>
            </a:r>
            <a:r>
              <a:rPr lang="en-GB" altLang="en-US" sz="2400" dirty="0" err="1"/>
              <a:t>bortffolio</a:t>
            </a:r>
            <a:r>
              <a:rPr lang="en-GB" altLang="en-US" sz="2400" dirty="0"/>
              <a:t>, </a:t>
            </a:r>
            <a:r>
              <a:rPr lang="en-GB" altLang="en-US" sz="2400" dirty="0" err="1"/>
              <a:t>lòg</a:t>
            </a:r>
            <a:r>
              <a:rPr lang="en-GB" altLang="en-US" sz="2400" dirty="0"/>
              <a:t>, </a:t>
            </a:r>
            <a:r>
              <a:rPr lang="en-GB" altLang="en-US" sz="2400" dirty="0" err="1"/>
              <a:t>dyddiadur</a:t>
            </a:r>
            <a:r>
              <a:rPr lang="en-GB" altLang="en-US" sz="2400" dirty="0"/>
              <a:t> a/neu </a:t>
            </a:r>
            <a:r>
              <a:rPr lang="en-GB" altLang="en-US" sz="2400" dirty="0" err="1"/>
              <a:t>jwrnal</a:t>
            </a:r>
            <a:r>
              <a:rPr lang="en-GB" altLang="en-US" sz="2400" dirty="0"/>
              <a:t> </a:t>
            </a:r>
            <a:r>
              <a:rPr lang="en-GB" altLang="en-US" sz="2400" dirty="0" err="1"/>
              <a:t>i</a:t>
            </a:r>
            <a:r>
              <a:rPr lang="en-GB" altLang="en-US" sz="2400" dirty="0"/>
              <a:t> </a:t>
            </a:r>
            <a:r>
              <a:rPr lang="en-GB" altLang="en-US" sz="2400" dirty="0" err="1"/>
              <a:t>wella’r</a:t>
            </a:r>
            <a:r>
              <a:rPr lang="en-GB" altLang="en-US" sz="2400" dirty="0"/>
              <a:t> </a:t>
            </a:r>
            <a:r>
              <a:rPr lang="en-GB" altLang="en-US" sz="2400" dirty="0" err="1"/>
              <a:t>dysgu</a:t>
            </a:r>
            <a:endParaRPr lang="en-GB" altLang="en-US" sz="2400" dirty="0"/>
          </a:p>
          <a:p>
            <a:pPr>
              <a:spcBef>
                <a:spcPct val="50000"/>
              </a:spcBef>
            </a:pPr>
            <a:endParaRPr lang="en-GB" altLang="en-US" sz="2800" b="1" dirty="0">
              <a:solidFill>
                <a:schemeClr val="tx2"/>
              </a:solidFill>
              <a:latin typeface="Lucida Sans Unicode" pitchFamily="34" charset="0"/>
            </a:endParaRPr>
          </a:p>
        </p:txBody>
      </p:sp>
      <p:sp>
        <p:nvSpPr>
          <p:cNvPr id="33795" name="Text Box 4"/>
          <p:cNvSpPr txBox="1">
            <a:spLocks noChangeArrowheads="1"/>
          </p:cNvSpPr>
          <p:nvPr/>
        </p:nvSpPr>
        <p:spPr bwMode="auto">
          <a:xfrm>
            <a:off x="4644008" y="1916832"/>
            <a:ext cx="3886200" cy="3600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spcBef>
                <a:spcPct val="50000"/>
              </a:spcBef>
            </a:pPr>
            <a:r>
              <a:rPr lang="en-GB" altLang="en-US" sz="2400" b="1" i="1" dirty="0"/>
              <a:t>HOW?</a:t>
            </a:r>
          </a:p>
          <a:p>
            <a:pPr>
              <a:spcBef>
                <a:spcPct val="50000"/>
              </a:spcBef>
            </a:pPr>
            <a:r>
              <a:rPr lang="en-GB" altLang="en-US" sz="2400" i="1" dirty="0"/>
              <a:t>Continuous Professional Development</a:t>
            </a:r>
          </a:p>
          <a:p>
            <a:pPr>
              <a:spcBef>
                <a:spcPct val="50000"/>
              </a:spcBef>
            </a:pPr>
            <a:r>
              <a:rPr lang="en-GB" altLang="en-US" sz="2400" i="1" dirty="0"/>
              <a:t>Using portfolios, logs, diaries, and/or learning journals to improve learning.</a:t>
            </a:r>
          </a:p>
          <a:p>
            <a:pPr>
              <a:spcBef>
                <a:spcPct val="50000"/>
              </a:spcBef>
            </a:pPr>
            <a:endParaRPr lang="en-GB" altLang="en-US" sz="2400" dirty="0">
              <a:latin typeface="Times New Roman" pitchFamily="18" charset="0"/>
            </a:endParaRPr>
          </a:p>
        </p:txBody>
      </p:sp>
      <p:pic>
        <p:nvPicPr>
          <p:cNvPr id="3" name="Picture 2" descr="A picture containing diagram&#10;&#10;Description automatically generated">
            <a:extLst>
              <a:ext uri="{FF2B5EF4-FFF2-40B4-BE49-F238E27FC236}">
                <a16:creationId xmlns:a16="http://schemas.microsoft.com/office/drawing/2014/main" id="{B060907D-82CD-442C-BEEF-985AB51C3636}"/>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237178" y="188640"/>
            <a:ext cx="2483768" cy="1442188"/>
          </a:xfrm>
          <a:prstGeom prst="rect">
            <a:avLst/>
          </a:prstGeom>
        </p:spPr>
      </p:pic>
    </p:spTree>
    <p:extLst>
      <p:ext uri="{BB962C8B-B14F-4D97-AF65-F5344CB8AC3E}">
        <p14:creationId xmlns:p14="http://schemas.microsoft.com/office/powerpoint/2010/main" val="22413456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ext Box 4"/>
          <p:cNvSpPr txBox="1">
            <a:spLocks noChangeArrowheads="1"/>
          </p:cNvSpPr>
          <p:nvPr/>
        </p:nvSpPr>
        <p:spPr bwMode="auto">
          <a:xfrm>
            <a:off x="684213" y="908050"/>
            <a:ext cx="7704137" cy="3743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2400"/>
              <a:t>Critical incidents journal</a:t>
            </a:r>
          </a:p>
          <a:p>
            <a:pPr algn="just" eaLnBrk="1" hangingPunct="1">
              <a:spcBef>
                <a:spcPct val="50000"/>
              </a:spcBef>
            </a:pPr>
            <a:r>
              <a:rPr lang="en-GB" altLang="en-US" sz="2400"/>
              <a:t> - record a critical incident ... The critical incident refers to events in which a decision was made, a conflict occurred, a problem resolved. The critical incident journal provides a systematic way to communicate problems and challenges involved in working with and can thus help in dealing with the affective dimensions of the service experience.</a:t>
            </a:r>
          </a:p>
          <a:p>
            <a:pPr>
              <a:spcBef>
                <a:spcPct val="50000"/>
              </a:spcBef>
            </a:pPr>
            <a:endParaRPr lang="en-GB" altLang="en-US" sz="2400">
              <a:latin typeface="Lucida Sans Unicode" pitchFamily="34" charset="0"/>
            </a:endParaRPr>
          </a:p>
        </p:txBody>
      </p:sp>
    </p:spTree>
    <p:extLst>
      <p:ext uri="{BB962C8B-B14F-4D97-AF65-F5344CB8AC3E}">
        <p14:creationId xmlns:p14="http://schemas.microsoft.com/office/powerpoint/2010/main" val="30185175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ext Box 2"/>
          <p:cNvSpPr txBox="1">
            <a:spLocks noChangeArrowheads="1"/>
          </p:cNvSpPr>
          <p:nvPr/>
        </p:nvSpPr>
        <p:spPr bwMode="auto">
          <a:xfrm>
            <a:off x="1219200" y="1219200"/>
            <a:ext cx="7315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spcBef>
                <a:spcPct val="50000"/>
              </a:spcBef>
            </a:pPr>
            <a:endParaRPr lang="cy-GB" altLang="en-US" sz="2400">
              <a:latin typeface="Times New Roman" pitchFamily="18" charset="0"/>
            </a:endParaRPr>
          </a:p>
        </p:txBody>
      </p:sp>
      <p:sp>
        <p:nvSpPr>
          <p:cNvPr id="8196" name="Text Box 4"/>
          <p:cNvSpPr txBox="1">
            <a:spLocks noChangeArrowheads="1"/>
          </p:cNvSpPr>
          <p:nvPr/>
        </p:nvSpPr>
        <p:spPr bwMode="auto">
          <a:xfrm>
            <a:off x="684213" y="1066800"/>
            <a:ext cx="4573587" cy="457200"/>
          </a:xfrm>
          <a:prstGeom prst="rect">
            <a:avLst/>
          </a:prstGeom>
          <a:noFill/>
          <a:ln w="9525">
            <a:noFill/>
            <a:miter lim="800000"/>
            <a:headEnd/>
            <a:tailEnd/>
          </a:ln>
          <a:effectLst/>
        </p:spPr>
        <p:txBody>
          <a:bodyPr>
            <a:spAutoFit/>
          </a:bodyPr>
          <a:lstStyle/>
          <a:p>
            <a:pPr eaLnBrk="0" hangingPunct="0">
              <a:spcBef>
                <a:spcPct val="50000"/>
              </a:spcBef>
              <a:defRPr/>
            </a:pPr>
            <a:r>
              <a:rPr lang="en-GB" sz="2400" b="1" dirty="0">
                <a:latin typeface="+mj-lt"/>
                <a:cs typeface="+mn-cs"/>
              </a:rPr>
              <a:t>Pam </a:t>
            </a:r>
            <a:r>
              <a:rPr lang="en-GB" sz="2400" b="1" dirty="0" err="1">
                <a:latin typeface="+mj-lt"/>
                <a:cs typeface="+mn-cs"/>
              </a:rPr>
              <a:t>ysgrifennu</a:t>
            </a:r>
            <a:r>
              <a:rPr lang="en-GB" sz="2400" b="1" dirty="0">
                <a:latin typeface="+mj-lt"/>
                <a:cs typeface="+mn-cs"/>
              </a:rPr>
              <a:t> </a:t>
            </a:r>
            <a:r>
              <a:rPr lang="en-GB" sz="2400" b="1" dirty="0" err="1">
                <a:latin typeface="+mj-lt"/>
                <a:cs typeface="+mn-cs"/>
              </a:rPr>
              <a:t>jwrnal</a:t>
            </a:r>
            <a:r>
              <a:rPr lang="en-GB" sz="2400" b="1" dirty="0">
                <a:latin typeface="+mj-lt"/>
                <a:cs typeface="+mn-cs"/>
              </a:rPr>
              <a:t>?</a:t>
            </a:r>
          </a:p>
        </p:txBody>
      </p:sp>
      <p:sp>
        <p:nvSpPr>
          <p:cNvPr id="8197" name="Text Box 5"/>
          <p:cNvSpPr txBox="1">
            <a:spLocks noChangeArrowheads="1"/>
          </p:cNvSpPr>
          <p:nvPr/>
        </p:nvSpPr>
        <p:spPr bwMode="auto">
          <a:xfrm>
            <a:off x="5334000" y="1066800"/>
            <a:ext cx="3276600" cy="457200"/>
          </a:xfrm>
          <a:prstGeom prst="rect">
            <a:avLst/>
          </a:prstGeom>
          <a:noFill/>
          <a:ln w="9525">
            <a:noFill/>
            <a:miter lim="800000"/>
            <a:headEnd/>
            <a:tailEnd/>
          </a:ln>
          <a:effectLst/>
        </p:spPr>
        <p:txBody>
          <a:bodyPr>
            <a:spAutoFit/>
          </a:bodyPr>
          <a:lstStyle/>
          <a:p>
            <a:pPr eaLnBrk="0" hangingPunct="0">
              <a:spcBef>
                <a:spcPct val="50000"/>
              </a:spcBef>
              <a:defRPr/>
            </a:pPr>
            <a:r>
              <a:rPr lang="en-GB" sz="2400" b="1" i="1" dirty="0">
                <a:latin typeface="+mj-lt"/>
                <a:cs typeface="+mn-cs"/>
              </a:rPr>
              <a:t>Why write a journal?</a:t>
            </a:r>
          </a:p>
        </p:txBody>
      </p:sp>
      <p:sp>
        <p:nvSpPr>
          <p:cNvPr id="35845" name="Text Box 6"/>
          <p:cNvSpPr txBox="1">
            <a:spLocks noChangeArrowheads="1"/>
          </p:cNvSpPr>
          <p:nvPr/>
        </p:nvSpPr>
        <p:spPr bwMode="auto">
          <a:xfrm>
            <a:off x="611188" y="2060575"/>
            <a:ext cx="7921625" cy="3262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just"/>
            <a:r>
              <a:rPr lang="en-GB" altLang="en-US" sz="2400" i="1"/>
              <a:t>Journals allow ... (learners) to establish an opinion about a topic before being asked to speak about it publicly. ... Journal writing turns students into active learners - it’s difficult to fall asleep while writing! Journal writing also helps students to relax when they write and helps them to find their own voice and rhythm’ .</a:t>
            </a:r>
          </a:p>
          <a:p>
            <a:pPr algn="just"/>
            <a:endParaRPr lang="en-GB" altLang="en-US" sz="2400" i="1"/>
          </a:p>
          <a:p>
            <a:pPr algn="just"/>
            <a:endParaRPr lang="en-GB" altLang="en-US" sz="2000" i="1"/>
          </a:p>
          <a:p>
            <a:pPr algn="just"/>
            <a:r>
              <a:rPr lang="en-GB" altLang="en-US" i="1"/>
              <a:t>(Carlsmith, (www) ‘Academical Notebook’</a:t>
            </a:r>
            <a:endParaRPr lang="en-GB" altLang="en-US"/>
          </a:p>
        </p:txBody>
      </p:sp>
    </p:spTree>
    <p:extLst>
      <p:ext uri="{BB962C8B-B14F-4D97-AF65-F5344CB8AC3E}">
        <p14:creationId xmlns:p14="http://schemas.microsoft.com/office/powerpoint/2010/main" val="40450709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ext Box 2"/>
          <p:cNvSpPr txBox="1">
            <a:spLocks noChangeArrowheads="1"/>
          </p:cNvSpPr>
          <p:nvPr/>
        </p:nvSpPr>
        <p:spPr bwMode="auto">
          <a:xfrm>
            <a:off x="468313" y="990600"/>
            <a:ext cx="4256087" cy="304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spcBef>
                <a:spcPct val="50000"/>
              </a:spcBef>
            </a:pPr>
            <a:r>
              <a:rPr lang="en-GB" altLang="en-US" sz="2400"/>
              <a:t>Yn ôl Moon mae rhyw 18 pwrpas. Mae’n bwysig nodi y gall jwrnal gyflawni mwy nag un pwrpas, a bod y pwrpas a gyflwynir gan y tiwtor ddim bob amser yn cytuno â’r hyn a gyflawnir neu a welir gan y myfyriwr. </a:t>
            </a:r>
          </a:p>
        </p:txBody>
      </p:sp>
      <p:sp>
        <p:nvSpPr>
          <p:cNvPr id="36867" name="Text Box 3"/>
          <p:cNvSpPr txBox="1">
            <a:spLocks noChangeArrowheads="1"/>
          </p:cNvSpPr>
          <p:nvPr/>
        </p:nvSpPr>
        <p:spPr bwMode="auto">
          <a:xfrm>
            <a:off x="4953000" y="990600"/>
            <a:ext cx="4191000" cy="341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spcBef>
                <a:spcPct val="50000"/>
              </a:spcBef>
            </a:pPr>
            <a:r>
              <a:rPr lang="en-GB" altLang="en-US" sz="2400" i="1"/>
              <a:t>According to Moon there are some 18 purposes. It is important to note that most journals will fulfil more than one purpose, and that the purposes set by a tutor are not necessarily the same as those that will be fulfilled or perceived by a student.</a:t>
            </a:r>
          </a:p>
        </p:txBody>
      </p:sp>
      <p:sp>
        <p:nvSpPr>
          <p:cNvPr id="36868" name="Text Box 5"/>
          <p:cNvSpPr txBox="1">
            <a:spLocks noChangeArrowheads="1"/>
          </p:cNvSpPr>
          <p:nvPr/>
        </p:nvSpPr>
        <p:spPr bwMode="auto">
          <a:xfrm>
            <a:off x="468313" y="4797425"/>
            <a:ext cx="81470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spcBef>
                <a:spcPct val="50000"/>
              </a:spcBef>
            </a:pPr>
            <a:r>
              <a:rPr lang="en-GB" altLang="en-US"/>
              <a:t>(Moon, J., </a:t>
            </a:r>
            <a:r>
              <a:rPr lang="en-GB" altLang="en-US" i="1"/>
              <a:t>Learning Journals; a Handbook for Academics, Students and Professional Development</a:t>
            </a:r>
            <a:r>
              <a:rPr lang="en-GB" altLang="en-US"/>
              <a:t>, London: Kogan Page, 1999.</a:t>
            </a:r>
          </a:p>
        </p:txBody>
      </p:sp>
    </p:spTree>
    <p:extLst>
      <p:ext uri="{BB962C8B-B14F-4D97-AF65-F5344CB8AC3E}">
        <p14:creationId xmlns:p14="http://schemas.microsoft.com/office/powerpoint/2010/main" val="21439993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ext Box 3"/>
          <p:cNvSpPr txBox="1">
            <a:spLocks noChangeArrowheads="1"/>
          </p:cNvSpPr>
          <p:nvPr/>
        </p:nvSpPr>
        <p:spPr bwMode="auto">
          <a:xfrm>
            <a:off x="468313" y="785813"/>
            <a:ext cx="3887787" cy="5754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buFont typeface="Arial" charset="0"/>
              <a:buAutoNum type="arabicPeriod"/>
            </a:pPr>
            <a:r>
              <a:rPr lang="en-GB" altLang="en-US" sz="2000"/>
              <a:t>I gofnodi profiad</a:t>
            </a:r>
          </a:p>
          <a:p>
            <a:pPr>
              <a:buFont typeface="Arial" charset="0"/>
              <a:buAutoNum type="arabicPeriod"/>
            </a:pPr>
            <a:r>
              <a:rPr lang="en-GB" altLang="en-US" sz="2000"/>
              <a:t>I hyrwyddo dysgu trwy brofiad</a:t>
            </a:r>
          </a:p>
          <a:p>
            <a:pPr>
              <a:buFont typeface="Arial" charset="0"/>
              <a:buAutoNum type="arabicPeriod"/>
            </a:pPr>
            <a:r>
              <a:rPr lang="en-GB" altLang="en-US" sz="2000"/>
              <a:t>I gefnogi dealltwriaeth a darluniad o’r ddealltwriaeth</a:t>
            </a:r>
          </a:p>
          <a:p>
            <a:pPr>
              <a:buFont typeface="Arial" charset="0"/>
              <a:buAutoNum type="arabicPeriod"/>
            </a:pPr>
            <a:r>
              <a:rPr lang="en-GB" altLang="en-US" sz="2000"/>
              <a:t>I ddatblygu meddwl beirniadol a datblygu agwedd ymholgar</a:t>
            </a:r>
          </a:p>
          <a:p>
            <a:pPr>
              <a:buFont typeface="Arial" charset="0"/>
              <a:buAutoNum type="arabicPeriod"/>
            </a:pPr>
            <a:r>
              <a:rPr lang="en-GB" altLang="en-US" sz="2000"/>
              <a:t>I annog hunan-wybyddiaeth </a:t>
            </a:r>
          </a:p>
          <a:p>
            <a:pPr>
              <a:buFont typeface="Arial" charset="0"/>
              <a:buAutoNum type="arabicPeriod"/>
            </a:pPr>
            <a:r>
              <a:rPr lang="en-GB" altLang="en-US" sz="2000"/>
              <a:t>I gynyddu cyswllt mewn, a pherchnogaeth o’r, dysgu </a:t>
            </a:r>
          </a:p>
          <a:p>
            <a:pPr>
              <a:buFont typeface="Arial" charset="0"/>
              <a:buAutoNum type="arabicPeriod"/>
            </a:pPr>
            <a:r>
              <a:rPr lang="en-GB" altLang="en-US" sz="2000"/>
              <a:t>I gynyddu’r gallu i adfyfyrio a meddwl yn ddyfnach</a:t>
            </a:r>
          </a:p>
          <a:p>
            <a:pPr>
              <a:buFont typeface="Arial" charset="0"/>
              <a:buAutoNum type="arabicPeriod"/>
            </a:pPr>
            <a:r>
              <a:rPr lang="en-GB" altLang="en-US" sz="2000"/>
              <a:t>I wella sgiliau datrys problemau</a:t>
            </a:r>
          </a:p>
          <a:p>
            <a:pPr>
              <a:buFont typeface="Arial" charset="0"/>
              <a:buAutoNum type="arabicPeriod"/>
            </a:pPr>
            <a:endParaRPr lang="en-GB" altLang="en-US" sz="2000"/>
          </a:p>
          <a:p>
            <a:endParaRPr lang="en-GB" altLang="en-US" sz="2400"/>
          </a:p>
          <a:p>
            <a:endParaRPr lang="en-GB" altLang="en-US" sz="2400"/>
          </a:p>
        </p:txBody>
      </p:sp>
      <p:sp>
        <p:nvSpPr>
          <p:cNvPr id="37891" name="Text Box 4"/>
          <p:cNvSpPr txBox="1">
            <a:spLocks noChangeArrowheads="1"/>
          </p:cNvSpPr>
          <p:nvPr/>
        </p:nvSpPr>
        <p:spPr bwMode="auto">
          <a:xfrm>
            <a:off x="4500563" y="795338"/>
            <a:ext cx="4319587" cy="5632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buFont typeface="Arial" charset="0"/>
              <a:buAutoNum type="arabicPeriod"/>
            </a:pPr>
            <a:r>
              <a:rPr lang="en-GB" altLang="en-US" sz="2000" i="1"/>
              <a:t>Record experience</a:t>
            </a:r>
          </a:p>
          <a:p>
            <a:pPr>
              <a:buFont typeface="Arial" charset="0"/>
              <a:buAutoNum type="arabicPeriod"/>
            </a:pPr>
            <a:r>
              <a:rPr lang="en-GB" altLang="en-US" sz="2000" i="1"/>
              <a:t>To facilitate learning from experience</a:t>
            </a:r>
          </a:p>
          <a:p>
            <a:pPr>
              <a:buFont typeface="Arial" charset="0"/>
              <a:buAutoNum type="arabicPeriod"/>
            </a:pPr>
            <a:r>
              <a:rPr lang="en-GB" altLang="en-US" sz="2000" i="1"/>
              <a:t>To support understanding and the representation of the understanding</a:t>
            </a:r>
          </a:p>
          <a:p>
            <a:pPr>
              <a:buFont typeface="Arial" charset="0"/>
              <a:buAutoNum type="arabicPeriod"/>
            </a:pPr>
            <a:r>
              <a:rPr lang="en-GB" altLang="en-US" sz="2000" i="1"/>
              <a:t>To develop critical thinking or the development of a questioning attitude</a:t>
            </a:r>
          </a:p>
          <a:p>
            <a:pPr>
              <a:buFont typeface="Arial" charset="0"/>
              <a:buAutoNum type="arabicPeriod"/>
            </a:pPr>
            <a:r>
              <a:rPr lang="en-GB" altLang="en-US" sz="2000" i="1"/>
              <a:t>To encourage metacognition</a:t>
            </a:r>
          </a:p>
          <a:p>
            <a:pPr>
              <a:buFont typeface="Arial" charset="0"/>
              <a:buAutoNum type="arabicPeriod"/>
            </a:pPr>
            <a:r>
              <a:rPr lang="en-GB" altLang="en-US" sz="2000" i="1"/>
              <a:t>To increase active involvement in and ownership of learning</a:t>
            </a:r>
          </a:p>
          <a:p>
            <a:pPr>
              <a:buFont typeface="Arial" charset="0"/>
              <a:buAutoNum type="arabicPeriod"/>
            </a:pPr>
            <a:r>
              <a:rPr lang="en-GB" altLang="en-US" sz="2000" i="1"/>
              <a:t>To increase ability in reflection and thinking</a:t>
            </a:r>
          </a:p>
          <a:p>
            <a:pPr>
              <a:buFont typeface="Arial" charset="0"/>
              <a:buAutoNum type="arabicPeriod"/>
            </a:pPr>
            <a:r>
              <a:rPr lang="en-GB" altLang="en-US" sz="2000" i="1"/>
              <a:t>To enhance problem solving skills</a:t>
            </a:r>
          </a:p>
          <a:p>
            <a:pPr>
              <a:buFont typeface="Arial" charset="0"/>
              <a:buAutoNum type="arabicPeriod"/>
            </a:pPr>
            <a:endParaRPr lang="en-GB" altLang="en-US" sz="2000" i="1">
              <a:solidFill>
                <a:schemeClr val="tx2"/>
              </a:solidFill>
            </a:endParaRPr>
          </a:p>
          <a:p>
            <a:pPr>
              <a:buFont typeface="Arial" charset="0"/>
              <a:buAutoNum type="arabicPeriod"/>
            </a:pPr>
            <a:endParaRPr lang="en-GB" altLang="en-US" sz="2000" i="1">
              <a:solidFill>
                <a:schemeClr val="tx2"/>
              </a:solidFill>
            </a:endParaRPr>
          </a:p>
        </p:txBody>
      </p:sp>
    </p:spTree>
    <p:extLst>
      <p:ext uri="{BB962C8B-B14F-4D97-AF65-F5344CB8AC3E}">
        <p14:creationId xmlns:p14="http://schemas.microsoft.com/office/powerpoint/2010/main" val="19033401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ext Box 3"/>
          <p:cNvSpPr txBox="1">
            <a:spLocks noChangeArrowheads="1"/>
          </p:cNvSpPr>
          <p:nvPr/>
        </p:nvSpPr>
        <p:spPr bwMode="auto">
          <a:xfrm>
            <a:off x="323850" y="762000"/>
            <a:ext cx="4248150" cy="5119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buFont typeface="Arial" charset="0"/>
              <a:buAutoNum type="arabicPeriod" startAt="9"/>
            </a:pPr>
            <a:r>
              <a:rPr lang="en-GB" altLang="en-US" sz="2000"/>
              <a:t> Fel dull asesu mewn addysg ffurfiol </a:t>
            </a:r>
          </a:p>
          <a:p>
            <a:pPr>
              <a:buFont typeface="Arial" charset="0"/>
              <a:buAutoNum type="arabicPeriod" startAt="9"/>
            </a:pPr>
            <a:r>
              <a:rPr lang="en-GB" altLang="en-US" sz="2000"/>
              <a:t>I wella adfyfyrio ymarferol</a:t>
            </a:r>
          </a:p>
          <a:p>
            <a:pPr>
              <a:buFont typeface="Arial" charset="0"/>
              <a:buAutoNum type="arabicPeriod" startAt="11"/>
            </a:pPr>
            <a:r>
              <a:rPr lang="en-GB" altLang="en-US" sz="2000"/>
              <a:t>Er mwyn dablygiad personol a hunan-awdurdodi</a:t>
            </a:r>
          </a:p>
          <a:p>
            <a:pPr>
              <a:buFont typeface="Arial" charset="0"/>
              <a:buAutoNum type="arabicPeriod" startAt="11"/>
            </a:pPr>
            <a:r>
              <a:rPr lang="en-GB" altLang="en-US" sz="2000"/>
              <a:t>Am resymau therapiwtig dull / cefnogi newid ymddygiad</a:t>
            </a:r>
          </a:p>
          <a:p>
            <a:pPr>
              <a:buFont typeface="Arial" charset="0"/>
              <a:buAutoNum type="arabicPeriod" startAt="11"/>
            </a:pPr>
            <a:r>
              <a:rPr lang="en-GB" altLang="en-US" sz="2000"/>
              <a:t>I gynyddu creadigrwydd</a:t>
            </a:r>
          </a:p>
          <a:p>
            <a:pPr>
              <a:buFont typeface="Arial" charset="0"/>
              <a:buAutoNum type="arabicPeriod" startAt="11"/>
            </a:pPr>
            <a:r>
              <a:rPr lang="en-GB" altLang="en-US" sz="2000"/>
              <a:t>I wella sgiliau ysgrifennu</a:t>
            </a:r>
          </a:p>
          <a:p>
            <a:pPr>
              <a:lnSpc>
                <a:spcPct val="110000"/>
              </a:lnSpc>
              <a:buFont typeface="Arial" charset="0"/>
              <a:buAutoNum type="arabicPeriod" startAt="15"/>
            </a:pPr>
            <a:r>
              <a:rPr lang="en-GB" altLang="en-US" sz="2000"/>
              <a:t>I wella neu rhoi llais i hunan-fynegiant</a:t>
            </a:r>
          </a:p>
          <a:p>
            <a:pPr>
              <a:lnSpc>
                <a:spcPct val="110000"/>
              </a:lnSpc>
              <a:buFont typeface="Arial" charset="0"/>
              <a:buAutoNum type="arabicPeriod" startAt="15"/>
            </a:pPr>
            <a:r>
              <a:rPr lang="en-GB" altLang="en-US" sz="2000"/>
              <a:t>I feithrin cyfathrebu, adfyfyrio a rhyngweithio creadigol o fewn gr</a:t>
            </a:r>
            <a:r>
              <a:rPr lang="en-US" altLang="en-US" sz="2000"/>
              <a:t>ŵ</a:t>
            </a:r>
            <a:r>
              <a:rPr lang="en-GB" altLang="en-US" sz="2000"/>
              <a:t>p</a:t>
            </a:r>
          </a:p>
          <a:p>
            <a:pPr>
              <a:buFont typeface="Arial" charset="0"/>
              <a:buAutoNum type="arabicPeriod" startAt="11"/>
            </a:pPr>
            <a:endParaRPr lang="en-GB" altLang="en-US" sz="2000"/>
          </a:p>
          <a:p>
            <a:pPr>
              <a:buFont typeface="Arial" charset="0"/>
              <a:buAutoNum type="arabicPeriod" startAt="11"/>
            </a:pPr>
            <a:endParaRPr lang="en-GB" altLang="en-US" sz="2000"/>
          </a:p>
        </p:txBody>
      </p:sp>
      <p:sp>
        <p:nvSpPr>
          <p:cNvPr id="38915" name="Text Box 4"/>
          <p:cNvSpPr txBox="1">
            <a:spLocks noChangeArrowheads="1"/>
          </p:cNvSpPr>
          <p:nvPr/>
        </p:nvSpPr>
        <p:spPr bwMode="auto">
          <a:xfrm>
            <a:off x="4945063" y="827088"/>
            <a:ext cx="4019550" cy="5170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buFont typeface="Arial" charset="0"/>
              <a:buAutoNum type="arabicPeriod" startAt="9"/>
            </a:pPr>
            <a:r>
              <a:rPr lang="en-GB" altLang="en-US" sz="2000" i="1"/>
              <a:t>As a means of assessment in formal education</a:t>
            </a:r>
          </a:p>
          <a:p>
            <a:pPr>
              <a:buFont typeface="Arial" charset="0"/>
              <a:buAutoNum type="arabicPeriod" startAt="9"/>
            </a:pPr>
            <a:r>
              <a:rPr lang="en-GB" altLang="en-US" sz="2000" i="1"/>
              <a:t>To enhance reflective practice</a:t>
            </a:r>
          </a:p>
          <a:p>
            <a:pPr>
              <a:buFont typeface="Arial" charset="0"/>
              <a:buAutoNum type="arabicPeriod" startAt="11"/>
            </a:pPr>
            <a:r>
              <a:rPr lang="en-GB" altLang="en-US" sz="2000" i="1"/>
              <a:t>For personal development and self empowerment</a:t>
            </a:r>
          </a:p>
          <a:p>
            <a:pPr>
              <a:buFont typeface="Arial" charset="0"/>
              <a:buAutoNum type="arabicPeriod" startAt="11"/>
            </a:pPr>
            <a:r>
              <a:rPr lang="en-GB" altLang="en-US" sz="2000" i="1"/>
              <a:t>For therapeutic purposes / supporting behaviour al change</a:t>
            </a:r>
          </a:p>
          <a:p>
            <a:pPr>
              <a:buFont typeface="Arial" charset="0"/>
              <a:buAutoNum type="arabicPeriod" startAt="11"/>
            </a:pPr>
            <a:r>
              <a:rPr lang="en-GB" altLang="en-US" sz="2000" i="1"/>
              <a:t>To enhance creativity</a:t>
            </a:r>
          </a:p>
          <a:p>
            <a:pPr>
              <a:buFont typeface="Arial" charset="0"/>
              <a:buAutoNum type="arabicPeriod" startAt="11"/>
            </a:pPr>
            <a:r>
              <a:rPr lang="en-GB" altLang="en-US" sz="2000" i="1"/>
              <a:t>To improve writing</a:t>
            </a:r>
          </a:p>
          <a:p>
            <a:pPr>
              <a:lnSpc>
                <a:spcPct val="90000"/>
              </a:lnSpc>
              <a:buFont typeface="Arial" charset="0"/>
              <a:buAutoNum type="arabicPeriod" startAt="15"/>
            </a:pPr>
            <a:r>
              <a:rPr lang="en-GB" altLang="en-US" sz="2000" i="1"/>
              <a:t>To improve or give ‘voice’; as a means of self expression</a:t>
            </a:r>
          </a:p>
          <a:p>
            <a:pPr>
              <a:lnSpc>
                <a:spcPct val="90000"/>
              </a:lnSpc>
              <a:buFont typeface="Arial" charset="0"/>
              <a:buAutoNum type="arabicPeriod" startAt="15"/>
            </a:pPr>
            <a:r>
              <a:rPr lang="en-GB" altLang="en-US" sz="2000" i="1"/>
              <a:t>To foster communication, reflective and creative interaction in a group</a:t>
            </a:r>
          </a:p>
          <a:p>
            <a:pPr>
              <a:buFont typeface="Arial" charset="0"/>
              <a:buAutoNum type="arabicPeriod" startAt="11"/>
            </a:pPr>
            <a:endParaRPr lang="en-GB" altLang="en-US" sz="2000"/>
          </a:p>
          <a:p>
            <a:pPr>
              <a:buFont typeface="Arial" charset="0"/>
              <a:buAutoNum type="arabicPeriod" startAt="11"/>
            </a:pPr>
            <a:endParaRPr lang="en-GB" altLang="en-US" sz="2000" i="1">
              <a:solidFill>
                <a:schemeClr val="tx2"/>
              </a:solidFill>
            </a:endParaRPr>
          </a:p>
        </p:txBody>
      </p:sp>
    </p:spTree>
    <p:extLst>
      <p:ext uri="{BB962C8B-B14F-4D97-AF65-F5344CB8AC3E}">
        <p14:creationId xmlns:p14="http://schemas.microsoft.com/office/powerpoint/2010/main" val="3774002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ext Box 3"/>
          <p:cNvSpPr txBox="1">
            <a:spLocks noChangeArrowheads="1"/>
          </p:cNvSpPr>
          <p:nvPr/>
        </p:nvSpPr>
        <p:spPr bwMode="auto">
          <a:xfrm>
            <a:off x="395288" y="830263"/>
            <a:ext cx="4105275" cy="2339975"/>
          </a:xfrm>
          <a:prstGeom prst="rect">
            <a:avLst/>
          </a:prstGeom>
          <a:noFill/>
          <a:ln w="9525">
            <a:noFill/>
            <a:miter lim="800000"/>
            <a:headEnd/>
            <a:tailEnd/>
          </a:ln>
        </p:spPr>
        <p:txBody>
          <a:bodyPr>
            <a:spAutoFit/>
          </a:bodyPr>
          <a:lstStyle/>
          <a:p>
            <a:pPr marL="514350" indent="-514350" eaLnBrk="0" hangingPunct="0">
              <a:lnSpc>
                <a:spcPct val="110000"/>
              </a:lnSpc>
              <a:buFont typeface="+mj-lt"/>
              <a:buAutoNum type="arabicPeriod" startAt="17"/>
              <a:defRPr/>
            </a:pPr>
            <a:r>
              <a:rPr lang="en-GB" sz="2000" dirty="0"/>
              <a:t>I </a:t>
            </a:r>
            <a:r>
              <a:rPr lang="en-GB" sz="2000" dirty="0" err="1"/>
              <a:t>gefnogi</a:t>
            </a:r>
            <a:r>
              <a:rPr lang="en-GB" sz="2000" dirty="0"/>
              <a:t> </a:t>
            </a:r>
            <a:r>
              <a:rPr lang="en-GB" sz="2000" dirty="0" err="1"/>
              <a:t>cynllunio</a:t>
            </a:r>
            <a:r>
              <a:rPr lang="en-GB" sz="2000" dirty="0"/>
              <a:t> a </a:t>
            </a:r>
            <a:r>
              <a:rPr lang="en-GB" sz="2000" dirty="0" err="1"/>
              <a:t>datblygiad</a:t>
            </a:r>
            <a:r>
              <a:rPr lang="en-GB" sz="2000" dirty="0"/>
              <a:t> </a:t>
            </a:r>
            <a:r>
              <a:rPr lang="en-GB" sz="2000" dirty="0" err="1"/>
              <a:t>mewn</a:t>
            </a:r>
            <a:r>
              <a:rPr lang="en-GB" sz="2000" dirty="0"/>
              <a:t> </a:t>
            </a:r>
            <a:r>
              <a:rPr lang="en-GB" sz="2000" dirty="0" err="1"/>
              <a:t>ymchwil</a:t>
            </a:r>
            <a:r>
              <a:rPr lang="en-GB" sz="2000" dirty="0"/>
              <a:t> </a:t>
            </a:r>
            <a:r>
              <a:rPr lang="en-GB" sz="2000" dirty="0" err="1"/>
              <a:t>neu</a:t>
            </a:r>
            <a:r>
              <a:rPr lang="en-GB" sz="2000" dirty="0"/>
              <a:t> </a:t>
            </a:r>
            <a:r>
              <a:rPr lang="en-GB" sz="2000" dirty="0" err="1"/>
              <a:t>brosiect</a:t>
            </a:r>
            <a:endParaRPr lang="en-GB" sz="2000" dirty="0"/>
          </a:p>
          <a:p>
            <a:pPr marL="514350" indent="-514350" eaLnBrk="0" hangingPunct="0">
              <a:lnSpc>
                <a:spcPct val="110000"/>
              </a:lnSpc>
              <a:buFont typeface="+mj-lt"/>
              <a:buAutoNum type="arabicPeriod" startAt="17"/>
              <a:defRPr/>
            </a:pPr>
            <a:r>
              <a:rPr lang="en-GB" sz="2000" dirty="0" err="1"/>
              <a:t>Fel</a:t>
            </a:r>
            <a:r>
              <a:rPr lang="en-GB" sz="2000" dirty="0"/>
              <a:t> dull </a:t>
            </a:r>
            <a:r>
              <a:rPr lang="en-GB" sz="2000" dirty="0" err="1"/>
              <a:t>cyfathrebu</a:t>
            </a:r>
            <a:r>
              <a:rPr lang="en-GB" sz="2000" dirty="0"/>
              <a:t> </a:t>
            </a:r>
            <a:r>
              <a:rPr lang="en-GB" sz="2000" dirty="0" err="1"/>
              <a:t>rhwng</a:t>
            </a:r>
            <a:r>
              <a:rPr lang="en-GB" sz="2000" dirty="0"/>
              <a:t> </a:t>
            </a:r>
            <a:r>
              <a:rPr lang="en-GB" sz="2000" dirty="0" err="1"/>
              <a:t>dysgwyr</a:t>
            </a:r>
            <a:endParaRPr lang="en-GB" sz="2000" dirty="0"/>
          </a:p>
          <a:p>
            <a:pPr eaLnBrk="0" hangingPunct="0">
              <a:spcBef>
                <a:spcPct val="50000"/>
              </a:spcBef>
              <a:defRPr/>
            </a:pPr>
            <a:endParaRPr lang="en-GB" sz="2400" dirty="0">
              <a:solidFill>
                <a:schemeClr val="tx2"/>
              </a:solidFill>
              <a:latin typeface="Times New Roman" pitchFamily="18" charset="0"/>
              <a:cs typeface="+mn-cs"/>
            </a:endParaRPr>
          </a:p>
        </p:txBody>
      </p:sp>
      <p:sp>
        <p:nvSpPr>
          <p:cNvPr id="39939" name="Text Box 4"/>
          <p:cNvSpPr txBox="1">
            <a:spLocks noChangeArrowheads="1"/>
          </p:cNvSpPr>
          <p:nvPr/>
        </p:nvSpPr>
        <p:spPr bwMode="auto">
          <a:xfrm>
            <a:off x="4786313" y="857250"/>
            <a:ext cx="4016375" cy="173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nSpc>
                <a:spcPct val="90000"/>
              </a:lnSpc>
              <a:buFont typeface="Arial" charset="0"/>
              <a:buAutoNum type="arabicPeriod" startAt="17"/>
            </a:pPr>
            <a:r>
              <a:rPr lang="en-GB" altLang="en-US" sz="2000" i="1"/>
              <a:t>To support planning and progress in research or a project</a:t>
            </a:r>
          </a:p>
          <a:p>
            <a:pPr>
              <a:lnSpc>
                <a:spcPct val="90000"/>
              </a:lnSpc>
              <a:buFont typeface="Arial" charset="0"/>
              <a:buAutoNum type="arabicPeriod" startAt="17"/>
            </a:pPr>
            <a:r>
              <a:rPr lang="en-GB" altLang="en-US" sz="2000" i="1"/>
              <a:t>As a means of communication between one learner and another</a:t>
            </a:r>
            <a:r>
              <a:rPr lang="en-GB" altLang="en-US" sz="2000"/>
              <a:t> </a:t>
            </a:r>
          </a:p>
        </p:txBody>
      </p:sp>
    </p:spTree>
    <p:extLst>
      <p:ext uri="{BB962C8B-B14F-4D97-AF65-F5344CB8AC3E}">
        <p14:creationId xmlns:p14="http://schemas.microsoft.com/office/powerpoint/2010/main" val="42095520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ext Box 3"/>
          <p:cNvSpPr txBox="1">
            <a:spLocks noChangeArrowheads="1"/>
          </p:cNvSpPr>
          <p:nvPr/>
        </p:nvSpPr>
        <p:spPr bwMode="auto">
          <a:xfrm>
            <a:off x="714375" y="404813"/>
            <a:ext cx="3135313"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spcBef>
                <a:spcPct val="50000"/>
              </a:spcBef>
            </a:pPr>
            <a:r>
              <a:rPr lang="en-GB" altLang="en-US" sz="2000" b="1"/>
              <a:t>Cylch dysgu Kolb</a:t>
            </a:r>
          </a:p>
        </p:txBody>
      </p:sp>
      <p:sp>
        <p:nvSpPr>
          <p:cNvPr id="33795" name="Text Box 4"/>
          <p:cNvSpPr txBox="1">
            <a:spLocks noChangeArrowheads="1"/>
          </p:cNvSpPr>
          <p:nvPr/>
        </p:nvSpPr>
        <p:spPr bwMode="auto">
          <a:xfrm>
            <a:off x="5795963" y="404813"/>
            <a:ext cx="3097212" cy="400050"/>
          </a:xfrm>
          <a:prstGeom prst="rect">
            <a:avLst/>
          </a:prstGeom>
          <a:noFill/>
          <a:ln w="9525">
            <a:noFill/>
            <a:miter lim="800000"/>
            <a:headEnd/>
            <a:tailEnd/>
          </a:ln>
        </p:spPr>
        <p:txBody>
          <a:bodyPr>
            <a:spAutoFit/>
          </a:bodyPr>
          <a:lstStyle/>
          <a:p>
            <a:pPr eaLnBrk="0" hangingPunct="0">
              <a:spcBef>
                <a:spcPct val="50000"/>
              </a:spcBef>
              <a:defRPr/>
            </a:pPr>
            <a:r>
              <a:rPr lang="en-GB" sz="2000" b="1" i="1" dirty="0">
                <a:latin typeface="+mj-lt"/>
                <a:cs typeface="+mn-cs"/>
              </a:rPr>
              <a:t>Kolb’s Learning Cycle</a:t>
            </a:r>
          </a:p>
        </p:txBody>
      </p:sp>
      <p:sp>
        <p:nvSpPr>
          <p:cNvPr id="40964" name="Text Box 5"/>
          <p:cNvSpPr txBox="1">
            <a:spLocks noChangeArrowheads="1"/>
          </p:cNvSpPr>
          <p:nvPr/>
        </p:nvSpPr>
        <p:spPr bwMode="auto">
          <a:xfrm>
            <a:off x="3328988" y="1066800"/>
            <a:ext cx="29718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spcBef>
                <a:spcPct val="50000"/>
              </a:spcBef>
            </a:pPr>
            <a:r>
              <a:rPr lang="en-GB" altLang="en-US" sz="2000"/>
              <a:t>Profiadau go iawn </a:t>
            </a:r>
            <a:r>
              <a:rPr lang="en-GB" altLang="en-US" sz="2000" i="1"/>
              <a:t>Concrete Experience</a:t>
            </a:r>
            <a:endParaRPr lang="en-GB" altLang="en-US" sz="2000"/>
          </a:p>
        </p:txBody>
      </p:sp>
      <p:sp>
        <p:nvSpPr>
          <p:cNvPr id="40965" name="Text Box 6"/>
          <p:cNvSpPr txBox="1">
            <a:spLocks noChangeArrowheads="1"/>
          </p:cNvSpPr>
          <p:nvPr/>
        </p:nvSpPr>
        <p:spPr bwMode="auto">
          <a:xfrm>
            <a:off x="5867400" y="2649538"/>
            <a:ext cx="28194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spcBef>
                <a:spcPct val="50000"/>
              </a:spcBef>
            </a:pPr>
            <a:r>
              <a:rPr lang="en-GB" altLang="en-US" sz="2000"/>
              <a:t>Arsylwi ac Adfyfyrio </a:t>
            </a:r>
            <a:r>
              <a:rPr lang="en-GB" altLang="en-US" sz="2000" i="1"/>
              <a:t>Reflective Observation</a:t>
            </a:r>
            <a:endParaRPr lang="en-GB" altLang="en-US" sz="2000"/>
          </a:p>
        </p:txBody>
      </p:sp>
      <p:sp>
        <p:nvSpPr>
          <p:cNvPr id="40966" name="Text Box 7"/>
          <p:cNvSpPr txBox="1">
            <a:spLocks noChangeArrowheads="1"/>
          </p:cNvSpPr>
          <p:nvPr/>
        </p:nvSpPr>
        <p:spPr bwMode="auto">
          <a:xfrm>
            <a:off x="2987675" y="3857625"/>
            <a:ext cx="3048000"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spcBef>
                <a:spcPct val="50000"/>
              </a:spcBef>
            </a:pPr>
            <a:r>
              <a:rPr lang="en-GB" altLang="en-US" sz="2000"/>
              <a:t>Ffurfio cysyniadau haniaethol a chyffredinoli </a:t>
            </a:r>
            <a:r>
              <a:rPr lang="en-GB" altLang="en-US" sz="2000" i="1"/>
              <a:t>Abstract Conceptualisation</a:t>
            </a:r>
            <a:endParaRPr lang="en-GB" altLang="en-US" sz="2000"/>
          </a:p>
        </p:txBody>
      </p:sp>
      <p:sp>
        <p:nvSpPr>
          <p:cNvPr id="40967" name="Text Box 8"/>
          <p:cNvSpPr txBox="1">
            <a:spLocks noChangeArrowheads="1"/>
          </p:cNvSpPr>
          <p:nvPr/>
        </p:nvSpPr>
        <p:spPr bwMode="auto">
          <a:xfrm>
            <a:off x="539750" y="2420938"/>
            <a:ext cx="2971800" cy="131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r>
              <a:rPr lang="en-GB" altLang="en-US" sz="2000"/>
              <a:t>Profi goblygiadau cysyniadau mewn sefyllfaoedd newydd </a:t>
            </a:r>
          </a:p>
          <a:p>
            <a:r>
              <a:rPr lang="en-GB" altLang="en-US" sz="2000" i="1"/>
              <a:t>Active Experimentation</a:t>
            </a:r>
            <a:endParaRPr lang="en-GB" altLang="en-US" sz="2000"/>
          </a:p>
        </p:txBody>
      </p:sp>
      <p:sp>
        <p:nvSpPr>
          <p:cNvPr id="40968" name="AutoShape 10"/>
          <p:cNvSpPr>
            <a:spLocks noChangeArrowheads="1"/>
          </p:cNvSpPr>
          <p:nvPr/>
        </p:nvSpPr>
        <p:spPr bwMode="auto">
          <a:xfrm rot="5244859" flipH="1" flipV="1">
            <a:off x="1547813" y="3998913"/>
            <a:ext cx="838200" cy="863600"/>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rgbClr val="660033"/>
          </a:solidFill>
          <a:ln w="9525">
            <a:solidFill>
              <a:schemeClr val="tx1"/>
            </a:solidFill>
            <a:miter lim="800000"/>
            <a:headEnd/>
            <a:tailEnd/>
          </a:ln>
        </p:spPr>
        <p:txBody>
          <a:bodyPr wrap="none" anchor="ctr"/>
          <a:lstStyle/>
          <a:p>
            <a:endParaRPr lang="en-GB"/>
          </a:p>
        </p:txBody>
      </p:sp>
      <p:sp>
        <p:nvSpPr>
          <p:cNvPr id="40969" name="AutoShape 10"/>
          <p:cNvSpPr>
            <a:spLocks noChangeArrowheads="1"/>
          </p:cNvSpPr>
          <p:nvPr/>
        </p:nvSpPr>
        <p:spPr bwMode="auto">
          <a:xfrm rot="-10629388" flipH="1" flipV="1">
            <a:off x="1547813" y="1347788"/>
            <a:ext cx="838200" cy="862012"/>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rgbClr val="660033"/>
          </a:solidFill>
          <a:ln w="9525">
            <a:solidFill>
              <a:schemeClr val="tx1"/>
            </a:solidFill>
            <a:miter lim="800000"/>
            <a:headEnd/>
            <a:tailEnd/>
          </a:ln>
        </p:spPr>
        <p:txBody>
          <a:bodyPr wrap="none" anchor="ctr"/>
          <a:lstStyle/>
          <a:p>
            <a:endParaRPr lang="en-GB"/>
          </a:p>
        </p:txBody>
      </p:sp>
      <p:sp>
        <p:nvSpPr>
          <p:cNvPr id="40970" name="AutoShape 10"/>
          <p:cNvSpPr>
            <a:spLocks noChangeArrowheads="1"/>
          </p:cNvSpPr>
          <p:nvPr/>
        </p:nvSpPr>
        <p:spPr bwMode="auto">
          <a:xfrm rot="-5400000" flipH="1" flipV="1">
            <a:off x="6403182" y="1397793"/>
            <a:ext cx="838200" cy="862013"/>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rgbClr val="660033"/>
          </a:solidFill>
          <a:ln w="9525">
            <a:solidFill>
              <a:schemeClr val="tx1"/>
            </a:solidFill>
            <a:miter lim="800000"/>
            <a:headEnd/>
            <a:tailEnd/>
          </a:ln>
        </p:spPr>
        <p:txBody>
          <a:bodyPr wrap="none" anchor="ctr"/>
          <a:lstStyle/>
          <a:p>
            <a:endParaRPr lang="en-GB"/>
          </a:p>
        </p:txBody>
      </p:sp>
      <p:sp>
        <p:nvSpPr>
          <p:cNvPr id="40971" name="AutoShape 10"/>
          <p:cNvSpPr>
            <a:spLocks noChangeArrowheads="1"/>
          </p:cNvSpPr>
          <p:nvPr/>
        </p:nvSpPr>
        <p:spPr bwMode="auto">
          <a:xfrm flipH="1" flipV="1">
            <a:off x="6372225" y="4078288"/>
            <a:ext cx="838200" cy="863600"/>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rgbClr val="660033"/>
          </a:solidFill>
          <a:ln w="9525">
            <a:solidFill>
              <a:schemeClr val="tx1"/>
            </a:solidFill>
            <a:miter lim="800000"/>
            <a:headEnd/>
            <a:tailEnd/>
          </a:ln>
        </p:spPr>
        <p:txBody>
          <a:bodyPr wrap="none" anchor="ctr"/>
          <a:lstStyle/>
          <a:p>
            <a:endParaRPr lang="en-GB"/>
          </a:p>
        </p:txBody>
      </p:sp>
    </p:spTree>
    <p:extLst>
      <p:ext uri="{BB962C8B-B14F-4D97-AF65-F5344CB8AC3E}">
        <p14:creationId xmlns:p14="http://schemas.microsoft.com/office/powerpoint/2010/main" val="22026655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ext Box 2"/>
          <p:cNvSpPr txBox="1">
            <a:spLocks noChangeArrowheads="1"/>
          </p:cNvSpPr>
          <p:nvPr/>
        </p:nvSpPr>
        <p:spPr bwMode="auto">
          <a:xfrm>
            <a:off x="571500" y="273050"/>
            <a:ext cx="3086100" cy="708025"/>
          </a:xfrm>
          <a:prstGeom prst="rect">
            <a:avLst/>
          </a:prstGeom>
          <a:noFill/>
          <a:ln w="9525">
            <a:noFill/>
            <a:miter lim="800000"/>
            <a:headEnd/>
            <a:tailEnd/>
          </a:ln>
        </p:spPr>
        <p:txBody>
          <a:bodyPr>
            <a:spAutoFit/>
          </a:bodyPr>
          <a:lstStyle/>
          <a:p>
            <a:pPr eaLnBrk="0" hangingPunct="0">
              <a:spcBef>
                <a:spcPct val="50000"/>
              </a:spcBef>
              <a:defRPr/>
            </a:pPr>
            <a:r>
              <a:rPr lang="en-GB" sz="2000" b="1" dirty="0" err="1">
                <a:latin typeface="+mj-lt"/>
                <a:cs typeface="+mn-cs"/>
              </a:rPr>
              <a:t>Cylch</a:t>
            </a:r>
            <a:r>
              <a:rPr lang="en-GB" sz="2000" b="1" dirty="0">
                <a:latin typeface="+mj-lt"/>
                <a:cs typeface="+mn-cs"/>
              </a:rPr>
              <a:t> </a:t>
            </a:r>
            <a:r>
              <a:rPr lang="en-GB" sz="2000" b="1" dirty="0" err="1">
                <a:latin typeface="+mj-lt"/>
                <a:cs typeface="+mn-cs"/>
              </a:rPr>
              <a:t>dysgu</a:t>
            </a:r>
            <a:r>
              <a:rPr lang="en-GB" sz="2000" b="1" dirty="0">
                <a:latin typeface="+mj-lt"/>
                <a:cs typeface="+mn-cs"/>
              </a:rPr>
              <a:t> Kolb (1984)</a:t>
            </a:r>
          </a:p>
        </p:txBody>
      </p:sp>
      <p:sp>
        <p:nvSpPr>
          <p:cNvPr id="34819" name="Text Box 3"/>
          <p:cNvSpPr txBox="1">
            <a:spLocks noChangeArrowheads="1"/>
          </p:cNvSpPr>
          <p:nvPr/>
        </p:nvSpPr>
        <p:spPr bwMode="auto">
          <a:xfrm>
            <a:off x="5724525" y="260350"/>
            <a:ext cx="3048000" cy="708025"/>
          </a:xfrm>
          <a:prstGeom prst="rect">
            <a:avLst/>
          </a:prstGeom>
          <a:noFill/>
          <a:ln w="9525">
            <a:noFill/>
            <a:miter lim="800000"/>
            <a:headEnd/>
            <a:tailEnd/>
          </a:ln>
        </p:spPr>
        <p:txBody>
          <a:bodyPr>
            <a:spAutoFit/>
          </a:bodyPr>
          <a:lstStyle/>
          <a:p>
            <a:pPr eaLnBrk="0" hangingPunct="0">
              <a:spcBef>
                <a:spcPct val="50000"/>
              </a:spcBef>
              <a:defRPr/>
            </a:pPr>
            <a:r>
              <a:rPr lang="en-GB" sz="2000" b="1" i="1" dirty="0">
                <a:latin typeface="+mj-lt"/>
                <a:cs typeface="+mn-cs"/>
              </a:rPr>
              <a:t>Kolb’s Learning Cycle (1984) </a:t>
            </a:r>
          </a:p>
        </p:txBody>
      </p:sp>
      <p:sp>
        <p:nvSpPr>
          <p:cNvPr id="41988" name="Text Box 4"/>
          <p:cNvSpPr txBox="1">
            <a:spLocks noChangeArrowheads="1"/>
          </p:cNvSpPr>
          <p:nvPr/>
        </p:nvSpPr>
        <p:spPr bwMode="auto">
          <a:xfrm>
            <a:off x="3124200" y="990600"/>
            <a:ext cx="29718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r>
              <a:rPr lang="en-GB" altLang="en-US" sz="2000"/>
              <a:t>Cael Profiad </a:t>
            </a:r>
          </a:p>
          <a:p>
            <a:r>
              <a:rPr lang="en-GB" altLang="en-US" sz="2000" i="1"/>
              <a:t>Experience</a:t>
            </a:r>
            <a:endParaRPr lang="en-GB" altLang="en-US" sz="2000"/>
          </a:p>
        </p:txBody>
      </p:sp>
      <p:sp>
        <p:nvSpPr>
          <p:cNvPr id="41989" name="Text Box 5"/>
          <p:cNvSpPr txBox="1">
            <a:spLocks noChangeArrowheads="1"/>
          </p:cNvSpPr>
          <p:nvPr/>
        </p:nvSpPr>
        <p:spPr bwMode="auto">
          <a:xfrm>
            <a:off x="5724525" y="2492375"/>
            <a:ext cx="26670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r>
              <a:rPr lang="en-GB" altLang="en-US" sz="2000"/>
              <a:t> Adolygu’r Profiad             </a:t>
            </a:r>
            <a:r>
              <a:rPr lang="en-GB" altLang="en-US" sz="2000" i="1"/>
              <a:t>Review Experience</a:t>
            </a:r>
            <a:endParaRPr lang="en-GB" altLang="en-US" sz="2000"/>
          </a:p>
        </p:txBody>
      </p:sp>
      <p:sp>
        <p:nvSpPr>
          <p:cNvPr id="41990" name="Text Box 6"/>
          <p:cNvSpPr txBox="1">
            <a:spLocks noChangeArrowheads="1"/>
          </p:cNvSpPr>
          <p:nvPr/>
        </p:nvSpPr>
        <p:spPr bwMode="auto">
          <a:xfrm>
            <a:off x="2771775" y="3810000"/>
            <a:ext cx="3200400"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r>
              <a:rPr lang="en-GB" altLang="en-US" sz="2000"/>
              <a:t>Tynnu casgliad o’r profiad          </a:t>
            </a:r>
          </a:p>
          <a:p>
            <a:r>
              <a:rPr lang="en-GB" altLang="en-US" sz="2000" i="1"/>
              <a:t>Conclusions from the experience</a:t>
            </a:r>
          </a:p>
        </p:txBody>
      </p:sp>
      <p:sp>
        <p:nvSpPr>
          <p:cNvPr id="41991" name="Text Box 7"/>
          <p:cNvSpPr txBox="1">
            <a:spLocks noChangeArrowheads="1"/>
          </p:cNvSpPr>
          <p:nvPr/>
        </p:nvSpPr>
        <p:spPr bwMode="auto">
          <a:xfrm>
            <a:off x="827088" y="2492375"/>
            <a:ext cx="29718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r>
              <a:rPr lang="en-GB" altLang="en-US" sz="2000"/>
              <a:t>Cynllunio’r cam nesaf                   </a:t>
            </a:r>
            <a:r>
              <a:rPr lang="en-GB" altLang="en-US" sz="2000" i="1"/>
              <a:t>Plan the next step</a:t>
            </a:r>
          </a:p>
        </p:txBody>
      </p:sp>
      <p:sp>
        <p:nvSpPr>
          <p:cNvPr id="41992" name="AutoShape 10"/>
          <p:cNvSpPr>
            <a:spLocks noChangeArrowheads="1"/>
          </p:cNvSpPr>
          <p:nvPr/>
        </p:nvSpPr>
        <p:spPr bwMode="auto">
          <a:xfrm flipH="1" flipV="1">
            <a:off x="6084888" y="3860800"/>
            <a:ext cx="838200" cy="863600"/>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rgbClr val="660033"/>
          </a:solidFill>
          <a:ln w="9525">
            <a:solidFill>
              <a:schemeClr val="tx1"/>
            </a:solidFill>
            <a:miter lim="800000"/>
            <a:headEnd/>
            <a:tailEnd/>
          </a:ln>
        </p:spPr>
        <p:txBody>
          <a:bodyPr wrap="none" anchor="ctr"/>
          <a:lstStyle/>
          <a:p>
            <a:endParaRPr lang="en-GB"/>
          </a:p>
        </p:txBody>
      </p:sp>
      <p:sp>
        <p:nvSpPr>
          <p:cNvPr id="41993" name="Text Box 12"/>
          <p:cNvSpPr txBox="1">
            <a:spLocks noChangeArrowheads="1"/>
          </p:cNvSpPr>
          <p:nvPr/>
        </p:nvSpPr>
        <p:spPr bwMode="auto">
          <a:xfrm>
            <a:off x="401638" y="5084763"/>
            <a:ext cx="38100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spcBef>
                <a:spcPct val="50000"/>
              </a:spcBef>
            </a:pPr>
            <a:r>
              <a:rPr lang="en-GB" altLang="en-US" sz="1600"/>
              <a:t>Datblygwyd gan Honey &amp; Mumford</a:t>
            </a:r>
            <a:endParaRPr lang="en-GB" altLang="en-US" sz="2400"/>
          </a:p>
        </p:txBody>
      </p:sp>
      <p:sp>
        <p:nvSpPr>
          <p:cNvPr id="41994" name="Text Box 13"/>
          <p:cNvSpPr txBox="1">
            <a:spLocks noChangeArrowheads="1"/>
          </p:cNvSpPr>
          <p:nvPr/>
        </p:nvSpPr>
        <p:spPr bwMode="auto">
          <a:xfrm>
            <a:off x="5435600" y="5084763"/>
            <a:ext cx="35814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spcBef>
                <a:spcPct val="50000"/>
              </a:spcBef>
            </a:pPr>
            <a:r>
              <a:rPr lang="en-GB" altLang="en-US" sz="1600" i="1"/>
              <a:t>Developed by Honey &amp; Mumford</a:t>
            </a:r>
          </a:p>
        </p:txBody>
      </p:sp>
      <p:sp>
        <p:nvSpPr>
          <p:cNvPr id="41995" name="AutoShape 10"/>
          <p:cNvSpPr>
            <a:spLocks noChangeArrowheads="1"/>
          </p:cNvSpPr>
          <p:nvPr/>
        </p:nvSpPr>
        <p:spPr bwMode="auto">
          <a:xfrm rot="5244859" flipH="1" flipV="1">
            <a:off x="1547813" y="3867150"/>
            <a:ext cx="838200" cy="863600"/>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rgbClr val="660033"/>
          </a:solidFill>
          <a:ln w="9525">
            <a:solidFill>
              <a:schemeClr val="tx1"/>
            </a:solidFill>
            <a:miter lim="800000"/>
            <a:headEnd/>
            <a:tailEnd/>
          </a:ln>
        </p:spPr>
        <p:txBody>
          <a:bodyPr wrap="none" anchor="ctr"/>
          <a:lstStyle/>
          <a:p>
            <a:endParaRPr lang="en-GB"/>
          </a:p>
        </p:txBody>
      </p:sp>
      <p:sp>
        <p:nvSpPr>
          <p:cNvPr id="41996" name="AutoShape 10"/>
          <p:cNvSpPr>
            <a:spLocks noChangeArrowheads="1"/>
          </p:cNvSpPr>
          <p:nvPr/>
        </p:nvSpPr>
        <p:spPr bwMode="auto">
          <a:xfrm rot="10800000" flipH="1" flipV="1">
            <a:off x="1700213" y="1203325"/>
            <a:ext cx="838200" cy="863600"/>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rgbClr val="660033"/>
          </a:solidFill>
          <a:ln w="9525">
            <a:solidFill>
              <a:schemeClr val="tx1"/>
            </a:solidFill>
            <a:miter lim="800000"/>
            <a:headEnd/>
            <a:tailEnd/>
          </a:ln>
        </p:spPr>
        <p:txBody>
          <a:bodyPr wrap="none" anchor="ctr"/>
          <a:lstStyle/>
          <a:p>
            <a:endParaRPr lang="en-GB"/>
          </a:p>
        </p:txBody>
      </p:sp>
      <p:sp>
        <p:nvSpPr>
          <p:cNvPr id="41997" name="AutoShape 10"/>
          <p:cNvSpPr>
            <a:spLocks noChangeArrowheads="1"/>
          </p:cNvSpPr>
          <p:nvPr/>
        </p:nvSpPr>
        <p:spPr bwMode="auto">
          <a:xfrm rot="-5400000" flipH="1" flipV="1">
            <a:off x="6078538" y="1274763"/>
            <a:ext cx="838200" cy="863600"/>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rgbClr val="660033"/>
          </a:solidFill>
          <a:ln w="9525">
            <a:solidFill>
              <a:schemeClr val="tx1"/>
            </a:solidFill>
            <a:miter lim="800000"/>
            <a:headEnd/>
            <a:tailEnd/>
          </a:ln>
        </p:spPr>
        <p:txBody>
          <a:bodyPr wrap="none" anchor="ctr"/>
          <a:lstStyle/>
          <a:p>
            <a:endParaRPr lang="en-GB"/>
          </a:p>
        </p:txBody>
      </p:sp>
    </p:spTree>
    <p:extLst>
      <p:ext uri="{BB962C8B-B14F-4D97-AF65-F5344CB8AC3E}">
        <p14:creationId xmlns:p14="http://schemas.microsoft.com/office/powerpoint/2010/main" val="5406628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ext Box 2"/>
          <p:cNvSpPr txBox="1">
            <a:spLocks noChangeArrowheads="1"/>
          </p:cNvSpPr>
          <p:nvPr/>
        </p:nvSpPr>
        <p:spPr bwMode="auto">
          <a:xfrm>
            <a:off x="539750" y="685800"/>
            <a:ext cx="4608513" cy="4154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r>
              <a:rPr lang="en-GB" altLang="en-US" sz="2400" dirty="0" err="1"/>
              <a:t>Lefelau’r</a:t>
            </a:r>
            <a:r>
              <a:rPr lang="en-GB" altLang="en-US" sz="2400" dirty="0"/>
              <a:t> </a:t>
            </a:r>
            <a:r>
              <a:rPr lang="en-GB" altLang="en-US" sz="2400" dirty="0" err="1"/>
              <a:t>Adfyfyriad</a:t>
            </a:r>
            <a:r>
              <a:rPr lang="en-GB" altLang="en-US" sz="2400" dirty="0"/>
              <a:t>:</a:t>
            </a:r>
          </a:p>
          <a:p>
            <a:pPr>
              <a:buSzPct val="129000"/>
              <a:buFont typeface="Arial" charset="0"/>
              <a:buChar char="•"/>
            </a:pPr>
            <a:endParaRPr lang="en-GB" altLang="en-US" sz="2400" dirty="0"/>
          </a:p>
          <a:p>
            <a:pPr>
              <a:buSzPct val="129000"/>
              <a:buFont typeface="Arial" charset="0"/>
              <a:buChar char="•"/>
            </a:pPr>
            <a:r>
              <a:rPr lang="en-GB" altLang="en-US" sz="2400" dirty="0"/>
              <a:t>  </a:t>
            </a:r>
            <a:r>
              <a:rPr lang="en-GB" altLang="en-US" sz="2400" dirty="0" err="1"/>
              <a:t>Disgrifiadol</a:t>
            </a:r>
            <a:endParaRPr lang="en-GB" altLang="en-US" sz="2400" dirty="0"/>
          </a:p>
          <a:p>
            <a:pPr>
              <a:buSzPct val="129000"/>
              <a:buFont typeface="Arial" charset="0"/>
              <a:buChar char="•"/>
            </a:pPr>
            <a:r>
              <a:rPr lang="en-GB" altLang="en-US" sz="2400" dirty="0"/>
              <a:t>  </a:t>
            </a:r>
            <a:r>
              <a:rPr lang="en-GB" altLang="en-US" sz="2400" dirty="0" err="1"/>
              <a:t>Disgrifiadol</a:t>
            </a:r>
            <a:r>
              <a:rPr lang="en-GB" altLang="en-US" sz="2400" dirty="0"/>
              <a:t> </a:t>
            </a:r>
            <a:r>
              <a:rPr lang="en-GB" altLang="en-US" sz="2400" dirty="0" err="1"/>
              <a:t>gyda</a:t>
            </a:r>
            <a:r>
              <a:rPr lang="en-GB" altLang="en-US" sz="2400" dirty="0"/>
              <a:t> </a:t>
            </a:r>
            <a:r>
              <a:rPr lang="en-GB" altLang="en-US" sz="2400" dirty="0" err="1"/>
              <a:t>rhywfaint</a:t>
            </a:r>
            <a:r>
              <a:rPr lang="en-GB" altLang="en-US" sz="2400" dirty="0"/>
              <a:t> o </a:t>
            </a:r>
          </a:p>
          <a:p>
            <a:pPr>
              <a:buSzPct val="129000"/>
            </a:pPr>
            <a:r>
              <a:rPr lang="en-GB" altLang="en-US" sz="2400" dirty="0"/>
              <a:t>   </a:t>
            </a:r>
            <a:r>
              <a:rPr lang="en-GB" altLang="en-US" sz="2400" dirty="0" err="1"/>
              <a:t>adfyfyrio</a:t>
            </a:r>
            <a:r>
              <a:rPr lang="en-GB" altLang="en-US" sz="2400" dirty="0"/>
              <a:t> / </a:t>
            </a:r>
            <a:r>
              <a:rPr lang="en-GB" altLang="en-US" sz="2400" dirty="0" err="1"/>
              <a:t>gwerthuso</a:t>
            </a:r>
            <a:endParaRPr lang="en-GB" altLang="en-US" sz="2400" dirty="0"/>
          </a:p>
          <a:p>
            <a:pPr>
              <a:buSzPct val="129000"/>
              <a:buFont typeface="Arial" charset="0"/>
              <a:buChar char="•"/>
            </a:pPr>
            <a:r>
              <a:rPr lang="en-GB" altLang="en-US" sz="2400" dirty="0"/>
              <a:t>  </a:t>
            </a:r>
            <a:r>
              <a:rPr lang="en-GB" altLang="en-US" sz="2400" dirty="0" err="1"/>
              <a:t>Adfyfyrio</a:t>
            </a:r>
            <a:r>
              <a:rPr lang="en-GB" altLang="en-US" sz="2400" dirty="0"/>
              <a:t> </a:t>
            </a:r>
            <a:r>
              <a:rPr lang="en-GB" altLang="en-US" sz="2400" dirty="0" err="1"/>
              <a:t>catalogaidd</a:t>
            </a:r>
            <a:r>
              <a:rPr lang="en-GB" altLang="en-US" sz="2400" dirty="0"/>
              <a:t> </a:t>
            </a:r>
            <a:r>
              <a:rPr lang="en-GB" altLang="en-US" sz="2400" dirty="0" err="1"/>
              <a:t>gyda</a:t>
            </a:r>
            <a:r>
              <a:rPr lang="en-GB" altLang="en-US" sz="2400" dirty="0"/>
              <a:t> </a:t>
            </a:r>
          </a:p>
          <a:p>
            <a:pPr>
              <a:buSzPct val="129000"/>
            </a:pPr>
            <a:r>
              <a:rPr lang="en-GB" altLang="en-US" sz="2400" dirty="0"/>
              <a:t>   </a:t>
            </a:r>
            <a:r>
              <a:rPr lang="en-GB" altLang="en-US" sz="2400" dirty="0" err="1"/>
              <a:t>thystiolaeth</a:t>
            </a:r>
            <a:r>
              <a:rPr lang="en-GB" altLang="en-US" sz="2400" dirty="0"/>
              <a:t> </a:t>
            </a:r>
            <a:r>
              <a:rPr lang="en-GB" altLang="en-US" sz="2400" dirty="0" err="1"/>
              <a:t>ymarferol</a:t>
            </a:r>
            <a:r>
              <a:rPr lang="en-GB" altLang="en-US" sz="2400" dirty="0"/>
              <a:t> </a:t>
            </a:r>
          </a:p>
          <a:p>
            <a:pPr>
              <a:buSzPct val="129000"/>
            </a:pPr>
            <a:r>
              <a:rPr lang="en-GB" altLang="en-US" sz="2400" dirty="0"/>
              <a:t>   </a:t>
            </a:r>
            <a:r>
              <a:rPr lang="en-GB" altLang="en-US" sz="2400" dirty="0" err="1"/>
              <a:t>enghreifftiau</a:t>
            </a:r>
            <a:endParaRPr lang="en-GB" altLang="en-US" sz="2400" dirty="0"/>
          </a:p>
          <a:p>
            <a:pPr>
              <a:buSzPct val="129000"/>
              <a:buFont typeface="Arial" charset="0"/>
              <a:buChar char="•"/>
            </a:pPr>
            <a:r>
              <a:rPr lang="en-GB" altLang="en-US" sz="2400" dirty="0"/>
              <a:t>  </a:t>
            </a:r>
            <a:r>
              <a:rPr lang="en-GB" altLang="en-US" sz="2400" dirty="0" err="1"/>
              <a:t>Adfyfyrio</a:t>
            </a:r>
            <a:r>
              <a:rPr lang="en-GB" altLang="en-US" sz="2400" dirty="0"/>
              <a:t> </a:t>
            </a:r>
            <a:r>
              <a:rPr lang="en-GB" altLang="en-US" sz="2400" dirty="0" err="1"/>
              <a:t>beirniadol</a:t>
            </a:r>
            <a:r>
              <a:rPr lang="en-GB" altLang="en-US" sz="2400" dirty="0"/>
              <a:t> </a:t>
            </a:r>
            <a:r>
              <a:rPr lang="en-GB" altLang="en-US" sz="2400" dirty="0" err="1"/>
              <a:t>gydag</a:t>
            </a:r>
            <a:r>
              <a:rPr lang="en-GB" altLang="en-US" sz="2400" dirty="0"/>
              <a:t> </a:t>
            </a:r>
          </a:p>
          <a:p>
            <a:pPr>
              <a:buSzPct val="129000"/>
            </a:pPr>
            <a:r>
              <a:rPr lang="en-GB" altLang="en-US" sz="2400" dirty="0"/>
              <a:t>   </a:t>
            </a:r>
            <a:r>
              <a:rPr lang="en-GB" altLang="en-US" sz="2400" dirty="0" err="1"/>
              <a:t>argymhellion</a:t>
            </a:r>
            <a:r>
              <a:rPr lang="en-GB" altLang="en-US" sz="2400" dirty="0"/>
              <a:t> a </a:t>
            </a:r>
            <a:r>
              <a:rPr lang="en-GB" altLang="en-US" sz="2400" dirty="0" err="1"/>
              <a:t>thystiolaeth</a:t>
            </a:r>
            <a:r>
              <a:rPr lang="en-GB" altLang="en-US" sz="2400" dirty="0"/>
              <a:t> </a:t>
            </a:r>
          </a:p>
          <a:p>
            <a:pPr>
              <a:buSzPct val="129000"/>
            </a:pPr>
            <a:r>
              <a:rPr lang="en-GB" altLang="en-US" sz="2400" dirty="0"/>
              <a:t>   </a:t>
            </a:r>
            <a:r>
              <a:rPr lang="en-GB" altLang="en-US" sz="2400" dirty="0" err="1"/>
              <a:t>ymarferol</a:t>
            </a:r>
            <a:r>
              <a:rPr lang="en-GB" altLang="en-US" sz="2400" dirty="0"/>
              <a:t> a </a:t>
            </a:r>
            <a:r>
              <a:rPr lang="en-GB" altLang="en-US" sz="2400" dirty="0" err="1"/>
              <a:t>llyfryddol</a:t>
            </a:r>
            <a:endParaRPr lang="en-GB" altLang="en-US" sz="2400" dirty="0"/>
          </a:p>
        </p:txBody>
      </p:sp>
      <p:sp>
        <p:nvSpPr>
          <p:cNvPr id="43011" name="Text Box 3"/>
          <p:cNvSpPr txBox="1">
            <a:spLocks noChangeArrowheads="1"/>
          </p:cNvSpPr>
          <p:nvPr/>
        </p:nvSpPr>
        <p:spPr bwMode="auto">
          <a:xfrm>
            <a:off x="4859338" y="692150"/>
            <a:ext cx="3827462"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r>
              <a:rPr lang="en-GB" altLang="en-US" sz="2400" i="1" dirty="0"/>
              <a:t>Levels of Reflection:</a:t>
            </a:r>
          </a:p>
          <a:p>
            <a:endParaRPr lang="en-GB" altLang="en-US" sz="2400" i="1" dirty="0"/>
          </a:p>
          <a:p>
            <a:pPr>
              <a:buSzPct val="129000"/>
              <a:buFont typeface="Arial" charset="0"/>
              <a:buChar char="•"/>
            </a:pPr>
            <a:r>
              <a:rPr lang="en-GB" altLang="en-US" sz="2400" i="1" dirty="0"/>
              <a:t>  Descriptive</a:t>
            </a:r>
          </a:p>
          <a:p>
            <a:pPr>
              <a:buSzPct val="129000"/>
              <a:buFont typeface="Arial" charset="0"/>
              <a:buChar char="•"/>
            </a:pPr>
            <a:r>
              <a:rPr lang="en-GB" altLang="en-US" sz="2400" i="1" dirty="0"/>
              <a:t>  Descriptive with some </a:t>
            </a:r>
          </a:p>
          <a:p>
            <a:pPr>
              <a:buSzPct val="129000"/>
            </a:pPr>
            <a:r>
              <a:rPr lang="en-GB" altLang="en-US" sz="2400" i="1" dirty="0"/>
              <a:t>   reflection / evaluation</a:t>
            </a:r>
          </a:p>
          <a:p>
            <a:pPr>
              <a:buSzPct val="129000"/>
              <a:buFont typeface="Arial" charset="0"/>
              <a:buChar char="•"/>
            </a:pPr>
            <a:r>
              <a:rPr lang="en-GB" altLang="en-US" sz="2400" i="1" dirty="0"/>
              <a:t>  Catalogue reflection </a:t>
            </a:r>
          </a:p>
          <a:p>
            <a:pPr>
              <a:buSzPct val="129000"/>
            </a:pPr>
            <a:r>
              <a:rPr lang="en-GB" altLang="en-US" sz="2400" i="1" dirty="0"/>
              <a:t>   with some practical  </a:t>
            </a:r>
          </a:p>
          <a:p>
            <a:pPr>
              <a:buSzPct val="129000"/>
            </a:pPr>
            <a:r>
              <a:rPr lang="en-GB" altLang="en-US" sz="2400" i="1" dirty="0"/>
              <a:t>   evidence / examples</a:t>
            </a:r>
          </a:p>
          <a:p>
            <a:pPr>
              <a:buSzPct val="129000"/>
              <a:buFont typeface="Arial" charset="0"/>
              <a:buChar char="•"/>
            </a:pPr>
            <a:r>
              <a:rPr lang="en-GB" altLang="en-US" sz="2400" i="1" dirty="0"/>
              <a:t>  Critical reflection with </a:t>
            </a:r>
          </a:p>
          <a:p>
            <a:pPr>
              <a:buSzPct val="129000"/>
            </a:pPr>
            <a:r>
              <a:rPr lang="en-GB" altLang="en-US" sz="2400" i="1" dirty="0"/>
              <a:t>   recommendations and </a:t>
            </a:r>
          </a:p>
          <a:p>
            <a:pPr>
              <a:buSzPct val="129000"/>
            </a:pPr>
            <a:r>
              <a:rPr lang="en-GB" altLang="en-US" sz="2400" i="1" dirty="0"/>
              <a:t>   practical and literary  </a:t>
            </a:r>
          </a:p>
          <a:p>
            <a:pPr>
              <a:buSzPct val="129000"/>
            </a:pPr>
            <a:r>
              <a:rPr lang="en-GB" altLang="en-US" sz="2400" i="1" dirty="0"/>
              <a:t>   evidence</a:t>
            </a:r>
          </a:p>
        </p:txBody>
      </p:sp>
    </p:spTree>
    <p:extLst>
      <p:ext uri="{BB962C8B-B14F-4D97-AF65-F5344CB8AC3E}">
        <p14:creationId xmlns:p14="http://schemas.microsoft.com/office/powerpoint/2010/main" val="33823825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ABB921FB-96D7-4045-8116-A4D11617463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089468" y="1250950"/>
            <a:ext cx="5495925" cy="4124325"/>
          </a:xfrm>
          <a:prstGeom prst="rect">
            <a:avLst/>
          </a:prstGeom>
        </p:spPr>
      </p:pic>
      <p:sp>
        <p:nvSpPr>
          <p:cNvPr id="1027" name="Text Box 5"/>
          <p:cNvSpPr txBox="1">
            <a:spLocks noChangeArrowheads="1"/>
          </p:cNvSpPr>
          <p:nvPr/>
        </p:nvSpPr>
        <p:spPr bwMode="auto">
          <a:xfrm>
            <a:off x="500063" y="457200"/>
            <a:ext cx="3233737" cy="461963"/>
          </a:xfrm>
          <a:prstGeom prst="rect">
            <a:avLst/>
          </a:prstGeom>
          <a:noFill/>
          <a:ln w="9525">
            <a:noFill/>
            <a:miter lim="800000"/>
            <a:headEnd/>
            <a:tailEnd/>
          </a:ln>
        </p:spPr>
        <p:txBody>
          <a:bodyPr>
            <a:spAutoFit/>
          </a:bodyPr>
          <a:lstStyle/>
          <a:p>
            <a:pPr eaLnBrk="0" hangingPunct="0">
              <a:spcBef>
                <a:spcPct val="50000"/>
              </a:spcBef>
              <a:defRPr/>
            </a:pPr>
            <a:r>
              <a:rPr lang="en-GB" sz="2400" b="1" u="sng" dirty="0">
                <a:latin typeface="+mj-lt"/>
                <a:cs typeface="+mn-cs"/>
              </a:rPr>
              <a:t>Pau </a:t>
            </a:r>
            <a:r>
              <a:rPr lang="en-GB" sz="2400" b="1" u="sng" dirty="0" err="1">
                <a:latin typeface="+mj-lt"/>
                <a:cs typeface="+mn-cs"/>
              </a:rPr>
              <a:t>gwybyddol</a:t>
            </a:r>
            <a:endParaRPr lang="en-GB" sz="2400" u="sng" dirty="0">
              <a:latin typeface="+mj-lt"/>
              <a:cs typeface="+mn-cs"/>
            </a:endParaRPr>
          </a:p>
        </p:txBody>
      </p:sp>
      <p:sp>
        <p:nvSpPr>
          <p:cNvPr id="1028" name="Text Box 6"/>
          <p:cNvSpPr txBox="1">
            <a:spLocks noChangeArrowheads="1"/>
          </p:cNvSpPr>
          <p:nvPr/>
        </p:nvSpPr>
        <p:spPr bwMode="auto">
          <a:xfrm>
            <a:off x="5940425" y="447675"/>
            <a:ext cx="3024188" cy="460375"/>
          </a:xfrm>
          <a:prstGeom prst="rect">
            <a:avLst/>
          </a:prstGeom>
          <a:noFill/>
          <a:ln w="9525">
            <a:noFill/>
            <a:miter lim="800000"/>
            <a:headEnd/>
            <a:tailEnd/>
          </a:ln>
        </p:spPr>
        <p:txBody>
          <a:bodyPr>
            <a:spAutoFit/>
          </a:bodyPr>
          <a:lstStyle/>
          <a:p>
            <a:pPr eaLnBrk="0" hangingPunct="0">
              <a:spcBef>
                <a:spcPct val="50000"/>
              </a:spcBef>
              <a:defRPr/>
            </a:pPr>
            <a:r>
              <a:rPr lang="en-GB" sz="2400" b="1" i="1" u="sng" dirty="0">
                <a:latin typeface="+mj-lt"/>
                <a:cs typeface="+mn-cs"/>
              </a:rPr>
              <a:t>Cognitive Domain</a:t>
            </a:r>
            <a:endParaRPr lang="en-GB" sz="2400" i="1" u="sng" dirty="0">
              <a:latin typeface="+mj-lt"/>
              <a:cs typeface="+mn-cs"/>
            </a:endParaRPr>
          </a:p>
        </p:txBody>
      </p:sp>
      <p:sp>
        <p:nvSpPr>
          <p:cNvPr id="44044" name="Text Box 14"/>
          <p:cNvSpPr txBox="1">
            <a:spLocks noChangeArrowheads="1"/>
          </p:cNvSpPr>
          <p:nvPr/>
        </p:nvSpPr>
        <p:spPr bwMode="auto">
          <a:xfrm>
            <a:off x="2444750" y="1219200"/>
            <a:ext cx="1766888" cy="430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spcBef>
                <a:spcPct val="50000"/>
              </a:spcBef>
            </a:pPr>
            <a:r>
              <a:rPr lang="en-GB" altLang="en-US" sz="2200" dirty="0" err="1"/>
              <a:t>Gwerthuso</a:t>
            </a:r>
            <a:endParaRPr lang="en-GB" altLang="en-US" sz="2200" dirty="0"/>
          </a:p>
        </p:txBody>
      </p:sp>
      <p:sp>
        <p:nvSpPr>
          <p:cNvPr id="44045" name="Text Box 15"/>
          <p:cNvSpPr txBox="1">
            <a:spLocks noChangeArrowheads="1"/>
          </p:cNvSpPr>
          <p:nvPr/>
        </p:nvSpPr>
        <p:spPr bwMode="auto">
          <a:xfrm>
            <a:off x="2362200" y="1905000"/>
            <a:ext cx="1219200" cy="430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spcBef>
                <a:spcPct val="50000"/>
              </a:spcBef>
            </a:pPr>
            <a:r>
              <a:rPr lang="en-GB" altLang="en-US" sz="2200"/>
              <a:t>Cyfuno</a:t>
            </a:r>
          </a:p>
        </p:txBody>
      </p:sp>
      <p:sp>
        <p:nvSpPr>
          <p:cNvPr id="44046" name="Text Box 16"/>
          <p:cNvSpPr txBox="1">
            <a:spLocks noChangeArrowheads="1"/>
          </p:cNvSpPr>
          <p:nvPr/>
        </p:nvSpPr>
        <p:spPr bwMode="auto">
          <a:xfrm>
            <a:off x="1371600" y="2590800"/>
            <a:ext cx="1752600" cy="430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spcBef>
                <a:spcPct val="50000"/>
              </a:spcBef>
            </a:pPr>
            <a:r>
              <a:rPr lang="en-GB" altLang="en-US" sz="2200"/>
              <a:t>Dadansoddi</a:t>
            </a:r>
          </a:p>
        </p:txBody>
      </p:sp>
      <p:sp>
        <p:nvSpPr>
          <p:cNvPr id="44047" name="Text Box 17"/>
          <p:cNvSpPr txBox="1">
            <a:spLocks noChangeArrowheads="1"/>
          </p:cNvSpPr>
          <p:nvPr/>
        </p:nvSpPr>
        <p:spPr bwMode="auto">
          <a:xfrm>
            <a:off x="1066800" y="3352800"/>
            <a:ext cx="1752600" cy="430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spcBef>
                <a:spcPct val="50000"/>
              </a:spcBef>
            </a:pPr>
            <a:r>
              <a:rPr lang="en-GB" altLang="en-US" sz="2200"/>
              <a:t>Defnyddio</a:t>
            </a:r>
          </a:p>
        </p:txBody>
      </p:sp>
      <p:sp>
        <p:nvSpPr>
          <p:cNvPr id="44048" name="Text Box 18"/>
          <p:cNvSpPr txBox="1">
            <a:spLocks noChangeArrowheads="1"/>
          </p:cNvSpPr>
          <p:nvPr/>
        </p:nvSpPr>
        <p:spPr bwMode="auto">
          <a:xfrm>
            <a:off x="457200" y="4114800"/>
            <a:ext cx="1981200" cy="430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spcBef>
                <a:spcPct val="50000"/>
              </a:spcBef>
            </a:pPr>
            <a:r>
              <a:rPr lang="en-GB" altLang="en-US" sz="2200"/>
              <a:t>Dealltwriaeth</a:t>
            </a:r>
          </a:p>
        </p:txBody>
      </p:sp>
      <p:sp>
        <p:nvSpPr>
          <p:cNvPr id="44049" name="Text Box 19"/>
          <p:cNvSpPr txBox="1">
            <a:spLocks noChangeArrowheads="1"/>
          </p:cNvSpPr>
          <p:nvPr/>
        </p:nvSpPr>
        <p:spPr bwMode="auto">
          <a:xfrm>
            <a:off x="228600" y="4800600"/>
            <a:ext cx="1981200" cy="430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spcBef>
                <a:spcPct val="50000"/>
              </a:spcBef>
            </a:pPr>
            <a:r>
              <a:rPr lang="en-GB" altLang="en-US" sz="2200"/>
              <a:t>Gwybodaeth</a:t>
            </a:r>
          </a:p>
        </p:txBody>
      </p:sp>
    </p:spTree>
    <p:extLst>
      <p:ext uri="{BB962C8B-B14F-4D97-AF65-F5344CB8AC3E}">
        <p14:creationId xmlns:p14="http://schemas.microsoft.com/office/powerpoint/2010/main" val="13882231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58" name="Picture 2" descr="http://www.brainboxx.co.uk/a3_aspects/images2/GIBBS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288" y="476250"/>
            <a:ext cx="7596187" cy="4556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5059" name="TextBox 2"/>
          <p:cNvSpPr txBox="1">
            <a:spLocks noChangeArrowheads="1"/>
          </p:cNvSpPr>
          <p:nvPr/>
        </p:nvSpPr>
        <p:spPr bwMode="auto">
          <a:xfrm>
            <a:off x="468313" y="4727575"/>
            <a:ext cx="8135937"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a:t>Gibbs, G.,  </a:t>
            </a:r>
            <a:r>
              <a:rPr lang="en-GB" altLang="en-US" i="1"/>
              <a:t>Learning by Doing: A guide to Teaching and Learning Methods.</a:t>
            </a:r>
            <a:r>
              <a:rPr lang="en-GB" altLang="en-US"/>
              <a:t> Oxford: Further Education Unit, 1988.</a:t>
            </a:r>
          </a:p>
        </p:txBody>
      </p:sp>
    </p:spTree>
    <p:extLst>
      <p:ext uri="{BB962C8B-B14F-4D97-AF65-F5344CB8AC3E}">
        <p14:creationId xmlns:p14="http://schemas.microsoft.com/office/powerpoint/2010/main" val="236829854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ext Box 4"/>
          <p:cNvSpPr txBox="1">
            <a:spLocks noChangeArrowheads="1"/>
          </p:cNvSpPr>
          <p:nvPr/>
        </p:nvSpPr>
        <p:spPr bwMode="auto">
          <a:xfrm>
            <a:off x="611188" y="1052513"/>
            <a:ext cx="3889375" cy="155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r>
              <a:rPr lang="en-GB" altLang="en-US" sz="2400" b="1"/>
              <a:t>PWYSIG I ADNABOD</a:t>
            </a:r>
          </a:p>
          <a:p>
            <a:endParaRPr lang="en-GB" altLang="en-US" sz="2400"/>
          </a:p>
          <a:p>
            <a:r>
              <a:rPr lang="en-GB" altLang="en-US" sz="2400"/>
              <a:t>Y gwahaniaeth rhwng cofio / disgrifio ac adfyfyrio.</a:t>
            </a:r>
          </a:p>
        </p:txBody>
      </p:sp>
      <p:sp>
        <p:nvSpPr>
          <p:cNvPr id="46083" name="Text Box 5"/>
          <p:cNvSpPr txBox="1">
            <a:spLocks noChangeArrowheads="1"/>
          </p:cNvSpPr>
          <p:nvPr/>
        </p:nvSpPr>
        <p:spPr bwMode="auto">
          <a:xfrm>
            <a:off x="4859338" y="1052513"/>
            <a:ext cx="3673475" cy="2282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r>
              <a:rPr lang="en-GB" altLang="en-US" sz="2400" b="1" i="1"/>
              <a:t>IMPORTANT TO IDENTIFY</a:t>
            </a:r>
          </a:p>
          <a:p>
            <a:endParaRPr lang="en-GB" altLang="en-US" sz="2400" i="1"/>
          </a:p>
          <a:p>
            <a:r>
              <a:rPr lang="en-GB" altLang="en-US" sz="2400" i="1"/>
              <a:t>The difference between recollection / describing and reflection</a:t>
            </a:r>
          </a:p>
        </p:txBody>
      </p:sp>
      <p:pic>
        <p:nvPicPr>
          <p:cNvPr id="3" name="Picture 2" descr="A picture containing text, vector graphics&#10;&#10;Description automatically generated">
            <a:extLst>
              <a:ext uri="{FF2B5EF4-FFF2-40B4-BE49-F238E27FC236}">
                <a16:creationId xmlns:a16="http://schemas.microsoft.com/office/drawing/2014/main" id="{7B7E392F-1D60-46B3-A336-8BCBF06C450D}"/>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28725" y="3070289"/>
            <a:ext cx="3191256" cy="2365248"/>
          </a:xfrm>
          <a:prstGeom prst="rect">
            <a:avLst/>
          </a:prstGeom>
        </p:spPr>
      </p:pic>
    </p:spTree>
    <p:extLst>
      <p:ext uri="{BB962C8B-B14F-4D97-AF65-F5344CB8AC3E}">
        <p14:creationId xmlns:p14="http://schemas.microsoft.com/office/powerpoint/2010/main" val="203030821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purl.org/dc/terms/"/>
    <ds:schemaRef ds:uri="http://purl.org/dc/elements/1.1/"/>
    <ds:schemaRef ds:uri="http://schemas.microsoft.com/office/infopath/2007/PartnerControls"/>
    <ds:schemaRef ds:uri="http://schemas.microsoft.com/office/2006/documentManagement/types"/>
    <ds:schemaRef ds:uri="http://www.w3.org/XML/1998/namespace"/>
    <ds:schemaRef ds:uri="http://schemas.openxmlformats.org/package/2006/metadata/core-properties"/>
    <ds:schemaRef ds:uri="303dbf9b-b85b-46a0-94f1-894078c07ecd"/>
    <ds:schemaRef ds:uri="http://schemas.microsoft.com/office/2006/metadata/properties"/>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1908</Words>
  <Application>Microsoft Office PowerPoint</Application>
  <PresentationFormat>On-screen Show (4:3)</PresentationFormat>
  <Paragraphs>222</Paragraphs>
  <Slides>29</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Myriad Pro</vt:lpstr>
      <vt:lpstr>Arial</vt:lpstr>
      <vt:lpstr>Calibri</vt:lpstr>
      <vt:lpstr>Lucida Sans Unicode</vt:lpstr>
      <vt:lpstr>Times New Roman</vt:lpstr>
      <vt:lpstr>20140311PresentationUWTSDTemplate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Sarah Loxdale</cp:lastModifiedBy>
  <cp:revision>10</cp:revision>
  <dcterms:created xsi:type="dcterms:W3CDTF">2015-04-14T15:21:28Z</dcterms:created>
  <dcterms:modified xsi:type="dcterms:W3CDTF">2022-04-06T12:34:06Z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