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78" r:id="rId5"/>
    <p:sldId id="260" r:id="rId6"/>
    <p:sldId id="261" r:id="rId7"/>
    <p:sldId id="262" r:id="rId8"/>
    <p:sldId id="263" r:id="rId9"/>
    <p:sldId id="274" r:id="rId10"/>
    <p:sldId id="275" r:id="rId11"/>
    <p:sldId id="276" r:id="rId12"/>
    <p:sldId id="266" r:id="rId13"/>
    <p:sldId id="277" r:id="rId14"/>
    <p:sldId id="267" r:id="rId15"/>
    <p:sldId id="268" r:id="rId16"/>
    <p:sldId id="280" r:id="rId17"/>
    <p:sldId id="281" r:id="rId18"/>
    <p:sldId id="271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11CFE8-6C15-5C0A-7C9E-5140429CBD57}" v="99" dt="2022-10-23T15:54:37.363"/>
    <p1510:client id="{0EBD7902-34A5-CA67-D20C-5FCB3750AEEE}" v="57" dt="2022-11-13T16:44:52.729"/>
    <p1510:client id="{0F94C4B0-63A7-AF07-0CAC-FAFD105F3E50}" v="1" dt="2022-11-06T15:51:14.349"/>
    <p1510:client id="{105E832F-CB9A-6F74-5F8B-547AD38B8D1A}" v="172" dt="2022-11-05T20:34:21.842"/>
    <p1510:client id="{15F7DD4A-9112-2CD7-2C04-1B756F8B8CDE}" v="65" dt="2022-10-16T15:43:37.158"/>
    <p1510:client id="{1BD60CBC-CEE4-B980-507D-ABA3D2FC0C8D}" v="21" dt="2022-11-05T13:59:43.464"/>
    <p1510:client id="{2457FEEC-7FFE-95B3-7F61-A82536EB965E}" v="26" dt="2022-10-23T21:25:19.053"/>
    <p1510:client id="{25723208-70C3-9267-E77D-188C5B06838A}" v="230" dt="2022-10-16T15:44:33.809"/>
    <p1510:client id="{265F8540-2131-E599-5809-79D0ACC742E8}" v="29" dt="2022-11-05T14:52:12.247"/>
    <p1510:client id="{2728C9E1-D74D-2AF4-167B-401B657F8D60}" v="321" dt="2022-11-13T16:45:41.343"/>
    <p1510:client id="{3067FFEA-8F59-A7BE-58E2-BA31D997154B}" v="623" dt="2022-10-16T15:51:28.735"/>
    <p1510:client id="{42C1619A-5E1B-EA41-E455-FFEA9D1F6B56}" v="6" dt="2022-10-23T13:40:55.609"/>
    <p1510:client id="{54FB7DEE-8AE5-83CB-697C-4CC0BD79B28D}" v="52" dt="2022-10-23T21:08:59.901"/>
    <p1510:client id="{5AADDD59-B287-5C97-E37F-4CDDD8FB46BA}" v="128" dt="2022-11-12T14:19:15.398"/>
    <p1510:client id="{5CAF3D41-31D0-FB4F-EBD3-EDFC0AD845A6}" v="335" dt="2022-10-09T15:46:00.287"/>
    <p1510:client id="{63F1613D-14D1-2AB0-BE9B-EB7E73280C04}" v="998" dt="2022-11-02T12:06:28.063"/>
    <p1510:client id="{64BCC6A0-34A8-7FA1-CCAB-FE89DBB5A308}" v="3" dt="2022-11-05T22:44:07.987"/>
    <p1510:client id="{6876D3F7-16B5-2D43-6F20-EF464FC3D923}" v="228" dt="2022-11-06T16:54:21.026"/>
    <p1510:client id="{69627963-300D-7B08-F3F6-79B1510BCE6F}" v="936" dt="2022-11-13T16:47:17.189"/>
    <p1510:client id="{6C44651B-E568-A328-A92B-6EB7C2F50939}" v="12" dt="2022-11-03T18:32:46.706"/>
    <p1510:client id="{7003D859-B5AE-62D4-41C3-4BE489CE8518}" v="258" dt="2022-10-16T15:10:05.718"/>
    <p1510:client id="{7E72E3AF-5589-2762-B920-1707FF39CFF6}" v="4" dt="2022-10-30T16:58:53.319"/>
    <p1510:client id="{8012C0ED-76D7-5D06-B3A9-58F32C35423E}" v="43" dt="2022-10-19T14:41:19.324"/>
    <p1510:client id="{8538A19A-C8BB-492C-A0AC-72A77EEF88B3}" v="52" dt="2022-10-09T15:45:28.989"/>
    <p1510:client id="{856EE8B2-3E00-1703-2936-BC53BC8EA40E}" v="121" dt="2022-10-23T13:05:04.765"/>
    <p1510:client id="{99665422-27ED-9D11-0C37-59A5C8B85741}" v="45" dt="2022-10-30T16:52:11.501"/>
    <p1510:client id="{9A644E9F-2A59-B6E8-1BA1-FBD29C7F0612}" v="317" dt="2022-11-13T12:02:11.633"/>
    <p1510:client id="{9FA3F0C8-31AA-33AA-BD15-56244EAEAD96}" v="515" dt="2022-10-31T12:32:13.540"/>
    <p1510:client id="{A2705DB1-63D4-32E5-8C41-14F539EA30D4}" v="17" dt="2022-10-22T20:15:40.774"/>
    <p1510:client id="{A7F715A5-D0FD-4CD0-D519-A0BF9875A760}" v="463" dt="2022-11-13T15:18:42.997"/>
    <p1510:client id="{B040BA23-71E6-9CCF-C6A1-7F25A1AD1910}" v="355" dt="2022-11-07T21:30:17.996"/>
    <p1510:client id="{B4A4623A-6CA9-2FDE-31B8-7637FA797ED2}" v="215" dt="2022-10-16T15:18:55.269"/>
    <p1510:client id="{CC99F2C6-F6AA-327A-82A6-9C1F8B841D9B}" v="151" dt="2022-11-13T16:34:04.198"/>
    <p1510:client id="{D04A74FA-BDDF-3C52-1D51-F19CF69A13C2}" v="54" dt="2022-10-23T21:19:27.894"/>
    <p1510:client id="{DFD694EB-5261-E8C4-2BBB-21D23B720DDA}" v="244" dt="2022-11-01T10:57:48.252"/>
    <p1510:client id="{E16F4BBF-D085-D0F1-B719-B1664C53D7A6}" v="934" dt="2022-11-06T16:54:06.463"/>
    <p1510:client id="{F02492D5-104E-F9A6-657E-F83F692B84F3}" v="243" dt="2022-11-13T11:32:47.679"/>
    <p1510:client id="{F3A8512D-65B1-4657-BC22-926841D13A2D}" v="394" dt="2022-10-09T15:26:52.582"/>
    <p1510:client id="{F980ABE5-ABE7-1D3C-4771-D1D7068545C8}" v="44" dt="2022-11-06T15:52:51.627"/>
    <p1510:client id="{FB83B1D2-9632-177E-3E6E-4837BDDBAF53}" v="6" dt="2022-11-06T15:59:22.2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0-16T13:12:25.67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4096 1561 16383 0 0,'21'0'0'0'0,"23"0"0"0"0,14 0 0 0 0,14 0 0 0 0,0 0 0 0 0,-3 0 0 0 0,-6 0 0 0 0,-10 0 0 0 0,-8 0 0 0 0,-1 0 0 0 0,-3 0 0 0 0,2 0 0 0 0,-1 0 0 0 0,4 0 0 0 0,3 0 0 0 0,10 0 0 0 0,17 0 0 0 0,15 0 0 0 0,14 0 0 0 0,16 0 0 0 0,13 0 0 0 0,17 0 0 0 0,7 0 0 0 0,0 5 0 0 0,-2 2 0 0 0,-5 0 0 0 0,-3 4 0 0 0,-4 0 0 0 0,-7-2 0 0 0,-4-3 0 0 0,0-1 0 0 0,-5-3 0 0 0,-4-1 0 0 0,-2-1 0 0 0,6 0 0 0 0,1 0 0 0 0,-5-1 0 0 0,-13 1 0 0 0,-15 0 0 0 0,-29-1 0 0 0,-31 1 0 0 0,-33 0 0 0 0,-21 0 0 0 0,-19 0 0 0 0,-8 0 0 0 0,-7 0 0 0 0,-11 0 0 0 0,-10 0 0 0 0,-20 0 0 0 0,-20 0 0 0 0,-33 0 0 0 0,8 0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278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837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83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930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8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527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92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812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94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73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88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0652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course/view.php?id=530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ieti.net/zelenchuci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lifeomic/fast-for-health-pay-it-forward-with-life-fasting-tracker-app-gleaners-food-bank-940f8b4f764b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ngsarap.net/2018/09/10/cabbage-vegetable-soup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stonweb.ca/weston-farmers-market-kicks-off-with-official-grand-opening-for-a-thirty-sixth-yea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ureliablogmode.com/2016/07/20/coup-de-food-festival-bareges-sortir-pyrenee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travelafterwork.com/2020/03/16/meal-and-grocery-delivery-service/" TargetMode="External"/><Relationship Id="rId3" Type="http://schemas.openxmlformats.org/officeDocument/2006/relationships/hyperlink" Target="https://freebies4mom.com/wmtgrocery/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airycream.blogspot.com/2016/02/spinacas-hearty-salads-delivered.html" TargetMode="External"/><Relationship Id="rId5" Type="http://schemas.openxmlformats.org/officeDocument/2006/relationships/image" Target="../media/image14.jpe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77/0073275319842965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9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20" y="300831"/>
            <a:ext cx="4527295" cy="219207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2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Business Plan</a:t>
            </a:r>
            <a:br>
              <a:rPr lang="en-US" sz="3200">
                <a:latin typeface="Arial"/>
              </a:rPr>
            </a:br>
            <a:br>
              <a:rPr lang="en-US" sz="3200">
                <a:latin typeface="Arial"/>
              </a:rPr>
            </a:br>
            <a:r>
              <a:rPr lang="en-US" sz="3600" u="sng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BUKANI FOOD LTD</a:t>
            </a:r>
            <a:br>
              <a:rPr lang="en-US" sz="3600" u="sng">
                <a:latin typeface="Arial"/>
              </a:rPr>
            </a:br>
            <a:br>
              <a:rPr lang="en-US" sz="2100" u="sng">
                <a:latin typeface="Arial"/>
              </a:rPr>
            </a:b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''EVERY BITE HELPS YOUR HEALTH''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cs typeface="Calibri Light"/>
            </a:endParaRPr>
          </a:p>
          <a:p>
            <a:pPr algn="l"/>
            <a:endParaRPr lang="en-US" sz="2100" u="sng"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801" y="2787389"/>
            <a:ext cx="4318850" cy="3936021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74320" algn="l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By Group 4, including:</a:t>
            </a:r>
            <a:endParaRPr 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indent="-274320" algn="l"/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marL="285750" indent="-274320" algn="l">
              <a:buFont typeface="Wingdings" panose="020B0604020202020204" pitchFamily="34" charset="0"/>
              <a:buChar char="§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 Hristina Bufi - 2121309</a:t>
            </a:r>
          </a:p>
          <a:p>
            <a:pPr marL="285750" indent="-274320" algn="l">
              <a:buFont typeface="Wingdings" panose="020B0604020202020204" pitchFamily="34" charset="0"/>
              <a:buChar char="§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 Yordanka </a:t>
            </a:r>
            <a:r>
              <a:rPr lang="en-GB" sz="210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Kancheva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 - 2017633</a:t>
            </a:r>
          </a:p>
          <a:p>
            <a:pPr marL="285750" indent="-274320" algn="l">
              <a:buFont typeface="Wingdings" panose="020B0604020202020204" pitchFamily="34" charset="0"/>
              <a:buChar char="§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 Radoslav Nikolov – 2118366</a:t>
            </a:r>
          </a:p>
          <a:p>
            <a:pPr marL="285750" indent="-274320" algn="l">
              <a:buFont typeface="Wingdings" panose="020B0604020202020204" pitchFamily="34" charset="0"/>
              <a:buChar char="§"/>
            </a:pP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indent="-274320" algn="l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Lecture name: </a:t>
            </a:r>
            <a:r>
              <a:rPr lang="en-US" sz="2100" err="1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Rejesh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 Kumar</a:t>
            </a:r>
          </a:p>
          <a:p>
            <a:pPr indent="-274320" algn="l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Module name: Managing Enterprise in the 21st Century (</a:t>
            </a:r>
            <a:r>
              <a:rPr lang="en-US" sz="2000" u="sng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BMSW4006_BIRM)</a:t>
            </a:r>
            <a:endParaRPr lang="en-US" sz="2000" u="sng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indent="-274320" algn="l"/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algn="l"/>
            <a:endParaRPr lang="en-US" sz="18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9F375D6E-1380-534A-3CC5-0E4B994A10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235" r="1" b="2310"/>
          <a:stretch/>
        </p:blipFill>
        <p:spPr>
          <a:xfrm>
            <a:off x="4904316" y="-4"/>
            <a:ext cx="7287684" cy="23989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4" descr="HD wallpaper: food, vegetables, Cucumber, carrot, tomatoes, healthy ...">
            <a:extLst>
              <a:ext uri="{FF2B5EF4-FFF2-40B4-BE49-F238E27FC236}">
                <a16:creationId xmlns:a16="http://schemas.microsoft.com/office/drawing/2014/main" id="{5A5539B2-D7D8-164E-D79C-4BD222114E1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767" b="20753"/>
          <a:stretch/>
        </p:blipFill>
        <p:spPr>
          <a:xfrm>
            <a:off x="4637081" y="2405961"/>
            <a:ext cx="7472381" cy="4452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AAB8EDC3-1C0D-4505-A2C7-839A5161F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069E294-3813-4588-9E9C-AEA08F9C4D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A toast with poached egg and sliced avocado">
            <a:extLst>
              <a:ext uri="{FF2B5EF4-FFF2-40B4-BE49-F238E27FC236}">
                <a16:creationId xmlns:a16="http://schemas.microsoft.com/office/drawing/2014/main" id="{6120728B-3AB0-AB3D-6FC0-11B6776B65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7345" b="8385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6035266-AEC0-1804-525B-735C05BA5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343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4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Executive summary of the Business</a:t>
            </a:r>
            <a:br>
              <a:rPr lang="en-US" sz="4400"/>
            </a:br>
            <a:endParaRPr lang="en-US" sz="44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399237-CECB-4B68-C980-4248C588F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9052" y="1969115"/>
            <a:ext cx="4614759" cy="43836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74320"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healthy fast-food restaurant</a:t>
            </a:r>
            <a:endParaRPr 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74320"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due to the high level of obesity and morbidity in the country</a:t>
            </a:r>
          </a:p>
          <a:p>
            <a:pPr marL="274320"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such an establishment would help people eat healthier</a:t>
            </a:r>
          </a:p>
          <a:p>
            <a:pPr marL="274320" indent="-228600">
              <a:lnSpc>
                <a:spcPct val="100000"/>
              </a:lnSpc>
              <a:buChar char="•"/>
            </a:pPr>
            <a:r>
              <a:rPr lang="en-US" sz="2100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we have used various 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analyzes to </a:t>
            </a:r>
            <a:r>
              <a:rPr lang="en-US" sz="2100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determine how 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the</a:t>
            </a:r>
            <a:r>
              <a:rPr lang="en-US" sz="2100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different aspects </a:t>
            </a:r>
            <a:r>
              <a:rPr lang="en-US" sz="2100" dirty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will affect our </a:t>
            </a: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business</a:t>
            </a:r>
            <a:endParaRPr lang="en-US" sz="2100" dirty="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marL="274320" indent="-228600">
              <a:lnSpc>
                <a:spcPct val="100000"/>
              </a:lnSpc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we present a profitable financial plan</a:t>
            </a:r>
          </a:p>
          <a:p>
            <a:pPr marL="274320"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100">
              <a:solidFill>
                <a:srgbClr val="F8CBAD"/>
              </a:solidFill>
              <a:latin typeface="Arial"/>
              <a:cs typeface="Arial"/>
            </a:endParaRPr>
          </a:p>
          <a:p>
            <a:pPr marL="274320"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100">
              <a:solidFill>
                <a:srgbClr val="F8CBAD"/>
              </a:solidFill>
              <a:latin typeface="Arial"/>
              <a:cs typeface="Arial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2100">
              <a:solidFill>
                <a:srgbClr val="F8CBAD"/>
              </a:solidFill>
              <a:latin typeface="Arial"/>
              <a:cs typeface="Arial"/>
            </a:endParaRPr>
          </a:p>
          <a:p>
            <a:pPr indent="-2286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>
              <a:solidFill>
                <a:srgbClr val="FFFFFF"/>
              </a:solidFill>
              <a:cs typeface="Calibri" panose="020F0502020204030204"/>
            </a:endParaRPr>
          </a:p>
        </p:txBody>
      </p:sp>
      <p:pic>
        <p:nvPicPr>
          <p:cNvPr id="3" name="Picture 6" descr="Text&#10;&#10;Description automatically generated">
            <a:extLst>
              <a:ext uri="{FF2B5EF4-FFF2-40B4-BE49-F238E27FC236}">
                <a16:creationId xmlns:a16="http://schemas.microsoft.com/office/drawing/2014/main" id="{F824CAD1-5743-402E-E5BC-D8A7057C24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11" r="9660" b="-1"/>
          <a:stretch/>
        </p:blipFill>
        <p:spPr>
          <a:xfrm>
            <a:off x="8488191" y="4189109"/>
            <a:ext cx="3546955" cy="2484736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C6BE94-B54C-616A-03A3-4597E82E7A61}"/>
              </a:ext>
            </a:extLst>
          </p:cNvPr>
          <p:cNvSpPr txBox="1"/>
          <p:nvPr/>
        </p:nvSpPr>
        <p:spPr>
          <a:xfrm>
            <a:off x="7169493" y="1364391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25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CD6C9-1F09-3A31-4F2B-777071081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8805" y="-48322"/>
            <a:ext cx="5259707" cy="1325563"/>
          </a:xfrm>
        </p:spPr>
        <p:txBody>
          <a:bodyPr>
            <a:normAutofit/>
          </a:bodyPr>
          <a:lstStyle/>
          <a:p>
            <a:pPr algn="ctr"/>
            <a:r>
              <a:rPr lang="en-GB" sz="32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ea typeface="Calibri Light"/>
                <a:cs typeface="Calibri Light"/>
              </a:rPr>
              <a:t>Business overview</a:t>
            </a:r>
            <a:endParaRPr lang="en-GB" sz="32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6" name="Freeform: Shape 18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Картина 4" descr="Картина, която съдържа храна, плодове, зеленчук, пресен&#10;&#10;Описанието е генерирано автоматично">
            <a:extLst>
              <a:ext uri="{FF2B5EF4-FFF2-40B4-BE49-F238E27FC236}">
                <a16:creationId xmlns:a16="http://schemas.microsoft.com/office/drawing/2014/main" id="{3261B9DB-36AD-DA6F-C12C-FC37CD0B1D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349" r="18721" b="1"/>
          <a:stretch/>
        </p:blipFill>
        <p:spPr>
          <a:xfrm>
            <a:off x="112060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A4795299-FD44-DD24-016A-690C3D351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0873" y="1715168"/>
            <a:ext cx="6699046" cy="47017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Wingdings" panose="020B0604020202020204" pitchFamily="34" charset="0"/>
              <a:buChar char="ü"/>
            </a:pPr>
            <a:r>
              <a:rPr lang="en-US" sz="1700">
                <a:ea typeface="+mn-lt"/>
                <a:cs typeface="+mn-lt"/>
              </a:rPr>
              <a:t> </a:t>
            </a:r>
            <a:r>
              <a:rPr lang="en-US" sz="2400">
                <a:latin typeface="Arial"/>
                <a:ea typeface="+mn-lt"/>
                <a:cs typeface="+mn-lt"/>
              </a:rPr>
              <a:t> </a:t>
            </a:r>
            <a:r>
              <a:rPr lang="en-US" sz="24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ea typeface="+mn-lt"/>
                <a:cs typeface="+mn-lt"/>
              </a:rPr>
              <a:t>EVERY BITE HELPS YOUR HEALTH</a:t>
            </a: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marL="285750" indent="-285750">
              <a:buFont typeface="Wingdings" panose="020B0604020202020204" pitchFamily="34" charset="0"/>
              <a:buChar char="ü"/>
            </a:pPr>
            <a:endParaRPr lang="en-US" sz="24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ea typeface="+mn-lt"/>
              <a:cs typeface="+mn-lt"/>
            </a:endParaRP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Limited company 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/>
            </a:endParaRP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Ownership - equal participation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History – New company </a:t>
            </a: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Start Business - January 2023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/>
            </a:endParaRP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Mission - Satisfying the needs and desires of the population for healthy dietary nutrition. Less strain on the NHS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Location - Close to Motorways Sports Village and Water Park Derby </a:t>
            </a:r>
          </a:p>
          <a:p>
            <a:pPr marL="285750" indent="-285750">
              <a:buFont typeface="Wingdings" panose="020B0604020202020204" pitchFamily="34" charset="0"/>
              <a:buChar char="ü"/>
            </a:pPr>
            <a:endParaRPr lang="en-US" sz="1700">
              <a:cs typeface="Calibri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9" name="Ръкопис 8">
                <a:extLst>
                  <a:ext uri="{FF2B5EF4-FFF2-40B4-BE49-F238E27FC236}">
                    <a16:creationId xmlns:a16="http://schemas.microsoft.com/office/drawing/2014/main" id="{D485E908-8093-D59D-C094-E225F648EC7D}"/>
                  </a:ext>
                </a:extLst>
              </p14:cNvPr>
              <p14:cNvContentPartPr/>
              <p14:nvPr/>
            </p14:nvContentPartPr>
            <p14:xfrm>
              <a:off x="1566022" y="689162"/>
              <a:ext cx="1398795" cy="23192"/>
            </p14:xfrm>
          </p:contentPart>
        </mc:Choice>
        <mc:Fallback>
          <p:pic>
            <p:nvPicPr>
              <p:cNvPr id="9" name="Ръкопис 8">
                <a:extLst>
                  <a:ext uri="{FF2B5EF4-FFF2-40B4-BE49-F238E27FC236}">
                    <a16:creationId xmlns:a16="http://schemas.microsoft.com/office/drawing/2014/main" id="{D485E908-8093-D59D-C094-E225F648EC7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12028" y="582122"/>
                <a:ext cx="1506422" cy="236915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6" descr="Text&#10;&#10;Description automatically generated">
            <a:extLst>
              <a:ext uri="{FF2B5EF4-FFF2-40B4-BE49-F238E27FC236}">
                <a16:creationId xmlns:a16="http://schemas.microsoft.com/office/drawing/2014/main" id="{89333538-B718-8322-23B3-C9ABD6C9D7D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111" r="9660" b="-1"/>
          <a:stretch/>
        </p:blipFill>
        <p:spPr>
          <a:xfrm>
            <a:off x="1686218" y="5444169"/>
            <a:ext cx="3535750" cy="1162441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89966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4C5DD-7641-3F92-F970-2E52311E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0CBF26-009F-8D7A-17F8-6E1C70AB4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2" descr="Map&#10;&#10;Description automatically generated">
            <a:extLst>
              <a:ext uri="{FF2B5EF4-FFF2-40B4-BE49-F238E27FC236}">
                <a16:creationId xmlns:a16="http://schemas.microsoft.com/office/drawing/2014/main" id="{6E818B48-A88E-4B0C-55FE-02CE4CA531F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4698" r="14698"/>
          <a:stretch/>
        </p:blipFill>
        <p:spPr>
          <a:xfrm>
            <a:off x="845650" y="687763"/>
            <a:ext cx="10734430" cy="5482717"/>
          </a:xfrm>
        </p:spPr>
      </p:pic>
      <p:pic>
        <p:nvPicPr>
          <p:cNvPr id="15" name="Picture 6" descr="Text&#10;&#10;Description automatically generated">
            <a:extLst>
              <a:ext uri="{FF2B5EF4-FFF2-40B4-BE49-F238E27FC236}">
                <a16:creationId xmlns:a16="http://schemas.microsoft.com/office/drawing/2014/main" id="{FD6D7C00-77E3-F211-2246-DC8560E4D3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4" r="3652" b="-2"/>
          <a:stretch/>
        </p:blipFill>
        <p:spPr>
          <a:xfrm>
            <a:off x="803036" y="684833"/>
            <a:ext cx="3682995" cy="1478471"/>
          </a:xfrm>
          <a:custGeom>
            <a:avLst/>
            <a:gdLst/>
            <a:ahLst/>
            <a:cxnLst/>
            <a:rect l="l" t="t" r="r" b="b"/>
            <a:pathLst>
              <a:path w="6005375" h="4196281">
                <a:moveTo>
                  <a:pt x="0" y="0"/>
                </a:moveTo>
                <a:lnTo>
                  <a:pt x="6000672" y="0"/>
                </a:lnTo>
                <a:lnTo>
                  <a:pt x="5998730" y="19709"/>
                </a:lnTo>
                <a:cubicBezTo>
                  <a:pt x="6001245" y="280059"/>
                  <a:pt x="5986415" y="540409"/>
                  <a:pt x="5999656" y="800631"/>
                </a:cubicBezTo>
                <a:cubicBezTo>
                  <a:pt x="6009855" y="1001996"/>
                  <a:pt x="6003364" y="1203233"/>
                  <a:pt x="5999656" y="1404471"/>
                </a:cubicBezTo>
                <a:cubicBezTo>
                  <a:pt x="5992506" y="1790420"/>
                  <a:pt x="6003364" y="2175860"/>
                  <a:pt x="5998730" y="2561300"/>
                </a:cubicBezTo>
                <a:cubicBezTo>
                  <a:pt x="5996744" y="2732154"/>
                  <a:pt x="5998994" y="2902754"/>
                  <a:pt x="6003364" y="3073609"/>
                </a:cubicBezTo>
                <a:cubicBezTo>
                  <a:pt x="6009720" y="3317560"/>
                  <a:pt x="5999923" y="3561638"/>
                  <a:pt x="5989197" y="3805463"/>
                </a:cubicBezTo>
                <a:cubicBezTo>
                  <a:pt x="5985594" y="3872508"/>
                  <a:pt x="5984647" y="3939633"/>
                  <a:pt x="5986348" y="4006695"/>
                </a:cubicBezTo>
                <a:lnTo>
                  <a:pt x="5997254" y="4174633"/>
                </a:lnTo>
                <a:lnTo>
                  <a:pt x="5951601" y="4176620"/>
                </a:lnTo>
                <a:cubicBezTo>
                  <a:pt x="5886702" y="4176651"/>
                  <a:pt x="5821788" y="4174749"/>
                  <a:pt x="5756905" y="4173480"/>
                </a:cubicBezTo>
                <a:cubicBezTo>
                  <a:pt x="5518559" y="4169040"/>
                  <a:pt x="5280086" y="4173480"/>
                  <a:pt x="5042247" y="4150774"/>
                </a:cubicBezTo>
                <a:cubicBezTo>
                  <a:pt x="4977618" y="4144622"/>
                  <a:pt x="4912546" y="4140690"/>
                  <a:pt x="4847600" y="4141467"/>
                </a:cubicBezTo>
                <a:cubicBezTo>
                  <a:pt x="4782655" y="4142244"/>
                  <a:pt x="4717835" y="4147730"/>
                  <a:pt x="4653713" y="4160414"/>
                </a:cubicBezTo>
                <a:cubicBezTo>
                  <a:pt x="4446571" y="4200625"/>
                  <a:pt x="4238796" y="4203162"/>
                  <a:pt x="4029497" y="4186925"/>
                </a:cubicBezTo>
                <a:cubicBezTo>
                  <a:pt x="3943621" y="4180203"/>
                  <a:pt x="3857746" y="4169040"/>
                  <a:pt x="3771489" y="4171196"/>
                </a:cubicBezTo>
                <a:cubicBezTo>
                  <a:pt x="3623585" y="4175129"/>
                  <a:pt x="3475554" y="4167137"/>
                  <a:pt x="3327523" y="4169167"/>
                </a:cubicBezTo>
                <a:cubicBezTo>
                  <a:pt x="3323528" y="4169738"/>
                  <a:pt x="3319443" y="4169205"/>
                  <a:pt x="3315727" y="4167645"/>
                </a:cubicBezTo>
                <a:cubicBezTo>
                  <a:pt x="3278941" y="4142402"/>
                  <a:pt x="3238603" y="4152169"/>
                  <a:pt x="3200549" y="4158765"/>
                </a:cubicBezTo>
                <a:cubicBezTo>
                  <a:pt x="3074082" y="4180710"/>
                  <a:pt x="2947742" y="4191492"/>
                  <a:pt x="2819246" y="4174494"/>
                </a:cubicBezTo>
                <a:cubicBezTo>
                  <a:pt x="2696546" y="4156698"/>
                  <a:pt x="2572096" y="4154478"/>
                  <a:pt x="2448851" y="4167898"/>
                </a:cubicBezTo>
                <a:cubicBezTo>
                  <a:pt x="2279383" y="4187687"/>
                  <a:pt x="2110549" y="4183501"/>
                  <a:pt x="1941462" y="4167898"/>
                </a:cubicBezTo>
                <a:cubicBezTo>
                  <a:pt x="1872837" y="4161556"/>
                  <a:pt x="1803198" y="4150774"/>
                  <a:pt x="1735208" y="4166630"/>
                </a:cubicBezTo>
                <a:cubicBezTo>
                  <a:pt x="1651489" y="4186038"/>
                  <a:pt x="1568023" y="4179695"/>
                  <a:pt x="1484050" y="4175382"/>
                </a:cubicBezTo>
                <a:cubicBezTo>
                  <a:pt x="1377752" y="4169801"/>
                  <a:pt x="1271708" y="4153692"/>
                  <a:pt x="1165029" y="4166376"/>
                </a:cubicBezTo>
                <a:cubicBezTo>
                  <a:pt x="1115685" y="4172211"/>
                  <a:pt x="1066722" y="4181471"/>
                  <a:pt x="1016744" y="4179061"/>
                </a:cubicBezTo>
                <a:cubicBezTo>
                  <a:pt x="878481" y="4172719"/>
                  <a:pt x="740344" y="4165235"/>
                  <a:pt x="601826" y="4166376"/>
                </a:cubicBezTo>
                <a:cubicBezTo>
                  <a:pt x="543857" y="4166757"/>
                  <a:pt x="486268" y="4168659"/>
                  <a:pt x="428553" y="4172845"/>
                </a:cubicBezTo>
                <a:cubicBezTo>
                  <a:pt x="320859" y="4180710"/>
                  <a:pt x="213546" y="4170055"/>
                  <a:pt x="106234" y="4166249"/>
                </a:cubicBezTo>
                <a:lnTo>
                  <a:pt x="0" y="417100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60480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DC14B3F1-8CC5-4623-94B0-4445E3775D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222B5B-2F58-07A0-482B-30B418FDF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7690" y="576139"/>
            <a:ext cx="4929556" cy="1412631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ea typeface="Calibri Light"/>
                <a:cs typeface="Calibri Light"/>
              </a:rPr>
              <a:t>Product and service</a:t>
            </a:r>
            <a:br>
              <a:rPr lang="en-GB" sz="40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ea typeface="Calibri Light"/>
                <a:cs typeface="Calibri Light"/>
              </a:rPr>
            </a:br>
            <a:endParaRPr lang="en-GB" sz="4000">
              <a:latin typeface="Arial"/>
              <a:cs typeface="Arial"/>
            </a:endParaRPr>
          </a:p>
        </p:txBody>
      </p:sp>
      <p:pic>
        <p:nvPicPr>
          <p:cNvPr id="4" name="Картина 4" descr="Картина, която съдържа храна, чиния, плодове, хляб&#10;&#10;Описанието е генерирано автоматично">
            <a:extLst>
              <a:ext uri="{FF2B5EF4-FFF2-40B4-BE49-F238E27FC236}">
                <a16:creationId xmlns:a16="http://schemas.microsoft.com/office/drawing/2014/main" id="{4AD05B36-D709-000F-6E31-8EA459C700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32" r="-2" b="9006"/>
          <a:stretch/>
        </p:blipFill>
        <p:spPr>
          <a:xfrm>
            <a:off x="491148" y="365865"/>
            <a:ext cx="4853685" cy="4536441"/>
          </a:xfrm>
          <a:prstGeom prst="rect">
            <a:avLst/>
          </a:prstGeom>
        </p:spPr>
      </p:pic>
      <p:pic>
        <p:nvPicPr>
          <p:cNvPr id="5" name="Picture 6" descr="Text&#10;&#10;Description automatically generated">
            <a:extLst>
              <a:ext uri="{FF2B5EF4-FFF2-40B4-BE49-F238E27FC236}">
                <a16:creationId xmlns:a16="http://schemas.microsoft.com/office/drawing/2014/main" id="{B394920B-3C77-5380-EA12-30AD56C327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92" r="-4" b="-4"/>
          <a:stretch/>
        </p:blipFill>
        <p:spPr>
          <a:xfrm>
            <a:off x="491147" y="5155499"/>
            <a:ext cx="4853685" cy="1255818"/>
          </a:xfrm>
          <a:prstGeom prst="rect">
            <a:avLst/>
          </a:prstGeom>
        </p:spPr>
      </p:pic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8EC0F70-6AFD-45BE-8F70-52888FC30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35981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15">
            <a:extLst>
              <a:ext uri="{FF2B5EF4-FFF2-40B4-BE49-F238E27FC236}">
                <a16:creationId xmlns:a16="http://schemas.microsoft.com/office/drawing/2014/main" id="{8C4FCB75-9F01-7BEA-DD03-D587A2F79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460" y="2132593"/>
            <a:ext cx="5668108" cy="419458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74320" indent="-274320">
              <a:lnSpc>
                <a:spcPct val="100000"/>
              </a:lnSpc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We help our customers better their health and existence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ea typeface="+mn-lt"/>
              <a:cs typeface="Arial"/>
            </a:endParaRPr>
          </a:p>
          <a:p>
            <a:pPr marL="274320" indent="-274320">
              <a:lnSpc>
                <a:spcPct val="100000"/>
              </a:lnSpc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Providing a healthy varied menu - breakfasts, salads, meat, soups, smoothies, and desserts 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ea typeface="+mn-lt"/>
              <a:cs typeface="Arial"/>
            </a:endParaRPr>
          </a:p>
          <a:p>
            <a:pPr marL="274320" indent="-274320">
              <a:lnSpc>
                <a:spcPct val="100000"/>
              </a:lnSpc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Using pure organic products from nearby farms</a:t>
            </a:r>
          </a:p>
          <a:p>
            <a:pPr marL="274320" indent="-274320">
              <a:lnSpc>
                <a:spcPct val="100000"/>
              </a:lnSpc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Delivered to the place specified by the customer. </a:t>
            </a:r>
          </a:p>
          <a:p>
            <a:pPr marL="274320" indent="-274320">
              <a:lnSpc>
                <a:spcPct val="100000"/>
              </a:lnSpc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Online and phone orders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cs typeface="Calibri" panose="020F0502020204030204"/>
            </a:endParaRPr>
          </a:p>
          <a:p>
            <a:endParaRPr lang="en-US"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91995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5B1FC96-0749-41C9-BAED-E089E7714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980126-BE3D-4146-103C-B49F2CCDA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127756"/>
            <a:ext cx="3419856" cy="304800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ea typeface="Calibri Light"/>
                <a:cs typeface="Calibri Light"/>
              </a:rPr>
              <a:t>Target Market</a:t>
            </a:r>
            <a:endParaRPr lang="en-GB" sz="4800">
              <a:solidFill>
                <a:schemeClr val="accent6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6" descr="Text&#10;&#10;Description automatically generated">
            <a:extLst>
              <a:ext uri="{FF2B5EF4-FFF2-40B4-BE49-F238E27FC236}">
                <a16:creationId xmlns:a16="http://schemas.microsoft.com/office/drawing/2014/main" id="{80D5B0AA-C522-7B1C-68C7-591234F133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04" r="3652" b="-2"/>
          <a:stretch/>
        </p:blipFill>
        <p:spPr>
          <a:xfrm>
            <a:off x="158267" y="977910"/>
            <a:ext cx="3682995" cy="1478471"/>
          </a:xfrm>
          <a:custGeom>
            <a:avLst/>
            <a:gdLst/>
            <a:ahLst/>
            <a:cxnLst/>
            <a:rect l="l" t="t" r="r" b="b"/>
            <a:pathLst>
              <a:path w="6005375" h="4196281">
                <a:moveTo>
                  <a:pt x="0" y="0"/>
                </a:moveTo>
                <a:lnTo>
                  <a:pt x="6000672" y="0"/>
                </a:lnTo>
                <a:lnTo>
                  <a:pt x="5998730" y="19709"/>
                </a:lnTo>
                <a:cubicBezTo>
                  <a:pt x="6001245" y="280059"/>
                  <a:pt x="5986415" y="540409"/>
                  <a:pt x="5999656" y="800631"/>
                </a:cubicBezTo>
                <a:cubicBezTo>
                  <a:pt x="6009855" y="1001996"/>
                  <a:pt x="6003364" y="1203233"/>
                  <a:pt x="5999656" y="1404471"/>
                </a:cubicBezTo>
                <a:cubicBezTo>
                  <a:pt x="5992506" y="1790420"/>
                  <a:pt x="6003364" y="2175860"/>
                  <a:pt x="5998730" y="2561300"/>
                </a:cubicBezTo>
                <a:cubicBezTo>
                  <a:pt x="5996744" y="2732154"/>
                  <a:pt x="5998994" y="2902754"/>
                  <a:pt x="6003364" y="3073609"/>
                </a:cubicBezTo>
                <a:cubicBezTo>
                  <a:pt x="6009720" y="3317560"/>
                  <a:pt x="5999923" y="3561638"/>
                  <a:pt x="5989197" y="3805463"/>
                </a:cubicBezTo>
                <a:cubicBezTo>
                  <a:pt x="5985594" y="3872508"/>
                  <a:pt x="5984647" y="3939633"/>
                  <a:pt x="5986348" y="4006695"/>
                </a:cubicBezTo>
                <a:lnTo>
                  <a:pt x="5997254" y="4174633"/>
                </a:lnTo>
                <a:lnTo>
                  <a:pt x="5951601" y="4176620"/>
                </a:lnTo>
                <a:cubicBezTo>
                  <a:pt x="5886702" y="4176651"/>
                  <a:pt x="5821788" y="4174749"/>
                  <a:pt x="5756905" y="4173480"/>
                </a:cubicBezTo>
                <a:cubicBezTo>
                  <a:pt x="5518559" y="4169040"/>
                  <a:pt x="5280086" y="4173480"/>
                  <a:pt x="5042247" y="4150774"/>
                </a:cubicBezTo>
                <a:cubicBezTo>
                  <a:pt x="4977618" y="4144622"/>
                  <a:pt x="4912546" y="4140690"/>
                  <a:pt x="4847600" y="4141467"/>
                </a:cubicBezTo>
                <a:cubicBezTo>
                  <a:pt x="4782655" y="4142244"/>
                  <a:pt x="4717835" y="4147730"/>
                  <a:pt x="4653713" y="4160414"/>
                </a:cubicBezTo>
                <a:cubicBezTo>
                  <a:pt x="4446571" y="4200625"/>
                  <a:pt x="4238796" y="4203162"/>
                  <a:pt x="4029497" y="4186925"/>
                </a:cubicBezTo>
                <a:cubicBezTo>
                  <a:pt x="3943621" y="4180203"/>
                  <a:pt x="3857746" y="4169040"/>
                  <a:pt x="3771489" y="4171196"/>
                </a:cubicBezTo>
                <a:cubicBezTo>
                  <a:pt x="3623585" y="4175129"/>
                  <a:pt x="3475554" y="4167137"/>
                  <a:pt x="3327523" y="4169167"/>
                </a:cubicBezTo>
                <a:cubicBezTo>
                  <a:pt x="3323528" y="4169738"/>
                  <a:pt x="3319443" y="4169205"/>
                  <a:pt x="3315727" y="4167645"/>
                </a:cubicBezTo>
                <a:cubicBezTo>
                  <a:pt x="3278941" y="4142402"/>
                  <a:pt x="3238603" y="4152169"/>
                  <a:pt x="3200549" y="4158765"/>
                </a:cubicBezTo>
                <a:cubicBezTo>
                  <a:pt x="3074082" y="4180710"/>
                  <a:pt x="2947742" y="4191492"/>
                  <a:pt x="2819246" y="4174494"/>
                </a:cubicBezTo>
                <a:cubicBezTo>
                  <a:pt x="2696546" y="4156698"/>
                  <a:pt x="2572096" y="4154478"/>
                  <a:pt x="2448851" y="4167898"/>
                </a:cubicBezTo>
                <a:cubicBezTo>
                  <a:pt x="2279383" y="4187687"/>
                  <a:pt x="2110549" y="4183501"/>
                  <a:pt x="1941462" y="4167898"/>
                </a:cubicBezTo>
                <a:cubicBezTo>
                  <a:pt x="1872837" y="4161556"/>
                  <a:pt x="1803198" y="4150774"/>
                  <a:pt x="1735208" y="4166630"/>
                </a:cubicBezTo>
                <a:cubicBezTo>
                  <a:pt x="1651489" y="4186038"/>
                  <a:pt x="1568023" y="4179695"/>
                  <a:pt x="1484050" y="4175382"/>
                </a:cubicBezTo>
                <a:cubicBezTo>
                  <a:pt x="1377752" y="4169801"/>
                  <a:pt x="1271708" y="4153692"/>
                  <a:pt x="1165029" y="4166376"/>
                </a:cubicBezTo>
                <a:cubicBezTo>
                  <a:pt x="1115685" y="4172211"/>
                  <a:pt x="1066722" y="4181471"/>
                  <a:pt x="1016744" y="4179061"/>
                </a:cubicBezTo>
                <a:cubicBezTo>
                  <a:pt x="878481" y="4172719"/>
                  <a:pt x="740344" y="4165235"/>
                  <a:pt x="601826" y="4166376"/>
                </a:cubicBezTo>
                <a:cubicBezTo>
                  <a:pt x="543857" y="4166757"/>
                  <a:pt x="486268" y="4168659"/>
                  <a:pt x="428553" y="4172845"/>
                </a:cubicBezTo>
                <a:cubicBezTo>
                  <a:pt x="320859" y="4180710"/>
                  <a:pt x="213546" y="4170055"/>
                  <a:pt x="106234" y="4166249"/>
                </a:cubicBezTo>
                <a:lnTo>
                  <a:pt x="0" y="4171008"/>
                </a:lnTo>
                <a:close/>
              </a:path>
            </a:pathLst>
          </a:custGeom>
        </p:spPr>
      </p:pic>
      <p:pic>
        <p:nvPicPr>
          <p:cNvPr id="4" name="Картина 5" descr="Картина, която съдържа храна, чиния, купа, ядене&#10;&#10;Описанието е генерирано автоматично">
            <a:extLst>
              <a:ext uri="{FF2B5EF4-FFF2-40B4-BE49-F238E27FC236}">
                <a16:creationId xmlns:a16="http://schemas.microsoft.com/office/drawing/2014/main" id="{D0816C5E-6D8C-207F-89F6-944FB573AE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1616" b="-1"/>
          <a:stretch/>
        </p:blipFill>
        <p:spPr>
          <a:xfrm>
            <a:off x="3683000" y="10"/>
            <a:ext cx="8508995" cy="3120862"/>
          </a:xfrm>
          <a:custGeom>
            <a:avLst/>
            <a:gdLst/>
            <a:ahLst/>
            <a:cxnLst/>
            <a:rect l="l" t="t" r="r" b="b"/>
            <a:pathLst>
              <a:path w="6006950" h="4187672">
                <a:moveTo>
                  <a:pt x="9223" y="0"/>
                </a:moveTo>
                <a:lnTo>
                  <a:pt x="6006950" y="0"/>
                </a:lnTo>
                <a:lnTo>
                  <a:pt x="6006950" y="4169490"/>
                </a:lnTo>
                <a:lnTo>
                  <a:pt x="5787907" y="4174448"/>
                </a:lnTo>
                <a:cubicBezTo>
                  <a:pt x="5713866" y="4173475"/>
                  <a:pt x="5639861" y="4169853"/>
                  <a:pt x="5566029" y="4163587"/>
                </a:cubicBezTo>
                <a:cubicBezTo>
                  <a:pt x="5458843" y="4155595"/>
                  <a:pt x="5350768" y="4144559"/>
                  <a:pt x="5244343" y="4164855"/>
                </a:cubicBezTo>
                <a:cubicBezTo>
                  <a:pt x="5127517" y="4187307"/>
                  <a:pt x="5010817" y="4187434"/>
                  <a:pt x="4892977" y="4181726"/>
                </a:cubicBezTo>
                <a:cubicBezTo>
                  <a:pt x="4792260" y="4176906"/>
                  <a:pt x="4691923" y="4151536"/>
                  <a:pt x="4590445" y="4178301"/>
                </a:cubicBezTo>
                <a:cubicBezTo>
                  <a:pt x="4580348" y="4179772"/>
                  <a:pt x="4570061" y="4179341"/>
                  <a:pt x="4560128" y="4177032"/>
                </a:cubicBezTo>
                <a:cubicBezTo>
                  <a:pt x="4449137" y="4161684"/>
                  <a:pt x="4337384" y="4174242"/>
                  <a:pt x="4226013" y="4169929"/>
                </a:cubicBezTo>
                <a:cubicBezTo>
                  <a:pt x="4174640" y="4167899"/>
                  <a:pt x="4122252" y="4169041"/>
                  <a:pt x="4071513" y="4163587"/>
                </a:cubicBezTo>
                <a:cubicBezTo>
                  <a:pt x="3955067" y="4151156"/>
                  <a:pt x="3838874" y="4144559"/>
                  <a:pt x="3723697" y="4173861"/>
                </a:cubicBezTo>
                <a:cubicBezTo>
                  <a:pt x="3690082" y="4181764"/>
                  <a:pt x="3655732" y="4186013"/>
                  <a:pt x="3621204" y="4186546"/>
                </a:cubicBezTo>
                <a:cubicBezTo>
                  <a:pt x="3508437" y="4190605"/>
                  <a:pt x="3396050" y="4182867"/>
                  <a:pt x="3283664" y="4176525"/>
                </a:cubicBezTo>
                <a:cubicBezTo>
                  <a:pt x="3205652" y="4172085"/>
                  <a:pt x="3127768" y="4162445"/>
                  <a:pt x="3049630" y="4170563"/>
                </a:cubicBezTo>
                <a:cubicBezTo>
                  <a:pt x="3004218" y="4175257"/>
                  <a:pt x="2958427" y="4175257"/>
                  <a:pt x="2913015" y="4170563"/>
                </a:cubicBezTo>
                <a:cubicBezTo>
                  <a:pt x="2829321" y="4160758"/>
                  <a:pt x="2744879" y="4158931"/>
                  <a:pt x="2660842" y="4165109"/>
                </a:cubicBezTo>
                <a:cubicBezTo>
                  <a:pt x="2535390" y="4175891"/>
                  <a:pt x="2410065" y="4184897"/>
                  <a:pt x="2284232" y="4167773"/>
                </a:cubicBezTo>
                <a:cubicBezTo>
                  <a:pt x="2212868" y="4156559"/>
                  <a:pt x="2140312" y="4155240"/>
                  <a:pt x="2068592" y="4163840"/>
                </a:cubicBezTo>
                <a:cubicBezTo>
                  <a:pt x="1897729" y="4187814"/>
                  <a:pt x="1726485" y="4180077"/>
                  <a:pt x="1555241" y="4170183"/>
                </a:cubicBezTo>
                <a:cubicBezTo>
                  <a:pt x="1440824" y="4163460"/>
                  <a:pt x="1325901" y="4151156"/>
                  <a:pt x="1211738" y="4167392"/>
                </a:cubicBezTo>
                <a:cubicBezTo>
                  <a:pt x="1066118" y="4187688"/>
                  <a:pt x="920370" y="4180965"/>
                  <a:pt x="774368" y="4175003"/>
                </a:cubicBezTo>
                <a:cubicBezTo>
                  <a:pt x="667182" y="4170563"/>
                  <a:pt x="559869" y="4157117"/>
                  <a:pt x="452430" y="4173734"/>
                </a:cubicBezTo>
                <a:cubicBezTo>
                  <a:pt x="441369" y="4175244"/>
                  <a:pt x="430117" y="4174115"/>
                  <a:pt x="419576" y="4170436"/>
                </a:cubicBezTo>
                <a:cubicBezTo>
                  <a:pt x="378807" y="4157016"/>
                  <a:pt x="335096" y="4155215"/>
                  <a:pt x="293363" y="4165236"/>
                </a:cubicBezTo>
                <a:cubicBezTo>
                  <a:pt x="216367" y="4182106"/>
                  <a:pt x="139497" y="4189463"/>
                  <a:pt x="61105" y="4174115"/>
                </a:cubicBezTo>
                <a:lnTo>
                  <a:pt x="13323" y="4171265"/>
                </a:lnTo>
                <a:lnTo>
                  <a:pt x="28554" y="3843045"/>
                </a:lnTo>
                <a:cubicBezTo>
                  <a:pt x="30457" y="3722610"/>
                  <a:pt x="27412" y="3602256"/>
                  <a:pt x="15626" y="3482187"/>
                </a:cubicBezTo>
                <a:cubicBezTo>
                  <a:pt x="-847" y="3335690"/>
                  <a:pt x="-4304" y="3188124"/>
                  <a:pt x="5296" y="3041068"/>
                </a:cubicBezTo>
                <a:cubicBezTo>
                  <a:pt x="11786" y="2956911"/>
                  <a:pt x="18539" y="2872754"/>
                  <a:pt x="22776" y="2788472"/>
                </a:cubicBezTo>
                <a:cubicBezTo>
                  <a:pt x="28180" y="2668580"/>
                  <a:pt x="25173" y="2548474"/>
                  <a:pt x="13771" y="2428964"/>
                </a:cubicBezTo>
                <a:cubicBezTo>
                  <a:pt x="4237" y="2337829"/>
                  <a:pt x="3177" y="2246070"/>
                  <a:pt x="10593" y="2154757"/>
                </a:cubicBezTo>
                <a:cubicBezTo>
                  <a:pt x="25690" y="1999286"/>
                  <a:pt x="9931" y="1843813"/>
                  <a:pt x="5032" y="1688466"/>
                </a:cubicBezTo>
                <a:cubicBezTo>
                  <a:pt x="-3577" y="1402691"/>
                  <a:pt x="20393" y="1117045"/>
                  <a:pt x="9666" y="831270"/>
                </a:cubicBezTo>
                <a:cubicBezTo>
                  <a:pt x="3841" y="689908"/>
                  <a:pt x="16420" y="548673"/>
                  <a:pt x="9666" y="407311"/>
                </a:cubicBezTo>
                <a:cubicBezTo>
                  <a:pt x="4105" y="306755"/>
                  <a:pt x="397" y="206200"/>
                  <a:pt x="4105" y="105518"/>
                </a:cubicBezTo>
                <a:cubicBezTo>
                  <a:pt x="5164" y="78059"/>
                  <a:pt x="5826" y="50473"/>
                  <a:pt x="9534" y="23396"/>
                </a:cubicBezTo>
                <a:close/>
              </a:path>
            </a:pathLst>
          </a:custGeom>
        </p:spPr>
      </p:pic>
      <p:sp>
        <p:nvSpPr>
          <p:cNvPr id="27" name="sketch line">
            <a:extLst>
              <a:ext uri="{FF2B5EF4-FFF2-40B4-BE49-F238E27FC236}">
                <a16:creationId xmlns:a16="http://schemas.microsoft.com/office/drawing/2014/main" id="{63C1A86C-B1A8-4AEC-B001-595C91716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89020" y="5404538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B50355D2-F007-BA9E-D9A8-0AA479541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4" y="3514617"/>
            <a:ext cx="6903721" cy="3048000"/>
          </a:xfrm>
        </p:spPr>
        <p:txBody>
          <a:bodyPr anchor="ctr">
            <a:normAutofit/>
          </a:bodyPr>
          <a:lstStyle/>
          <a:p>
            <a:pPr marL="274320" indent="-274320">
              <a:buNone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The target group on which our business will focus is: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  <a:p>
            <a:pPr marL="274320" indent="-274320">
              <a:buNone/>
            </a:pP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ea typeface="+mn-lt"/>
              <a:cs typeface="+mn-lt"/>
            </a:endParaRPr>
          </a:p>
          <a:p>
            <a:pPr marL="274320" indent="-274320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people who are aware of the need for healthy eating</a:t>
            </a:r>
          </a:p>
          <a:p>
            <a:pPr marL="274320" indent="-274320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people who think they have a need to lose weight</a:t>
            </a:r>
          </a:p>
          <a:p>
            <a:pPr marL="274320" indent="-274320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people with health problems</a:t>
            </a:r>
          </a:p>
          <a:p>
            <a:pPr marL="274320" indent="-274320"/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Arial"/>
              </a:rPr>
              <a:t>service is aimed at all age groups and all gender groups </a:t>
            </a:r>
          </a:p>
        </p:txBody>
      </p:sp>
    </p:spTree>
    <p:extLst>
      <p:ext uri="{BB962C8B-B14F-4D97-AF65-F5344CB8AC3E}">
        <p14:creationId xmlns:p14="http://schemas.microsoft.com/office/powerpoint/2010/main" val="4110960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6B92FAF7-0AD3-4B47-9111-D0E9CD79E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6A77139-BADB-4B2C-BD41-B67A4D37D7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526" y="2227167"/>
            <a:ext cx="4336168" cy="4630834"/>
            <a:chOff x="7855526" y="2145638"/>
            <a:chExt cx="4336168" cy="4630834"/>
          </a:xfrm>
          <a:gradFill>
            <a:gsLst>
              <a:gs pos="2000">
                <a:schemeClr val="bg1">
                  <a:alpha val="10000"/>
                </a:schemeClr>
              </a:gs>
              <a:gs pos="16000">
                <a:schemeClr val="accent6">
                  <a:alpha val="10000"/>
                </a:schemeClr>
              </a:gs>
              <a:gs pos="100000">
                <a:schemeClr val="bg1">
                  <a:alpha val="10000"/>
                </a:schemeClr>
              </a:gs>
              <a:gs pos="85000">
                <a:schemeClr val="accent1">
                  <a:alpha val="10000"/>
                </a:schemeClr>
              </a:gs>
            </a:gsLst>
            <a:lin ang="12000000" scaled="0"/>
          </a:gradFill>
        </p:grpSpPr>
        <p:sp useBgFill="1">
          <p:nvSpPr>
            <p:cNvPr id="32" name="Freeform: Shape 31">
              <a:extLst>
                <a:ext uri="{FF2B5EF4-FFF2-40B4-BE49-F238E27FC236}">
                  <a16:creationId xmlns:a16="http://schemas.microsoft.com/office/drawing/2014/main" id="{DAC7B25D-E1A6-459A-B45A-1912B0CD9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75903" y="2463723"/>
              <a:ext cx="4315791" cy="4312749"/>
            </a:xfrm>
            <a:custGeom>
              <a:avLst/>
              <a:gdLst>
                <a:gd name="connsiteX0" fmla="*/ 2987009 w 4315791"/>
                <a:gd name="connsiteY0" fmla="*/ 0 h 4312749"/>
                <a:gd name="connsiteX1" fmla="*/ 4136908 w 4315791"/>
                <a:gd name="connsiteY1" fmla="*/ 333995 h 4312749"/>
                <a:gd name="connsiteX2" fmla="*/ 4315791 w 4315791"/>
                <a:gd name="connsiteY2" fmla="*/ 445229 h 4312749"/>
                <a:gd name="connsiteX3" fmla="*/ 4315791 w 4315791"/>
                <a:gd name="connsiteY3" fmla="*/ 1208150 h 4312749"/>
                <a:gd name="connsiteX4" fmla="*/ 4145996 w 4315791"/>
                <a:gd name="connsiteY4" fmla="*/ 1085198 h 4312749"/>
                <a:gd name="connsiteX5" fmla="*/ 3631470 w 4315791"/>
                <a:gd name="connsiteY5" fmla="*/ 767158 h 4312749"/>
                <a:gd name="connsiteX6" fmla="*/ 2987009 w 4315791"/>
                <a:gd name="connsiteY6" fmla="*/ 611504 h 4312749"/>
                <a:gd name="connsiteX7" fmla="*/ 1985110 w 4315791"/>
                <a:gd name="connsiteY7" fmla="*/ 855943 h 4312749"/>
                <a:gd name="connsiteX8" fmla="*/ 1223061 w 4315791"/>
                <a:gd name="connsiteY8" fmla="*/ 1585590 h 4312749"/>
                <a:gd name="connsiteX9" fmla="*/ 1023311 w 4315791"/>
                <a:gd name="connsiteY9" fmla="*/ 1849089 h 4312749"/>
                <a:gd name="connsiteX10" fmla="*/ 652067 w 4315791"/>
                <a:gd name="connsiteY10" fmla="*/ 2610233 h 4312749"/>
                <a:gd name="connsiteX11" fmla="*/ 876921 w 4315791"/>
                <a:gd name="connsiteY11" fmla="*/ 3447930 h 4312749"/>
                <a:gd name="connsiteX12" fmla="*/ 1504428 w 4315791"/>
                <a:gd name="connsiteY12" fmla="*/ 4177169 h 4312749"/>
                <a:gd name="connsiteX13" fmla="*/ 1689053 w 4315791"/>
                <a:gd name="connsiteY13" fmla="*/ 4312749 h 4312749"/>
                <a:gd name="connsiteX14" fmla="*/ 729636 w 4315791"/>
                <a:gd name="connsiteY14" fmla="*/ 4312749 h 4312749"/>
                <a:gd name="connsiteX15" fmla="*/ 638463 w 4315791"/>
                <a:gd name="connsiteY15" fmla="*/ 4216521 h 4312749"/>
                <a:gd name="connsiteX16" fmla="*/ 0 w 4315791"/>
                <a:gd name="connsiteY16" fmla="*/ 2610335 h 4312749"/>
                <a:gd name="connsiteX17" fmla="*/ 683474 w 4315791"/>
                <a:gd name="connsiteY17" fmla="*/ 1242376 h 4312749"/>
                <a:gd name="connsiteX18" fmla="*/ 2987009 w 4315791"/>
                <a:gd name="connsiteY18" fmla="*/ 0 h 4312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315791" h="4312749">
                  <a:moveTo>
                    <a:pt x="2987009" y="0"/>
                  </a:moveTo>
                  <a:cubicBezTo>
                    <a:pt x="3434423" y="0"/>
                    <a:pt x="3798884" y="137413"/>
                    <a:pt x="4136908" y="333995"/>
                  </a:cubicBezTo>
                  <a:lnTo>
                    <a:pt x="4315791" y="445229"/>
                  </a:lnTo>
                  <a:lnTo>
                    <a:pt x="4315791" y="1208150"/>
                  </a:lnTo>
                  <a:lnTo>
                    <a:pt x="4145996" y="1085198"/>
                  </a:lnTo>
                  <a:cubicBezTo>
                    <a:pt x="3968282" y="958859"/>
                    <a:pt x="3800518" y="848961"/>
                    <a:pt x="3631470" y="767158"/>
                  </a:cubicBezTo>
                  <a:cubicBezTo>
                    <a:pt x="3411941" y="660943"/>
                    <a:pt x="3207191" y="611504"/>
                    <a:pt x="2987009" y="611504"/>
                  </a:cubicBezTo>
                  <a:cubicBezTo>
                    <a:pt x="2599030" y="611504"/>
                    <a:pt x="2271258" y="691421"/>
                    <a:pt x="1985110" y="855943"/>
                  </a:cubicBezTo>
                  <a:cubicBezTo>
                    <a:pt x="1715153" y="1011087"/>
                    <a:pt x="1465955" y="1249819"/>
                    <a:pt x="1223061" y="1585590"/>
                  </a:cubicBezTo>
                  <a:cubicBezTo>
                    <a:pt x="1154375" y="1680490"/>
                    <a:pt x="1087756" y="1766217"/>
                    <a:pt x="1023311" y="1849089"/>
                  </a:cubicBezTo>
                  <a:cubicBezTo>
                    <a:pt x="765853" y="2180172"/>
                    <a:pt x="652067" y="2338069"/>
                    <a:pt x="652067" y="2610233"/>
                  </a:cubicBezTo>
                  <a:cubicBezTo>
                    <a:pt x="652067" y="2895038"/>
                    <a:pt x="727707" y="3176887"/>
                    <a:pt x="876921" y="3447930"/>
                  </a:cubicBezTo>
                  <a:cubicBezTo>
                    <a:pt x="1022224" y="3711838"/>
                    <a:pt x="1239145" y="3964023"/>
                    <a:pt x="1504428" y="4177169"/>
                  </a:cubicBezTo>
                  <a:lnTo>
                    <a:pt x="1689053" y="4312749"/>
                  </a:lnTo>
                  <a:lnTo>
                    <a:pt x="729636" y="4312749"/>
                  </a:lnTo>
                  <a:lnTo>
                    <a:pt x="638463" y="4216521"/>
                  </a:lnTo>
                  <a:cubicBezTo>
                    <a:pt x="243716" y="3758034"/>
                    <a:pt x="0" y="3205314"/>
                    <a:pt x="0" y="2610335"/>
                  </a:cubicBezTo>
                  <a:cubicBezTo>
                    <a:pt x="0" y="2015344"/>
                    <a:pt x="351790" y="1700877"/>
                    <a:pt x="683474" y="1242376"/>
                  </a:cubicBezTo>
                  <a:cubicBezTo>
                    <a:pt x="1236211" y="478174"/>
                    <a:pt x="1925445" y="0"/>
                    <a:pt x="298700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33" name="Freeform: Shape 32">
              <a:extLst>
                <a:ext uri="{FF2B5EF4-FFF2-40B4-BE49-F238E27FC236}">
                  <a16:creationId xmlns:a16="http://schemas.microsoft.com/office/drawing/2014/main" id="{920A7C7E-00F6-490C-A8E7-5167EA6A4B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75903" y="2463723"/>
              <a:ext cx="4315791" cy="4312749"/>
            </a:xfrm>
            <a:custGeom>
              <a:avLst/>
              <a:gdLst>
                <a:gd name="connsiteX0" fmla="*/ 2987009 w 4315791"/>
                <a:gd name="connsiteY0" fmla="*/ 0 h 4312749"/>
                <a:gd name="connsiteX1" fmla="*/ 4136908 w 4315791"/>
                <a:gd name="connsiteY1" fmla="*/ 333995 h 4312749"/>
                <a:gd name="connsiteX2" fmla="*/ 4315791 w 4315791"/>
                <a:gd name="connsiteY2" fmla="*/ 445229 h 4312749"/>
                <a:gd name="connsiteX3" fmla="*/ 4315791 w 4315791"/>
                <a:gd name="connsiteY3" fmla="*/ 1079495 h 4312749"/>
                <a:gd name="connsiteX4" fmla="*/ 4206793 w 4315791"/>
                <a:gd name="connsiteY4" fmla="*/ 1000737 h 4312749"/>
                <a:gd name="connsiteX5" fmla="*/ 2987119 w 4315791"/>
                <a:gd name="connsiteY5" fmla="*/ 509571 h 4312749"/>
                <a:gd name="connsiteX6" fmla="*/ 1133184 w 4315791"/>
                <a:gd name="connsiteY6" fmla="*/ 1528405 h 4312749"/>
                <a:gd name="connsiteX7" fmla="*/ 935607 w 4315791"/>
                <a:gd name="connsiteY7" fmla="*/ 1789050 h 4312749"/>
                <a:gd name="connsiteX8" fmla="*/ 543498 w 4315791"/>
                <a:gd name="connsiteY8" fmla="*/ 2610233 h 4312749"/>
                <a:gd name="connsiteX9" fmla="*/ 780416 w 4315791"/>
                <a:gd name="connsiteY9" fmla="*/ 3494616 h 4312749"/>
                <a:gd name="connsiteX10" fmla="*/ 1433786 w 4315791"/>
                <a:gd name="connsiteY10" fmla="*/ 4254537 h 4312749"/>
                <a:gd name="connsiteX11" fmla="*/ 1513041 w 4315791"/>
                <a:gd name="connsiteY11" fmla="*/ 4312749 h 4312749"/>
                <a:gd name="connsiteX12" fmla="*/ 729636 w 4315791"/>
                <a:gd name="connsiteY12" fmla="*/ 4312749 h 4312749"/>
                <a:gd name="connsiteX13" fmla="*/ 638463 w 4315791"/>
                <a:gd name="connsiteY13" fmla="*/ 4216521 h 4312749"/>
                <a:gd name="connsiteX14" fmla="*/ 0 w 4315791"/>
                <a:gd name="connsiteY14" fmla="*/ 2610335 h 4312749"/>
                <a:gd name="connsiteX15" fmla="*/ 683474 w 4315791"/>
                <a:gd name="connsiteY15" fmla="*/ 1242376 h 4312749"/>
                <a:gd name="connsiteX16" fmla="*/ 2987009 w 4315791"/>
                <a:gd name="connsiteY16" fmla="*/ 0 h 4312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15791" h="4312749">
                  <a:moveTo>
                    <a:pt x="2987009" y="0"/>
                  </a:moveTo>
                  <a:cubicBezTo>
                    <a:pt x="3434423" y="0"/>
                    <a:pt x="3798884" y="137413"/>
                    <a:pt x="4136908" y="333995"/>
                  </a:cubicBezTo>
                  <a:lnTo>
                    <a:pt x="4315791" y="445229"/>
                  </a:lnTo>
                  <a:lnTo>
                    <a:pt x="4315791" y="1079495"/>
                  </a:lnTo>
                  <a:lnTo>
                    <a:pt x="4206793" y="1000737"/>
                  </a:lnTo>
                  <a:cubicBezTo>
                    <a:pt x="3781561" y="699607"/>
                    <a:pt x="3436718" y="509571"/>
                    <a:pt x="2987119" y="509571"/>
                  </a:cubicBezTo>
                  <a:cubicBezTo>
                    <a:pt x="2204204" y="509571"/>
                    <a:pt x="1649730" y="814251"/>
                    <a:pt x="1133184" y="1528405"/>
                  </a:cubicBezTo>
                  <a:cubicBezTo>
                    <a:pt x="1065585" y="1621878"/>
                    <a:pt x="999510" y="1706892"/>
                    <a:pt x="935607" y="1789050"/>
                  </a:cubicBezTo>
                  <a:cubicBezTo>
                    <a:pt x="670760" y="2129716"/>
                    <a:pt x="543498" y="2306877"/>
                    <a:pt x="543498" y="2610233"/>
                  </a:cubicBezTo>
                  <a:cubicBezTo>
                    <a:pt x="543498" y="2911449"/>
                    <a:pt x="623267" y="3208997"/>
                    <a:pt x="780416" y="3494616"/>
                  </a:cubicBezTo>
                  <a:cubicBezTo>
                    <a:pt x="934194" y="3774018"/>
                    <a:pt x="1154050" y="4029772"/>
                    <a:pt x="1433786" y="4254537"/>
                  </a:cubicBezTo>
                  <a:lnTo>
                    <a:pt x="1513041" y="4312749"/>
                  </a:lnTo>
                  <a:lnTo>
                    <a:pt x="729636" y="4312749"/>
                  </a:lnTo>
                  <a:lnTo>
                    <a:pt x="638463" y="4216521"/>
                  </a:lnTo>
                  <a:cubicBezTo>
                    <a:pt x="243716" y="3758034"/>
                    <a:pt x="0" y="3205314"/>
                    <a:pt x="0" y="2610335"/>
                  </a:cubicBezTo>
                  <a:cubicBezTo>
                    <a:pt x="0" y="2015344"/>
                    <a:pt x="351790" y="1700877"/>
                    <a:pt x="683474" y="1242376"/>
                  </a:cubicBezTo>
                  <a:cubicBezTo>
                    <a:pt x="1236211" y="478174"/>
                    <a:pt x="1925445" y="0"/>
                    <a:pt x="298700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34" name="Freeform: Shape 33">
              <a:extLst>
                <a:ext uri="{FF2B5EF4-FFF2-40B4-BE49-F238E27FC236}">
                  <a16:creationId xmlns:a16="http://schemas.microsoft.com/office/drawing/2014/main" id="{2E166FC5-8F23-41C3-879A-BFF8D5B705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77037" y="2411531"/>
              <a:ext cx="4314657" cy="4364939"/>
            </a:xfrm>
            <a:custGeom>
              <a:avLst/>
              <a:gdLst>
                <a:gd name="connsiteX0" fmla="*/ 3028307 w 4314657"/>
                <a:gd name="connsiteY0" fmla="*/ 21 h 4364939"/>
                <a:gd name="connsiteX1" fmla="*/ 3066670 w 4314657"/>
                <a:gd name="connsiteY1" fmla="*/ 836 h 4364939"/>
                <a:gd name="connsiteX2" fmla="*/ 3220125 w 4314657"/>
                <a:gd name="connsiteY2" fmla="*/ 9909 h 4364939"/>
                <a:gd name="connsiteX3" fmla="*/ 3816113 w 4314657"/>
                <a:gd name="connsiteY3" fmla="*/ 150272 h 4364939"/>
                <a:gd name="connsiteX4" fmla="*/ 4089981 w 4314657"/>
                <a:gd name="connsiteY4" fmla="*/ 272287 h 4364939"/>
                <a:gd name="connsiteX5" fmla="*/ 4314657 w 4314657"/>
                <a:gd name="connsiteY5" fmla="*/ 398926 h 4364939"/>
                <a:gd name="connsiteX6" fmla="*/ 4314657 w 4314657"/>
                <a:gd name="connsiteY6" fmla="*/ 911199 h 4364939"/>
                <a:gd name="connsiteX7" fmla="*/ 4310597 w 4314657"/>
                <a:gd name="connsiteY7" fmla="*/ 908154 h 4364939"/>
                <a:gd name="connsiteX8" fmla="*/ 4203223 w 4314657"/>
                <a:gd name="connsiteY8" fmla="*/ 829562 h 4364939"/>
                <a:gd name="connsiteX9" fmla="*/ 4095850 w 4314657"/>
                <a:gd name="connsiteY9" fmla="*/ 753520 h 4364939"/>
                <a:gd name="connsiteX10" fmla="*/ 3652987 w 4314657"/>
                <a:gd name="connsiteY10" fmla="*/ 494811 h 4364939"/>
                <a:gd name="connsiteX11" fmla="*/ 3173610 w 4314657"/>
                <a:gd name="connsiteY11" fmla="*/ 347209 h 4364939"/>
                <a:gd name="connsiteX12" fmla="*/ 3047760 w 4314657"/>
                <a:gd name="connsiteY12" fmla="*/ 332632 h 4364939"/>
                <a:gd name="connsiteX13" fmla="*/ 3016027 w 4314657"/>
                <a:gd name="connsiteY13" fmla="*/ 330186 h 4364939"/>
                <a:gd name="connsiteX14" fmla="*/ 2984184 w 4314657"/>
                <a:gd name="connsiteY14" fmla="*/ 328658 h 4364939"/>
                <a:gd name="connsiteX15" fmla="*/ 2952233 w 4314657"/>
                <a:gd name="connsiteY15" fmla="*/ 327332 h 4364939"/>
                <a:gd name="connsiteX16" fmla="*/ 2919085 w 4314657"/>
                <a:gd name="connsiteY16" fmla="*/ 327026 h 4364939"/>
                <a:gd name="connsiteX17" fmla="*/ 2852901 w 4314657"/>
                <a:gd name="connsiteY17" fmla="*/ 326720 h 4364939"/>
                <a:gd name="connsiteX18" fmla="*/ 2786826 w 4314657"/>
                <a:gd name="connsiteY18" fmla="*/ 328148 h 4364939"/>
                <a:gd name="connsiteX19" fmla="*/ 2720965 w 4314657"/>
                <a:gd name="connsiteY19" fmla="*/ 331409 h 4364939"/>
                <a:gd name="connsiteX20" fmla="*/ 2655325 w 4314657"/>
                <a:gd name="connsiteY20" fmla="*/ 336098 h 4364939"/>
                <a:gd name="connsiteX21" fmla="*/ 2524803 w 4314657"/>
                <a:gd name="connsiteY21" fmla="*/ 350573 h 4364939"/>
                <a:gd name="connsiteX22" fmla="*/ 2460139 w 4314657"/>
                <a:gd name="connsiteY22" fmla="*/ 360664 h 4364939"/>
                <a:gd name="connsiteX23" fmla="*/ 2396019 w 4314657"/>
                <a:gd name="connsiteY23" fmla="*/ 372693 h 4364939"/>
                <a:gd name="connsiteX24" fmla="*/ 2145843 w 4314657"/>
                <a:gd name="connsiteY24" fmla="*/ 440989 h 4364939"/>
                <a:gd name="connsiteX25" fmla="*/ 1698635 w 4314657"/>
                <a:gd name="connsiteY25" fmla="*/ 682676 h 4364939"/>
                <a:gd name="connsiteX26" fmla="*/ 1498450 w 4314657"/>
                <a:gd name="connsiteY26" fmla="*/ 835474 h 4364939"/>
                <a:gd name="connsiteX27" fmla="*/ 1307285 w 4314657"/>
                <a:gd name="connsiteY27" fmla="*/ 1001220 h 4364939"/>
                <a:gd name="connsiteX28" fmla="*/ 947780 w 4314657"/>
                <a:gd name="connsiteY28" fmla="*/ 1369612 h 4364939"/>
                <a:gd name="connsiteX29" fmla="*/ 905939 w 4314657"/>
                <a:gd name="connsiteY29" fmla="*/ 1419458 h 4364939"/>
                <a:gd name="connsiteX30" fmla="*/ 863228 w 4314657"/>
                <a:gd name="connsiteY30" fmla="*/ 1471545 h 4364939"/>
                <a:gd name="connsiteX31" fmla="*/ 774330 w 4314657"/>
                <a:gd name="connsiteY31" fmla="*/ 1577659 h 4364939"/>
                <a:gd name="connsiteX32" fmla="*/ 595554 w 4314657"/>
                <a:gd name="connsiteY32" fmla="*/ 1780916 h 4364939"/>
                <a:gd name="connsiteX33" fmla="*/ 430365 w 4314657"/>
                <a:gd name="connsiteY33" fmla="*/ 1982644 h 4364939"/>
                <a:gd name="connsiteX34" fmla="*/ 358855 w 4314657"/>
                <a:gd name="connsiteY34" fmla="*/ 2087025 h 4364939"/>
                <a:gd name="connsiteX35" fmla="*/ 296583 w 4314657"/>
                <a:gd name="connsiteY35" fmla="*/ 2194872 h 4364939"/>
                <a:gd name="connsiteX36" fmla="*/ 207358 w 4314657"/>
                <a:gd name="connsiteY36" fmla="*/ 2423918 h 4364939"/>
                <a:gd name="connsiteX37" fmla="*/ 177146 w 4314657"/>
                <a:gd name="connsiteY37" fmla="*/ 2668765 h 4364939"/>
                <a:gd name="connsiteX38" fmla="*/ 248763 w 4314657"/>
                <a:gd name="connsiteY38" fmla="*/ 3168854 h 4364939"/>
                <a:gd name="connsiteX39" fmla="*/ 445688 w 4314657"/>
                <a:gd name="connsiteY39" fmla="*/ 3637956 h 4364939"/>
                <a:gd name="connsiteX40" fmla="*/ 735859 w 4314657"/>
                <a:gd name="connsiteY40" fmla="*/ 4062310 h 4364939"/>
                <a:gd name="connsiteX41" fmla="*/ 910884 w 4314657"/>
                <a:gd name="connsiteY41" fmla="*/ 4254366 h 4364939"/>
                <a:gd name="connsiteX42" fmla="*/ 1030507 w 4314657"/>
                <a:gd name="connsiteY42" fmla="*/ 4364939 h 4364939"/>
                <a:gd name="connsiteX43" fmla="*/ 676755 w 4314657"/>
                <a:gd name="connsiteY43" fmla="*/ 4364939 h 4364939"/>
                <a:gd name="connsiteX44" fmla="*/ 538105 w 4314657"/>
                <a:gd name="connsiteY44" fmla="*/ 4202315 h 4364939"/>
                <a:gd name="connsiteX45" fmla="*/ 241592 w 4314657"/>
                <a:gd name="connsiteY45" fmla="*/ 3731226 h 4364939"/>
                <a:gd name="connsiteX46" fmla="*/ 60317 w 4314657"/>
                <a:gd name="connsiteY46" fmla="*/ 3211362 h 4364939"/>
                <a:gd name="connsiteX47" fmla="*/ 0 w 4314657"/>
                <a:gd name="connsiteY47" fmla="*/ 2668765 h 4364939"/>
                <a:gd name="connsiteX48" fmla="*/ 21736 w 4314657"/>
                <a:gd name="connsiteY48" fmla="*/ 2390280 h 4364939"/>
                <a:gd name="connsiteX49" fmla="*/ 27605 w 4314657"/>
                <a:gd name="connsiteY49" fmla="*/ 2355521 h 4364939"/>
                <a:gd name="connsiteX50" fmla="*/ 34669 w 4314657"/>
                <a:gd name="connsiteY50" fmla="*/ 2320862 h 4364939"/>
                <a:gd name="connsiteX51" fmla="*/ 50753 w 4314657"/>
                <a:gd name="connsiteY51" fmla="*/ 2251750 h 4364939"/>
                <a:gd name="connsiteX52" fmla="*/ 93899 w 4314657"/>
                <a:gd name="connsiteY52" fmla="*/ 2116179 h 4364939"/>
                <a:gd name="connsiteX53" fmla="*/ 150194 w 4314657"/>
                <a:gd name="connsiteY53" fmla="*/ 1985498 h 4364939"/>
                <a:gd name="connsiteX54" fmla="*/ 216486 w 4314657"/>
                <a:gd name="connsiteY54" fmla="*/ 1860628 h 4364939"/>
                <a:gd name="connsiteX55" fmla="*/ 363527 w 4314657"/>
                <a:gd name="connsiteY55" fmla="*/ 1625058 h 4364939"/>
                <a:gd name="connsiteX56" fmla="*/ 514155 w 4314657"/>
                <a:gd name="connsiteY56" fmla="*/ 1402231 h 4364939"/>
                <a:gd name="connsiteX57" fmla="*/ 586861 w 4314657"/>
                <a:gd name="connsiteY57" fmla="*/ 1293160 h 4364939"/>
                <a:gd name="connsiteX58" fmla="*/ 623702 w 4314657"/>
                <a:gd name="connsiteY58" fmla="*/ 1236892 h 4364939"/>
                <a:gd name="connsiteX59" fmla="*/ 662283 w 4314657"/>
                <a:gd name="connsiteY59" fmla="*/ 1178892 h 4364939"/>
                <a:gd name="connsiteX60" fmla="*/ 827364 w 4314657"/>
                <a:gd name="connsiteY60" fmla="*/ 951170 h 4364939"/>
                <a:gd name="connsiteX61" fmla="*/ 1016355 w 4314657"/>
                <a:gd name="connsiteY61" fmla="*/ 736089 h 4364939"/>
                <a:gd name="connsiteX62" fmla="*/ 1482474 w 4314657"/>
                <a:gd name="connsiteY62" fmla="*/ 378707 h 4364939"/>
                <a:gd name="connsiteX63" fmla="*/ 2035644 w 4314657"/>
                <a:gd name="connsiteY63" fmla="*/ 149151 h 4364939"/>
                <a:gd name="connsiteX64" fmla="*/ 2324619 w 4314657"/>
                <a:gd name="connsiteY64" fmla="*/ 72802 h 4364939"/>
                <a:gd name="connsiteX65" fmla="*/ 2618809 w 4314657"/>
                <a:gd name="connsiteY65" fmla="*/ 24078 h 4364939"/>
                <a:gd name="connsiteX66" fmla="*/ 2914849 w 4314657"/>
                <a:gd name="connsiteY66" fmla="*/ 1957 h 4364939"/>
                <a:gd name="connsiteX67" fmla="*/ 2951907 w 4314657"/>
                <a:gd name="connsiteY67" fmla="*/ 633 h 4364939"/>
                <a:gd name="connsiteX68" fmla="*/ 2990052 w 4314657"/>
                <a:gd name="connsiteY68" fmla="*/ 224 h 4364939"/>
                <a:gd name="connsiteX69" fmla="*/ 3028307 w 4314657"/>
                <a:gd name="connsiteY69" fmla="*/ 21 h 4364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4314657" h="4364939">
                  <a:moveTo>
                    <a:pt x="3028307" y="21"/>
                  </a:moveTo>
                  <a:lnTo>
                    <a:pt x="3066670" y="836"/>
                  </a:lnTo>
                  <a:cubicBezTo>
                    <a:pt x="3117749" y="1856"/>
                    <a:pt x="3168937" y="5320"/>
                    <a:pt x="3220125" y="9909"/>
                  </a:cubicBezTo>
                  <a:cubicBezTo>
                    <a:pt x="3424763" y="29073"/>
                    <a:pt x="3627448" y="77898"/>
                    <a:pt x="3816113" y="150272"/>
                  </a:cubicBezTo>
                  <a:cubicBezTo>
                    <a:pt x="3910880" y="185950"/>
                    <a:pt x="4001951" y="227538"/>
                    <a:pt x="4089981" y="272287"/>
                  </a:cubicBezTo>
                  <a:lnTo>
                    <a:pt x="4314657" y="398926"/>
                  </a:lnTo>
                  <a:lnTo>
                    <a:pt x="4314657" y="911199"/>
                  </a:lnTo>
                  <a:lnTo>
                    <a:pt x="4310597" y="908154"/>
                  </a:lnTo>
                  <a:cubicBezTo>
                    <a:pt x="4274842" y="881549"/>
                    <a:pt x="4239087" y="855352"/>
                    <a:pt x="4203223" y="829562"/>
                  </a:cubicBezTo>
                  <a:cubicBezTo>
                    <a:pt x="4167576" y="803773"/>
                    <a:pt x="4131821" y="778086"/>
                    <a:pt x="4095850" y="753520"/>
                  </a:cubicBezTo>
                  <a:cubicBezTo>
                    <a:pt x="3951852" y="654949"/>
                    <a:pt x="3806115" y="565043"/>
                    <a:pt x="3652987" y="494811"/>
                  </a:cubicBezTo>
                  <a:cubicBezTo>
                    <a:pt x="3500404" y="423761"/>
                    <a:pt x="3340213" y="373101"/>
                    <a:pt x="3173610" y="347209"/>
                  </a:cubicBezTo>
                  <a:cubicBezTo>
                    <a:pt x="3131987" y="341093"/>
                    <a:pt x="3090036" y="335792"/>
                    <a:pt x="3047760" y="332632"/>
                  </a:cubicBezTo>
                  <a:lnTo>
                    <a:pt x="3016027" y="330186"/>
                  </a:lnTo>
                  <a:cubicBezTo>
                    <a:pt x="3005485" y="329472"/>
                    <a:pt x="2994834" y="329168"/>
                    <a:pt x="2984184" y="328658"/>
                  </a:cubicBezTo>
                  <a:cubicBezTo>
                    <a:pt x="2973533" y="328249"/>
                    <a:pt x="2962992" y="327638"/>
                    <a:pt x="2952233" y="327332"/>
                  </a:cubicBezTo>
                  <a:lnTo>
                    <a:pt x="2919085" y="327026"/>
                  </a:lnTo>
                  <a:cubicBezTo>
                    <a:pt x="2897025" y="326925"/>
                    <a:pt x="2874854" y="326212"/>
                    <a:pt x="2852901" y="326720"/>
                  </a:cubicBezTo>
                  <a:lnTo>
                    <a:pt x="2786826" y="328148"/>
                  </a:lnTo>
                  <a:cubicBezTo>
                    <a:pt x="2764763" y="328759"/>
                    <a:pt x="2742919" y="330391"/>
                    <a:pt x="2720965" y="331409"/>
                  </a:cubicBezTo>
                  <a:cubicBezTo>
                    <a:pt x="2699013" y="332326"/>
                    <a:pt x="2677170" y="334162"/>
                    <a:pt x="2655325" y="336098"/>
                  </a:cubicBezTo>
                  <a:cubicBezTo>
                    <a:pt x="2611528" y="339463"/>
                    <a:pt x="2568165" y="345170"/>
                    <a:pt x="2524803" y="350573"/>
                  </a:cubicBezTo>
                  <a:lnTo>
                    <a:pt x="2460139" y="360664"/>
                  </a:lnTo>
                  <a:cubicBezTo>
                    <a:pt x="2438622" y="364130"/>
                    <a:pt x="2417430" y="368717"/>
                    <a:pt x="2396019" y="372693"/>
                  </a:cubicBezTo>
                  <a:cubicBezTo>
                    <a:pt x="2310709" y="389513"/>
                    <a:pt x="2226809" y="411836"/>
                    <a:pt x="2145843" y="440989"/>
                  </a:cubicBezTo>
                  <a:cubicBezTo>
                    <a:pt x="1983479" y="499295"/>
                    <a:pt x="1835678" y="585838"/>
                    <a:pt x="1698635" y="682676"/>
                  </a:cubicBezTo>
                  <a:cubicBezTo>
                    <a:pt x="1629841" y="730992"/>
                    <a:pt x="1563549" y="782367"/>
                    <a:pt x="1498450" y="835474"/>
                  </a:cubicBezTo>
                  <a:cubicBezTo>
                    <a:pt x="1433352" y="888583"/>
                    <a:pt x="1369775" y="943932"/>
                    <a:pt x="1307285" y="1001220"/>
                  </a:cubicBezTo>
                  <a:cubicBezTo>
                    <a:pt x="1182958" y="1116304"/>
                    <a:pt x="1060588" y="1237708"/>
                    <a:pt x="947780" y="1369612"/>
                  </a:cubicBezTo>
                  <a:cubicBezTo>
                    <a:pt x="933325" y="1385818"/>
                    <a:pt x="919958" y="1402841"/>
                    <a:pt x="905939" y="1419458"/>
                  </a:cubicBezTo>
                  <a:lnTo>
                    <a:pt x="863228" y="1471545"/>
                  </a:lnTo>
                  <a:cubicBezTo>
                    <a:pt x="833776" y="1507529"/>
                    <a:pt x="804215" y="1543001"/>
                    <a:pt x="774330" y="1577659"/>
                  </a:cubicBezTo>
                  <a:cubicBezTo>
                    <a:pt x="714665" y="1647178"/>
                    <a:pt x="653806" y="1714046"/>
                    <a:pt x="595554" y="1780916"/>
                  </a:cubicBezTo>
                  <a:cubicBezTo>
                    <a:pt x="537303" y="1847683"/>
                    <a:pt x="481009" y="1914144"/>
                    <a:pt x="430365" y="1982644"/>
                  </a:cubicBezTo>
                  <a:cubicBezTo>
                    <a:pt x="405369" y="2016995"/>
                    <a:pt x="381351" y="2051756"/>
                    <a:pt x="358855" y="2087025"/>
                  </a:cubicBezTo>
                  <a:cubicBezTo>
                    <a:pt x="336685" y="2122396"/>
                    <a:pt x="315601" y="2158277"/>
                    <a:pt x="296583" y="2194872"/>
                  </a:cubicBezTo>
                  <a:cubicBezTo>
                    <a:pt x="258980" y="2268161"/>
                    <a:pt x="227572" y="2344307"/>
                    <a:pt x="207358" y="2423918"/>
                  </a:cubicBezTo>
                  <a:cubicBezTo>
                    <a:pt x="186817" y="2503426"/>
                    <a:pt x="178124" y="2585790"/>
                    <a:pt x="177146" y="2668765"/>
                  </a:cubicBezTo>
                  <a:cubicBezTo>
                    <a:pt x="177037" y="2837670"/>
                    <a:pt x="201490" y="3006472"/>
                    <a:pt x="248763" y="3168854"/>
                  </a:cubicBezTo>
                  <a:cubicBezTo>
                    <a:pt x="295931" y="3331644"/>
                    <a:pt x="363962" y="3488316"/>
                    <a:pt x="445688" y="3637956"/>
                  </a:cubicBezTo>
                  <a:cubicBezTo>
                    <a:pt x="527413" y="3787697"/>
                    <a:pt x="625115" y="3929794"/>
                    <a:pt x="735859" y="4062310"/>
                  </a:cubicBezTo>
                  <a:cubicBezTo>
                    <a:pt x="791121" y="4128668"/>
                    <a:pt x="849589" y="4192733"/>
                    <a:pt x="910884" y="4254366"/>
                  </a:cubicBezTo>
                  <a:lnTo>
                    <a:pt x="1030507" y="4364939"/>
                  </a:lnTo>
                  <a:lnTo>
                    <a:pt x="676755" y="4364939"/>
                  </a:lnTo>
                  <a:lnTo>
                    <a:pt x="538105" y="4202315"/>
                  </a:lnTo>
                  <a:cubicBezTo>
                    <a:pt x="423518" y="4054791"/>
                    <a:pt x="323372" y="3897379"/>
                    <a:pt x="241592" y="3731226"/>
                  </a:cubicBezTo>
                  <a:cubicBezTo>
                    <a:pt x="160193" y="3565073"/>
                    <a:pt x="99768" y="3389950"/>
                    <a:pt x="60317" y="3211362"/>
                  </a:cubicBezTo>
                  <a:cubicBezTo>
                    <a:pt x="20759" y="3032669"/>
                    <a:pt x="435" y="2850716"/>
                    <a:pt x="0" y="2668765"/>
                  </a:cubicBezTo>
                  <a:cubicBezTo>
                    <a:pt x="0" y="2576309"/>
                    <a:pt x="6413" y="2483039"/>
                    <a:pt x="21736" y="2390280"/>
                  </a:cubicBezTo>
                  <a:lnTo>
                    <a:pt x="27605" y="2355521"/>
                  </a:lnTo>
                  <a:lnTo>
                    <a:pt x="34669" y="2320862"/>
                  </a:lnTo>
                  <a:cubicBezTo>
                    <a:pt x="39343" y="2297723"/>
                    <a:pt x="45102" y="2274686"/>
                    <a:pt x="50753" y="2251750"/>
                  </a:cubicBezTo>
                  <a:cubicBezTo>
                    <a:pt x="62708" y="2205881"/>
                    <a:pt x="77379" y="2160723"/>
                    <a:pt x="93899" y="2116179"/>
                  </a:cubicBezTo>
                  <a:cubicBezTo>
                    <a:pt x="110744" y="2071734"/>
                    <a:pt x="129762" y="2028209"/>
                    <a:pt x="150194" y="1985498"/>
                  </a:cubicBezTo>
                  <a:cubicBezTo>
                    <a:pt x="170734" y="1942890"/>
                    <a:pt x="193229" y="1901402"/>
                    <a:pt x="216486" y="1860628"/>
                  </a:cubicBezTo>
                  <a:cubicBezTo>
                    <a:pt x="263109" y="1779183"/>
                    <a:pt x="312993" y="1701000"/>
                    <a:pt x="363527" y="1625058"/>
                  </a:cubicBezTo>
                  <a:lnTo>
                    <a:pt x="514155" y="1402231"/>
                  </a:lnTo>
                  <a:cubicBezTo>
                    <a:pt x="538825" y="1365636"/>
                    <a:pt x="563277" y="1329551"/>
                    <a:pt x="586861" y="1293160"/>
                  </a:cubicBezTo>
                  <a:lnTo>
                    <a:pt x="623702" y="1236892"/>
                  </a:lnTo>
                  <a:cubicBezTo>
                    <a:pt x="636526" y="1217525"/>
                    <a:pt x="649025" y="1198055"/>
                    <a:pt x="662283" y="1178892"/>
                  </a:cubicBezTo>
                  <a:cubicBezTo>
                    <a:pt x="713905" y="1101523"/>
                    <a:pt x="769222" y="1025786"/>
                    <a:pt x="827364" y="951170"/>
                  </a:cubicBezTo>
                  <a:cubicBezTo>
                    <a:pt x="885834" y="876861"/>
                    <a:pt x="947997" y="804283"/>
                    <a:pt x="1016355" y="736089"/>
                  </a:cubicBezTo>
                  <a:cubicBezTo>
                    <a:pt x="1152311" y="599497"/>
                    <a:pt x="1308047" y="476054"/>
                    <a:pt x="1482474" y="378707"/>
                  </a:cubicBezTo>
                  <a:cubicBezTo>
                    <a:pt x="1656793" y="281156"/>
                    <a:pt x="1845132" y="207966"/>
                    <a:pt x="2035644" y="149151"/>
                  </a:cubicBezTo>
                  <a:cubicBezTo>
                    <a:pt x="2131063" y="119997"/>
                    <a:pt x="2227460" y="94412"/>
                    <a:pt x="2324619" y="72802"/>
                  </a:cubicBezTo>
                  <a:cubicBezTo>
                    <a:pt x="2421885" y="51396"/>
                    <a:pt x="2520239" y="35291"/>
                    <a:pt x="2618809" y="24078"/>
                  </a:cubicBezTo>
                  <a:cubicBezTo>
                    <a:pt x="2717272" y="12252"/>
                    <a:pt x="2816168" y="4914"/>
                    <a:pt x="2914849" y="1957"/>
                  </a:cubicBezTo>
                  <a:lnTo>
                    <a:pt x="2951907" y="633"/>
                  </a:lnTo>
                  <a:lnTo>
                    <a:pt x="2990052" y="224"/>
                  </a:lnTo>
                  <a:cubicBezTo>
                    <a:pt x="3002768" y="224"/>
                    <a:pt x="3015592" y="-81"/>
                    <a:pt x="3028307" y="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35" name="Freeform: Shape 34">
              <a:extLst>
                <a:ext uri="{FF2B5EF4-FFF2-40B4-BE49-F238E27FC236}">
                  <a16:creationId xmlns:a16="http://schemas.microsoft.com/office/drawing/2014/main" id="{5C727C6A-DB0B-482E-B0E4-4F035FC023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55526" y="2145638"/>
              <a:ext cx="4336168" cy="4630833"/>
            </a:xfrm>
            <a:custGeom>
              <a:avLst/>
              <a:gdLst>
                <a:gd name="connsiteX0" fmla="*/ 3053738 w 4336168"/>
                <a:gd name="connsiteY0" fmla="*/ 111 h 4630833"/>
                <a:gd name="connsiteX1" fmla="*/ 3093948 w 4336168"/>
                <a:gd name="connsiteY1" fmla="*/ 316 h 4630833"/>
                <a:gd name="connsiteX2" fmla="*/ 3134268 w 4336168"/>
                <a:gd name="connsiteY2" fmla="*/ 1743 h 4630833"/>
                <a:gd name="connsiteX3" fmla="*/ 3295438 w 4336168"/>
                <a:gd name="connsiteY3" fmla="*/ 13058 h 4630833"/>
                <a:gd name="connsiteX4" fmla="*/ 3918813 w 4336168"/>
                <a:gd name="connsiteY4" fmla="*/ 169935 h 4630833"/>
                <a:gd name="connsiteX5" fmla="*/ 4203331 w 4336168"/>
                <a:gd name="connsiteY5" fmla="*/ 305405 h 4630833"/>
                <a:gd name="connsiteX6" fmla="*/ 4336168 w 4336168"/>
                <a:gd name="connsiteY6" fmla="*/ 386579 h 4630833"/>
                <a:gd name="connsiteX7" fmla="*/ 4336168 w 4336168"/>
                <a:gd name="connsiteY7" fmla="*/ 772673 h 4630833"/>
                <a:gd name="connsiteX8" fmla="*/ 4270820 w 4336168"/>
                <a:gd name="connsiteY8" fmla="*/ 728127 h 4630833"/>
                <a:gd name="connsiteX9" fmla="*/ 4030208 w 4336168"/>
                <a:gd name="connsiteY9" fmla="*/ 587253 h 4630833"/>
                <a:gd name="connsiteX10" fmla="*/ 3781010 w 4336168"/>
                <a:gd name="connsiteY10" fmla="*/ 471455 h 4630833"/>
                <a:gd name="connsiteX11" fmla="*/ 3254466 w 4336168"/>
                <a:gd name="connsiteY11" fmla="*/ 338024 h 4630833"/>
                <a:gd name="connsiteX12" fmla="*/ 3117966 w 4336168"/>
                <a:gd name="connsiteY12" fmla="*/ 326812 h 4630833"/>
                <a:gd name="connsiteX13" fmla="*/ 3083625 w 4336168"/>
                <a:gd name="connsiteY13" fmla="*/ 325179 h 4630833"/>
                <a:gd name="connsiteX14" fmla="*/ 3049173 w 4336168"/>
                <a:gd name="connsiteY14" fmla="*/ 324366 h 4630833"/>
                <a:gd name="connsiteX15" fmla="*/ 2978858 w 4336168"/>
                <a:gd name="connsiteY15" fmla="*/ 323855 h 4630833"/>
                <a:gd name="connsiteX16" fmla="*/ 2695862 w 4336168"/>
                <a:gd name="connsiteY16" fmla="*/ 335373 h 4630833"/>
                <a:gd name="connsiteX17" fmla="*/ 2417972 w 4336168"/>
                <a:gd name="connsiteY17" fmla="*/ 372070 h 4630833"/>
                <a:gd name="connsiteX18" fmla="*/ 2148451 w 4336168"/>
                <a:gd name="connsiteY18" fmla="*/ 437613 h 4630833"/>
                <a:gd name="connsiteX19" fmla="*/ 1889690 w 4336168"/>
                <a:gd name="connsiteY19" fmla="*/ 532515 h 4630833"/>
                <a:gd name="connsiteX20" fmla="*/ 1644512 w 4336168"/>
                <a:gd name="connsiteY20" fmla="*/ 658098 h 4630833"/>
                <a:gd name="connsiteX21" fmla="*/ 1200999 w 4336168"/>
                <a:gd name="connsiteY21" fmla="*/ 992137 h 4630833"/>
                <a:gd name="connsiteX22" fmla="*/ 1003531 w 4336168"/>
                <a:gd name="connsiteY22" fmla="*/ 1192234 h 4630833"/>
                <a:gd name="connsiteX23" fmla="*/ 910394 w 4336168"/>
                <a:gd name="connsiteY23" fmla="*/ 1298347 h 4630833"/>
                <a:gd name="connsiteX24" fmla="*/ 821278 w 4336168"/>
                <a:gd name="connsiteY24" fmla="*/ 1408233 h 4630833"/>
                <a:gd name="connsiteX25" fmla="*/ 732162 w 4336168"/>
                <a:gd name="connsiteY25" fmla="*/ 1521993 h 4630833"/>
                <a:gd name="connsiteX26" fmla="*/ 640548 w 4336168"/>
                <a:gd name="connsiteY26" fmla="*/ 1634323 h 4630833"/>
                <a:gd name="connsiteX27" fmla="*/ 457317 w 4336168"/>
                <a:gd name="connsiteY27" fmla="*/ 1855930 h 4630833"/>
                <a:gd name="connsiteX28" fmla="*/ 369288 w 4336168"/>
                <a:gd name="connsiteY28" fmla="*/ 1967955 h 4630833"/>
                <a:gd name="connsiteX29" fmla="*/ 287128 w 4336168"/>
                <a:gd name="connsiteY29" fmla="*/ 2083243 h 4630833"/>
                <a:gd name="connsiteX30" fmla="*/ 212683 w 4336168"/>
                <a:gd name="connsiteY30" fmla="*/ 2202607 h 4630833"/>
                <a:gd name="connsiteX31" fmla="*/ 179101 w 4336168"/>
                <a:gd name="connsiteY31" fmla="*/ 2264177 h 4630833"/>
                <a:gd name="connsiteX32" fmla="*/ 148890 w 4336168"/>
                <a:gd name="connsiteY32" fmla="*/ 2327172 h 4630833"/>
                <a:gd name="connsiteX33" fmla="*/ 61295 w 4336168"/>
                <a:gd name="connsiteY33" fmla="*/ 2590672 h 4630833"/>
                <a:gd name="connsiteX34" fmla="*/ 32604 w 4336168"/>
                <a:gd name="connsiteY34" fmla="*/ 2866202 h 4630833"/>
                <a:gd name="connsiteX35" fmla="*/ 100853 w 4336168"/>
                <a:gd name="connsiteY35" fmla="*/ 3418074 h 4630833"/>
                <a:gd name="connsiteX36" fmla="*/ 184971 w 4336168"/>
                <a:gd name="connsiteY36" fmla="*/ 3684428 h 4630833"/>
                <a:gd name="connsiteX37" fmla="*/ 210836 w 4336168"/>
                <a:gd name="connsiteY37" fmla="*/ 3749462 h 4630833"/>
                <a:gd name="connsiteX38" fmla="*/ 238440 w 4336168"/>
                <a:gd name="connsiteY38" fmla="*/ 3813783 h 4630833"/>
                <a:gd name="connsiteX39" fmla="*/ 252894 w 4336168"/>
                <a:gd name="connsiteY39" fmla="*/ 3845688 h 4630833"/>
                <a:gd name="connsiteX40" fmla="*/ 268109 w 4336168"/>
                <a:gd name="connsiteY40" fmla="*/ 3877287 h 4630833"/>
                <a:gd name="connsiteX41" fmla="*/ 299409 w 4336168"/>
                <a:gd name="connsiteY41" fmla="*/ 3939978 h 4630833"/>
                <a:gd name="connsiteX42" fmla="*/ 440689 w 4336168"/>
                <a:gd name="connsiteY42" fmla="*/ 4182378 h 4630833"/>
                <a:gd name="connsiteX43" fmla="*/ 606640 w 4336168"/>
                <a:gd name="connsiteY43" fmla="*/ 4409488 h 4630833"/>
                <a:gd name="connsiteX44" fmla="*/ 792425 w 4336168"/>
                <a:gd name="connsiteY44" fmla="*/ 4621205 h 4630833"/>
                <a:gd name="connsiteX45" fmla="*/ 802442 w 4336168"/>
                <a:gd name="connsiteY45" fmla="*/ 4630833 h 4630833"/>
                <a:gd name="connsiteX46" fmla="*/ 592561 w 4336168"/>
                <a:gd name="connsiteY46" fmla="*/ 4630833 h 4630833"/>
                <a:gd name="connsiteX47" fmla="*/ 489377 w 4336168"/>
                <a:gd name="connsiteY47" fmla="*/ 4483185 h 4630833"/>
                <a:gd name="connsiteX48" fmla="*/ 344944 w 4336168"/>
                <a:gd name="connsiteY48" fmla="*/ 4231611 h 4630833"/>
                <a:gd name="connsiteX49" fmla="*/ 224311 w 4336168"/>
                <a:gd name="connsiteY49" fmla="*/ 3970456 h 4630833"/>
                <a:gd name="connsiteX50" fmla="*/ 0 w 4336168"/>
                <a:gd name="connsiteY50" fmla="*/ 2866202 h 4630833"/>
                <a:gd name="connsiteX51" fmla="*/ 25105 w 4336168"/>
                <a:gd name="connsiteY51" fmla="*/ 2584351 h 4630833"/>
                <a:gd name="connsiteX52" fmla="*/ 105200 w 4336168"/>
                <a:gd name="connsiteY52" fmla="*/ 2310863 h 4630833"/>
                <a:gd name="connsiteX53" fmla="*/ 232245 w 4336168"/>
                <a:gd name="connsiteY53" fmla="*/ 2053172 h 4630833"/>
                <a:gd name="connsiteX54" fmla="*/ 307667 w 4336168"/>
                <a:gd name="connsiteY54" fmla="*/ 1930341 h 4630833"/>
                <a:gd name="connsiteX55" fmla="*/ 386893 w 4336168"/>
                <a:gd name="connsiteY55" fmla="*/ 1810161 h 4630833"/>
                <a:gd name="connsiteX56" fmla="*/ 548823 w 4336168"/>
                <a:gd name="connsiteY56" fmla="*/ 1573876 h 4630833"/>
                <a:gd name="connsiteX57" fmla="*/ 626419 w 4336168"/>
                <a:gd name="connsiteY57" fmla="*/ 1455224 h 4630833"/>
                <a:gd name="connsiteX58" fmla="*/ 701081 w 4336168"/>
                <a:gd name="connsiteY58" fmla="*/ 1334534 h 4630833"/>
                <a:gd name="connsiteX59" fmla="*/ 861162 w 4336168"/>
                <a:gd name="connsiteY59" fmla="*/ 1091320 h 4630833"/>
                <a:gd name="connsiteX60" fmla="*/ 1042329 w 4336168"/>
                <a:gd name="connsiteY60" fmla="*/ 858093 h 4630833"/>
                <a:gd name="connsiteX61" fmla="*/ 1487799 w 4336168"/>
                <a:gd name="connsiteY61" fmla="*/ 446686 h 4630833"/>
                <a:gd name="connsiteX62" fmla="*/ 1754060 w 4336168"/>
                <a:gd name="connsiteY62" fmla="*/ 283388 h 4630833"/>
                <a:gd name="connsiteX63" fmla="*/ 2044121 w 4336168"/>
                <a:gd name="connsiteY63" fmla="*/ 157906 h 4630833"/>
                <a:gd name="connsiteX64" fmla="*/ 2349287 w 4336168"/>
                <a:gd name="connsiteY64" fmla="*/ 71364 h 4630833"/>
                <a:gd name="connsiteX65" fmla="*/ 2661411 w 4336168"/>
                <a:gd name="connsiteY65" fmla="*/ 21213 h 4630833"/>
                <a:gd name="connsiteX66" fmla="*/ 2818124 w 4336168"/>
                <a:gd name="connsiteY66" fmla="*/ 7146 h 4630833"/>
                <a:gd name="connsiteX67" fmla="*/ 2974728 w 4336168"/>
                <a:gd name="connsiteY67" fmla="*/ 1029 h 4630833"/>
                <a:gd name="connsiteX68" fmla="*/ 3053738 w 4336168"/>
                <a:gd name="connsiteY68" fmla="*/ 111 h 4630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4336168" h="4630833">
                  <a:moveTo>
                    <a:pt x="3053738" y="111"/>
                  </a:moveTo>
                  <a:lnTo>
                    <a:pt x="3093948" y="316"/>
                  </a:lnTo>
                  <a:lnTo>
                    <a:pt x="3134268" y="1743"/>
                  </a:lnTo>
                  <a:cubicBezTo>
                    <a:pt x="3187955" y="3475"/>
                    <a:pt x="3241749" y="7756"/>
                    <a:pt x="3295438" y="13058"/>
                  </a:cubicBezTo>
                  <a:cubicBezTo>
                    <a:pt x="3510076" y="35585"/>
                    <a:pt x="3722324" y="89406"/>
                    <a:pt x="3918813" y="169935"/>
                  </a:cubicBezTo>
                  <a:cubicBezTo>
                    <a:pt x="4017384" y="209689"/>
                    <a:pt x="4111933" y="255763"/>
                    <a:pt x="4203331" y="305405"/>
                  </a:cubicBezTo>
                  <a:lnTo>
                    <a:pt x="4336168" y="386579"/>
                  </a:lnTo>
                  <a:lnTo>
                    <a:pt x="4336168" y="772673"/>
                  </a:lnTo>
                  <a:lnTo>
                    <a:pt x="4270820" y="728127"/>
                  </a:lnTo>
                  <a:cubicBezTo>
                    <a:pt x="4191920" y="677771"/>
                    <a:pt x="4111825" y="630168"/>
                    <a:pt x="4030208" y="587253"/>
                  </a:cubicBezTo>
                  <a:cubicBezTo>
                    <a:pt x="3948699" y="544136"/>
                    <a:pt x="3865886" y="504687"/>
                    <a:pt x="3781010" y="471455"/>
                  </a:cubicBezTo>
                  <a:cubicBezTo>
                    <a:pt x="3611688" y="404384"/>
                    <a:pt x="3435522" y="358818"/>
                    <a:pt x="3254466" y="338024"/>
                  </a:cubicBezTo>
                  <a:cubicBezTo>
                    <a:pt x="3209255" y="333029"/>
                    <a:pt x="3163720" y="328748"/>
                    <a:pt x="3117966" y="326812"/>
                  </a:cubicBezTo>
                  <a:lnTo>
                    <a:pt x="3083625" y="325179"/>
                  </a:lnTo>
                  <a:lnTo>
                    <a:pt x="3049173" y="324366"/>
                  </a:lnTo>
                  <a:cubicBezTo>
                    <a:pt x="3026568" y="323447"/>
                    <a:pt x="3002550" y="323855"/>
                    <a:pt x="2978858" y="323855"/>
                  </a:cubicBezTo>
                  <a:cubicBezTo>
                    <a:pt x="2883983" y="323956"/>
                    <a:pt x="2789434" y="327423"/>
                    <a:pt x="2695862" y="335373"/>
                  </a:cubicBezTo>
                  <a:cubicBezTo>
                    <a:pt x="2602290" y="343223"/>
                    <a:pt x="2509371" y="354945"/>
                    <a:pt x="2417972" y="372070"/>
                  </a:cubicBezTo>
                  <a:cubicBezTo>
                    <a:pt x="2326683" y="389500"/>
                    <a:pt x="2236697" y="411009"/>
                    <a:pt x="2148451" y="437613"/>
                  </a:cubicBezTo>
                  <a:cubicBezTo>
                    <a:pt x="2060204" y="464116"/>
                    <a:pt x="1973588" y="495411"/>
                    <a:pt x="1889690" y="532515"/>
                  </a:cubicBezTo>
                  <a:cubicBezTo>
                    <a:pt x="1805247" y="568599"/>
                    <a:pt x="1723848" y="611411"/>
                    <a:pt x="1644512" y="658098"/>
                  </a:cubicBezTo>
                  <a:cubicBezTo>
                    <a:pt x="1486169" y="751979"/>
                    <a:pt x="1338149" y="865229"/>
                    <a:pt x="1200999" y="992137"/>
                  </a:cubicBezTo>
                  <a:cubicBezTo>
                    <a:pt x="1132531" y="1055744"/>
                    <a:pt x="1066782" y="1122715"/>
                    <a:pt x="1003531" y="1192234"/>
                  </a:cubicBezTo>
                  <a:cubicBezTo>
                    <a:pt x="971688" y="1226790"/>
                    <a:pt x="941150" y="1262568"/>
                    <a:pt x="910394" y="1298347"/>
                  </a:cubicBezTo>
                  <a:cubicBezTo>
                    <a:pt x="880507" y="1334738"/>
                    <a:pt x="850187" y="1370925"/>
                    <a:pt x="821278" y="1408233"/>
                  </a:cubicBezTo>
                  <a:cubicBezTo>
                    <a:pt x="792152" y="1444624"/>
                    <a:pt x="762266" y="1484480"/>
                    <a:pt x="732162" y="1521993"/>
                  </a:cubicBezTo>
                  <a:cubicBezTo>
                    <a:pt x="701950" y="1559810"/>
                    <a:pt x="671302" y="1597219"/>
                    <a:pt x="640548" y="1634323"/>
                  </a:cubicBezTo>
                  <a:cubicBezTo>
                    <a:pt x="579362" y="1708838"/>
                    <a:pt x="516980" y="1781618"/>
                    <a:pt x="457317" y="1855930"/>
                  </a:cubicBezTo>
                  <a:cubicBezTo>
                    <a:pt x="427540" y="1893033"/>
                    <a:pt x="397870" y="1930239"/>
                    <a:pt x="369288" y="1967955"/>
                  </a:cubicBezTo>
                  <a:cubicBezTo>
                    <a:pt x="341141" y="2005976"/>
                    <a:pt x="313211" y="2044100"/>
                    <a:pt x="287128" y="2083243"/>
                  </a:cubicBezTo>
                  <a:cubicBezTo>
                    <a:pt x="260936" y="2122284"/>
                    <a:pt x="235506" y="2161835"/>
                    <a:pt x="212683" y="2202607"/>
                  </a:cubicBezTo>
                  <a:cubicBezTo>
                    <a:pt x="200728" y="2222791"/>
                    <a:pt x="190187" y="2243586"/>
                    <a:pt x="179101" y="2264177"/>
                  </a:cubicBezTo>
                  <a:cubicBezTo>
                    <a:pt x="168886" y="2285072"/>
                    <a:pt x="158127" y="2305867"/>
                    <a:pt x="148890" y="2327172"/>
                  </a:cubicBezTo>
                  <a:cubicBezTo>
                    <a:pt x="109982" y="2411777"/>
                    <a:pt x="81183" y="2500256"/>
                    <a:pt x="61295" y="2590672"/>
                  </a:cubicBezTo>
                  <a:cubicBezTo>
                    <a:pt x="42386" y="2681292"/>
                    <a:pt x="33147" y="2773643"/>
                    <a:pt x="32604" y="2866202"/>
                  </a:cubicBezTo>
                  <a:cubicBezTo>
                    <a:pt x="32495" y="3051925"/>
                    <a:pt x="55643" y="3237650"/>
                    <a:pt x="100853" y="3418074"/>
                  </a:cubicBezTo>
                  <a:cubicBezTo>
                    <a:pt x="123133" y="3508490"/>
                    <a:pt x="151498" y="3597377"/>
                    <a:pt x="184971" y="3684428"/>
                  </a:cubicBezTo>
                  <a:cubicBezTo>
                    <a:pt x="192796" y="3706344"/>
                    <a:pt x="202250" y="3727751"/>
                    <a:pt x="210836" y="3749462"/>
                  </a:cubicBezTo>
                  <a:cubicBezTo>
                    <a:pt x="219421" y="3771175"/>
                    <a:pt x="228985" y="3792479"/>
                    <a:pt x="238440" y="3813783"/>
                  </a:cubicBezTo>
                  <a:lnTo>
                    <a:pt x="252894" y="3845688"/>
                  </a:lnTo>
                  <a:lnTo>
                    <a:pt x="268109" y="3877287"/>
                  </a:lnTo>
                  <a:cubicBezTo>
                    <a:pt x="278215" y="3898287"/>
                    <a:pt x="288432" y="3919284"/>
                    <a:pt x="299409" y="3939978"/>
                  </a:cubicBezTo>
                  <a:cubicBezTo>
                    <a:pt x="341792" y="4023258"/>
                    <a:pt x="389828" y="4103787"/>
                    <a:pt x="440689" y="4182378"/>
                  </a:cubicBezTo>
                  <a:cubicBezTo>
                    <a:pt x="492420" y="4260561"/>
                    <a:pt x="547953" y="4336299"/>
                    <a:pt x="606640" y="4409488"/>
                  </a:cubicBezTo>
                  <a:cubicBezTo>
                    <a:pt x="665381" y="4482677"/>
                    <a:pt x="727435" y="4553292"/>
                    <a:pt x="792425" y="4621205"/>
                  </a:cubicBezTo>
                  <a:lnTo>
                    <a:pt x="802442" y="4630833"/>
                  </a:lnTo>
                  <a:lnTo>
                    <a:pt x="592561" y="4630833"/>
                  </a:lnTo>
                  <a:lnTo>
                    <a:pt x="489377" y="4483185"/>
                  </a:lnTo>
                  <a:cubicBezTo>
                    <a:pt x="437212" y="4401230"/>
                    <a:pt x="388850" y="4317339"/>
                    <a:pt x="344944" y="4231611"/>
                  </a:cubicBezTo>
                  <a:cubicBezTo>
                    <a:pt x="300386" y="4146191"/>
                    <a:pt x="260828" y="4058731"/>
                    <a:pt x="224311" y="3970456"/>
                  </a:cubicBezTo>
                  <a:cubicBezTo>
                    <a:pt x="78901" y="3617049"/>
                    <a:pt x="1413" y="3242136"/>
                    <a:pt x="0" y="2866202"/>
                  </a:cubicBezTo>
                  <a:cubicBezTo>
                    <a:pt x="0" y="2771912"/>
                    <a:pt x="8043" y="2677417"/>
                    <a:pt x="25105" y="2584351"/>
                  </a:cubicBezTo>
                  <a:cubicBezTo>
                    <a:pt x="42928" y="2491285"/>
                    <a:pt x="69446" y="2399444"/>
                    <a:pt x="105200" y="2310863"/>
                  </a:cubicBezTo>
                  <a:cubicBezTo>
                    <a:pt x="140304" y="2221974"/>
                    <a:pt x="184318" y="2136351"/>
                    <a:pt x="232245" y="2053172"/>
                  </a:cubicBezTo>
                  <a:cubicBezTo>
                    <a:pt x="256154" y="2011379"/>
                    <a:pt x="281802" y="1970810"/>
                    <a:pt x="307667" y="1930341"/>
                  </a:cubicBezTo>
                  <a:cubicBezTo>
                    <a:pt x="333533" y="1889873"/>
                    <a:pt x="360049" y="1849915"/>
                    <a:pt x="386893" y="1810161"/>
                  </a:cubicBezTo>
                  <a:lnTo>
                    <a:pt x="548823" y="1573876"/>
                  </a:lnTo>
                  <a:cubicBezTo>
                    <a:pt x="575341" y="1534529"/>
                    <a:pt x="601098" y="1494877"/>
                    <a:pt x="626419" y="1455224"/>
                  </a:cubicBezTo>
                  <a:cubicBezTo>
                    <a:pt x="651959" y="1415266"/>
                    <a:pt x="675434" y="1376225"/>
                    <a:pt x="701081" y="1334534"/>
                  </a:cubicBezTo>
                  <a:cubicBezTo>
                    <a:pt x="751290" y="1252070"/>
                    <a:pt x="804324" y="1170828"/>
                    <a:pt x="861162" y="1091320"/>
                  </a:cubicBezTo>
                  <a:cubicBezTo>
                    <a:pt x="917894" y="1011810"/>
                    <a:pt x="977884" y="933729"/>
                    <a:pt x="1042329" y="858093"/>
                  </a:cubicBezTo>
                  <a:cubicBezTo>
                    <a:pt x="1171765" y="707536"/>
                    <a:pt x="1319348" y="566764"/>
                    <a:pt x="1487799" y="446686"/>
                  </a:cubicBezTo>
                  <a:cubicBezTo>
                    <a:pt x="1571699" y="386340"/>
                    <a:pt x="1661031" y="332010"/>
                    <a:pt x="1754060" y="283388"/>
                  </a:cubicBezTo>
                  <a:cubicBezTo>
                    <a:pt x="1847414" y="235478"/>
                    <a:pt x="1944463" y="193278"/>
                    <a:pt x="2044121" y="157906"/>
                  </a:cubicBezTo>
                  <a:cubicBezTo>
                    <a:pt x="2143778" y="122638"/>
                    <a:pt x="2245936" y="93789"/>
                    <a:pt x="2349287" y="71364"/>
                  </a:cubicBezTo>
                  <a:cubicBezTo>
                    <a:pt x="2452641" y="48939"/>
                    <a:pt x="2556971" y="32935"/>
                    <a:pt x="2661411" y="21213"/>
                  </a:cubicBezTo>
                  <a:cubicBezTo>
                    <a:pt x="2713576" y="14994"/>
                    <a:pt x="2765850" y="11222"/>
                    <a:pt x="2818124" y="7146"/>
                  </a:cubicBezTo>
                  <a:cubicBezTo>
                    <a:pt x="2870290" y="4596"/>
                    <a:pt x="2922672" y="1640"/>
                    <a:pt x="2974728" y="1029"/>
                  </a:cubicBezTo>
                  <a:cubicBezTo>
                    <a:pt x="3000811" y="519"/>
                    <a:pt x="3026568" y="-296"/>
                    <a:pt x="3053738" y="11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786ABD8-AB9F-46F2-A7D9-36F1F7338C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112326" y="0"/>
            <a:ext cx="4683941" cy="3456291"/>
            <a:chOff x="4345582" y="0"/>
            <a:chExt cx="5069918" cy="3741104"/>
          </a:xfrm>
          <a:solidFill>
            <a:schemeClr val="accent5">
              <a:alpha val="5000"/>
            </a:schemeClr>
          </a:solidFill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DB26E49F-E19A-487B-A8A4-A26128CFDC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45582" y="1"/>
              <a:ext cx="5069918" cy="3741103"/>
            </a:xfrm>
            <a:custGeom>
              <a:avLst/>
              <a:gdLst>
                <a:gd name="connsiteX0" fmla="*/ 475344 w 5069918"/>
                <a:gd name="connsiteY0" fmla="*/ 0 h 3741103"/>
                <a:gd name="connsiteX1" fmla="*/ 643707 w 5069918"/>
                <a:gd name="connsiteY1" fmla="*/ 0 h 3741103"/>
                <a:gd name="connsiteX2" fmla="*/ 635672 w 5069918"/>
                <a:gd name="connsiteY2" fmla="*/ 7778 h 3741103"/>
                <a:gd name="connsiteX3" fmla="*/ 486638 w 5069918"/>
                <a:gd name="connsiteY3" fmla="*/ 178818 h 3741103"/>
                <a:gd name="connsiteX4" fmla="*/ 353514 w 5069918"/>
                <a:gd name="connsiteY4" fmla="*/ 362293 h 3741103"/>
                <a:gd name="connsiteX5" fmla="*/ 240181 w 5069918"/>
                <a:gd name="connsiteY5" fmla="*/ 558120 h 3741103"/>
                <a:gd name="connsiteX6" fmla="*/ 215073 w 5069918"/>
                <a:gd name="connsiteY6" fmla="*/ 608766 h 3741103"/>
                <a:gd name="connsiteX7" fmla="*/ 202868 w 5069918"/>
                <a:gd name="connsiteY7" fmla="*/ 634294 h 3741103"/>
                <a:gd name="connsiteX8" fmla="*/ 191273 w 5069918"/>
                <a:gd name="connsiteY8" fmla="*/ 660069 h 3741103"/>
                <a:gd name="connsiteX9" fmla="*/ 169129 w 5069918"/>
                <a:gd name="connsiteY9" fmla="*/ 712032 h 3741103"/>
                <a:gd name="connsiteX10" fmla="*/ 148381 w 5069918"/>
                <a:gd name="connsiteY10" fmla="*/ 764571 h 3741103"/>
                <a:gd name="connsiteX11" fmla="*/ 80903 w 5069918"/>
                <a:gd name="connsiteY11" fmla="*/ 979750 h 3741103"/>
                <a:gd name="connsiteX12" fmla="*/ 26154 w 5069918"/>
                <a:gd name="connsiteY12" fmla="*/ 1425590 h 3741103"/>
                <a:gd name="connsiteX13" fmla="*/ 49170 w 5069918"/>
                <a:gd name="connsiteY13" fmla="*/ 1648182 h 3741103"/>
                <a:gd name="connsiteX14" fmla="*/ 119437 w 5069918"/>
                <a:gd name="connsiteY14" fmla="*/ 1861055 h 3741103"/>
                <a:gd name="connsiteX15" fmla="*/ 143672 w 5069918"/>
                <a:gd name="connsiteY15" fmla="*/ 1911947 h 3741103"/>
                <a:gd name="connsiteX16" fmla="*/ 170611 w 5069918"/>
                <a:gd name="connsiteY16" fmla="*/ 1961687 h 3741103"/>
                <a:gd name="connsiteX17" fmla="*/ 230330 w 5069918"/>
                <a:gd name="connsiteY17" fmla="*/ 2058118 h 3741103"/>
                <a:gd name="connsiteX18" fmla="*/ 296237 w 5069918"/>
                <a:gd name="connsiteY18" fmla="*/ 2151255 h 3741103"/>
                <a:gd name="connsiteX19" fmla="*/ 366853 w 5069918"/>
                <a:gd name="connsiteY19" fmla="*/ 2241757 h 3741103"/>
                <a:gd name="connsiteX20" fmla="*/ 513838 w 5069918"/>
                <a:gd name="connsiteY20" fmla="*/ 2420786 h 3741103"/>
                <a:gd name="connsiteX21" fmla="*/ 587330 w 5069918"/>
                <a:gd name="connsiteY21" fmla="*/ 2511534 h 3741103"/>
                <a:gd name="connsiteX22" fmla="*/ 658817 w 5069918"/>
                <a:gd name="connsiteY22" fmla="*/ 2603437 h 3741103"/>
                <a:gd name="connsiteX23" fmla="*/ 730305 w 5069918"/>
                <a:gd name="connsiteY23" fmla="*/ 2692210 h 3741103"/>
                <a:gd name="connsiteX24" fmla="*/ 805018 w 5069918"/>
                <a:gd name="connsiteY24" fmla="*/ 2777936 h 3741103"/>
                <a:gd name="connsiteX25" fmla="*/ 963424 w 5069918"/>
                <a:gd name="connsiteY25" fmla="*/ 2939588 h 3741103"/>
                <a:gd name="connsiteX26" fmla="*/ 1319204 w 5069918"/>
                <a:gd name="connsiteY26" fmla="*/ 3209447 h 3741103"/>
                <a:gd name="connsiteX27" fmla="*/ 1515882 w 5069918"/>
                <a:gd name="connsiteY27" fmla="*/ 3310902 h 3741103"/>
                <a:gd name="connsiteX28" fmla="*/ 1723456 w 5069918"/>
                <a:gd name="connsiteY28" fmla="*/ 3387570 h 3741103"/>
                <a:gd name="connsiteX29" fmla="*/ 1939662 w 5069918"/>
                <a:gd name="connsiteY29" fmla="*/ 3440520 h 3741103"/>
                <a:gd name="connsiteX30" fmla="*/ 2162581 w 5069918"/>
                <a:gd name="connsiteY30" fmla="*/ 3470167 h 3741103"/>
                <a:gd name="connsiteX31" fmla="*/ 2389597 w 5069918"/>
                <a:gd name="connsiteY31" fmla="*/ 3479472 h 3741103"/>
                <a:gd name="connsiteX32" fmla="*/ 2446002 w 5069918"/>
                <a:gd name="connsiteY32" fmla="*/ 3479059 h 3741103"/>
                <a:gd name="connsiteX33" fmla="*/ 2473639 w 5069918"/>
                <a:gd name="connsiteY33" fmla="*/ 3478402 h 3741103"/>
                <a:gd name="connsiteX34" fmla="*/ 2501187 w 5069918"/>
                <a:gd name="connsiteY34" fmla="*/ 3477083 h 3741103"/>
                <a:gd name="connsiteX35" fmla="*/ 2610685 w 5069918"/>
                <a:gd name="connsiteY35" fmla="*/ 3468025 h 3741103"/>
                <a:gd name="connsiteX36" fmla="*/ 3033071 w 5069918"/>
                <a:gd name="connsiteY36" fmla="*/ 3360230 h 3741103"/>
                <a:gd name="connsiteX37" fmla="*/ 3232974 w 5069918"/>
                <a:gd name="connsiteY37" fmla="*/ 3266681 h 3741103"/>
                <a:gd name="connsiteX38" fmla="*/ 3425990 w 5069918"/>
                <a:gd name="connsiteY38" fmla="*/ 3152873 h 3741103"/>
                <a:gd name="connsiteX39" fmla="*/ 3613601 w 5069918"/>
                <a:gd name="connsiteY39" fmla="*/ 3024078 h 3741103"/>
                <a:gd name="connsiteX40" fmla="*/ 3706185 w 5069918"/>
                <a:gd name="connsiteY40" fmla="*/ 2955893 h 3741103"/>
                <a:gd name="connsiteX41" fmla="*/ 3799729 w 5069918"/>
                <a:gd name="connsiteY41" fmla="*/ 2885155 h 3741103"/>
                <a:gd name="connsiteX42" fmla="*/ 4175561 w 5069918"/>
                <a:gd name="connsiteY42" fmla="*/ 2606072 h 3741103"/>
                <a:gd name="connsiteX43" fmla="*/ 4517132 w 5069918"/>
                <a:gd name="connsiteY43" fmla="*/ 2312331 h 3741103"/>
                <a:gd name="connsiteX44" fmla="*/ 4659758 w 5069918"/>
                <a:gd name="connsiteY44" fmla="*/ 2148703 h 3741103"/>
                <a:gd name="connsiteX45" fmla="*/ 4773178 w 5069918"/>
                <a:gd name="connsiteY45" fmla="*/ 1969674 h 3741103"/>
                <a:gd name="connsiteX46" fmla="*/ 4892092 w 5069918"/>
                <a:gd name="connsiteY46" fmla="*/ 1567562 h 3741103"/>
                <a:gd name="connsiteX47" fmla="*/ 4898804 w 5069918"/>
                <a:gd name="connsiteY47" fmla="*/ 1460754 h 3741103"/>
                <a:gd name="connsiteX48" fmla="*/ 4899153 w 5069918"/>
                <a:gd name="connsiteY48" fmla="*/ 1406239 h 3741103"/>
                <a:gd name="connsiteX49" fmla="*/ 4898456 w 5069918"/>
                <a:gd name="connsiteY49" fmla="*/ 1350735 h 3741103"/>
                <a:gd name="connsiteX50" fmla="*/ 4886774 w 5069918"/>
                <a:gd name="connsiteY50" fmla="*/ 1128886 h 3741103"/>
                <a:gd name="connsiteX51" fmla="*/ 4815896 w 5069918"/>
                <a:gd name="connsiteY51" fmla="*/ 689221 h 3741103"/>
                <a:gd name="connsiteX52" fmla="*/ 4673183 w 5069918"/>
                <a:gd name="connsiteY52" fmla="*/ 264874 h 3741103"/>
                <a:gd name="connsiteX53" fmla="*/ 4625496 w 5069918"/>
                <a:gd name="connsiteY53" fmla="*/ 162925 h 3741103"/>
                <a:gd name="connsiteX54" fmla="*/ 4572490 w 5069918"/>
                <a:gd name="connsiteY54" fmla="*/ 63364 h 3741103"/>
                <a:gd name="connsiteX55" fmla="*/ 4532299 w 5069918"/>
                <a:gd name="connsiteY55" fmla="*/ 0 h 3741103"/>
                <a:gd name="connsiteX56" fmla="*/ 4626680 w 5069918"/>
                <a:gd name="connsiteY56" fmla="*/ 0 h 3741103"/>
                <a:gd name="connsiteX57" fmla="*/ 4643978 w 5069918"/>
                <a:gd name="connsiteY57" fmla="*/ 26636 h 3741103"/>
                <a:gd name="connsiteX58" fmla="*/ 4700644 w 5069918"/>
                <a:gd name="connsiteY58" fmla="*/ 128338 h 3741103"/>
                <a:gd name="connsiteX59" fmla="*/ 4753214 w 5069918"/>
                <a:gd name="connsiteY59" fmla="*/ 232016 h 3741103"/>
                <a:gd name="connsiteX60" fmla="*/ 4921297 w 5069918"/>
                <a:gd name="connsiteY60" fmla="*/ 663363 h 3741103"/>
                <a:gd name="connsiteX61" fmla="*/ 5027482 w 5069918"/>
                <a:gd name="connsiteY61" fmla="*/ 1112991 h 3741103"/>
                <a:gd name="connsiteX62" fmla="*/ 5058082 w 5069918"/>
                <a:gd name="connsiteY62" fmla="*/ 1342088 h 3741103"/>
                <a:gd name="connsiteX63" fmla="*/ 5063486 w 5069918"/>
                <a:gd name="connsiteY63" fmla="*/ 1399651 h 3741103"/>
                <a:gd name="connsiteX64" fmla="*/ 5067846 w 5069918"/>
                <a:gd name="connsiteY64" fmla="*/ 1458284 h 3741103"/>
                <a:gd name="connsiteX65" fmla="*/ 5069414 w 5069918"/>
                <a:gd name="connsiteY65" fmla="*/ 1577772 h 3741103"/>
                <a:gd name="connsiteX66" fmla="*/ 5040732 w 5069918"/>
                <a:gd name="connsiteY66" fmla="*/ 1817822 h 3741103"/>
                <a:gd name="connsiteX67" fmla="*/ 4964102 w 5069918"/>
                <a:gd name="connsiteY67" fmla="*/ 2050871 h 3741103"/>
                <a:gd name="connsiteX68" fmla="*/ 4689486 w 5069918"/>
                <a:gd name="connsiteY68" fmla="*/ 2458008 h 3741103"/>
                <a:gd name="connsiteX69" fmla="*/ 4333792 w 5069918"/>
                <a:gd name="connsiteY69" fmla="*/ 2784606 h 3741103"/>
                <a:gd name="connsiteX70" fmla="*/ 3965197 w 5069918"/>
                <a:gd name="connsiteY70" fmla="*/ 3076041 h 3741103"/>
                <a:gd name="connsiteX71" fmla="*/ 3873745 w 5069918"/>
                <a:gd name="connsiteY71" fmla="*/ 3149167 h 3741103"/>
                <a:gd name="connsiteX72" fmla="*/ 3779416 w 5069918"/>
                <a:gd name="connsiteY72" fmla="*/ 3222705 h 3741103"/>
                <a:gd name="connsiteX73" fmla="*/ 3582739 w 5069918"/>
                <a:gd name="connsiteY73" fmla="*/ 3364594 h 3741103"/>
                <a:gd name="connsiteX74" fmla="*/ 3371851 w 5069918"/>
                <a:gd name="connsiteY74" fmla="*/ 3494377 h 3741103"/>
                <a:gd name="connsiteX75" fmla="*/ 3143615 w 5069918"/>
                <a:gd name="connsiteY75" fmla="*/ 3603819 h 3741103"/>
                <a:gd name="connsiteX76" fmla="*/ 2643552 w 5069918"/>
                <a:gd name="connsiteY76" fmla="*/ 3730555 h 3741103"/>
                <a:gd name="connsiteX77" fmla="*/ 2514264 w 5069918"/>
                <a:gd name="connsiteY77" fmla="*/ 3739696 h 3741103"/>
                <a:gd name="connsiteX78" fmla="*/ 2481920 w 5069918"/>
                <a:gd name="connsiteY78" fmla="*/ 3740849 h 3741103"/>
                <a:gd name="connsiteX79" fmla="*/ 2449664 w 5069918"/>
                <a:gd name="connsiteY79" fmla="*/ 3741014 h 3741103"/>
                <a:gd name="connsiteX80" fmla="*/ 2386284 w 5069918"/>
                <a:gd name="connsiteY80" fmla="*/ 3740273 h 3741103"/>
                <a:gd name="connsiteX81" fmla="*/ 2260658 w 5069918"/>
                <a:gd name="connsiteY81" fmla="*/ 3735331 h 3741103"/>
                <a:gd name="connsiteX82" fmla="*/ 2134945 w 5069918"/>
                <a:gd name="connsiteY82" fmla="*/ 3723967 h 3741103"/>
                <a:gd name="connsiteX83" fmla="*/ 1884564 w 5069918"/>
                <a:gd name="connsiteY83" fmla="*/ 3683451 h 3741103"/>
                <a:gd name="connsiteX84" fmla="*/ 1639764 w 5069918"/>
                <a:gd name="connsiteY84" fmla="*/ 3613537 h 3741103"/>
                <a:gd name="connsiteX85" fmla="*/ 1407081 w 5069918"/>
                <a:gd name="connsiteY85" fmla="*/ 3512164 h 3741103"/>
                <a:gd name="connsiteX86" fmla="*/ 1193491 w 5069918"/>
                <a:gd name="connsiteY86" fmla="*/ 3380240 h 3741103"/>
                <a:gd name="connsiteX87" fmla="*/ 836141 w 5069918"/>
                <a:gd name="connsiteY87" fmla="*/ 3047878 h 3741103"/>
                <a:gd name="connsiteX88" fmla="*/ 690812 w 5069918"/>
                <a:gd name="connsiteY88" fmla="*/ 2859461 h 3741103"/>
                <a:gd name="connsiteX89" fmla="*/ 562397 w 5069918"/>
                <a:gd name="connsiteY89" fmla="*/ 2662976 h 3741103"/>
                <a:gd name="connsiteX90" fmla="*/ 502504 w 5069918"/>
                <a:gd name="connsiteY90" fmla="*/ 2565474 h 3741103"/>
                <a:gd name="connsiteX91" fmla="*/ 440258 w 5069918"/>
                <a:gd name="connsiteY91" fmla="*/ 2469619 h 3741103"/>
                <a:gd name="connsiteX92" fmla="*/ 310360 w 5069918"/>
                <a:gd name="connsiteY92" fmla="*/ 2278732 h 3741103"/>
                <a:gd name="connsiteX93" fmla="*/ 246806 w 5069918"/>
                <a:gd name="connsiteY93" fmla="*/ 2181642 h 3741103"/>
                <a:gd name="connsiteX94" fmla="*/ 186303 w 5069918"/>
                <a:gd name="connsiteY94" fmla="*/ 2082411 h 3741103"/>
                <a:gd name="connsiteX95" fmla="*/ 84390 w 5069918"/>
                <a:gd name="connsiteY95" fmla="*/ 1874231 h 3741103"/>
                <a:gd name="connsiteX96" fmla="*/ 20139 w 5069918"/>
                <a:gd name="connsiteY96" fmla="*/ 1653288 h 3741103"/>
                <a:gd name="connsiteX97" fmla="*/ 0 w 5069918"/>
                <a:gd name="connsiteY97" fmla="*/ 1425590 h 3741103"/>
                <a:gd name="connsiteX98" fmla="*/ 179939 w 5069918"/>
                <a:gd name="connsiteY98" fmla="*/ 533498 h 3741103"/>
                <a:gd name="connsiteX99" fmla="*/ 276709 w 5069918"/>
                <a:gd name="connsiteY99" fmla="*/ 322519 h 3741103"/>
                <a:gd name="connsiteX100" fmla="*/ 392571 w 5069918"/>
                <a:gd name="connsiteY100" fmla="*/ 119280 h 3741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5069918" h="3741103">
                  <a:moveTo>
                    <a:pt x="475344" y="0"/>
                  </a:moveTo>
                  <a:lnTo>
                    <a:pt x="643707" y="0"/>
                  </a:lnTo>
                  <a:lnTo>
                    <a:pt x="635672" y="7778"/>
                  </a:lnTo>
                  <a:cubicBezTo>
                    <a:pt x="583538" y="62643"/>
                    <a:pt x="533759" y="119691"/>
                    <a:pt x="486638" y="178818"/>
                  </a:cubicBezTo>
                  <a:cubicBezTo>
                    <a:pt x="439560" y="237945"/>
                    <a:pt x="395012" y="299131"/>
                    <a:pt x="353514" y="362293"/>
                  </a:cubicBezTo>
                  <a:cubicBezTo>
                    <a:pt x="312714" y="425784"/>
                    <a:pt x="274180" y="490841"/>
                    <a:pt x="240181" y="558120"/>
                  </a:cubicBezTo>
                  <a:cubicBezTo>
                    <a:pt x="231376" y="574838"/>
                    <a:pt x="223180" y="591801"/>
                    <a:pt x="215073" y="608766"/>
                  </a:cubicBezTo>
                  <a:lnTo>
                    <a:pt x="202868" y="634294"/>
                  </a:lnTo>
                  <a:lnTo>
                    <a:pt x="191273" y="660069"/>
                  </a:lnTo>
                  <a:cubicBezTo>
                    <a:pt x="183688" y="677280"/>
                    <a:pt x="176016" y="694491"/>
                    <a:pt x="169129" y="712032"/>
                  </a:cubicBezTo>
                  <a:cubicBezTo>
                    <a:pt x="162242" y="729572"/>
                    <a:pt x="154658" y="746866"/>
                    <a:pt x="148381" y="764571"/>
                  </a:cubicBezTo>
                  <a:cubicBezTo>
                    <a:pt x="121529" y="834897"/>
                    <a:pt x="98775" y="906706"/>
                    <a:pt x="80903" y="979750"/>
                  </a:cubicBezTo>
                  <a:cubicBezTo>
                    <a:pt x="44636" y="1125509"/>
                    <a:pt x="26067" y="1275550"/>
                    <a:pt x="26154" y="1425590"/>
                  </a:cubicBezTo>
                  <a:cubicBezTo>
                    <a:pt x="26590" y="1500365"/>
                    <a:pt x="34001" y="1574973"/>
                    <a:pt x="49170" y="1648182"/>
                  </a:cubicBezTo>
                  <a:cubicBezTo>
                    <a:pt x="65124" y="1721226"/>
                    <a:pt x="88226" y="1792705"/>
                    <a:pt x="119437" y="1861055"/>
                  </a:cubicBezTo>
                  <a:cubicBezTo>
                    <a:pt x="126847" y="1878267"/>
                    <a:pt x="135478" y="1895066"/>
                    <a:pt x="143672" y="1911947"/>
                  </a:cubicBezTo>
                  <a:cubicBezTo>
                    <a:pt x="152565" y="1928582"/>
                    <a:pt x="161021" y="1945381"/>
                    <a:pt x="170611" y="1961687"/>
                  </a:cubicBezTo>
                  <a:cubicBezTo>
                    <a:pt x="188919" y="1994626"/>
                    <a:pt x="209319" y="2026578"/>
                    <a:pt x="230330" y="2058118"/>
                  </a:cubicBezTo>
                  <a:cubicBezTo>
                    <a:pt x="251253" y="2089740"/>
                    <a:pt x="273658" y="2120539"/>
                    <a:pt x="296237" y="2151255"/>
                  </a:cubicBezTo>
                  <a:cubicBezTo>
                    <a:pt x="319165" y="2181725"/>
                    <a:pt x="342966" y="2211782"/>
                    <a:pt x="366853" y="2241757"/>
                  </a:cubicBezTo>
                  <a:cubicBezTo>
                    <a:pt x="414714" y="2301791"/>
                    <a:pt x="464756" y="2360588"/>
                    <a:pt x="513838" y="2420786"/>
                  </a:cubicBezTo>
                  <a:cubicBezTo>
                    <a:pt x="538509" y="2450761"/>
                    <a:pt x="563094" y="2480983"/>
                    <a:pt x="587330" y="2511534"/>
                  </a:cubicBezTo>
                  <a:cubicBezTo>
                    <a:pt x="611479" y="2541839"/>
                    <a:pt x="635453" y="2574038"/>
                    <a:pt x="658817" y="2603437"/>
                  </a:cubicBezTo>
                  <a:cubicBezTo>
                    <a:pt x="682008" y="2633577"/>
                    <a:pt x="706330" y="2662811"/>
                    <a:pt x="730305" y="2692210"/>
                  </a:cubicBezTo>
                  <a:cubicBezTo>
                    <a:pt x="754977" y="2721115"/>
                    <a:pt x="779474" y="2750019"/>
                    <a:pt x="805018" y="2777936"/>
                  </a:cubicBezTo>
                  <a:cubicBezTo>
                    <a:pt x="855757" y="2834098"/>
                    <a:pt x="908500" y="2888202"/>
                    <a:pt x="963424" y="2939588"/>
                  </a:cubicBezTo>
                  <a:cubicBezTo>
                    <a:pt x="1073444" y="3042113"/>
                    <a:pt x="1192183" y="3133604"/>
                    <a:pt x="1319204" y="3209447"/>
                  </a:cubicBezTo>
                  <a:cubicBezTo>
                    <a:pt x="1382846" y="3247164"/>
                    <a:pt x="1448143" y="3281751"/>
                    <a:pt x="1515882" y="3310902"/>
                  </a:cubicBezTo>
                  <a:cubicBezTo>
                    <a:pt x="1583184" y="3340877"/>
                    <a:pt x="1652666" y="3366159"/>
                    <a:pt x="1723456" y="3387570"/>
                  </a:cubicBezTo>
                  <a:cubicBezTo>
                    <a:pt x="1794246" y="3409063"/>
                    <a:pt x="1866431" y="3426439"/>
                    <a:pt x="1939662" y="3440520"/>
                  </a:cubicBezTo>
                  <a:cubicBezTo>
                    <a:pt x="2012981" y="3454355"/>
                    <a:pt x="2087519" y="3463825"/>
                    <a:pt x="2162581" y="3470167"/>
                  </a:cubicBezTo>
                  <a:cubicBezTo>
                    <a:pt x="2237643" y="3476589"/>
                    <a:pt x="2313489" y="3479390"/>
                    <a:pt x="2389597" y="3479472"/>
                  </a:cubicBezTo>
                  <a:cubicBezTo>
                    <a:pt x="2408602" y="3479472"/>
                    <a:pt x="2427869" y="3479801"/>
                    <a:pt x="2446002" y="3479059"/>
                  </a:cubicBezTo>
                  <a:lnTo>
                    <a:pt x="2473639" y="3478402"/>
                  </a:lnTo>
                  <a:lnTo>
                    <a:pt x="2501187" y="3477083"/>
                  </a:lnTo>
                  <a:cubicBezTo>
                    <a:pt x="2537890" y="3475519"/>
                    <a:pt x="2574418" y="3472060"/>
                    <a:pt x="2610685" y="3468025"/>
                  </a:cubicBezTo>
                  <a:cubicBezTo>
                    <a:pt x="2755926" y="3451226"/>
                    <a:pt x="2897244" y="3414415"/>
                    <a:pt x="3033071" y="3360230"/>
                  </a:cubicBezTo>
                  <a:cubicBezTo>
                    <a:pt x="3101158" y="3333383"/>
                    <a:pt x="3167589" y="3301514"/>
                    <a:pt x="3232974" y="3266681"/>
                  </a:cubicBezTo>
                  <a:cubicBezTo>
                    <a:pt x="3298446" y="3232011"/>
                    <a:pt x="3362697" y="3193554"/>
                    <a:pt x="3425990" y="3152873"/>
                  </a:cubicBezTo>
                  <a:cubicBezTo>
                    <a:pt x="3489282" y="3112110"/>
                    <a:pt x="3551529" y="3068712"/>
                    <a:pt x="3613601" y="3024078"/>
                  </a:cubicBezTo>
                  <a:cubicBezTo>
                    <a:pt x="3644549" y="3001762"/>
                    <a:pt x="3675411" y="2978868"/>
                    <a:pt x="3706185" y="2955893"/>
                  </a:cubicBezTo>
                  <a:lnTo>
                    <a:pt x="3799729" y="2885155"/>
                  </a:lnTo>
                  <a:cubicBezTo>
                    <a:pt x="3926402" y="2790205"/>
                    <a:pt x="4053597" y="2699374"/>
                    <a:pt x="4175561" y="2606072"/>
                  </a:cubicBezTo>
                  <a:cubicBezTo>
                    <a:pt x="4297526" y="2512852"/>
                    <a:pt x="4414084" y="2416833"/>
                    <a:pt x="4517132" y="2312331"/>
                  </a:cubicBezTo>
                  <a:cubicBezTo>
                    <a:pt x="4568480" y="2259956"/>
                    <a:pt x="4616604" y="2205689"/>
                    <a:pt x="4659758" y="2148703"/>
                  </a:cubicBezTo>
                  <a:cubicBezTo>
                    <a:pt x="4702650" y="2091634"/>
                    <a:pt x="4741184" y="2032096"/>
                    <a:pt x="4773178" y="1969674"/>
                  </a:cubicBezTo>
                  <a:cubicBezTo>
                    <a:pt x="4837865" y="1845080"/>
                    <a:pt x="4877446" y="1709038"/>
                    <a:pt x="4892092" y="1567562"/>
                  </a:cubicBezTo>
                  <a:cubicBezTo>
                    <a:pt x="4895666" y="1532233"/>
                    <a:pt x="4897845" y="1496576"/>
                    <a:pt x="4898804" y="1460754"/>
                  </a:cubicBezTo>
                  <a:cubicBezTo>
                    <a:pt x="4899066" y="1442884"/>
                    <a:pt x="4899414" y="1425015"/>
                    <a:pt x="4899153" y="1406239"/>
                  </a:cubicBezTo>
                  <a:cubicBezTo>
                    <a:pt x="4898979" y="1387711"/>
                    <a:pt x="4899066" y="1369263"/>
                    <a:pt x="4898456" y="1350735"/>
                  </a:cubicBezTo>
                  <a:cubicBezTo>
                    <a:pt x="4896974" y="1276703"/>
                    <a:pt x="4893226" y="1202753"/>
                    <a:pt x="4886774" y="1128886"/>
                  </a:cubicBezTo>
                  <a:cubicBezTo>
                    <a:pt x="4873610" y="981232"/>
                    <a:pt x="4851030" y="833991"/>
                    <a:pt x="4815896" y="689221"/>
                  </a:cubicBezTo>
                  <a:cubicBezTo>
                    <a:pt x="4780676" y="544533"/>
                    <a:pt x="4733860" y="402068"/>
                    <a:pt x="4673183" y="264874"/>
                  </a:cubicBezTo>
                  <a:cubicBezTo>
                    <a:pt x="4658101" y="230533"/>
                    <a:pt x="4642147" y="196605"/>
                    <a:pt x="4625496" y="162925"/>
                  </a:cubicBezTo>
                  <a:cubicBezTo>
                    <a:pt x="4608583" y="129326"/>
                    <a:pt x="4590885" y="96222"/>
                    <a:pt x="4572490" y="63364"/>
                  </a:cubicBezTo>
                  <a:lnTo>
                    <a:pt x="4532299" y="0"/>
                  </a:lnTo>
                  <a:lnTo>
                    <a:pt x="4626680" y="0"/>
                  </a:lnTo>
                  <a:lnTo>
                    <a:pt x="4643978" y="26636"/>
                  </a:lnTo>
                  <a:cubicBezTo>
                    <a:pt x="4663594" y="60152"/>
                    <a:pt x="4682598" y="94080"/>
                    <a:pt x="4700644" y="128338"/>
                  </a:cubicBezTo>
                  <a:cubicBezTo>
                    <a:pt x="4718866" y="162595"/>
                    <a:pt x="4736476" y="197100"/>
                    <a:pt x="4753214" y="232016"/>
                  </a:cubicBezTo>
                  <a:cubicBezTo>
                    <a:pt x="4820082" y="371681"/>
                    <a:pt x="4875964" y="515957"/>
                    <a:pt x="4921297" y="663363"/>
                  </a:cubicBezTo>
                  <a:cubicBezTo>
                    <a:pt x="4966630" y="810687"/>
                    <a:pt x="5002460" y="960975"/>
                    <a:pt x="5027482" y="1112991"/>
                  </a:cubicBezTo>
                  <a:cubicBezTo>
                    <a:pt x="5040123" y="1189000"/>
                    <a:pt x="5050323" y="1265421"/>
                    <a:pt x="5058082" y="1342088"/>
                  </a:cubicBezTo>
                  <a:cubicBezTo>
                    <a:pt x="5060261" y="1361276"/>
                    <a:pt x="5061743" y="1380464"/>
                    <a:pt x="5063486" y="1399651"/>
                  </a:cubicBezTo>
                  <a:cubicBezTo>
                    <a:pt x="5065318" y="1418591"/>
                    <a:pt x="5066625" y="1438437"/>
                    <a:pt x="5067846" y="1458284"/>
                  </a:cubicBezTo>
                  <a:cubicBezTo>
                    <a:pt x="5069851" y="1497894"/>
                    <a:pt x="5070461" y="1537751"/>
                    <a:pt x="5069414" y="1577772"/>
                  </a:cubicBezTo>
                  <a:cubicBezTo>
                    <a:pt x="5067060" y="1657734"/>
                    <a:pt x="5057820" y="1738272"/>
                    <a:pt x="5040732" y="1817822"/>
                  </a:cubicBezTo>
                  <a:cubicBezTo>
                    <a:pt x="5023123" y="1897289"/>
                    <a:pt x="4997578" y="1975686"/>
                    <a:pt x="4964102" y="2050871"/>
                  </a:cubicBezTo>
                  <a:cubicBezTo>
                    <a:pt x="4897409" y="2201736"/>
                    <a:pt x="4799942" y="2338271"/>
                    <a:pt x="4689486" y="2458008"/>
                  </a:cubicBezTo>
                  <a:cubicBezTo>
                    <a:pt x="4579116" y="2578485"/>
                    <a:pt x="4456716" y="2684139"/>
                    <a:pt x="4333792" y="2784606"/>
                  </a:cubicBezTo>
                  <a:cubicBezTo>
                    <a:pt x="4210520" y="2884908"/>
                    <a:pt x="4085853" y="2979775"/>
                    <a:pt x="3965197" y="3076041"/>
                  </a:cubicBezTo>
                  <a:lnTo>
                    <a:pt x="3873745" y="3149167"/>
                  </a:lnTo>
                  <a:cubicBezTo>
                    <a:pt x="3842621" y="3173790"/>
                    <a:pt x="3811325" y="3198413"/>
                    <a:pt x="3779416" y="3222705"/>
                  </a:cubicBezTo>
                  <a:cubicBezTo>
                    <a:pt x="3715863" y="3271374"/>
                    <a:pt x="3650652" y="3319055"/>
                    <a:pt x="3582739" y="3364594"/>
                  </a:cubicBezTo>
                  <a:cubicBezTo>
                    <a:pt x="3514913" y="3410051"/>
                    <a:pt x="3445170" y="3454190"/>
                    <a:pt x="3371851" y="3494377"/>
                  </a:cubicBezTo>
                  <a:cubicBezTo>
                    <a:pt x="3298533" y="3534481"/>
                    <a:pt x="3222687" y="3571703"/>
                    <a:pt x="3143615" y="3603819"/>
                  </a:cubicBezTo>
                  <a:cubicBezTo>
                    <a:pt x="2985994" y="3668876"/>
                    <a:pt x="2815732" y="3712356"/>
                    <a:pt x="2643552" y="3730555"/>
                  </a:cubicBezTo>
                  <a:cubicBezTo>
                    <a:pt x="2600484" y="3734838"/>
                    <a:pt x="2557331" y="3738297"/>
                    <a:pt x="2514264" y="3739696"/>
                  </a:cubicBezTo>
                  <a:lnTo>
                    <a:pt x="2481920" y="3740849"/>
                  </a:lnTo>
                  <a:lnTo>
                    <a:pt x="2449664" y="3741014"/>
                  </a:lnTo>
                  <a:cubicBezTo>
                    <a:pt x="2427869" y="3741343"/>
                    <a:pt x="2407207" y="3740685"/>
                    <a:pt x="2386284" y="3740273"/>
                  </a:cubicBezTo>
                  <a:cubicBezTo>
                    <a:pt x="2344525" y="3739779"/>
                    <a:pt x="2302505" y="3737391"/>
                    <a:pt x="2260658" y="3735331"/>
                  </a:cubicBezTo>
                  <a:cubicBezTo>
                    <a:pt x="2218725" y="3732038"/>
                    <a:pt x="2176791" y="3728991"/>
                    <a:pt x="2134945" y="3723967"/>
                  </a:cubicBezTo>
                  <a:cubicBezTo>
                    <a:pt x="2051165" y="3714497"/>
                    <a:pt x="1967473" y="3701568"/>
                    <a:pt x="1884564" y="3683451"/>
                  </a:cubicBezTo>
                  <a:cubicBezTo>
                    <a:pt x="1801657" y="3665335"/>
                    <a:pt x="1719708" y="3642029"/>
                    <a:pt x="1639764" y="3613537"/>
                  </a:cubicBezTo>
                  <a:cubicBezTo>
                    <a:pt x="1559820" y="3584961"/>
                    <a:pt x="1481969" y="3550869"/>
                    <a:pt x="1407081" y="3512164"/>
                  </a:cubicBezTo>
                  <a:cubicBezTo>
                    <a:pt x="1332455" y="3472884"/>
                    <a:pt x="1260794" y="3428992"/>
                    <a:pt x="1193491" y="3380240"/>
                  </a:cubicBezTo>
                  <a:cubicBezTo>
                    <a:pt x="1058362" y="3283233"/>
                    <a:pt x="939973" y="3169508"/>
                    <a:pt x="836141" y="3047878"/>
                  </a:cubicBezTo>
                  <a:cubicBezTo>
                    <a:pt x="784444" y="2986774"/>
                    <a:pt x="736321" y="2923695"/>
                    <a:pt x="690812" y="2859461"/>
                  </a:cubicBezTo>
                  <a:cubicBezTo>
                    <a:pt x="645217" y="2795229"/>
                    <a:pt x="602674" y="2729596"/>
                    <a:pt x="562397" y="2662976"/>
                  </a:cubicBezTo>
                  <a:cubicBezTo>
                    <a:pt x="541823" y="2629295"/>
                    <a:pt x="522992" y="2597755"/>
                    <a:pt x="502504" y="2565474"/>
                  </a:cubicBezTo>
                  <a:cubicBezTo>
                    <a:pt x="482192" y="2533440"/>
                    <a:pt x="461530" y="2501406"/>
                    <a:pt x="440258" y="2469619"/>
                  </a:cubicBezTo>
                  <a:lnTo>
                    <a:pt x="310360" y="2278732"/>
                  </a:lnTo>
                  <a:cubicBezTo>
                    <a:pt x="288826" y="2246616"/>
                    <a:pt x="267555" y="2214335"/>
                    <a:pt x="246806" y="2181642"/>
                  </a:cubicBezTo>
                  <a:cubicBezTo>
                    <a:pt x="226057" y="2148949"/>
                    <a:pt x="205483" y="2116174"/>
                    <a:pt x="186303" y="2082411"/>
                  </a:cubicBezTo>
                  <a:cubicBezTo>
                    <a:pt x="147857" y="2015213"/>
                    <a:pt x="112550" y="1946041"/>
                    <a:pt x="84390" y="1874231"/>
                  </a:cubicBezTo>
                  <a:cubicBezTo>
                    <a:pt x="55708" y="1802669"/>
                    <a:pt x="34436" y="1728473"/>
                    <a:pt x="20139" y="1653288"/>
                  </a:cubicBezTo>
                  <a:cubicBezTo>
                    <a:pt x="6452" y="1578103"/>
                    <a:pt x="0" y="1501764"/>
                    <a:pt x="0" y="1425590"/>
                  </a:cubicBezTo>
                  <a:cubicBezTo>
                    <a:pt x="1133" y="1121885"/>
                    <a:pt x="63293" y="819004"/>
                    <a:pt x="179939" y="533498"/>
                  </a:cubicBezTo>
                  <a:cubicBezTo>
                    <a:pt x="209232" y="462183"/>
                    <a:pt x="240965" y="391527"/>
                    <a:pt x="276709" y="322519"/>
                  </a:cubicBezTo>
                  <a:cubicBezTo>
                    <a:pt x="311930" y="253262"/>
                    <a:pt x="350725" y="185489"/>
                    <a:pt x="392571" y="11928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8E67742-7BE5-458C-BC8D-9EE8557636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62838" y="1"/>
              <a:ext cx="4960548" cy="3526297"/>
            </a:xfrm>
            <a:custGeom>
              <a:avLst/>
              <a:gdLst>
                <a:gd name="connsiteX0" fmla="*/ 542883 w 4960548"/>
                <a:gd name="connsiteY0" fmla="*/ 0 h 3526297"/>
                <a:gd name="connsiteX1" fmla="*/ 826658 w 4960548"/>
                <a:gd name="connsiteY1" fmla="*/ 0 h 3526297"/>
                <a:gd name="connsiteX2" fmla="*/ 730698 w 4960548"/>
                <a:gd name="connsiteY2" fmla="*/ 89329 h 3526297"/>
                <a:gd name="connsiteX3" fmla="*/ 590295 w 4960548"/>
                <a:gd name="connsiteY3" fmla="*/ 244485 h 3526297"/>
                <a:gd name="connsiteX4" fmla="*/ 357524 w 4960548"/>
                <a:gd name="connsiteY4" fmla="*/ 587307 h 3526297"/>
                <a:gd name="connsiteX5" fmla="*/ 199554 w 4960548"/>
                <a:gd name="connsiteY5" fmla="*/ 966280 h 3526297"/>
                <a:gd name="connsiteX6" fmla="*/ 142104 w 4960548"/>
                <a:gd name="connsiteY6" fmla="*/ 1370286 h 3526297"/>
                <a:gd name="connsiteX7" fmla="*/ 166339 w 4960548"/>
                <a:gd name="connsiteY7" fmla="*/ 1568090 h 3526297"/>
                <a:gd name="connsiteX8" fmla="*/ 237914 w 4960548"/>
                <a:gd name="connsiteY8" fmla="*/ 1753129 h 3526297"/>
                <a:gd name="connsiteX9" fmla="*/ 287868 w 4960548"/>
                <a:gd name="connsiteY9" fmla="*/ 1840255 h 3526297"/>
                <a:gd name="connsiteX10" fmla="*/ 345232 w 4960548"/>
                <a:gd name="connsiteY10" fmla="*/ 1924581 h 3526297"/>
                <a:gd name="connsiteX11" fmla="*/ 477745 w 4960548"/>
                <a:gd name="connsiteY11" fmla="*/ 2087551 h 3526297"/>
                <a:gd name="connsiteX12" fmla="*/ 621156 w 4960548"/>
                <a:gd name="connsiteY12" fmla="*/ 2251756 h 3526297"/>
                <a:gd name="connsiteX13" fmla="*/ 692469 w 4960548"/>
                <a:gd name="connsiteY13" fmla="*/ 2337482 h 3526297"/>
                <a:gd name="connsiteX14" fmla="*/ 726731 w 4960548"/>
                <a:gd name="connsiteY14" fmla="*/ 2379562 h 3526297"/>
                <a:gd name="connsiteX15" fmla="*/ 760295 w 4960548"/>
                <a:gd name="connsiteY15" fmla="*/ 2419831 h 3526297"/>
                <a:gd name="connsiteX16" fmla="*/ 1048685 w 4960548"/>
                <a:gd name="connsiteY16" fmla="*/ 2717443 h 3526297"/>
                <a:gd name="connsiteX17" fmla="*/ 1202035 w 4960548"/>
                <a:gd name="connsiteY17" fmla="*/ 2851344 h 3526297"/>
                <a:gd name="connsiteX18" fmla="*/ 1362620 w 4960548"/>
                <a:gd name="connsiteY18" fmla="*/ 2974785 h 3526297"/>
                <a:gd name="connsiteX19" fmla="*/ 1721364 w 4960548"/>
                <a:gd name="connsiteY19" fmla="*/ 3170036 h 3526297"/>
                <a:gd name="connsiteX20" fmla="*/ 1922052 w 4960548"/>
                <a:gd name="connsiteY20" fmla="*/ 3225210 h 3526297"/>
                <a:gd name="connsiteX21" fmla="*/ 1973488 w 4960548"/>
                <a:gd name="connsiteY21" fmla="*/ 3234928 h 3526297"/>
                <a:gd name="connsiteX22" fmla="*/ 2025360 w 4960548"/>
                <a:gd name="connsiteY22" fmla="*/ 3243080 h 3526297"/>
                <a:gd name="connsiteX23" fmla="*/ 2130063 w 4960548"/>
                <a:gd name="connsiteY23" fmla="*/ 3254774 h 3526297"/>
                <a:gd name="connsiteX24" fmla="*/ 2182719 w 4960548"/>
                <a:gd name="connsiteY24" fmla="*/ 3258562 h 3526297"/>
                <a:gd name="connsiteX25" fmla="*/ 2235551 w 4960548"/>
                <a:gd name="connsiteY25" fmla="*/ 3261197 h 3526297"/>
                <a:gd name="connsiteX26" fmla="*/ 2288556 w 4960548"/>
                <a:gd name="connsiteY26" fmla="*/ 3262350 h 3526297"/>
                <a:gd name="connsiteX27" fmla="*/ 2341648 w 4960548"/>
                <a:gd name="connsiteY27" fmla="*/ 3262103 h 3526297"/>
                <a:gd name="connsiteX28" fmla="*/ 2368238 w 4960548"/>
                <a:gd name="connsiteY28" fmla="*/ 3261856 h 3526297"/>
                <a:gd name="connsiteX29" fmla="*/ 2393869 w 4960548"/>
                <a:gd name="connsiteY29" fmla="*/ 3260785 h 3526297"/>
                <a:gd name="connsiteX30" fmla="*/ 2419413 w 4960548"/>
                <a:gd name="connsiteY30" fmla="*/ 3259550 h 3526297"/>
                <a:gd name="connsiteX31" fmla="*/ 2444869 w 4960548"/>
                <a:gd name="connsiteY31" fmla="*/ 3257574 h 3526297"/>
                <a:gd name="connsiteX32" fmla="*/ 2545824 w 4960548"/>
                <a:gd name="connsiteY32" fmla="*/ 3245798 h 3526297"/>
                <a:gd name="connsiteX33" fmla="*/ 2930373 w 4960548"/>
                <a:gd name="connsiteY33" fmla="*/ 3126555 h 3526297"/>
                <a:gd name="connsiteX34" fmla="*/ 3285631 w 4960548"/>
                <a:gd name="connsiteY34" fmla="*/ 2917552 h 3526297"/>
                <a:gd name="connsiteX35" fmla="*/ 3371764 w 4960548"/>
                <a:gd name="connsiteY35" fmla="*/ 2856120 h 3526297"/>
                <a:gd name="connsiteX36" fmla="*/ 3457898 w 4960548"/>
                <a:gd name="connsiteY36" fmla="*/ 2792628 h 3526297"/>
                <a:gd name="connsiteX37" fmla="*/ 3632344 w 4960548"/>
                <a:gd name="connsiteY37" fmla="*/ 2660869 h 3526297"/>
                <a:gd name="connsiteX38" fmla="*/ 3990915 w 4960548"/>
                <a:gd name="connsiteY38" fmla="*/ 2405832 h 3526297"/>
                <a:gd name="connsiteX39" fmla="*/ 4324988 w 4960548"/>
                <a:gd name="connsiteY39" fmla="*/ 2152196 h 3526297"/>
                <a:gd name="connsiteX40" fmla="*/ 4592106 w 4960548"/>
                <a:gd name="connsiteY40" fmla="*/ 1861501 h 3526297"/>
                <a:gd name="connsiteX41" fmla="*/ 4683122 w 4960548"/>
                <a:gd name="connsiteY41" fmla="*/ 1692521 h 3526297"/>
                <a:gd name="connsiteX42" fmla="*/ 4738568 w 4960548"/>
                <a:gd name="connsiteY42" fmla="*/ 1507893 h 3526297"/>
                <a:gd name="connsiteX43" fmla="*/ 4753912 w 4960548"/>
                <a:gd name="connsiteY43" fmla="*/ 1411050 h 3526297"/>
                <a:gd name="connsiteX44" fmla="*/ 4756440 w 4960548"/>
                <a:gd name="connsiteY44" fmla="*/ 1386509 h 3526297"/>
                <a:gd name="connsiteX45" fmla="*/ 4758358 w 4960548"/>
                <a:gd name="connsiteY45" fmla="*/ 1361475 h 3526297"/>
                <a:gd name="connsiteX46" fmla="*/ 4761148 w 4960548"/>
                <a:gd name="connsiteY46" fmla="*/ 1309759 h 3526297"/>
                <a:gd name="connsiteX47" fmla="*/ 4756354 w 4960548"/>
                <a:gd name="connsiteY47" fmla="*/ 1102980 h 3526297"/>
                <a:gd name="connsiteX48" fmla="*/ 4725578 w 4960548"/>
                <a:gd name="connsiteY48" fmla="*/ 898753 h 3526297"/>
                <a:gd name="connsiteX49" fmla="*/ 4673358 w 4960548"/>
                <a:gd name="connsiteY49" fmla="*/ 699384 h 3526297"/>
                <a:gd name="connsiteX50" fmla="*/ 4538491 w 4960548"/>
                <a:gd name="connsiteY50" fmla="*/ 312754 h 3526297"/>
                <a:gd name="connsiteX51" fmla="*/ 4446604 w 4960548"/>
                <a:gd name="connsiteY51" fmla="*/ 129196 h 3526297"/>
                <a:gd name="connsiteX52" fmla="*/ 4419840 w 4960548"/>
                <a:gd name="connsiteY52" fmla="*/ 85222 h 3526297"/>
                <a:gd name="connsiteX53" fmla="*/ 4391680 w 4960548"/>
                <a:gd name="connsiteY53" fmla="*/ 42071 h 3526297"/>
                <a:gd name="connsiteX54" fmla="*/ 4361930 w 4960548"/>
                <a:gd name="connsiteY54" fmla="*/ 0 h 3526297"/>
                <a:gd name="connsiteX55" fmla="*/ 4588871 w 4960548"/>
                <a:gd name="connsiteY55" fmla="*/ 0 h 3526297"/>
                <a:gd name="connsiteX56" fmla="*/ 4613640 w 4960548"/>
                <a:gd name="connsiteY56" fmla="*/ 38859 h 3526297"/>
                <a:gd name="connsiteX57" fmla="*/ 4724445 w 4960548"/>
                <a:gd name="connsiteY57" fmla="*/ 234687 h 3526297"/>
                <a:gd name="connsiteX58" fmla="*/ 4876138 w 4960548"/>
                <a:gd name="connsiteY58" fmla="*/ 653022 h 3526297"/>
                <a:gd name="connsiteX59" fmla="*/ 4911707 w 4960548"/>
                <a:gd name="connsiteY59" fmla="*/ 870671 h 3526297"/>
                <a:gd name="connsiteX60" fmla="*/ 4934810 w 4960548"/>
                <a:gd name="connsiteY60" fmla="*/ 1088487 h 3526297"/>
                <a:gd name="connsiteX61" fmla="*/ 4953206 w 4960548"/>
                <a:gd name="connsiteY61" fmla="*/ 1306301 h 3526297"/>
                <a:gd name="connsiteX62" fmla="*/ 4956954 w 4960548"/>
                <a:gd name="connsiteY62" fmla="*/ 1360899 h 3526297"/>
                <a:gd name="connsiteX63" fmla="*/ 4958610 w 4960548"/>
                <a:gd name="connsiteY63" fmla="*/ 1388980 h 3526297"/>
                <a:gd name="connsiteX64" fmla="*/ 4959830 w 4960548"/>
                <a:gd name="connsiteY64" fmla="*/ 1417555 h 3526297"/>
                <a:gd name="connsiteX65" fmla="*/ 4958174 w 4960548"/>
                <a:gd name="connsiteY65" fmla="*/ 1532680 h 3526297"/>
                <a:gd name="connsiteX66" fmla="*/ 4834030 w 4960548"/>
                <a:gd name="connsiteY66" fmla="*/ 1984861 h 3526297"/>
                <a:gd name="connsiteX67" fmla="*/ 4558106 w 4960548"/>
                <a:gd name="connsiteY67" fmla="*/ 2368857 h 3526297"/>
                <a:gd name="connsiteX68" fmla="*/ 4389936 w 4960548"/>
                <a:gd name="connsiteY68" fmla="*/ 2528945 h 3526297"/>
                <a:gd name="connsiteX69" fmla="*/ 4214618 w 4960548"/>
                <a:gd name="connsiteY69" fmla="*/ 2674457 h 3526297"/>
                <a:gd name="connsiteX70" fmla="*/ 3858489 w 4960548"/>
                <a:gd name="connsiteY70" fmla="*/ 2936658 h 3526297"/>
                <a:gd name="connsiteX71" fmla="*/ 3768868 w 4960548"/>
                <a:gd name="connsiteY71" fmla="*/ 3000643 h 3526297"/>
                <a:gd name="connsiteX72" fmla="*/ 3676806 w 4960548"/>
                <a:gd name="connsiteY72" fmla="*/ 3065040 h 3526297"/>
                <a:gd name="connsiteX73" fmla="*/ 3582477 w 4960548"/>
                <a:gd name="connsiteY73" fmla="*/ 3128614 h 3526297"/>
                <a:gd name="connsiteX74" fmla="*/ 3485185 w 4960548"/>
                <a:gd name="connsiteY74" fmla="*/ 3190377 h 3526297"/>
                <a:gd name="connsiteX75" fmla="*/ 3280923 w 4960548"/>
                <a:gd name="connsiteY75" fmla="*/ 3306325 h 3526297"/>
                <a:gd name="connsiteX76" fmla="*/ 3061230 w 4960548"/>
                <a:gd name="connsiteY76" fmla="*/ 3404897 h 3526297"/>
                <a:gd name="connsiteX77" fmla="*/ 2583137 w 4960548"/>
                <a:gd name="connsiteY77" fmla="*/ 3518292 h 3526297"/>
                <a:gd name="connsiteX78" fmla="*/ 2460038 w 4960548"/>
                <a:gd name="connsiteY78" fmla="*/ 3525622 h 3526297"/>
                <a:gd name="connsiteX79" fmla="*/ 2429264 w 4960548"/>
                <a:gd name="connsiteY79" fmla="*/ 3526280 h 3526297"/>
                <a:gd name="connsiteX80" fmla="*/ 2398576 w 4960548"/>
                <a:gd name="connsiteY80" fmla="*/ 3526116 h 3526297"/>
                <a:gd name="connsiteX81" fmla="*/ 2367977 w 4960548"/>
                <a:gd name="connsiteY81" fmla="*/ 3525786 h 3526297"/>
                <a:gd name="connsiteX82" fmla="*/ 2338249 w 4960548"/>
                <a:gd name="connsiteY82" fmla="*/ 3524716 h 3526297"/>
                <a:gd name="connsiteX83" fmla="*/ 2100770 w 4960548"/>
                <a:gd name="connsiteY83" fmla="*/ 3506845 h 3526297"/>
                <a:gd name="connsiteX84" fmla="*/ 1864776 w 4960548"/>
                <a:gd name="connsiteY84" fmla="*/ 3467483 h 3526297"/>
                <a:gd name="connsiteX85" fmla="*/ 1632964 w 4960548"/>
                <a:gd name="connsiteY85" fmla="*/ 3405803 h 3526297"/>
                <a:gd name="connsiteX86" fmla="*/ 1189219 w 4960548"/>
                <a:gd name="connsiteY86" fmla="*/ 3220352 h 3526297"/>
                <a:gd name="connsiteX87" fmla="*/ 815305 w 4960548"/>
                <a:gd name="connsiteY87" fmla="*/ 2931634 h 3526297"/>
                <a:gd name="connsiteX88" fmla="*/ 663699 w 4960548"/>
                <a:gd name="connsiteY88" fmla="*/ 2757877 h 3526297"/>
                <a:gd name="connsiteX89" fmla="*/ 531274 w 4960548"/>
                <a:gd name="connsiteY89" fmla="*/ 2573907 h 3526297"/>
                <a:gd name="connsiteX90" fmla="*/ 500325 w 4960548"/>
                <a:gd name="connsiteY90" fmla="*/ 2527051 h 3526297"/>
                <a:gd name="connsiteX91" fmla="*/ 470771 w 4960548"/>
                <a:gd name="connsiteY91" fmla="*/ 2481594 h 3526297"/>
                <a:gd name="connsiteX92" fmla="*/ 412448 w 4960548"/>
                <a:gd name="connsiteY92" fmla="*/ 2393479 h 3526297"/>
                <a:gd name="connsiteX93" fmla="*/ 291616 w 4960548"/>
                <a:gd name="connsiteY93" fmla="*/ 2213464 h 3526297"/>
                <a:gd name="connsiteX94" fmla="*/ 173662 w 4960548"/>
                <a:gd name="connsiteY94" fmla="*/ 2023154 h 3526297"/>
                <a:gd name="connsiteX95" fmla="*/ 120483 w 4960548"/>
                <a:gd name="connsiteY95" fmla="*/ 1922276 h 3526297"/>
                <a:gd name="connsiteX96" fmla="*/ 75324 w 4960548"/>
                <a:gd name="connsiteY96" fmla="*/ 1816703 h 3526297"/>
                <a:gd name="connsiteX97" fmla="*/ 40713 w 4960548"/>
                <a:gd name="connsiteY97" fmla="*/ 1707179 h 3526297"/>
                <a:gd name="connsiteX98" fmla="*/ 27811 w 4960548"/>
                <a:gd name="connsiteY98" fmla="*/ 1651346 h 3526297"/>
                <a:gd name="connsiteX99" fmla="*/ 22144 w 4960548"/>
                <a:gd name="connsiteY99" fmla="*/ 1623346 h 3526297"/>
                <a:gd name="connsiteX100" fmla="*/ 17436 w 4960548"/>
                <a:gd name="connsiteY100" fmla="*/ 1595265 h 3526297"/>
                <a:gd name="connsiteX101" fmla="*/ 0 w 4960548"/>
                <a:gd name="connsiteY101" fmla="*/ 1370286 h 3526297"/>
                <a:gd name="connsiteX102" fmla="*/ 48385 w 4960548"/>
                <a:gd name="connsiteY102" fmla="*/ 931939 h 3526297"/>
                <a:gd name="connsiteX103" fmla="*/ 193801 w 4960548"/>
                <a:gd name="connsiteY103" fmla="*/ 511957 h 3526297"/>
                <a:gd name="connsiteX104" fmla="*/ 431660 w 4960548"/>
                <a:gd name="connsiteY104" fmla="*/ 131379 h 352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4960548" h="3526297">
                  <a:moveTo>
                    <a:pt x="542883" y="0"/>
                  </a:moveTo>
                  <a:lnTo>
                    <a:pt x="826658" y="0"/>
                  </a:lnTo>
                  <a:lnTo>
                    <a:pt x="730698" y="89329"/>
                  </a:lnTo>
                  <a:cubicBezTo>
                    <a:pt x="681528" y="139120"/>
                    <a:pt x="634626" y="190876"/>
                    <a:pt x="590295" y="244485"/>
                  </a:cubicBezTo>
                  <a:cubicBezTo>
                    <a:pt x="501458" y="351540"/>
                    <a:pt x="423083" y="466336"/>
                    <a:pt x="357524" y="587307"/>
                  </a:cubicBezTo>
                  <a:cubicBezTo>
                    <a:pt x="291965" y="708196"/>
                    <a:pt x="237391" y="834767"/>
                    <a:pt x="199554" y="966280"/>
                  </a:cubicBezTo>
                  <a:cubicBezTo>
                    <a:pt x="161632" y="1097463"/>
                    <a:pt x="142016" y="1233833"/>
                    <a:pt x="142104" y="1370286"/>
                  </a:cubicBezTo>
                  <a:cubicBezTo>
                    <a:pt x="142888" y="1437319"/>
                    <a:pt x="149862" y="1503858"/>
                    <a:pt x="166339" y="1568090"/>
                  </a:cubicBezTo>
                  <a:cubicBezTo>
                    <a:pt x="182555" y="1632405"/>
                    <a:pt x="207750" y="1693921"/>
                    <a:pt x="237914" y="1753129"/>
                  </a:cubicBezTo>
                  <a:cubicBezTo>
                    <a:pt x="253170" y="1782693"/>
                    <a:pt x="270084" y="1811680"/>
                    <a:pt x="287868" y="1840255"/>
                  </a:cubicBezTo>
                  <a:cubicBezTo>
                    <a:pt x="305914" y="1868748"/>
                    <a:pt x="325181" y="1896830"/>
                    <a:pt x="345232" y="1924581"/>
                  </a:cubicBezTo>
                  <a:cubicBezTo>
                    <a:pt x="385858" y="1979920"/>
                    <a:pt x="431017" y="2033612"/>
                    <a:pt x="477745" y="2087551"/>
                  </a:cubicBezTo>
                  <a:cubicBezTo>
                    <a:pt x="524474" y="2141573"/>
                    <a:pt x="573294" y="2195594"/>
                    <a:pt x="621156" y="2251756"/>
                  </a:cubicBezTo>
                  <a:cubicBezTo>
                    <a:pt x="645130" y="2279755"/>
                    <a:pt x="668843" y="2308412"/>
                    <a:pt x="692469" y="2337482"/>
                  </a:cubicBezTo>
                  <a:lnTo>
                    <a:pt x="726731" y="2379562"/>
                  </a:lnTo>
                  <a:cubicBezTo>
                    <a:pt x="737977" y="2392986"/>
                    <a:pt x="748700" y="2406738"/>
                    <a:pt x="760295" y="2419831"/>
                  </a:cubicBezTo>
                  <a:cubicBezTo>
                    <a:pt x="850788" y="2526392"/>
                    <a:pt x="948952" y="2624470"/>
                    <a:pt x="1048685" y="2717443"/>
                  </a:cubicBezTo>
                  <a:cubicBezTo>
                    <a:pt x="1098814" y="2763724"/>
                    <a:pt x="1149814" y="2808439"/>
                    <a:pt x="1202035" y="2851344"/>
                  </a:cubicBezTo>
                  <a:cubicBezTo>
                    <a:pt x="1254256" y="2894248"/>
                    <a:pt x="1307435" y="2935752"/>
                    <a:pt x="1362620" y="2974785"/>
                  </a:cubicBezTo>
                  <a:cubicBezTo>
                    <a:pt x="1472554" y="3053017"/>
                    <a:pt x="1591118" y="3122932"/>
                    <a:pt x="1721364" y="3170036"/>
                  </a:cubicBezTo>
                  <a:cubicBezTo>
                    <a:pt x="1786314" y="3193588"/>
                    <a:pt x="1853617" y="3211622"/>
                    <a:pt x="1922052" y="3225210"/>
                  </a:cubicBezTo>
                  <a:cubicBezTo>
                    <a:pt x="1939227" y="3228422"/>
                    <a:pt x="1956227" y="3232128"/>
                    <a:pt x="1973488" y="3234928"/>
                  </a:cubicBezTo>
                  <a:lnTo>
                    <a:pt x="2025360" y="3243080"/>
                  </a:lnTo>
                  <a:cubicBezTo>
                    <a:pt x="2060145" y="3247445"/>
                    <a:pt x="2094930" y="3252056"/>
                    <a:pt x="2130063" y="3254774"/>
                  </a:cubicBezTo>
                  <a:cubicBezTo>
                    <a:pt x="2147587" y="3256338"/>
                    <a:pt x="2165109" y="3257821"/>
                    <a:pt x="2182719" y="3258562"/>
                  </a:cubicBezTo>
                  <a:cubicBezTo>
                    <a:pt x="2200330" y="3259385"/>
                    <a:pt x="2217853" y="3260703"/>
                    <a:pt x="2235551" y="3261197"/>
                  </a:cubicBezTo>
                  <a:lnTo>
                    <a:pt x="2288556" y="3262350"/>
                  </a:lnTo>
                  <a:cubicBezTo>
                    <a:pt x="2306166" y="3262761"/>
                    <a:pt x="2323951" y="3262185"/>
                    <a:pt x="2341648" y="3262103"/>
                  </a:cubicBezTo>
                  <a:lnTo>
                    <a:pt x="2368238" y="3261856"/>
                  </a:lnTo>
                  <a:cubicBezTo>
                    <a:pt x="2376869" y="3261609"/>
                    <a:pt x="2385325" y="3261115"/>
                    <a:pt x="2393869" y="3260785"/>
                  </a:cubicBezTo>
                  <a:cubicBezTo>
                    <a:pt x="2402412" y="3260373"/>
                    <a:pt x="2410956" y="3260127"/>
                    <a:pt x="2419413" y="3259550"/>
                  </a:cubicBezTo>
                  <a:lnTo>
                    <a:pt x="2444869" y="3257574"/>
                  </a:lnTo>
                  <a:cubicBezTo>
                    <a:pt x="2478782" y="3255021"/>
                    <a:pt x="2512434" y="3250739"/>
                    <a:pt x="2545824" y="3245798"/>
                  </a:cubicBezTo>
                  <a:cubicBezTo>
                    <a:pt x="2679470" y="3224881"/>
                    <a:pt x="2807973" y="3183954"/>
                    <a:pt x="2930373" y="3126555"/>
                  </a:cubicBezTo>
                  <a:cubicBezTo>
                    <a:pt x="3053210" y="3069817"/>
                    <a:pt x="3170118" y="2997184"/>
                    <a:pt x="3285631" y="2917552"/>
                  </a:cubicBezTo>
                  <a:cubicBezTo>
                    <a:pt x="3314487" y="2897706"/>
                    <a:pt x="3343169" y="2876954"/>
                    <a:pt x="3371764" y="2856120"/>
                  </a:cubicBezTo>
                  <a:cubicBezTo>
                    <a:pt x="3400534" y="2835285"/>
                    <a:pt x="3429216" y="2814121"/>
                    <a:pt x="3457898" y="2792628"/>
                  </a:cubicBezTo>
                  <a:lnTo>
                    <a:pt x="3632344" y="2660869"/>
                  </a:lnTo>
                  <a:cubicBezTo>
                    <a:pt x="3752043" y="2571190"/>
                    <a:pt x="3872873" y="2487687"/>
                    <a:pt x="3990915" y="2405832"/>
                  </a:cubicBezTo>
                  <a:cubicBezTo>
                    <a:pt x="4108869" y="2323976"/>
                    <a:pt x="4222378" y="2241297"/>
                    <a:pt x="4324988" y="2152196"/>
                  </a:cubicBezTo>
                  <a:cubicBezTo>
                    <a:pt x="4427598" y="2063258"/>
                    <a:pt x="4520270" y="1968474"/>
                    <a:pt x="4592106" y="1861501"/>
                  </a:cubicBezTo>
                  <a:cubicBezTo>
                    <a:pt x="4628024" y="1808057"/>
                    <a:pt x="4658712" y="1751730"/>
                    <a:pt x="4683122" y="1692521"/>
                  </a:cubicBezTo>
                  <a:cubicBezTo>
                    <a:pt x="4707706" y="1633393"/>
                    <a:pt x="4725404" y="1571467"/>
                    <a:pt x="4738568" y="1507893"/>
                  </a:cubicBezTo>
                  <a:cubicBezTo>
                    <a:pt x="4745106" y="1476106"/>
                    <a:pt x="4750338" y="1443742"/>
                    <a:pt x="4753912" y="1411050"/>
                  </a:cubicBezTo>
                  <a:cubicBezTo>
                    <a:pt x="4754958" y="1402897"/>
                    <a:pt x="4755656" y="1394662"/>
                    <a:pt x="4756440" y="1386509"/>
                  </a:cubicBezTo>
                  <a:cubicBezTo>
                    <a:pt x="4757138" y="1378274"/>
                    <a:pt x="4758010" y="1370204"/>
                    <a:pt x="4758358" y="1361475"/>
                  </a:cubicBezTo>
                  <a:lnTo>
                    <a:pt x="4761148" y="1309759"/>
                  </a:lnTo>
                  <a:cubicBezTo>
                    <a:pt x="4763676" y="1240751"/>
                    <a:pt x="4762106" y="1171659"/>
                    <a:pt x="4756354" y="1102980"/>
                  </a:cubicBezTo>
                  <a:cubicBezTo>
                    <a:pt x="4750774" y="1034218"/>
                    <a:pt x="4740050" y="966033"/>
                    <a:pt x="4725578" y="898753"/>
                  </a:cubicBezTo>
                  <a:cubicBezTo>
                    <a:pt x="4710932" y="831473"/>
                    <a:pt x="4692624" y="765100"/>
                    <a:pt x="4673358" y="699384"/>
                  </a:cubicBezTo>
                  <a:cubicBezTo>
                    <a:pt x="4634912" y="568037"/>
                    <a:pt x="4592456" y="438419"/>
                    <a:pt x="4538491" y="312754"/>
                  </a:cubicBezTo>
                  <a:cubicBezTo>
                    <a:pt x="4511464" y="250003"/>
                    <a:pt x="4481301" y="188406"/>
                    <a:pt x="4446604" y="129196"/>
                  </a:cubicBezTo>
                  <a:cubicBezTo>
                    <a:pt x="4438147" y="114291"/>
                    <a:pt x="4428819" y="99798"/>
                    <a:pt x="4419840" y="85222"/>
                  </a:cubicBezTo>
                  <a:cubicBezTo>
                    <a:pt x="4410598" y="70728"/>
                    <a:pt x="4401008" y="56482"/>
                    <a:pt x="4391680" y="42071"/>
                  </a:cubicBezTo>
                  <a:lnTo>
                    <a:pt x="4361930" y="0"/>
                  </a:lnTo>
                  <a:lnTo>
                    <a:pt x="4588871" y="0"/>
                  </a:lnTo>
                  <a:lnTo>
                    <a:pt x="4613640" y="38859"/>
                  </a:lnTo>
                  <a:cubicBezTo>
                    <a:pt x="4653306" y="102762"/>
                    <a:pt x="4690706" y="167901"/>
                    <a:pt x="4724445" y="234687"/>
                  </a:cubicBezTo>
                  <a:cubicBezTo>
                    <a:pt x="4792096" y="368257"/>
                    <a:pt x="4844230" y="508828"/>
                    <a:pt x="4876138" y="653022"/>
                  </a:cubicBezTo>
                  <a:cubicBezTo>
                    <a:pt x="4892005" y="725161"/>
                    <a:pt x="4903077" y="797874"/>
                    <a:pt x="4911707" y="870671"/>
                  </a:cubicBezTo>
                  <a:cubicBezTo>
                    <a:pt x="4920513" y="943386"/>
                    <a:pt x="4927574" y="1016019"/>
                    <a:pt x="4934810" y="1088487"/>
                  </a:cubicBezTo>
                  <a:cubicBezTo>
                    <a:pt x="4941697" y="1161036"/>
                    <a:pt x="4947799" y="1233586"/>
                    <a:pt x="4953206" y="1306301"/>
                  </a:cubicBezTo>
                  <a:lnTo>
                    <a:pt x="4956954" y="1360899"/>
                  </a:lnTo>
                  <a:cubicBezTo>
                    <a:pt x="4957651" y="1369875"/>
                    <a:pt x="4958087" y="1379510"/>
                    <a:pt x="4958610" y="1388980"/>
                  </a:cubicBezTo>
                  <a:cubicBezTo>
                    <a:pt x="4959133" y="1398450"/>
                    <a:pt x="4959656" y="1408003"/>
                    <a:pt x="4959830" y="1417555"/>
                  </a:cubicBezTo>
                  <a:cubicBezTo>
                    <a:pt x="4961138" y="1455683"/>
                    <a:pt x="4960702" y="1494140"/>
                    <a:pt x="4958174" y="1532680"/>
                  </a:cubicBezTo>
                  <a:cubicBezTo>
                    <a:pt x="4948760" y="1686920"/>
                    <a:pt x="4904908" y="1842314"/>
                    <a:pt x="4834030" y="1984861"/>
                  </a:cubicBezTo>
                  <a:cubicBezTo>
                    <a:pt x="4763328" y="2127820"/>
                    <a:pt x="4665860" y="2256121"/>
                    <a:pt x="4558106" y="2368857"/>
                  </a:cubicBezTo>
                  <a:cubicBezTo>
                    <a:pt x="4504230" y="2425432"/>
                    <a:pt x="4447650" y="2478465"/>
                    <a:pt x="4389936" y="2528945"/>
                  </a:cubicBezTo>
                  <a:cubicBezTo>
                    <a:pt x="4332223" y="2579425"/>
                    <a:pt x="4273726" y="2628011"/>
                    <a:pt x="4214618" y="2674457"/>
                  </a:cubicBezTo>
                  <a:cubicBezTo>
                    <a:pt x="4096664" y="2767759"/>
                    <a:pt x="3976094" y="2852826"/>
                    <a:pt x="3858489" y="2936658"/>
                  </a:cubicBezTo>
                  <a:lnTo>
                    <a:pt x="3768868" y="3000643"/>
                  </a:lnTo>
                  <a:cubicBezTo>
                    <a:pt x="3738530" y="3022136"/>
                    <a:pt x="3707929" y="3043794"/>
                    <a:pt x="3676806" y="3065040"/>
                  </a:cubicBezTo>
                  <a:cubicBezTo>
                    <a:pt x="3645770" y="3086369"/>
                    <a:pt x="3614386" y="3107615"/>
                    <a:pt x="3582477" y="3128614"/>
                  </a:cubicBezTo>
                  <a:cubicBezTo>
                    <a:pt x="3550483" y="3149449"/>
                    <a:pt x="3518226" y="3170118"/>
                    <a:pt x="3485185" y="3190377"/>
                  </a:cubicBezTo>
                  <a:cubicBezTo>
                    <a:pt x="3419452" y="3230975"/>
                    <a:pt x="3351625" y="3270338"/>
                    <a:pt x="3280923" y="3306325"/>
                  </a:cubicBezTo>
                  <a:cubicBezTo>
                    <a:pt x="3210307" y="3342476"/>
                    <a:pt x="3137251" y="3376074"/>
                    <a:pt x="3061230" y="3404897"/>
                  </a:cubicBezTo>
                  <a:cubicBezTo>
                    <a:pt x="2909886" y="3463366"/>
                    <a:pt x="2747295" y="3502810"/>
                    <a:pt x="2583137" y="3518292"/>
                  </a:cubicBezTo>
                  <a:cubicBezTo>
                    <a:pt x="2542075" y="3521999"/>
                    <a:pt x="2501013" y="3524798"/>
                    <a:pt x="2460038" y="3525622"/>
                  </a:cubicBezTo>
                  <a:lnTo>
                    <a:pt x="2429264" y="3526280"/>
                  </a:lnTo>
                  <a:cubicBezTo>
                    <a:pt x="2419064" y="3526363"/>
                    <a:pt x="2408777" y="3526116"/>
                    <a:pt x="2398576" y="3526116"/>
                  </a:cubicBezTo>
                  <a:lnTo>
                    <a:pt x="2367977" y="3525786"/>
                  </a:lnTo>
                  <a:lnTo>
                    <a:pt x="2338249" y="3524716"/>
                  </a:lnTo>
                  <a:cubicBezTo>
                    <a:pt x="2259089" y="3522327"/>
                    <a:pt x="2179756" y="3516399"/>
                    <a:pt x="2100770" y="3506845"/>
                  </a:cubicBezTo>
                  <a:cubicBezTo>
                    <a:pt x="2021699" y="3497787"/>
                    <a:pt x="1942801" y="3484776"/>
                    <a:pt x="1864776" y="3467483"/>
                  </a:cubicBezTo>
                  <a:cubicBezTo>
                    <a:pt x="1786836" y="3450025"/>
                    <a:pt x="1709508" y="3429355"/>
                    <a:pt x="1632964" y="3405803"/>
                  </a:cubicBezTo>
                  <a:cubicBezTo>
                    <a:pt x="1480138" y="3358288"/>
                    <a:pt x="1329055" y="3299160"/>
                    <a:pt x="1189219" y="3220352"/>
                  </a:cubicBezTo>
                  <a:cubicBezTo>
                    <a:pt x="1049296" y="3141708"/>
                    <a:pt x="924367" y="3041982"/>
                    <a:pt x="815305" y="2931634"/>
                  </a:cubicBezTo>
                  <a:cubicBezTo>
                    <a:pt x="760469" y="2876542"/>
                    <a:pt x="710603" y="2817909"/>
                    <a:pt x="663699" y="2757877"/>
                  </a:cubicBezTo>
                  <a:cubicBezTo>
                    <a:pt x="617059" y="2697597"/>
                    <a:pt x="572684" y="2636411"/>
                    <a:pt x="531274" y="2573907"/>
                  </a:cubicBezTo>
                  <a:cubicBezTo>
                    <a:pt x="520638" y="2558426"/>
                    <a:pt x="510612" y="2542697"/>
                    <a:pt x="500325" y="2527051"/>
                  </a:cubicBezTo>
                  <a:lnTo>
                    <a:pt x="470771" y="2481594"/>
                  </a:lnTo>
                  <a:cubicBezTo>
                    <a:pt x="451853" y="2452195"/>
                    <a:pt x="432238" y="2423043"/>
                    <a:pt x="412448" y="2393479"/>
                  </a:cubicBezTo>
                  <a:lnTo>
                    <a:pt x="291616" y="2213464"/>
                  </a:lnTo>
                  <a:cubicBezTo>
                    <a:pt x="251078" y="2152113"/>
                    <a:pt x="211062" y="2088951"/>
                    <a:pt x="173662" y="2023154"/>
                  </a:cubicBezTo>
                  <a:cubicBezTo>
                    <a:pt x="155005" y="1990214"/>
                    <a:pt x="136960" y="1956697"/>
                    <a:pt x="120483" y="1922276"/>
                  </a:cubicBezTo>
                  <a:cubicBezTo>
                    <a:pt x="104093" y="1887771"/>
                    <a:pt x="88837" y="1852608"/>
                    <a:pt x="75324" y="1816703"/>
                  </a:cubicBezTo>
                  <a:cubicBezTo>
                    <a:pt x="62072" y="1780717"/>
                    <a:pt x="50303" y="1744235"/>
                    <a:pt x="40713" y="1707179"/>
                  </a:cubicBezTo>
                  <a:cubicBezTo>
                    <a:pt x="36180" y="1688650"/>
                    <a:pt x="31560" y="1670039"/>
                    <a:pt x="27811" y="1651346"/>
                  </a:cubicBezTo>
                  <a:lnTo>
                    <a:pt x="22144" y="1623346"/>
                  </a:lnTo>
                  <a:lnTo>
                    <a:pt x="17436" y="1595265"/>
                  </a:lnTo>
                  <a:cubicBezTo>
                    <a:pt x="5144" y="1520328"/>
                    <a:pt x="0" y="1444978"/>
                    <a:pt x="0" y="1370286"/>
                  </a:cubicBezTo>
                  <a:cubicBezTo>
                    <a:pt x="349" y="1223293"/>
                    <a:pt x="16652" y="1076299"/>
                    <a:pt x="48385" y="931939"/>
                  </a:cubicBezTo>
                  <a:cubicBezTo>
                    <a:pt x="80032" y="787663"/>
                    <a:pt x="128504" y="646187"/>
                    <a:pt x="193801" y="511957"/>
                  </a:cubicBezTo>
                  <a:cubicBezTo>
                    <a:pt x="259404" y="377727"/>
                    <a:pt x="339740" y="250559"/>
                    <a:pt x="431660" y="13137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EB03BE98-6C07-41CD-ACA9-5244A3DA10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61928" y="0"/>
              <a:ext cx="4934374" cy="3484134"/>
            </a:xfrm>
            <a:custGeom>
              <a:avLst/>
              <a:gdLst>
                <a:gd name="connsiteX0" fmla="*/ 585303 w 4934374"/>
                <a:gd name="connsiteY0" fmla="*/ 0 h 3484134"/>
                <a:gd name="connsiteX1" fmla="*/ 1213739 w 4934374"/>
                <a:gd name="connsiteY1" fmla="*/ 0 h 3484134"/>
                <a:gd name="connsiteX2" fmla="*/ 1150162 w 4934374"/>
                <a:gd name="connsiteY2" fmla="*/ 47028 h 3484134"/>
                <a:gd name="connsiteX3" fmla="*/ 626038 w 4934374"/>
                <a:gd name="connsiteY3" fmla="*/ 660944 h 3484134"/>
                <a:gd name="connsiteX4" fmla="*/ 435986 w 4934374"/>
                <a:gd name="connsiteY4" fmla="*/ 1375409 h 3484134"/>
                <a:gd name="connsiteX5" fmla="*/ 750530 w 4934374"/>
                <a:gd name="connsiteY5" fmla="*/ 2038817 h 3484134"/>
                <a:gd name="connsiteX6" fmla="*/ 909024 w 4934374"/>
                <a:gd name="connsiteY6" fmla="*/ 2249384 h 3484134"/>
                <a:gd name="connsiteX7" fmla="*/ 2396223 w 4934374"/>
                <a:gd name="connsiteY7" fmla="*/ 3072468 h 3484134"/>
                <a:gd name="connsiteX8" fmla="*/ 3525201 w 4934374"/>
                <a:gd name="connsiteY8" fmla="*/ 2566101 h 3484134"/>
                <a:gd name="connsiteX9" fmla="*/ 3662596 w 4934374"/>
                <a:gd name="connsiteY9" fmla="*/ 2465552 h 3484134"/>
                <a:gd name="connsiteX10" fmla="*/ 4287500 w 4934374"/>
                <a:gd name="connsiteY10" fmla="*/ 1939915 h 3484134"/>
                <a:gd name="connsiteX11" fmla="*/ 4498563 w 4934374"/>
                <a:gd name="connsiteY11" fmla="*/ 1375409 h 3484134"/>
                <a:gd name="connsiteX12" fmla="*/ 4132831 w 4934374"/>
                <a:gd name="connsiteY12" fmla="*/ 134540 h 3484134"/>
                <a:gd name="connsiteX13" fmla="*/ 4025590 w 4934374"/>
                <a:gd name="connsiteY13" fmla="*/ 0 h 3484134"/>
                <a:gd name="connsiteX14" fmla="*/ 4555675 w 4934374"/>
                <a:gd name="connsiteY14" fmla="*/ 0 h 3484134"/>
                <a:gd name="connsiteX15" fmla="*/ 4605933 w 4934374"/>
                <a:gd name="connsiteY15" fmla="*/ 77740 h 3484134"/>
                <a:gd name="connsiteX16" fmla="*/ 4934374 w 4934374"/>
                <a:gd name="connsiteY16" fmla="*/ 1375327 h 3484134"/>
                <a:gd name="connsiteX17" fmla="*/ 3793540 w 4934374"/>
                <a:gd name="connsiteY17" fmla="*/ 2890475 h 3484134"/>
                <a:gd name="connsiteX18" fmla="*/ 2396135 w 4934374"/>
                <a:gd name="connsiteY18" fmla="*/ 3484134 h 3484134"/>
                <a:gd name="connsiteX19" fmla="*/ 548273 w 4934374"/>
                <a:gd name="connsiteY19" fmla="*/ 2480458 h 3484134"/>
                <a:gd name="connsiteX20" fmla="*/ 0 w 4934374"/>
                <a:gd name="connsiteY20" fmla="*/ 1375327 h 3484134"/>
                <a:gd name="connsiteX21" fmla="*/ 512166 w 4934374"/>
                <a:gd name="connsiteY21" fmla="*/ 77740 h 3484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934374" h="3484134">
                  <a:moveTo>
                    <a:pt x="585303" y="0"/>
                  </a:moveTo>
                  <a:lnTo>
                    <a:pt x="1213739" y="0"/>
                  </a:lnTo>
                  <a:lnTo>
                    <a:pt x="1150162" y="47028"/>
                  </a:lnTo>
                  <a:cubicBezTo>
                    <a:pt x="925762" y="228608"/>
                    <a:pt x="749397" y="435224"/>
                    <a:pt x="626038" y="660944"/>
                  </a:cubicBezTo>
                  <a:cubicBezTo>
                    <a:pt x="499976" y="891687"/>
                    <a:pt x="435986" y="1132066"/>
                    <a:pt x="435986" y="1375409"/>
                  </a:cubicBezTo>
                  <a:cubicBezTo>
                    <a:pt x="435986" y="1620481"/>
                    <a:pt x="538074" y="1763604"/>
                    <a:pt x="750530" y="2038817"/>
                  </a:cubicBezTo>
                  <a:cubicBezTo>
                    <a:pt x="801792" y="2105190"/>
                    <a:pt x="854797" y="2173870"/>
                    <a:pt x="909024" y="2249384"/>
                  </a:cubicBezTo>
                  <a:cubicBezTo>
                    <a:pt x="1323389" y="2826326"/>
                    <a:pt x="1768180" y="3072468"/>
                    <a:pt x="2396223" y="3072468"/>
                  </a:cubicBezTo>
                  <a:cubicBezTo>
                    <a:pt x="2808409" y="3072468"/>
                    <a:pt x="3110835" y="2871947"/>
                    <a:pt x="3525201" y="2566101"/>
                  </a:cubicBezTo>
                  <a:cubicBezTo>
                    <a:pt x="3571493" y="2531926"/>
                    <a:pt x="3617786" y="2498162"/>
                    <a:pt x="3662596" y="2465552"/>
                  </a:cubicBezTo>
                  <a:cubicBezTo>
                    <a:pt x="3905479" y="2288583"/>
                    <a:pt x="4134849" y="2121414"/>
                    <a:pt x="4287500" y="1939915"/>
                  </a:cubicBezTo>
                  <a:cubicBezTo>
                    <a:pt x="4433440" y="1766404"/>
                    <a:pt x="4498563" y="1592317"/>
                    <a:pt x="4498563" y="1375409"/>
                  </a:cubicBezTo>
                  <a:cubicBezTo>
                    <a:pt x="4498563" y="899696"/>
                    <a:pt x="4369741" y="465973"/>
                    <a:pt x="4132831" y="134540"/>
                  </a:cubicBezTo>
                  <a:lnTo>
                    <a:pt x="4025590" y="0"/>
                  </a:lnTo>
                  <a:lnTo>
                    <a:pt x="4555675" y="0"/>
                  </a:lnTo>
                  <a:lnTo>
                    <a:pt x="4605933" y="77740"/>
                  </a:lnTo>
                  <a:cubicBezTo>
                    <a:pt x="4820335" y="448137"/>
                    <a:pt x="4934374" y="894662"/>
                    <a:pt x="4934374" y="1375327"/>
                  </a:cubicBezTo>
                  <a:cubicBezTo>
                    <a:pt x="4934374" y="2116884"/>
                    <a:pt x="4369100" y="2465635"/>
                    <a:pt x="3793540" y="2890475"/>
                  </a:cubicBezTo>
                  <a:cubicBezTo>
                    <a:pt x="3374293" y="3199945"/>
                    <a:pt x="2970389" y="3484134"/>
                    <a:pt x="2396135" y="3484134"/>
                  </a:cubicBezTo>
                  <a:cubicBezTo>
                    <a:pt x="1544564" y="3484134"/>
                    <a:pt x="991670" y="3097832"/>
                    <a:pt x="548273" y="2480458"/>
                  </a:cubicBezTo>
                  <a:cubicBezTo>
                    <a:pt x="282201" y="2110049"/>
                    <a:pt x="0" y="1856001"/>
                    <a:pt x="0" y="1375327"/>
                  </a:cubicBezTo>
                  <a:cubicBezTo>
                    <a:pt x="0" y="894662"/>
                    <a:pt x="195505" y="448137"/>
                    <a:pt x="512166" y="777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D13CCE92-2C5E-48BC-9713-FBEEDBAE61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61928" y="0"/>
              <a:ext cx="4934374" cy="3484134"/>
            </a:xfrm>
            <a:custGeom>
              <a:avLst/>
              <a:gdLst>
                <a:gd name="connsiteX0" fmla="*/ 585303 w 4934374"/>
                <a:gd name="connsiteY0" fmla="*/ 0 h 3484134"/>
                <a:gd name="connsiteX1" fmla="*/ 1354934 w 4934374"/>
                <a:gd name="connsiteY1" fmla="*/ 0 h 3484134"/>
                <a:gd name="connsiteX2" fmla="*/ 1206830 w 4934374"/>
                <a:gd name="connsiteY2" fmla="*/ 109531 h 3484134"/>
                <a:gd name="connsiteX3" fmla="*/ 703453 w 4934374"/>
                <a:gd name="connsiteY3" fmla="*/ 698660 h 3484134"/>
                <a:gd name="connsiteX4" fmla="*/ 523079 w 4934374"/>
                <a:gd name="connsiteY4" fmla="*/ 1375409 h 3484134"/>
                <a:gd name="connsiteX5" fmla="*/ 820885 w 4934374"/>
                <a:gd name="connsiteY5" fmla="*/ 1990313 h 3484134"/>
                <a:gd name="connsiteX6" fmla="*/ 981122 w 4934374"/>
                <a:gd name="connsiteY6" fmla="*/ 2203186 h 3484134"/>
                <a:gd name="connsiteX7" fmla="*/ 1592426 w 4934374"/>
                <a:gd name="connsiteY7" fmla="*/ 2792645 h 3484134"/>
                <a:gd name="connsiteX8" fmla="*/ 2396135 w 4934374"/>
                <a:gd name="connsiteY8" fmla="*/ 2990119 h 3484134"/>
                <a:gd name="connsiteX9" fmla="*/ 2913112 w 4934374"/>
                <a:gd name="connsiteY9" fmla="*/ 2864371 h 3484134"/>
                <a:gd name="connsiteX10" fmla="*/ 3471411 w 4934374"/>
                <a:gd name="connsiteY10" fmla="*/ 2501292 h 3484134"/>
                <a:gd name="connsiteX11" fmla="*/ 3609242 w 4934374"/>
                <a:gd name="connsiteY11" fmla="*/ 2400414 h 3484134"/>
                <a:gd name="connsiteX12" fmla="*/ 4219151 w 4934374"/>
                <a:gd name="connsiteY12" fmla="*/ 1888693 h 3484134"/>
                <a:gd name="connsiteX13" fmla="*/ 4411296 w 4934374"/>
                <a:gd name="connsiteY13" fmla="*/ 1375409 h 3484134"/>
                <a:gd name="connsiteX14" fmla="*/ 3957874 w 4934374"/>
                <a:gd name="connsiteY14" fmla="*/ 51887 h 3484134"/>
                <a:gd name="connsiteX15" fmla="*/ 3906637 w 4934374"/>
                <a:gd name="connsiteY15" fmla="*/ 0 h 3484134"/>
                <a:gd name="connsiteX16" fmla="*/ 4555675 w 4934374"/>
                <a:gd name="connsiteY16" fmla="*/ 0 h 3484134"/>
                <a:gd name="connsiteX17" fmla="*/ 4605933 w 4934374"/>
                <a:gd name="connsiteY17" fmla="*/ 77740 h 3484134"/>
                <a:gd name="connsiteX18" fmla="*/ 4934374 w 4934374"/>
                <a:gd name="connsiteY18" fmla="*/ 1375327 h 3484134"/>
                <a:gd name="connsiteX19" fmla="*/ 3793540 w 4934374"/>
                <a:gd name="connsiteY19" fmla="*/ 2890475 h 3484134"/>
                <a:gd name="connsiteX20" fmla="*/ 2396135 w 4934374"/>
                <a:gd name="connsiteY20" fmla="*/ 3484134 h 3484134"/>
                <a:gd name="connsiteX21" fmla="*/ 548273 w 4934374"/>
                <a:gd name="connsiteY21" fmla="*/ 2480458 h 3484134"/>
                <a:gd name="connsiteX22" fmla="*/ 0 w 4934374"/>
                <a:gd name="connsiteY22" fmla="*/ 1375327 h 3484134"/>
                <a:gd name="connsiteX23" fmla="*/ 512166 w 4934374"/>
                <a:gd name="connsiteY23" fmla="*/ 77740 h 3484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934374" h="3484134">
                  <a:moveTo>
                    <a:pt x="585303" y="0"/>
                  </a:moveTo>
                  <a:lnTo>
                    <a:pt x="1354934" y="0"/>
                  </a:lnTo>
                  <a:lnTo>
                    <a:pt x="1206830" y="109531"/>
                  </a:lnTo>
                  <a:cubicBezTo>
                    <a:pt x="994024" y="281725"/>
                    <a:pt x="820013" y="485457"/>
                    <a:pt x="703453" y="698660"/>
                  </a:cubicBezTo>
                  <a:cubicBezTo>
                    <a:pt x="583756" y="917627"/>
                    <a:pt x="523079" y="1145324"/>
                    <a:pt x="523079" y="1375409"/>
                  </a:cubicBezTo>
                  <a:cubicBezTo>
                    <a:pt x="523079" y="1595282"/>
                    <a:pt x="614356" y="1722842"/>
                    <a:pt x="820885" y="1990313"/>
                  </a:cubicBezTo>
                  <a:cubicBezTo>
                    <a:pt x="872582" y="2057263"/>
                    <a:pt x="926023" y="2126519"/>
                    <a:pt x="981122" y="2203186"/>
                  </a:cubicBezTo>
                  <a:cubicBezTo>
                    <a:pt x="1175968" y="2474445"/>
                    <a:pt x="1375871" y="2667309"/>
                    <a:pt x="1592426" y="2792645"/>
                  </a:cubicBezTo>
                  <a:cubicBezTo>
                    <a:pt x="1821970" y="2925557"/>
                    <a:pt x="2084904" y="2990119"/>
                    <a:pt x="2396135" y="2990119"/>
                  </a:cubicBezTo>
                  <a:cubicBezTo>
                    <a:pt x="2572762" y="2990119"/>
                    <a:pt x="2737009" y="2950179"/>
                    <a:pt x="2913112" y="2864371"/>
                  </a:cubicBezTo>
                  <a:cubicBezTo>
                    <a:pt x="3093922" y="2776257"/>
                    <a:pt x="3272903" y="2647792"/>
                    <a:pt x="3471411" y="2501292"/>
                  </a:cubicBezTo>
                  <a:cubicBezTo>
                    <a:pt x="3517964" y="2466952"/>
                    <a:pt x="3564344" y="2433106"/>
                    <a:pt x="3609242" y="2400414"/>
                  </a:cubicBezTo>
                  <a:cubicBezTo>
                    <a:pt x="3847766" y="2226574"/>
                    <a:pt x="4073038" y="2062368"/>
                    <a:pt x="4219151" y="1888693"/>
                  </a:cubicBezTo>
                  <a:cubicBezTo>
                    <a:pt x="4353844" y="1728606"/>
                    <a:pt x="4411296" y="1575106"/>
                    <a:pt x="4411296" y="1375409"/>
                  </a:cubicBezTo>
                  <a:cubicBezTo>
                    <a:pt x="4411296" y="851089"/>
                    <a:pt x="4250274" y="381038"/>
                    <a:pt x="3957874" y="51887"/>
                  </a:cubicBezTo>
                  <a:lnTo>
                    <a:pt x="3906637" y="0"/>
                  </a:lnTo>
                  <a:lnTo>
                    <a:pt x="4555675" y="0"/>
                  </a:lnTo>
                  <a:lnTo>
                    <a:pt x="4605933" y="77740"/>
                  </a:lnTo>
                  <a:cubicBezTo>
                    <a:pt x="4820335" y="448137"/>
                    <a:pt x="4934374" y="894662"/>
                    <a:pt x="4934374" y="1375327"/>
                  </a:cubicBezTo>
                  <a:cubicBezTo>
                    <a:pt x="4934374" y="2116884"/>
                    <a:pt x="4369100" y="2465635"/>
                    <a:pt x="3793540" y="2890475"/>
                  </a:cubicBezTo>
                  <a:cubicBezTo>
                    <a:pt x="3374293" y="3199945"/>
                    <a:pt x="2970389" y="3484134"/>
                    <a:pt x="2396135" y="3484134"/>
                  </a:cubicBezTo>
                  <a:cubicBezTo>
                    <a:pt x="1544564" y="3484134"/>
                    <a:pt x="991670" y="3097832"/>
                    <a:pt x="548273" y="2480458"/>
                  </a:cubicBezTo>
                  <a:cubicBezTo>
                    <a:pt x="282201" y="2110049"/>
                    <a:pt x="0" y="1856001"/>
                    <a:pt x="0" y="1375327"/>
                  </a:cubicBezTo>
                  <a:cubicBezTo>
                    <a:pt x="0" y="894662"/>
                    <a:pt x="195505" y="448137"/>
                    <a:pt x="512166" y="777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01762A5-9D56-A011-F2A4-488539C4A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472" y="256855"/>
            <a:ext cx="4560824" cy="153025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>
                <a:solidFill>
                  <a:schemeClr val="accent6">
                    <a:lumMod val="50000"/>
                  </a:schemeClr>
                </a:solidFill>
                <a:latin typeface="Arial"/>
                <a:ea typeface="+mj-ea"/>
                <a:cs typeface="Arial"/>
              </a:rPr>
              <a:t>Market audits</a:t>
            </a:r>
            <a:br>
              <a:rPr lang="en-US">
                <a:latin typeface="Arial"/>
                <a:ea typeface="+mj-ea"/>
                <a:cs typeface="+mj-cs"/>
              </a:rPr>
            </a:br>
            <a:endParaRPr lang="en-US" sz="3600">
              <a:solidFill>
                <a:schemeClr val="tx2"/>
              </a:solidFill>
              <a:latin typeface="+mj-lt"/>
              <a:ea typeface="+mj-ea"/>
              <a:cs typeface="Calibri Light" panose="020F0302020204030204"/>
            </a:endParaRPr>
          </a:p>
        </p:txBody>
      </p:sp>
      <p:pic>
        <p:nvPicPr>
          <p:cNvPr id="4" name="Picture 6" descr="Text&#10;&#10;Description automatically generated">
            <a:extLst>
              <a:ext uri="{FF2B5EF4-FFF2-40B4-BE49-F238E27FC236}">
                <a16:creationId xmlns:a16="http://schemas.microsoft.com/office/drawing/2014/main" id="{D50AEF9B-FFAD-EB51-1717-06C6134885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85" r="12536" b="1"/>
          <a:stretch/>
        </p:blipFill>
        <p:spPr>
          <a:xfrm>
            <a:off x="5548455" y="255895"/>
            <a:ext cx="6089168" cy="10376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6BA5AD-F9BC-E9BE-96A4-583E9EF10AB7}"/>
              </a:ext>
            </a:extLst>
          </p:cNvPr>
          <p:cNvSpPr txBox="1"/>
          <p:nvPr/>
        </p:nvSpPr>
        <p:spPr>
          <a:xfrm>
            <a:off x="220472" y="2408982"/>
            <a:ext cx="4494378" cy="418697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A marketing audit covers the following aspects: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100">
              <a:solidFill>
                <a:schemeClr val="accent2">
                  <a:lumMod val="50000"/>
                </a:schemeClr>
              </a:solidFill>
              <a:latin typeface="Arial"/>
              <a:cs typeface="Arial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COMPETITORS </a:t>
            </a: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Analysis - we analyze our place among the competition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PESTEL </a:t>
            </a: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analysis (external factors) – it gives us the big picture.  The earliest known author who used </a:t>
            </a:r>
            <a:r>
              <a:rPr lang="bg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‘‘</a:t>
            </a: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Business Environment Scanning </a:t>
            </a:r>
            <a:r>
              <a:rPr lang="bg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‘‘</a:t>
            </a: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techniques is Francis J. Aguilar (1967).</a:t>
            </a:r>
            <a:endParaRPr lang="bg" sz="2100">
              <a:solidFill>
                <a:schemeClr val="accent2">
                  <a:lumMod val="50000"/>
                </a:schemeClr>
              </a:solidFill>
              <a:latin typeface="Arial"/>
              <a:cs typeface="Arial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SWOT </a:t>
            </a:r>
            <a:r>
              <a:rPr lang="en-US" sz="2100">
                <a:solidFill>
                  <a:schemeClr val="accent2">
                    <a:lumMod val="50000"/>
                  </a:schemeClr>
                </a:solidFill>
                <a:latin typeface="Arial"/>
                <a:cs typeface="Arial"/>
              </a:rPr>
              <a:t>analysis – describes detailed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7" name="Картина 7" descr="Картина, която съдържа лице, плодове, цветен&#10;&#10;Описанието е генерирано автоматично">
            <a:extLst>
              <a:ext uri="{FF2B5EF4-FFF2-40B4-BE49-F238E27FC236}">
                <a16:creationId xmlns:a16="http://schemas.microsoft.com/office/drawing/2014/main" id="{37126BDB-C71E-4112-888F-C885A4B1A3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0338" b="5392"/>
          <a:stretch/>
        </p:blipFill>
        <p:spPr>
          <a:xfrm>
            <a:off x="4827155" y="1145324"/>
            <a:ext cx="7367705" cy="5768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3851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3">
            <a:extLst>
              <a:ext uri="{FF2B5EF4-FFF2-40B4-BE49-F238E27FC236}">
                <a16:creationId xmlns:a16="http://schemas.microsoft.com/office/drawing/2014/main" id="{95B1FC96-0749-41C9-BAED-E089E7714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F1D5CF-58D5-BC4D-ECFD-98A46452D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4561" y="2762"/>
            <a:ext cx="3419856" cy="16002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Competitors Analysis</a:t>
            </a:r>
            <a:endParaRPr lang="en-US"/>
          </a:p>
        </p:txBody>
      </p:sp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D2C55EA5-26D4-4280-01B9-E7204805BF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04" r="3652" b="-2"/>
          <a:stretch/>
        </p:blipFill>
        <p:spPr>
          <a:xfrm>
            <a:off x="726286" y="178604"/>
            <a:ext cx="2655090" cy="969680"/>
          </a:xfrm>
          <a:custGeom>
            <a:avLst/>
            <a:gdLst/>
            <a:ahLst/>
            <a:cxnLst/>
            <a:rect l="l" t="t" r="r" b="b"/>
            <a:pathLst>
              <a:path w="6005375" h="4196281">
                <a:moveTo>
                  <a:pt x="0" y="0"/>
                </a:moveTo>
                <a:lnTo>
                  <a:pt x="6000672" y="0"/>
                </a:lnTo>
                <a:lnTo>
                  <a:pt x="5998730" y="19709"/>
                </a:lnTo>
                <a:cubicBezTo>
                  <a:pt x="6001245" y="280059"/>
                  <a:pt x="5986415" y="540409"/>
                  <a:pt x="5999656" y="800631"/>
                </a:cubicBezTo>
                <a:cubicBezTo>
                  <a:pt x="6009855" y="1001996"/>
                  <a:pt x="6003364" y="1203233"/>
                  <a:pt x="5999656" y="1404471"/>
                </a:cubicBezTo>
                <a:cubicBezTo>
                  <a:pt x="5992506" y="1790420"/>
                  <a:pt x="6003364" y="2175860"/>
                  <a:pt x="5998730" y="2561300"/>
                </a:cubicBezTo>
                <a:cubicBezTo>
                  <a:pt x="5996744" y="2732154"/>
                  <a:pt x="5998994" y="2902754"/>
                  <a:pt x="6003364" y="3073609"/>
                </a:cubicBezTo>
                <a:cubicBezTo>
                  <a:pt x="6009720" y="3317560"/>
                  <a:pt x="5999923" y="3561638"/>
                  <a:pt x="5989197" y="3805463"/>
                </a:cubicBezTo>
                <a:cubicBezTo>
                  <a:pt x="5985594" y="3872508"/>
                  <a:pt x="5984647" y="3939633"/>
                  <a:pt x="5986348" y="4006695"/>
                </a:cubicBezTo>
                <a:lnTo>
                  <a:pt x="5997254" y="4174633"/>
                </a:lnTo>
                <a:lnTo>
                  <a:pt x="5951601" y="4176620"/>
                </a:lnTo>
                <a:cubicBezTo>
                  <a:pt x="5886702" y="4176651"/>
                  <a:pt x="5821788" y="4174749"/>
                  <a:pt x="5756905" y="4173480"/>
                </a:cubicBezTo>
                <a:cubicBezTo>
                  <a:pt x="5518559" y="4169040"/>
                  <a:pt x="5280086" y="4173480"/>
                  <a:pt x="5042247" y="4150774"/>
                </a:cubicBezTo>
                <a:cubicBezTo>
                  <a:pt x="4977618" y="4144622"/>
                  <a:pt x="4912546" y="4140690"/>
                  <a:pt x="4847600" y="4141467"/>
                </a:cubicBezTo>
                <a:cubicBezTo>
                  <a:pt x="4782655" y="4142244"/>
                  <a:pt x="4717835" y="4147730"/>
                  <a:pt x="4653713" y="4160414"/>
                </a:cubicBezTo>
                <a:cubicBezTo>
                  <a:pt x="4446571" y="4200625"/>
                  <a:pt x="4238796" y="4203162"/>
                  <a:pt x="4029497" y="4186925"/>
                </a:cubicBezTo>
                <a:cubicBezTo>
                  <a:pt x="3943621" y="4180203"/>
                  <a:pt x="3857746" y="4169040"/>
                  <a:pt x="3771489" y="4171196"/>
                </a:cubicBezTo>
                <a:cubicBezTo>
                  <a:pt x="3623585" y="4175129"/>
                  <a:pt x="3475554" y="4167137"/>
                  <a:pt x="3327523" y="4169167"/>
                </a:cubicBezTo>
                <a:cubicBezTo>
                  <a:pt x="3323528" y="4169738"/>
                  <a:pt x="3319443" y="4169205"/>
                  <a:pt x="3315727" y="4167645"/>
                </a:cubicBezTo>
                <a:cubicBezTo>
                  <a:pt x="3278941" y="4142402"/>
                  <a:pt x="3238603" y="4152169"/>
                  <a:pt x="3200549" y="4158765"/>
                </a:cubicBezTo>
                <a:cubicBezTo>
                  <a:pt x="3074082" y="4180710"/>
                  <a:pt x="2947742" y="4191492"/>
                  <a:pt x="2819246" y="4174494"/>
                </a:cubicBezTo>
                <a:cubicBezTo>
                  <a:pt x="2696546" y="4156698"/>
                  <a:pt x="2572096" y="4154478"/>
                  <a:pt x="2448851" y="4167898"/>
                </a:cubicBezTo>
                <a:cubicBezTo>
                  <a:pt x="2279383" y="4187687"/>
                  <a:pt x="2110549" y="4183501"/>
                  <a:pt x="1941462" y="4167898"/>
                </a:cubicBezTo>
                <a:cubicBezTo>
                  <a:pt x="1872837" y="4161556"/>
                  <a:pt x="1803198" y="4150774"/>
                  <a:pt x="1735208" y="4166630"/>
                </a:cubicBezTo>
                <a:cubicBezTo>
                  <a:pt x="1651489" y="4186038"/>
                  <a:pt x="1568023" y="4179695"/>
                  <a:pt x="1484050" y="4175382"/>
                </a:cubicBezTo>
                <a:cubicBezTo>
                  <a:pt x="1377752" y="4169801"/>
                  <a:pt x="1271708" y="4153692"/>
                  <a:pt x="1165029" y="4166376"/>
                </a:cubicBezTo>
                <a:cubicBezTo>
                  <a:pt x="1115685" y="4172211"/>
                  <a:pt x="1066722" y="4181471"/>
                  <a:pt x="1016744" y="4179061"/>
                </a:cubicBezTo>
                <a:cubicBezTo>
                  <a:pt x="878481" y="4172719"/>
                  <a:pt x="740344" y="4165235"/>
                  <a:pt x="601826" y="4166376"/>
                </a:cubicBezTo>
                <a:cubicBezTo>
                  <a:pt x="543857" y="4166757"/>
                  <a:pt x="486268" y="4168659"/>
                  <a:pt x="428553" y="4172845"/>
                </a:cubicBezTo>
                <a:cubicBezTo>
                  <a:pt x="320859" y="4180710"/>
                  <a:pt x="213546" y="4170055"/>
                  <a:pt x="106234" y="4166249"/>
                </a:cubicBezTo>
                <a:lnTo>
                  <a:pt x="0" y="4171008"/>
                </a:lnTo>
                <a:close/>
              </a:path>
            </a:pathLst>
          </a:custGeom>
        </p:spPr>
      </p:pic>
      <p:pic>
        <p:nvPicPr>
          <p:cNvPr id="3" name="Картина 3">
            <a:extLst>
              <a:ext uri="{FF2B5EF4-FFF2-40B4-BE49-F238E27FC236}">
                <a16:creationId xmlns:a16="http://schemas.microsoft.com/office/drawing/2014/main" id="{2AD9A0FE-37A0-E10E-16F0-92793A9D41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093" r="1" b="1"/>
          <a:stretch/>
        </p:blipFill>
        <p:spPr>
          <a:xfrm>
            <a:off x="4983957" y="1916916"/>
            <a:ext cx="7005632" cy="4759161"/>
          </a:xfrm>
          <a:custGeom>
            <a:avLst/>
            <a:gdLst/>
            <a:ahLst/>
            <a:cxnLst/>
            <a:rect l="l" t="t" r="r" b="b"/>
            <a:pathLst>
              <a:path w="6006950" h="4187672">
                <a:moveTo>
                  <a:pt x="9223" y="0"/>
                </a:moveTo>
                <a:lnTo>
                  <a:pt x="6006950" y="0"/>
                </a:lnTo>
                <a:lnTo>
                  <a:pt x="6006950" y="4169490"/>
                </a:lnTo>
                <a:lnTo>
                  <a:pt x="5787907" y="4174448"/>
                </a:lnTo>
                <a:cubicBezTo>
                  <a:pt x="5713866" y="4173475"/>
                  <a:pt x="5639861" y="4169853"/>
                  <a:pt x="5566029" y="4163587"/>
                </a:cubicBezTo>
                <a:cubicBezTo>
                  <a:pt x="5458843" y="4155595"/>
                  <a:pt x="5350768" y="4144559"/>
                  <a:pt x="5244343" y="4164855"/>
                </a:cubicBezTo>
                <a:cubicBezTo>
                  <a:pt x="5127517" y="4187307"/>
                  <a:pt x="5010817" y="4187434"/>
                  <a:pt x="4892977" y="4181726"/>
                </a:cubicBezTo>
                <a:cubicBezTo>
                  <a:pt x="4792260" y="4176906"/>
                  <a:pt x="4691923" y="4151536"/>
                  <a:pt x="4590445" y="4178301"/>
                </a:cubicBezTo>
                <a:cubicBezTo>
                  <a:pt x="4580348" y="4179772"/>
                  <a:pt x="4570061" y="4179341"/>
                  <a:pt x="4560128" y="4177032"/>
                </a:cubicBezTo>
                <a:cubicBezTo>
                  <a:pt x="4449137" y="4161684"/>
                  <a:pt x="4337384" y="4174242"/>
                  <a:pt x="4226013" y="4169929"/>
                </a:cubicBezTo>
                <a:cubicBezTo>
                  <a:pt x="4174640" y="4167899"/>
                  <a:pt x="4122252" y="4169041"/>
                  <a:pt x="4071513" y="4163587"/>
                </a:cubicBezTo>
                <a:cubicBezTo>
                  <a:pt x="3955067" y="4151156"/>
                  <a:pt x="3838874" y="4144559"/>
                  <a:pt x="3723697" y="4173861"/>
                </a:cubicBezTo>
                <a:cubicBezTo>
                  <a:pt x="3690082" y="4181764"/>
                  <a:pt x="3655732" y="4186013"/>
                  <a:pt x="3621204" y="4186546"/>
                </a:cubicBezTo>
                <a:cubicBezTo>
                  <a:pt x="3508437" y="4190605"/>
                  <a:pt x="3396050" y="4182867"/>
                  <a:pt x="3283664" y="4176525"/>
                </a:cubicBezTo>
                <a:cubicBezTo>
                  <a:pt x="3205652" y="4172085"/>
                  <a:pt x="3127768" y="4162445"/>
                  <a:pt x="3049630" y="4170563"/>
                </a:cubicBezTo>
                <a:cubicBezTo>
                  <a:pt x="3004218" y="4175257"/>
                  <a:pt x="2958427" y="4175257"/>
                  <a:pt x="2913015" y="4170563"/>
                </a:cubicBezTo>
                <a:cubicBezTo>
                  <a:pt x="2829321" y="4160758"/>
                  <a:pt x="2744879" y="4158931"/>
                  <a:pt x="2660842" y="4165109"/>
                </a:cubicBezTo>
                <a:cubicBezTo>
                  <a:pt x="2535390" y="4175891"/>
                  <a:pt x="2410065" y="4184897"/>
                  <a:pt x="2284232" y="4167773"/>
                </a:cubicBezTo>
                <a:cubicBezTo>
                  <a:pt x="2212868" y="4156559"/>
                  <a:pt x="2140312" y="4155240"/>
                  <a:pt x="2068592" y="4163840"/>
                </a:cubicBezTo>
                <a:cubicBezTo>
                  <a:pt x="1897729" y="4187814"/>
                  <a:pt x="1726485" y="4180077"/>
                  <a:pt x="1555241" y="4170183"/>
                </a:cubicBezTo>
                <a:cubicBezTo>
                  <a:pt x="1440824" y="4163460"/>
                  <a:pt x="1325901" y="4151156"/>
                  <a:pt x="1211738" y="4167392"/>
                </a:cubicBezTo>
                <a:cubicBezTo>
                  <a:pt x="1066118" y="4187688"/>
                  <a:pt x="920370" y="4180965"/>
                  <a:pt x="774368" y="4175003"/>
                </a:cubicBezTo>
                <a:cubicBezTo>
                  <a:pt x="667182" y="4170563"/>
                  <a:pt x="559869" y="4157117"/>
                  <a:pt x="452430" y="4173734"/>
                </a:cubicBezTo>
                <a:cubicBezTo>
                  <a:pt x="441369" y="4175244"/>
                  <a:pt x="430117" y="4174115"/>
                  <a:pt x="419576" y="4170436"/>
                </a:cubicBezTo>
                <a:cubicBezTo>
                  <a:pt x="378807" y="4157016"/>
                  <a:pt x="335096" y="4155215"/>
                  <a:pt x="293363" y="4165236"/>
                </a:cubicBezTo>
                <a:cubicBezTo>
                  <a:pt x="216367" y="4182106"/>
                  <a:pt x="139497" y="4189463"/>
                  <a:pt x="61105" y="4174115"/>
                </a:cubicBezTo>
                <a:lnTo>
                  <a:pt x="13323" y="4171265"/>
                </a:lnTo>
                <a:lnTo>
                  <a:pt x="28554" y="3843045"/>
                </a:lnTo>
                <a:cubicBezTo>
                  <a:pt x="30457" y="3722610"/>
                  <a:pt x="27412" y="3602256"/>
                  <a:pt x="15626" y="3482187"/>
                </a:cubicBezTo>
                <a:cubicBezTo>
                  <a:pt x="-847" y="3335690"/>
                  <a:pt x="-4304" y="3188124"/>
                  <a:pt x="5296" y="3041068"/>
                </a:cubicBezTo>
                <a:cubicBezTo>
                  <a:pt x="11786" y="2956911"/>
                  <a:pt x="18539" y="2872754"/>
                  <a:pt x="22776" y="2788472"/>
                </a:cubicBezTo>
                <a:cubicBezTo>
                  <a:pt x="28180" y="2668580"/>
                  <a:pt x="25173" y="2548474"/>
                  <a:pt x="13771" y="2428964"/>
                </a:cubicBezTo>
                <a:cubicBezTo>
                  <a:pt x="4237" y="2337829"/>
                  <a:pt x="3177" y="2246070"/>
                  <a:pt x="10593" y="2154757"/>
                </a:cubicBezTo>
                <a:cubicBezTo>
                  <a:pt x="25690" y="1999286"/>
                  <a:pt x="9931" y="1843813"/>
                  <a:pt x="5032" y="1688466"/>
                </a:cubicBezTo>
                <a:cubicBezTo>
                  <a:pt x="-3577" y="1402691"/>
                  <a:pt x="20393" y="1117045"/>
                  <a:pt x="9666" y="831270"/>
                </a:cubicBezTo>
                <a:cubicBezTo>
                  <a:pt x="3841" y="689908"/>
                  <a:pt x="16420" y="548673"/>
                  <a:pt x="9666" y="407311"/>
                </a:cubicBezTo>
                <a:cubicBezTo>
                  <a:pt x="4105" y="306755"/>
                  <a:pt x="397" y="206200"/>
                  <a:pt x="4105" y="105518"/>
                </a:cubicBezTo>
                <a:cubicBezTo>
                  <a:pt x="5164" y="78059"/>
                  <a:pt x="5826" y="50473"/>
                  <a:pt x="9534" y="23396"/>
                </a:cubicBezTo>
                <a:close/>
              </a:path>
            </a:pathLst>
          </a:custGeom>
        </p:spPr>
      </p:pic>
      <p:sp>
        <p:nvSpPr>
          <p:cNvPr id="35" name="sketch line">
            <a:extLst>
              <a:ext uri="{FF2B5EF4-FFF2-40B4-BE49-F238E27FC236}">
                <a16:creationId xmlns:a16="http://schemas.microsoft.com/office/drawing/2014/main" id="{63C1A86C-B1A8-4AEC-B001-595C91716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89020" y="5404538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Текстово поле 4">
            <a:extLst>
              <a:ext uri="{FF2B5EF4-FFF2-40B4-BE49-F238E27FC236}">
                <a16:creationId xmlns:a16="http://schemas.microsoft.com/office/drawing/2014/main" id="{E17546E1-18AA-EB9C-3D77-9DE057AF4DC5}"/>
              </a:ext>
            </a:extLst>
          </p:cNvPr>
          <p:cNvSpPr txBox="1"/>
          <p:nvPr/>
        </p:nvSpPr>
        <p:spPr>
          <a:xfrm>
            <a:off x="-1050" y="1407700"/>
            <a:ext cx="4498659" cy="544591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We provide personalized, high-quality products with prices equal to our competitors /McDonald's, Take a way food,/who offer unhealthy and junk food</a:t>
            </a:r>
          </a:p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Many fast-food and less healthy, fresh food on the globe market</a:t>
            </a:r>
          </a:p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Restaurants serve stale food, mostly made from pre-made</a:t>
            </a:r>
          </a:p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Not fast enough delivery service from competitors</a:t>
            </a:r>
          </a:p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We are located close to several Sports and Water centers, Rolls Royce industrial, populated place</a:t>
            </a:r>
          </a:p>
          <a:p>
            <a:pPr marL="3429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Lack of competition that offers this type of food near us</a:t>
            </a:r>
          </a:p>
        </p:txBody>
      </p:sp>
    </p:spTree>
    <p:extLst>
      <p:ext uri="{BB962C8B-B14F-4D97-AF65-F5344CB8AC3E}">
        <p14:creationId xmlns:p14="http://schemas.microsoft.com/office/powerpoint/2010/main" val="2481709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94B23-E137-C688-BF5A-F258D67C3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68325"/>
            <a:ext cx="10515600" cy="1122363"/>
          </a:xfrm>
        </p:spPr>
        <p:txBody>
          <a:bodyPr/>
          <a:lstStyle/>
          <a:p>
            <a:r>
              <a:rPr lang="en-GB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Calibri Light"/>
              </a:rPr>
              <a:t> </a:t>
            </a:r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 Light"/>
              </a:rPr>
              <a:t>    SWOT ANALYSIS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12A50-289C-7588-4019-5162B295F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288" y="1681163"/>
            <a:ext cx="5157787" cy="8239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1" algn="ctr"/>
            <a:r>
              <a:rPr lang="en-GB" sz="2800" b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STRENGTHS</a:t>
            </a:r>
            <a:endParaRPr lang="en-GB" sz="2800" b="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8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0026FFC0-5A11-8035-4400-3DA1F65911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37319" y="2310608"/>
            <a:ext cx="5813425" cy="4543424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999471-B805-5FB7-26E2-7850ADF31A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lvl="1" algn="ctr"/>
            <a:r>
              <a:rPr lang="en-GB" sz="2800" b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WEAKNESSES</a:t>
            </a:r>
            <a:endParaRPr lang="en-US" sz="2800" b="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/>
            </a:endParaRPr>
          </a:p>
        </p:txBody>
      </p:sp>
      <p:pic>
        <p:nvPicPr>
          <p:cNvPr id="11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56F5F77B-A26A-AE0E-52B1-42A588ADD0F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68232" y="2310608"/>
            <a:ext cx="5902325" cy="4543424"/>
          </a:xfr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96F4838E-3C38-A590-D58B-A9EFE89DC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100" y="464984"/>
            <a:ext cx="3073400" cy="10512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6A840E0-AE7B-D2B5-73F2-5062DEF6BEFA}"/>
              </a:ext>
            </a:extLst>
          </p:cNvPr>
          <p:cNvSpPr txBox="1"/>
          <p:nvPr/>
        </p:nvSpPr>
        <p:spPr>
          <a:xfrm>
            <a:off x="48906" y="2502950"/>
            <a:ext cx="5072063" cy="52629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Fresh goods of the best quality will be stocked daily.</a:t>
            </a: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We will work directly with producers of pure, organic products.</a:t>
            </a: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Uniquely created recipes, meeting both dietary nutrition and taste qualities. 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Fast and quality service.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Highly qualified staff.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Close to sports canters and facilities.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Extremely high hygiene.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Dishes and utensils made of organic materials.</a:t>
            </a:r>
            <a:endParaRPr lang="en-GB">
              <a:solidFill>
                <a:schemeClr val="accent4">
                  <a:lumMod val="20000"/>
                  <a:lumOff val="80000"/>
                </a:schemeClr>
              </a:solidFill>
              <a:cs typeface="Calibri"/>
            </a:endParaRPr>
          </a:p>
          <a:p>
            <a:pPr marL="342900" indent="-342900">
              <a:buFont typeface="Wingdings"/>
              <a:buChar char="q"/>
            </a:pPr>
            <a:endParaRPr lang="en-GB" sz="210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  <a:p>
            <a:endParaRPr lang="en-GB" sz="210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q"/>
            </a:pPr>
            <a:endParaRPr lang="en-GB" sz="210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D55768-C131-3751-7E8B-4A3276820865}"/>
              </a:ext>
            </a:extLst>
          </p:cNvPr>
          <p:cNvSpPr txBox="1"/>
          <p:nvPr/>
        </p:nvSpPr>
        <p:spPr>
          <a:xfrm>
            <a:off x="6092826" y="2558257"/>
            <a:ext cx="4317205" cy="30008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q"/>
            </a:pPr>
            <a:r>
              <a:rPr lang="en-US" sz="210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New business start, no marketing knowledges</a:t>
            </a: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.</a:t>
            </a:r>
            <a:endParaRPr lang="en-US" sz="210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Short shelf life of products.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Difficulty of freezing for future storage.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Lack of awareness of part of the population about the benefits of healthy eating.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cs typeface="Calibri"/>
            </a:endParaRPr>
          </a:p>
          <a:p>
            <a:pPr marL="342900" indent="-342900">
              <a:buFont typeface="Wingdings"/>
              <a:buChar char="q"/>
            </a:pPr>
            <a:endParaRPr lang="en-GB" sz="210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0494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0BEA5-1919-ADB7-7218-1E0E8C00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+mj-lt"/>
                <a:cs typeface="+mj-lt"/>
              </a:rPr>
              <a:t>  </a:t>
            </a:r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 Light"/>
              </a:rPr>
              <a:t>SWOT</a:t>
            </a:r>
            <a:r>
              <a:rPr lang="en-GB" sz="36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ea typeface="+mj-lt"/>
                <a:cs typeface="+mj-lt"/>
              </a:rPr>
              <a:t> </a:t>
            </a:r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 Light"/>
              </a:rPr>
              <a:t>ANALYSIS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latin typeface="Arial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6D516-81BF-7E99-8DC2-9BB9A292F1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507" y="1740694"/>
            <a:ext cx="5157787" cy="8239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sz="2800" b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 OPPORTUNITIES</a:t>
            </a:r>
            <a:endParaRPr lang="en-US" sz="2800" b="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/>
            </a:endParaRPr>
          </a:p>
        </p:txBody>
      </p:sp>
      <p:pic>
        <p:nvPicPr>
          <p:cNvPr id="9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D650314D-27C1-1284-3DF2-9DF9057669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2719" y="2501107"/>
            <a:ext cx="5826125" cy="435292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1CF2D-77E4-032E-C572-40BA493372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91262" y="1681163"/>
            <a:ext cx="5183188" cy="8239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GB" sz="2800" b="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  THREATS</a:t>
            </a:r>
            <a:endParaRPr lang="en-US" sz="2800" b="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/>
            </a:endParaRPr>
          </a:p>
        </p:txBody>
      </p:sp>
      <p:pic>
        <p:nvPicPr>
          <p:cNvPr id="10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1854CFD8-4FEF-E19A-BD15-58E7F81D301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193632" y="2501107"/>
            <a:ext cx="5851525" cy="4352925"/>
          </a:xfr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D52337D3-9E11-9E24-23EC-27DD5A0E99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300" y="642784"/>
            <a:ext cx="3073400" cy="105123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4365AA-DD69-935E-28EE-E86A7AA203BF}"/>
              </a:ext>
            </a:extLst>
          </p:cNvPr>
          <p:cNvSpPr txBox="1"/>
          <p:nvPr/>
        </p:nvSpPr>
        <p:spPr>
          <a:xfrm>
            <a:off x="75406" y="2562225"/>
            <a:ext cx="4558506" cy="42951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Business expansion by opening new locations, catering and new menus.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Introducing a promising new product to the market 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Attracting health-conscious leads.</a:t>
            </a:r>
            <a:endParaRPr lang="en-US">
              <a:solidFill>
                <a:schemeClr val="accent4">
                  <a:lumMod val="20000"/>
                  <a:lumOff val="80000"/>
                </a:schemeClr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Independence in decision-making, this will put the offered product in a more favorable position.</a:t>
            </a:r>
          </a:p>
          <a:p>
            <a:pPr marL="342900" indent="-342900">
              <a:buFont typeface="Wingdings"/>
              <a:buChar char="q"/>
            </a:pPr>
            <a:r>
              <a:rPr lang="en-US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After the Pandemic, a new trend towards healthy eating is emerging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0CD7A2-A020-2F85-58C4-73514992EA5A}"/>
              </a:ext>
            </a:extLst>
          </p:cNvPr>
          <p:cNvSpPr txBox="1"/>
          <p:nvPr/>
        </p:nvSpPr>
        <p:spPr>
          <a:xfrm>
            <a:off x="6197600" y="2705100"/>
            <a:ext cx="3717925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High inflation​</a:t>
            </a: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Lack of financial resources​</a:t>
            </a:r>
          </a:p>
          <a:p>
            <a:pPr marL="342900" indent="-342900">
              <a:buFont typeface="Wingdings"/>
              <a:buChar char="q"/>
            </a:pPr>
            <a:r>
              <a:rPr lang="en-GB" sz="210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Trent of new viruses</a:t>
            </a:r>
          </a:p>
          <a:p>
            <a:endParaRPr lang="en-GB" sz="2100">
              <a:solidFill>
                <a:schemeClr val="accent4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44177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4656C-768A-C1C1-CD94-602D3F2B9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 Light"/>
              </a:rPr>
              <a:t>PESTEL ANALYSIS</a:t>
            </a:r>
            <a:endParaRPr lang="en-GB">
              <a:solidFill>
                <a:schemeClr val="accent6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1042A33-6C4A-447A-AF17-9DC4631F2F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4042718"/>
              </p:ext>
            </p:extLst>
          </p:nvPr>
        </p:nvGraphicFramePr>
        <p:xfrm>
          <a:off x="1051774" y="1620591"/>
          <a:ext cx="10243405" cy="51682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69612">
                  <a:extLst>
                    <a:ext uri="{9D8B030D-6E8A-4147-A177-3AD203B41FA5}">
                      <a16:colId xmlns:a16="http://schemas.microsoft.com/office/drawing/2014/main" val="2532811331"/>
                    </a:ext>
                  </a:extLst>
                </a:gridCol>
                <a:gridCol w="1734759">
                  <a:extLst>
                    <a:ext uri="{9D8B030D-6E8A-4147-A177-3AD203B41FA5}">
                      <a16:colId xmlns:a16="http://schemas.microsoft.com/office/drawing/2014/main" val="137575454"/>
                    </a:ext>
                  </a:extLst>
                </a:gridCol>
                <a:gridCol w="1890991">
                  <a:extLst>
                    <a:ext uri="{9D8B030D-6E8A-4147-A177-3AD203B41FA5}">
                      <a16:colId xmlns:a16="http://schemas.microsoft.com/office/drawing/2014/main" val="636973789"/>
                    </a:ext>
                  </a:extLst>
                </a:gridCol>
                <a:gridCol w="1747905">
                  <a:extLst>
                    <a:ext uri="{9D8B030D-6E8A-4147-A177-3AD203B41FA5}">
                      <a16:colId xmlns:a16="http://schemas.microsoft.com/office/drawing/2014/main" val="582693416"/>
                    </a:ext>
                  </a:extLst>
                </a:gridCol>
                <a:gridCol w="1565379">
                  <a:extLst>
                    <a:ext uri="{9D8B030D-6E8A-4147-A177-3AD203B41FA5}">
                      <a16:colId xmlns:a16="http://schemas.microsoft.com/office/drawing/2014/main" val="3379209533"/>
                    </a:ext>
                  </a:extLst>
                </a:gridCol>
                <a:gridCol w="1734759">
                  <a:extLst>
                    <a:ext uri="{9D8B030D-6E8A-4147-A177-3AD203B41FA5}">
                      <a16:colId xmlns:a16="http://schemas.microsoft.com/office/drawing/2014/main" val="3497150994"/>
                    </a:ext>
                  </a:extLst>
                </a:gridCol>
              </a:tblGrid>
              <a:tr h="119062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Political</a:t>
                      </a:r>
                      <a:endParaRPr lang="en-US" sz="2400" b="0" dirty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Economic</a:t>
                      </a: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Social</a:t>
                      </a: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Technology</a:t>
                      </a: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Environmental</a:t>
                      </a: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2400" b="0" i="0" u="none" strike="noStrike" baseline="0" noProof="0" dirty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Legal</a:t>
                      </a:r>
                    </a:p>
                    <a:p>
                      <a:pPr lvl="0" algn="ctr">
                        <a:buNone/>
                      </a:pPr>
                      <a:endParaRPr lang="en-GB" sz="2400" b="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8631504"/>
                  </a:ext>
                </a:extLst>
              </a:tr>
              <a:tr h="3751084"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Tax policy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Trade restriction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Stability of politic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Regulations of Government Industry 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Rates of inflation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Interests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Disposable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0" lvl="0" indent="0">
                        <a:buClr>
                          <a:srgbClr val="000000"/>
                        </a:buClr>
                        <a:buNone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 income</a:t>
                      </a:r>
                      <a:endParaRPr lang="en-US" sz="1700" b="0" i="0" u="none" strike="noStrike" noProof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Growth of the economy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GB" sz="1700" b="0" i="0" u="none" strike="noStrike" noProof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Wage rates and minimum wage</a:t>
                      </a:r>
                      <a:endParaRPr lang="en-US" sz="1700" b="0" i="0" u="none" strike="noStrike" noProof="0"/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endParaRPr lang="en-US" sz="1700" b="0" i="0" u="none" strike="noStrike" noProof="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Population</a:t>
                      </a:r>
                      <a:endParaRPr lang="en-US" sz="1700" b="0" i="0" u="none" strike="noStrike" noProof="0" dirty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Health consciousness</a:t>
                      </a:r>
                      <a:endParaRPr lang="en-GB" sz="1700" dirty="0">
                        <a:latin typeface="Arial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Lifestyle attitude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Culture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Consumer taste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Costumer habits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r>
                        <a:rPr lang="en-US" sz="1700" b="0" i="0" u="none" strike="noStrike" noProof="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Cost of living</a:t>
                      </a: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Wingdings"/>
                        <a:buChar char="§"/>
                      </a:pPr>
                      <a:endParaRPr lang="en-US" sz="1700" b="0" i="0" u="none" strike="noStrike" noProof="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US" sz="1700" b="0" i="0" u="none" strike="noStrike" noProof="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US" sz="1700" b="0" i="0" u="none" strike="noStrike" noProof="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US" sz="1700" b="0" i="0" u="none" strike="noStrike" noProof="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Technology innovations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Automation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Robotics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Social network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Security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GB" sz="170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Weather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Climate changes and its effect on farming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Healthy eating benefits the environmental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GB" sz="170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Health and safety regulations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Costumer protection law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r>
                        <a:rPr lang="en-GB" sz="1700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/>
                        </a:rPr>
                        <a:t>Patent</a:t>
                      </a:r>
                    </a:p>
                    <a:p>
                      <a:pPr marL="285750" lvl="0" indent="-285750">
                        <a:buFont typeface="Wingdings"/>
                        <a:buChar char="§"/>
                      </a:pPr>
                      <a:endParaRPr lang="en-GB" sz="1700">
                        <a:solidFill>
                          <a:schemeClr val="accent2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227506"/>
                  </a:ext>
                </a:extLst>
              </a:tr>
            </a:tbl>
          </a:graphicData>
        </a:graphic>
      </p:graphicFrame>
      <p:pic>
        <p:nvPicPr>
          <p:cNvPr id="6" name="Picture 12">
            <a:extLst>
              <a:ext uri="{FF2B5EF4-FFF2-40B4-BE49-F238E27FC236}">
                <a16:creationId xmlns:a16="http://schemas.microsoft.com/office/drawing/2014/main" id="{C37E3E0D-F599-5A06-1A19-BBB1A438B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8100" y="439584"/>
            <a:ext cx="3073400" cy="105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99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BF6F502E-FBAA-4A3C-9FE0-FD7FCD193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C7505F3-6E30-4B80-A6A3-5B0207A60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133600" y="685800"/>
            <a:ext cx="10058400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BDCF66-AEF7-97A9-81A5-4EB30E773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1" y="685797"/>
            <a:ext cx="4067393" cy="22637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Marketing and Promotion 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cs typeface="Calibri Light" panose="020F03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5EDC54A-5713-43C3-9F24-F047076597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9764" y="685797"/>
            <a:ext cx="118872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19">
            <a:extLst>
              <a:ext uri="{FF2B5EF4-FFF2-40B4-BE49-F238E27FC236}">
                <a16:creationId xmlns:a16="http://schemas.microsoft.com/office/drawing/2014/main" id="{EF74423D-AD9E-5267-6C61-2FD300B48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041" y="3156135"/>
            <a:ext cx="4067393" cy="301556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Posters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Website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Calibri" panose="020F0502020204030204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 panose="020F0502020204030204"/>
              </a:rPr>
              <a:t>Advertisements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 panose="020F0502020204030204"/>
              </a:rPr>
              <a:t>App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 panose="020F0502020204030204"/>
              </a:rPr>
              <a:t>Presentation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Calibri" panose="020F0502020204030204"/>
              </a:rPr>
              <a:t>Promotions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ea typeface="+mn-lt"/>
                <a:cs typeface="+mn-lt"/>
              </a:rPr>
              <a:t>Promotional workwear</a:t>
            </a:r>
            <a:endParaRPr lang="en-US" sz="2100">
              <a:solidFill>
                <a:schemeClr val="accent2">
                  <a:lumMod val="40000"/>
                  <a:lumOff val="6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4" name="Картина 5" descr="Картина, която съдържа текст, дърво, открито, лице&#10;&#10;Описанието е генерирано автоматично">
            <a:extLst>
              <a:ext uri="{FF2B5EF4-FFF2-40B4-BE49-F238E27FC236}">
                <a16:creationId xmlns:a16="http://schemas.microsoft.com/office/drawing/2014/main" id="{B1F131D4-B0DE-EF3D-10AC-C10B1EEC33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40" r="10841" b="4"/>
          <a:stretch/>
        </p:blipFill>
        <p:spPr>
          <a:xfrm>
            <a:off x="9016119" y="690444"/>
            <a:ext cx="2914595" cy="2477433"/>
          </a:xfrm>
          <a:prstGeom prst="rect">
            <a:avLst/>
          </a:prstGeom>
        </p:spPr>
      </p:pic>
      <p:sp>
        <p:nvSpPr>
          <p:cNvPr id="50" name="Graphic 14">
            <a:extLst>
              <a:ext uri="{FF2B5EF4-FFF2-40B4-BE49-F238E27FC236}">
                <a16:creationId xmlns:a16="http://schemas.microsoft.com/office/drawing/2014/main" id="{EFA5E274-4016-4AF0-9065-E3733EFDA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988" y="685795"/>
            <a:ext cx="1945558" cy="194740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6" descr="Text&#10;&#10;Description automatically generated">
            <a:extLst>
              <a:ext uri="{FF2B5EF4-FFF2-40B4-BE49-F238E27FC236}">
                <a16:creationId xmlns:a16="http://schemas.microsoft.com/office/drawing/2014/main" id="{E80CDB5F-9879-44AE-AF4E-4D21FD954A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854" r="17403" b="-1"/>
          <a:stretch/>
        </p:blipFill>
        <p:spPr>
          <a:xfrm>
            <a:off x="5873347" y="690444"/>
            <a:ext cx="2477421" cy="2477433"/>
          </a:xfrm>
          <a:prstGeom prst="rect">
            <a:avLst/>
          </a:prstGeom>
        </p:spPr>
      </p:pic>
      <p:pic>
        <p:nvPicPr>
          <p:cNvPr id="13" name="Картина 13" descr="Картина, която съдържа храна, пластмасов, контейнер, различен&#10;&#10;Описанието е генерирано автоматично">
            <a:extLst>
              <a:ext uri="{FF2B5EF4-FFF2-40B4-BE49-F238E27FC236}">
                <a16:creationId xmlns:a16="http://schemas.microsoft.com/office/drawing/2014/main" id="{CB3B63D5-330F-7C0A-F887-946C5E6CE6A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3823" r="25849" b="-2"/>
          <a:stretch/>
        </p:blipFill>
        <p:spPr>
          <a:xfrm>
            <a:off x="5879219" y="3459491"/>
            <a:ext cx="2846773" cy="2477433"/>
          </a:xfrm>
          <a:prstGeom prst="rect">
            <a:avLst/>
          </a:prstGeom>
        </p:spPr>
      </p:pic>
      <p:sp>
        <p:nvSpPr>
          <p:cNvPr id="52" name="Graphic 14">
            <a:extLst>
              <a:ext uri="{FF2B5EF4-FFF2-40B4-BE49-F238E27FC236}">
                <a16:creationId xmlns:a16="http://schemas.microsoft.com/office/drawing/2014/main" id="{F5BBFF01-FDFE-4112-8AF2-6A174469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0246442" y="4224796"/>
            <a:ext cx="1945558" cy="194740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8" name="Картина 9">
            <a:extLst>
              <a:ext uri="{FF2B5EF4-FFF2-40B4-BE49-F238E27FC236}">
                <a16:creationId xmlns:a16="http://schemas.microsoft.com/office/drawing/2014/main" id="{C64BCFD5-A284-7424-8D93-42FCA6FE992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28051" r="21199" b="-1"/>
          <a:stretch/>
        </p:blipFill>
        <p:spPr>
          <a:xfrm>
            <a:off x="9429361" y="3459491"/>
            <a:ext cx="2477408" cy="2477433"/>
          </a:xfrm>
          <a:prstGeom prst="rect">
            <a:avLst/>
          </a:prstGeom>
        </p:spPr>
      </p:pic>
      <p:sp>
        <p:nvSpPr>
          <p:cNvPr id="54" name="Graphic 14">
            <a:extLst>
              <a:ext uri="{FF2B5EF4-FFF2-40B4-BE49-F238E27FC236}">
                <a16:creationId xmlns:a16="http://schemas.microsoft.com/office/drawing/2014/main" id="{21BD9E9B-489D-4B94-B3D1-5D6CDACEF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0246442" y="4224795"/>
            <a:ext cx="1945558" cy="194740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accent2">
              <a:alpha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7CAB2F0-6C64-430E-A8AC-8E9F3EBA9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73128" y="6172201"/>
            <a:ext cx="11887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783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picture containing food, plate, set, different&#10;&#10;Description automatically generated">
            <a:extLst>
              <a:ext uri="{FF2B5EF4-FFF2-40B4-BE49-F238E27FC236}">
                <a16:creationId xmlns:a16="http://schemas.microsoft.com/office/drawing/2014/main" id="{F7D2085D-8D58-463A-99B1-576F80E26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0769"/>
            <a:ext cx="4027488" cy="28813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30C90D-807B-4005-F279-56B3B7B97516}"/>
              </a:ext>
            </a:extLst>
          </p:cNvPr>
          <p:cNvSpPr txBox="1"/>
          <p:nvPr/>
        </p:nvSpPr>
        <p:spPr>
          <a:xfrm>
            <a:off x="838200" y="4435475"/>
            <a:ext cx="4027488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50">
                <a:solidFill>
                  <a:srgbClr val="FFFFFF"/>
                </a:solidFill>
                <a:latin typeface="Arial"/>
                <a:cs typeface="Arial"/>
              </a:rPr>
              <a:t>Breakfasts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341960-206E-A07C-7D61-431FB014F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784725"/>
            <a:ext cx="2432050" cy="13874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095CE66-FFCF-153C-1660-73AEE1A68A6E}"/>
              </a:ext>
            </a:extLst>
          </p:cNvPr>
          <p:cNvSpPr txBox="1"/>
          <p:nvPr/>
        </p:nvSpPr>
        <p:spPr>
          <a:xfrm>
            <a:off x="838200" y="5894388"/>
            <a:ext cx="2432050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850">
                <a:solidFill>
                  <a:srgbClr val="FFFFFF"/>
                </a:solidFill>
                <a:latin typeface="Arial"/>
                <a:cs typeface="Arial"/>
              </a:rPr>
              <a:t>Soups</a:t>
            </a:r>
          </a:p>
        </p:txBody>
      </p:sp>
      <p:pic>
        <p:nvPicPr>
          <p:cNvPr id="5" name="Picture 4" descr="A picture containing table, ground, plate, wooden&#10;&#10;Description automatically generated">
            <a:extLst>
              <a:ext uri="{FF2B5EF4-FFF2-40B4-BE49-F238E27FC236}">
                <a16:creationId xmlns:a16="http://schemas.microsoft.com/office/drawing/2014/main" id="{319DA343-1132-3A42-3E54-C2E7F6EA96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688" y="4784725"/>
            <a:ext cx="1524000" cy="138747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29EEB1E-0F95-92B3-C286-0C8077AFF7AF}"/>
              </a:ext>
            </a:extLst>
          </p:cNvPr>
          <p:cNvSpPr txBox="1"/>
          <p:nvPr/>
        </p:nvSpPr>
        <p:spPr>
          <a:xfrm>
            <a:off x="3341688" y="5894388"/>
            <a:ext cx="1524000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850">
                <a:solidFill>
                  <a:srgbClr val="FFFFFF"/>
                </a:solidFill>
                <a:latin typeface="Arial"/>
                <a:cs typeface="Calibri"/>
              </a:rPr>
              <a:t>Desserts</a:t>
            </a:r>
            <a:endParaRPr lang="en-GB" sz="850">
              <a:solidFill>
                <a:srgbClr val="FFFFFF"/>
              </a:solidFill>
              <a:latin typeface="Arial"/>
              <a:ea typeface="+mn-lt"/>
              <a:cs typeface="+mn-lt"/>
            </a:endParaRPr>
          </a:p>
          <a:p>
            <a:pPr algn="ctr">
              <a:spcAft>
                <a:spcPts val="600"/>
              </a:spcAft>
            </a:pPr>
            <a:endParaRPr lang="en-GB" sz="850">
              <a:solidFill>
                <a:srgbClr val="FFFFFF"/>
              </a:solidFill>
              <a:latin typeface="Arial"/>
              <a:cs typeface="Calibri"/>
            </a:endParaRP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29A89625-7344-B814-C4FC-9846C617ED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7125" y="1831975"/>
            <a:ext cx="2679700" cy="434022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75654E7-E313-59B7-D25D-958ABB5715A6}"/>
              </a:ext>
            </a:extLst>
          </p:cNvPr>
          <p:cNvSpPr txBox="1"/>
          <p:nvPr/>
        </p:nvSpPr>
        <p:spPr>
          <a:xfrm>
            <a:off x="4937125" y="5894388"/>
            <a:ext cx="2679700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850">
                <a:solidFill>
                  <a:srgbClr val="FFFFFF"/>
                </a:solidFill>
                <a:latin typeface="Arial"/>
                <a:cs typeface="Arial"/>
              </a:rPr>
              <a:t>Smoothies</a:t>
            </a:r>
            <a:endParaRPr lang="en-US" sz="850">
              <a:solidFill>
                <a:srgbClr val="FFFFFF"/>
              </a:solidFill>
            </a:endParaRPr>
          </a:p>
        </p:txBody>
      </p:sp>
      <p:pic>
        <p:nvPicPr>
          <p:cNvPr id="11" name="Picture 9">
            <a:extLst>
              <a:ext uri="{FF2B5EF4-FFF2-40B4-BE49-F238E27FC236}">
                <a16:creationId xmlns:a16="http://schemas.microsoft.com/office/drawing/2014/main" id="{7365E364-1B84-2707-5BF7-6C08A1FE9F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8263" y="1831975"/>
            <a:ext cx="3663950" cy="216535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9A451AC-BBC5-4D35-57BE-9974FE908BE9}"/>
              </a:ext>
            </a:extLst>
          </p:cNvPr>
          <p:cNvSpPr txBox="1"/>
          <p:nvPr/>
        </p:nvSpPr>
        <p:spPr>
          <a:xfrm>
            <a:off x="7688263" y="3721100"/>
            <a:ext cx="3663950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50">
                <a:solidFill>
                  <a:srgbClr val="FFFFFF"/>
                </a:solidFill>
                <a:latin typeface="Arial"/>
                <a:cs typeface="Calibri"/>
              </a:rPr>
              <a:t>Salad</a:t>
            </a:r>
          </a:p>
        </p:txBody>
      </p:sp>
      <p:pic>
        <p:nvPicPr>
          <p:cNvPr id="13" name="Picture 7" descr="A picture containing bowl, plant&#10;&#10;Description automatically generated">
            <a:extLst>
              <a:ext uri="{FF2B5EF4-FFF2-40B4-BE49-F238E27FC236}">
                <a16:creationId xmlns:a16="http://schemas.microsoft.com/office/drawing/2014/main" id="{C37ECA36-F274-0EE4-3F2C-6E871DA2C7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8263" y="4068763"/>
            <a:ext cx="3663950" cy="210185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205AAEC-583B-901B-20D4-533223D8ED41}"/>
              </a:ext>
            </a:extLst>
          </p:cNvPr>
          <p:cNvSpPr txBox="1"/>
          <p:nvPr/>
        </p:nvSpPr>
        <p:spPr>
          <a:xfrm>
            <a:off x="7688263" y="5894388"/>
            <a:ext cx="3663950" cy="27781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50">
                <a:solidFill>
                  <a:srgbClr val="FFFFFF"/>
                </a:solidFill>
                <a:latin typeface="Arial"/>
                <a:cs typeface="Calibri"/>
              </a:rPr>
              <a:t>Meat</a:t>
            </a:r>
            <a:endParaRPr lang="en-GB" sz="85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C0456C-2349-1151-28F2-E87712D87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2718"/>
            <a:ext cx="6705601" cy="155178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                </a:t>
            </a:r>
            <a:br>
              <a:rPr lang="en-US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</a:br>
            <a:r>
              <a:rPr lang="en-US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                  </a:t>
            </a:r>
            <a:r>
              <a:rPr lang="en-US" kern="1200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MENU</a:t>
            </a:r>
            <a:r>
              <a:rPr lang="en-US">
                <a:solidFill>
                  <a:schemeClr val="accent6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  </a:t>
            </a:r>
            <a:r>
              <a:rPr lang="en-US"/>
              <a:t>                                 </a:t>
            </a:r>
            <a:endParaRPr lang="en-US">
              <a:ea typeface="+mj-ea"/>
              <a:cs typeface="+mj-cs"/>
            </a:endParaRP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69367151-F732-C043-54AD-4D91D07E9E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2129" y="428378"/>
            <a:ext cx="3073400" cy="105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884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142508D-DCB4-49FC-885E-2CF85330E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2791DBF5-3FCA-4011-AF8A-650D650F9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Freeform: Shape 15">
            <a:extLst>
              <a:ext uri="{FF2B5EF4-FFF2-40B4-BE49-F238E27FC236}">
                <a16:creationId xmlns:a16="http://schemas.microsoft.com/office/drawing/2014/main" id="{D964C04B-075F-470A-BC51-AF7231465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309672-569E-35DB-9E2A-FAC3678C9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749" y="982695"/>
            <a:ext cx="3485768" cy="173192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Management Team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cs typeface="Calibri Ligh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57AB58F-FDBA-4575-9E72-86B7F843F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D78486-07CC-4AFC-93CC-B95A73D03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5C679254-F4EF-C2DC-137E-B8AA2E9E0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370" y="99756"/>
            <a:ext cx="2168661" cy="1349991"/>
          </a:xfrm>
          <a:prstGeom prst="rect">
            <a:avLst/>
          </a:prstGeom>
        </p:spPr>
      </p:pic>
      <p:pic>
        <p:nvPicPr>
          <p:cNvPr id="6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A6A00D7-32FB-7A36-5ED5-2CA0D930A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5410" y="105980"/>
            <a:ext cx="1659128" cy="2895680"/>
          </a:xfrm>
          <a:prstGeom prst="rect">
            <a:avLst/>
          </a:prstGeom>
        </p:spPr>
      </p:pic>
      <p:pic>
        <p:nvPicPr>
          <p:cNvPr id="3" name="Picture 6" descr="Diagram&#10;&#10;Description automatically generated">
            <a:extLst>
              <a:ext uri="{FF2B5EF4-FFF2-40B4-BE49-F238E27FC236}">
                <a16:creationId xmlns:a16="http://schemas.microsoft.com/office/drawing/2014/main" id="{F50D9C6E-545A-4893-ECA0-30530263A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952602" y="1208340"/>
            <a:ext cx="1365290" cy="21671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C3B4A6-0A25-B68D-9591-4E9AA466EF78}"/>
              </a:ext>
            </a:extLst>
          </p:cNvPr>
          <p:cNvSpPr txBox="1"/>
          <p:nvPr/>
        </p:nvSpPr>
        <p:spPr>
          <a:xfrm>
            <a:off x="374904" y="2704563"/>
            <a:ext cx="3438144" cy="161830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100">
                <a:solidFill>
                  <a:schemeClr val="accent2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According to the qualities that each of us possesses, we decided to fill the following positions in the company</a:t>
            </a:r>
            <a:endParaRPr 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D12A39B1-8D5E-FFD9-0986-C79BBA3277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046279"/>
              </p:ext>
            </p:extLst>
          </p:nvPr>
        </p:nvGraphicFramePr>
        <p:xfrm>
          <a:off x="4784970" y="3212194"/>
          <a:ext cx="6823343" cy="3634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3460">
                  <a:extLst>
                    <a:ext uri="{9D8B030D-6E8A-4147-A177-3AD203B41FA5}">
                      <a16:colId xmlns:a16="http://schemas.microsoft.com/office/drawing/2014/main" val="1001487184"/>
                    </a:ext>
                  </a:extLst>
                </a:gridCol>
                <a:gridCol w="2135436">
                  <a:extLst>
                    <a:ext uri="{9D8B030D-6E8A-4147-A177-3AD203B41FA5}">
                      <a16:colId xmlns:a16="http://schemas.microsoft.com/office/drawing/2014/main" val="3623584639"/>
                    </a:ext>
                  </a:extLst>
                </a:gridCol>
                <a:gridCol w="2274447">
                  <a:extLst>
                    <a:ext uri="{9D8B030D-6E8A-4147-A177-3AD203B41FA5}">
                      <a16:colId xmlns:a16="http://schemas.microsoft.com/office/drawing/2014/main" val="4012905219"/>
                    </a:ext>
                  </a:extLst>
                </a:gridCol>
              </a:tblGrid>
              <a:tr h="1063625">
                <a:tc>
                  <a:txBody>
                    <a:bodyPr/>
                    <a:lstStyle/>
                    <a:p>
                      <a:pPr algn="l"/>
                      <a:r>
                        <a:rPr lang="en-GB" sz="1800" b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Hristina</a:t>
                      </a:r>
                      <a:r>
                        <a:rPr lang="en-GB" sz="180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 </a:t>
                      </a:r>
                      <a:r>
                        <a:rPr lang="en-GB" sz="1800" b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Bufi</a:t>
                      </a:r>
                    </a:p>
                  </a:txBody>
                  <a:tcPr marL="105176" marR="105176" marT="52588" marB="52588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800" b="0" i="0" u="none" strike="noStrike" noProof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Hygiene and production manager</a:t>
                      </a:r>
                      <a:endParaRPr lang="en-US" sz="180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marL="105176" marR="105176" marT="52588" marB="52588">
                    <a:lnL w="0">
                      <a:noFill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800" b="0" i="0" u="none" strike="noStrike" noProof="0"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latin typeface="Arial"/>
                        </a:rPr>
                        <a:t>Level 2 Food Hygiene &amp; Safety (Catering)</a:t>
                      </a:r>
                      <a:endParaRPr lang="en-US" sz="1800"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latin typeface="Arial"/>
                      </a:endParaRPr>
                    </a:p>
                  </a:txBody>
                  <a:tcPr marL="105176" marR="105176" marT="52588" marB="52588">
                    <a:lnL w="12700">
                      <a:solidFill>
                        <a:schemeClr val="tx1"/>
                      </a:solidFill>
                    </a:lnL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5519296"/>
                  </a:ext>
                </a:extLst>
              </a:tr>
              <a:tr h="1111250"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/>
                        </a:rPr>
                        <a:t>Yordanka </a:t>
                      </a:r>
                      <a:r>
                        <a:rPr lang="en-GB" sz="1800" err="1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/>
                        </a:rPr>
                        <a:t>Kancheva</a:t>
                      </a:r>
                    </a:p>
                  </a:txBody>
                  <a:tcPr marL="105176" marR="105176" marT="52588" marB="52588">
                    <a:lnR w="12700">
                      <a:solidFill>
                        <a:schemeClr val="tx1"/>
                      </a:solidFill>
                    </a:lnR>
                    <a:lnT w="0">
                      <a:noFill/>
                    </a:lnT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/>
                        </a:rPr>
                        <a:t>Economic and sales manager</a:t>
                      </a:r>
                    </a:p>
                  </a:txBody>
                  <a:tcPr marL="105176" marR="105176" marT="52588" marB="52588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/>
                        </a:rPr>
                        <a:t>Diploma for higher educ.: Economic management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80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/>
                        </a:rPr>
                        <a:t>Certificate for Sale skills</a:t>
                      </a:r>
                    </a:p>
                  </a:txBody>
                  <a:tcPr marL="105176" marR="105176" marT="52588" marB="52588">
                    <a:lnL w="12700">
                      <a:solidFill>
                        <a:schemeClr val="tx1"/>
                      </a:solidFill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2588779"/>
                  </a:ext>
                </a:extLst>
              </a:tr>
              <a:tr h="1093832"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</a:rPr>
                        <a:t>Radoslav Nikolov</a:t>
                      </a:r>
                    </a:p>
                  </a:txBody>
                  <a:tcPr marL="105176" marR="105176" marT="52588" marB="5258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</a:rPr>
                        <a:t>Transport and Logistics Manager </a:t>
                      </a:r>
                    </a:p>
                  </a:txBody>
                  <a:tcPr marL="105176" marR="105176" marT="52588" marB="52588">
                    <a:lnT w="12700">
                      <a:solidFill>
                        <a:schemeClr val="tx1"/>
                      </a:solidFill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</a:rPr>
                        <a:t>Driving Licence </a:t>
                      </a:r>
                    </a:p>
                    <a:p>
                      <a:pPr lvl="0">
                        <a:buNone/>
                      </a:pPr>
                      <a:r>
                        <a:rPr lang="en-GB" sz="180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/>
                        </a:rPr>
                        <a:t>CPC card</a:t>
                      </a:r>
                    </a:p>
                    <a:p>
                      <a:pPr lvl="0">
                        <a:buNone/>
                      </a:pPr>
                      <a:endParaRPr lang="en-GB" sz="180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 marL="105176" marR="105176" marT="52588" marB="52588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35347"/>
                  </a:ext>
                </a:extLst>
              </a:tr>
            </a:tbl>
          </a:graphicData>
        </a:graphic>
      </p:graphicFrame>
      <p:pic>
        <p:nvPicPr>
          <p:cNvPr id="8" name="Picture 8" descr="Text&#10;&#10;Description automatically generated">
            <a:extLst>
              <a:ext uri="{FF2B5EF4-FFF2-40B4-BE49-F238E27FC236}">
                <a16:creationId xmlns:a16="http://schemas.microsoft.com/office/drawing/2014/main" id="{8BF64AB4-B9FE-682B-6098-E89EA0EA0C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2600" y="98765"/>
            <a:ext cx="1676400" cy="2278970"/>
          </a:xfrm>
          <a:prstGeom prst="rect">
            <a:avLst/>
          </a:prstGeom>
        </p:spPr>
      </p:pic>
      <p:pic>
        <p:nvPicPr>
          <p:cNvPr id="9" name="Picture 10" descr="Text, letter&#10;&#10;Description automatically generated">
            <a:extLst>
              <a:ext uri="{FF2B5EF4-FFF2-40B4-BE49-F238E27FC236}">
                <a16:creationId xmlns:a16="http://schemas.microsoft.com/office/drawing/2014/main" id="{75B4B5CA-637D-40AE-B76D-6D71B20DA9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23300" y="773975"/>
            <a:ext cx="1600200" cy="2223950"/>
          </a:xfrm>
          <a:prstGeom prst="rect">
            <a:avLst/>
          </a:prstGeom>
        </p:spPr>
      </p:pic>
      <p:pic>
        <p:nvPicPr>
          <p:cNvPr id="13" name="Picture 6" descr="Text&#10;&#10;Description automatically generated">
            <a:extLst>
              <a:ext uri="{FF2B5EF4-FFF2-40B4-BE49-F238E27FC236}">
                <a16:creationId xmlns:a16="http://schemas.microsoft.com/office/drawing/2014/main" id="{54E7079B-7D1B-1B78-1611-8CBC7C63EDB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111" r="9660" b="-1"/>
          <a:stretch/>
        </p:blipFill>
        <p:spPr>
          <a:xfrm>
            <a:off x="-2880" y="4582809"/>
            <a:ext cx="3922726" cy="1354436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77218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1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3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7D986E-4BA3-F931-91C0-C532CF1C4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6562" y="256434"/>
            <a:ext cx="3722933" cy="757130"/>
          </a:xfrm>
          <a:ln w="25400" cap="sq">
            <a:solidFill>
              <a:schemeClr val="accent2">
                <a:lumMod val="50000"/>
              </a:schemeClr>
            </a:solidFill>
            <a:miter lim="800000"/>
          </a:ln>
        </p:spPr>
        <p:txBody>
          <a:bodyPr vert="horz" wrap="square" lIns="91440" tIns="45720" rIns="91440" bIns="45720" rtlCol="0" anchor="t">
            <a:normAutofit/>
          </a:bodyPr>
          <a:lstStyle/>
          <a:p>
            <a:pPr algn="ctr"/>
            <a:r>
              <a:rPr lang="en-GB">
                <a:solidFill>
                  <a:schemeClr val="accent2">
                    <a:lumMod val="50000"/>
                  </a:schemeClr>
                </a:solidFill>
                <a:latin typeface="Arial"/>
                <a:cs typeface="Calibri Light"/>
              </a:rPr>
              <a:t>Financial Plan</a:t>
            </a:r>
          </a:p>
        </p:txBody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1C8BD-D2B0-7B6B-99CD-5DF892F97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1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Cashflow Forecast</a:t>
            </a:r>
          </a:p>
          <a:p>
            <a:endParaRPr lang="en-GB" sz="2100">
              <a:solidFill>
                <a:schemeClr val="accent6">
                  <a:lumMod val="20000"/>
                  <a:lumOff val="80000"/>
                </a:schemeClr>
              </a:solidFill>
              <a:latin typeface="Arial"/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E9A74-7FBE-F80E-5D49-281D9BD1FF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0204" y="3671315"/>
            <a:ext cx="5057398" cy="254660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100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Calibri"/>
              </a:rPr>
              <a:t>Profit and Loss</a:t>
            </a:r>
          </a:p>
          <a:p>
            <a:endParaRPr lang="en-GB" sz="2100">
              <a:solidFill>
                <a:schemeClr val="accent6">
                  <a:lumMod val="20000"/>
                  <a:lumOff val="80000"/>
                </a:schemeClr>
              </a:solidFill>
              <a:latin typeface="Arial"/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pic>
        <p:nvPicPr>
          <p:cNvPr id="6" name="Picture 12">
            <a:extLst>
              <a:ext uri="{FF2B5EF4-FFF2-40B4-BE49-F238E27FC236}">
                <a16:creationId xmlns:a16="http://schemas.microsoft.com/office/drawing/2014/main" id="{F43A39D6-1426-EC45-5687-A22FA89707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717" y="5741387"/>
            <a:ext cx="3073400" cy="11156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00A382-E297-9DCB-2475-E7D1A4E12758}"/>
              </a:ext>
            </a:extLst>
          </p:cNvPr>
          <p:cNvSpPr txBox="1"/>
          <p:nvPr/>
        </p:nvSpPr>
        <p:spPr>
          <a:xfrm>
            <a:off x="1805188" y="1268569"/>
            <a:ext cx="404181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q"/>
            </a:pPr>
            <a:endParaRPr lang="en-US" sz="2100">
              <a:solidFill>
                <a:schemeClr val="accent2">
                  <a:lumMod val="20000"/>
                  <a:lumOff val="80000"/>
                </a:schemeClr>
              </a:solidFill>
              <a:latin typeface="Arial"/>
              <a:ea typeface="+mn-lt"/>
              <a:cs typeface="+mn-lt"/>
            </a:endParaRPr>
          </a:p>
          <a:p>
            <a:pPr marL="285750" indent="-285750">
              <a:buFont typeface="Wingdings"/>
              <a:buChar char="q"/>
            </a:pP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+mn-lt"/>
                <a:cs typeface="+mn-lt"/>
              </a:rPr>
              <a:t>Each of the owners</a:t>
            </a: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Roboto"/>
                <a:cs typeface="Roboto"/>
              </a:rPr>
              <a:t> will  INVEST- £ 10,000 </a:t>
            </a:r>
            <a:endParaRPr lang="en-US" sz="2100">
              <a:solidFill>
                <a:schemeClr val="accent2">
                  <a:lumMod val="20000"/>
                  <a:lumOff val="80000"/>
                </a:schemeClr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q"/>
            </a:pP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Roboto"/>
                <a:cs typeface="Roboto"/>
              </a:rPr>
              <a:t>Total INVEST – </a:t>
            </a: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+mn-lt"/>
                <a:cs typeface="+mn-lt"/>
              </a:rPr>
              <a:t> £</a:t>
            </a: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Roboto"/>
                <a:cs typeface="Calibri"/>
              </a:rPr>
              <a:t> </a:t>
            </a:r>
            <a:r>
              <a:rPr lang="en-US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Roboto"/>
                <a:cs typeface="Roboto"/>
              </a:rPr>
              <a:t>30,000</a:t>
            </a:r>
          </a:p>
          <a:p>
            <a:pPr marL="285750" indent="-285750">
              <a:buFont typeface="Wingdings"/>
              <a:buChar char="q"/>
            </a:pPr>
            <a:r>
              <a:rPr lang="en" sz="2100" dirty="0">
                <a:solidFill>
                  <a:schemeClr val="accent2">
                    <a:lumMod val="20000"/>
                    <a:lumOff val="80000"/>
                  </a:schemeClr>
                </a:solidFill>
                <a:latin typeface="Arial"/>
                <a:ea typeface="+mn-lt"/>
                <a:cs typeface="+mn-lt"/>
              </a:rPr>
              <a:t>Profitability = 1.10%</a:t>
            </a:r>
            <a:endParaRPr lang="en" sz="2100">
              <a:solidFill>
                <a:schemeClr val="accent2">
                  <a:lumMod val="20000"/>
                  <a:lumOff val="80000"/>
                </a:schemeClr>
              </a:solidFill>
              <a:latin typeface="Arial"/>
              <a:cs typeface="Calibri"/>
            </a:endParaRPr>
          </a:p>
          <a:p>
            <a:endParaRPr lang="bg">
              <a:cs typeface="Calibri"/>
            </a:endParaRPr>
          </a:p>
        </p:txBody>
      </p:sp>
      <p:pic>
        <p:nvPicPr>
          <p:cNvPr id="7" name="Picture 7" descr="Diagram&#10;&#10;Description automatically generated">
            <a:extLst>
              <a:ext uri="{FF2B5EF4-FFF2-40B4-BE49-F238E27FC236}">
                <a16:creationId xmlns:a16="http://schemas.microsoft.com/office/drawing/2014/main" id="{4223CBB4-4C16-E21E-6817-FEF991D72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3555" y="1210328"/>
            <a:ext cx="4052551" cy="2226471"/>
          </a:xfrm>
          <a:prstGeom prst="rect">
            <a:avLst/>
          </a:prstGeom>
        </p:spPr>
      </p:pic>
      <p:pic>
        <p:nvPicPr>
          <p:cNvPr id="8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F4A0240-78BF-D373-D9C1-2575D4DBF4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5527" y="4233813"/>
            <a:ext cx="4192073" cy="205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330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8523A-0D56-DC33-40F2-0F4B7D502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55" y="318943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Cashflow Forecast 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cs typeface="Calibri Light" panose="020F0302020204030204"/>
            </a:endParaRPr>
          </a:p>
        </p:txBody>
      </p:sp>
      <p:pic>
        <p:nvPicPr>
          <p:cNvPr id="5" name="Picture 5" descr="Graphical user interface, table&#10;&#10;Description automatically generated">
            <a:extLst>
              <a:ext uri="{FF2B5EF4-FFF2-40B4-BE49-F238E27FC236}">
                <a16:creationId xmlns:a16="http://schemas.microsoft.com/office/drawing/2014/main" id="{89B96B6B-48EF-363C-E142-3BE948472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12" y="1535813"/>
            <a:ext cx="10520080" cy="5131759"/>
          </a:xfrm>
          <a:prstGeom prst="rect">
            <a:avLst/>
          </a:prstGeom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2984F588-145B-6FFB-DCC9-B9D2A72B7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9077" y="272916"/>
            <a:ext cx="3073400" cy="1115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089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8341D-2EB8-2A1D-0DC9-0E7AD9734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9255" y="272761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Profit and Loss</a:t>
            </a:r>
            <a:endParaRPr lang="en-US">
              <a:solidFill>
                <a:schemeClr val="accent6">
                  <a:lumMod val="40000"/>
                  <a:lumOff val="60000"/>
                </a:schemeClr>
              </a:solidFill>
              <a:cs typeface="Calibri Light"/>
            </a:endParaRPr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66EBE78C-ABA6-AF96-602A-9322FF35F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97" y="1336001"/>
            <a:ext cx="8982973" cy="5304816"/>
          </a:xfrm>
          <a:prstGeom prst="rect">
            <a:avLst/>
          </a:prstGeom>
        </p:spPr>
      </p:pic>
      <p:pic>
        <p:nvPicPr>
          <p:cNvPr id="6" name="Picture 1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15D5D5F-8042-5322-12F8-CC4ED831F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9077" y="272916"/>
            <a:ext cx="3073400" cy="1115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60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ртина 4" descr="Eat Italian Cuisine Cooking Book · Free photo on Pixabay">
            <a:extLst>
              <a:ext uri="{FF2B5EF4-FFF2-40B4-BE49-F238E27FC236}">
                <a16:creationId xmlns:a16="http://schemas.microsoft.com/office/drawing/2014/main" id="{A92CB4C7-58F8-DCD8-55D2-D4E4F19570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103929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311D4C-B596-EA96-4CED-6EF7395CE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896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>
                <a:solidFill>
                  <a:schemeClr val="accent6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References: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2FAD15-9061-D52A-CCA3-DDC75B572581}"/>
              </a:ext>
            </a:extLst>
          </p:cNvPr>
          <p:cNvSpPr txBox="1"/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>
              <a:solidFill>
                <a:srgbClr val="FFFFFF"/>
              </a:solidFill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CD8E66-E7E7-6F66-AA89-B1E96800ECBD}"/>
              </a:ext>
            </a:extLst>
          </p:cNvPr>
          <p:cNvSpPr txBox="1"/>
          <p:nvPr/>
        </p:nvSpPr>
        <p:spPr>
          <a:xfrm>
            <a:off x="515817" y="996462"/>
            <a:ext cx="11453445" cy="84023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Bivins, R. (2020). Weighing on us all? Quantification and cultural responses to obesity in NHS Britain. History of Science, 58(2), 216–242. 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https://doi.org/10.1177/0073275319842965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cs typeface="Calibri"/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Capehorn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, Matthew S., David W. Haslam, and Richard Welbourn. "Obesity treatment in the UK health system." </a:t>
            </a:r>
            <a:r>
              <a:rPr lang="en-US" i="1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Current obesity reports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 5.3 (2016): 320-326.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Logue, Jennifer, et al. "Management of obesity: summary of SIGN guideline." </a:t>
            </a:r>
            <a:r>
              <a:rPr lang="en-US" i="1" dirty="0" err="1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Bmj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 340 (2010).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Made craft, Belfiore, J. and Made craft (2021) </a:t>
            </a:r>
            <a:r>
              <a:rPr lang="en-US" i="1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Conducting a SWOT Analysis.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 Carpentaria, CA: linkedin.com.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Zentner, K. </a:t>
            </a:r>
            <a:r>
              <a:rPr lang="en-US" i="1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et al.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 (2020) ‘A Comparative PESTEL Analysis of Canada and China’s Management of Energy Markets’, </a:t>
            </a:r>
            <a:r>
              <a:rPr lang="en-US" i="1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The journal of applied business and economics</a:t>
            </a:r>
            <a:r>
              <a:rPr lang="en-US" dirty="0">
                <a:solidFill>
                  <a:schemeClr val="accent2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, 22(12), pp. 253–273. Available at: https://doi.org/10.33423/jabe.v22i12.3894.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56802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Business Plan  BUKANI FOOD LTD  ''EVERY BITE HELPS YOUR HEALTH'' </vt:lpstr>
      <vt:lpstr>Executive summary of the Business </vt:lpstr>
      <vt:lpstr>Business overview</vt:lpstr>
      <vt:lpstr>PowerPoint Presentation</vt:lpstr>
      <vt:lpstr>Product and service </vt:lpstr>
      <vt:lpstr>Target Market</vt:lpstr>
      <vt:lpstr>Market audits </vt:lpstr>
      <vt:lpstr>Competitors Analysis</vt:lpstr>
      <vt:lpstr>     SWOT ANALYSIS</vt:lpstr>
      <vt:lpstr>  SWOT ANALYSIS</vt:lpstr>
      <vt:lpstr>PESTEL ANALYSIS</vt:lpstr>
      <vt:lpstr>Marketing and Promotion </vt:lpstr>
      <vt:lpstr>                                   MENU                                   </vt:lpstr>
      <vt:lpstr>Management Team</vt:lpstr>
      <vt:lpstr>Financial Plan</vt:lpstr>
      <vt:lpstr>Cashflow Forecast </vt:lpstr>
      <vt:lpstr>Profit and Loss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38</cp:revision>
  <dcterms:created xsi:type="dcterms:W3CDTF">2022-10-09T14:09:41Z</dcterms:created>
  <dcterms:modified xsi:type="dcterms:W3CDTF">2022-11-13T16:47:33Z</dcterms:modified>
</cp:coreProperties>
</file>