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4" r:id="rId4"/>
    <p:sldMasterId id="2147483659" r:id="rId5"/>
  </p:sldMasterIdLst>
  <p:sldIdLst>
    <p:sldId id="256" r:id="rId6"/>
    <p:sldId id="257" r:id="rId7"/>
    <p:sldId id="258" r:id="rId8"/>
    <p:sldId id="259" r:id="rId9"/>
    <p:sldId id="261" r:id="rId10"/>
    <p:sldId id="260" r:id="rId11"/>
    <p:sldId id="262" r:id="rId12"/>
    <p:sldId id="276" r:id="rId13"/>
    <p:sldId id="275" r:id="rId14"/>
    <p:sldId id="263" r:id="rId15"/>
    <p:sldId id="27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D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7/15/2024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0824BC5-E3F6-E06E-669E-110F21DEF7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sz="4000"/>
          </a:p>
          <a:p>
            <a:pPr algn="ctr"/>
            <a:r>
              <a:rPr lang="en-GB" sz="4000"/>
              <a:t>BMHP6020_BIRM – Independent Project</a:t>
            </a:r>
          </a:p>
          <a:p>
            <a:pPr algn="ctr"/>
            <a:r>
              <a:rPr lang="en-GB" sz="4000" b="1" u="sng"/>
              <a:t>Viva Defence Workshop </a:t>
            </a:r>
            <a:endParaRPr lang="en-GB" sz="4000" b="1" u="sng">
              <a:cs typeface="Calibri"/>
            </a:endParaRPr>
          </a:p>
          <a:p>
            <a:pPr algn="ctr"/>
            <a:endParaRPr lang="en-GB" sz="4000"/>
          </a:p>
          <a:p>
            <a:pPr algn="ctr"/>
            <a:r>
              <a:rPr lang="en-GB" sz="4000"/>
              <a:t>Lecturer – Chloe Harries </a:t>
            </a:r>
          </a:p>
        </p:txBody>
      </p:sp>
    </p:spTree>
    <p:extLst>
      <p:ext uri="{BB962C8B-B14F-4D97-AF65-F5344CB8AC3E}">
        <p14:creationId xmlns:p14="http://schemas.microsoft.com/office/powerpoint/2010/main" val="39915847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03511-59D6-1A17-F4B2-B46C1BAAC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158" y="1315227"/>
            <a:ext cx="11594969" cy="1325563"/>
          </a:xfrm>
        </p:spPr>
        <p:txBody>
          <a:bodyPr>
            <a:normAutofit/>
          </a:bodyPr>
          <a:lstStyle/>
          <a:p>
            <a:r>
              <a:rPr lang="en-GB" sz="3600">
                <a:latin typeface="Aptos Black"/>
                <a:ea typeface="Lato"/>
                <a:cs typeface="Lato"/>
              </a:rPr>
              <a:t>Welcome to the Viva Defence Workshop!</a:t>
            </a:r>
            <a:endParaRPr lang="en-GB" sz="3600">
              <a:latin typeface="Aptos Black" panose="020B06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8563B-8981-3599-4F15-065BD312A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7844053" cy="365134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2000">
                <a:latin typeface="Aptos"/>
              </a:rPr>
              <a:t>This PowerPoint highlights key information regarding the Viva Defence and what to expect. </a:t>
            </a:r>
          </a:p>
          <a:p>
            <a:pPr algn="just">
              <a:lnSpc>
                <a:spcPct val="150000"/>
              </a:lnSpc>
            </a:pPr>
            <a:r>
              <a:rPr lang="en-GB" sz="2000">
                <a:latin typeface="Aptos"/>
              </a:rPr>
              <a:t>Each slide provides information on questions, answers, and marking for this section of your project. </a:t>
            </a:r>
            <a:endParaRPr lang="en-GB" sz="2000">
              <a:latin typeface="Aptos" panose="020B00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2000">
                <a:latin typeface="Aptos" panose="020B0004020202020204" pitchFamily="34" charset="0"/>
              </a:rPr>
              <a:t>You will be expected to highlight any section you do not understand and speak with your lecturer about this.  </a:t>
            </a:r>
          </a:p>
        </p:txBody>
      </p:sp>
      <p:pic>
        <p:nvPicPr>
          <p:cNvPr id="7" name="Graphic 6" descr="Graduation cap">
            <a:extLst>
              <a:ext uri="{FF2B5EF4-FFF2-40B4-BE49-F238E27FC236}">
                <a16:creationId xmlns:a16="http://schemas.microsoft.com/office/drawing/2014/main" id="{656C887C-422D-D9C4-8FCC-C13EDCE33F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63493" y="2391536"/>
            <a:ext cx="3651349" cy="3651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07322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14D3C-7B34-0E77-0285-2552263EC3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253146"/>
            <a:ext cx="11594969" cy="1325563"/>
          </a:xfrm>
        </p:spPr>
        <p:txBody>
          <a:bodyPr>
            <a:normAutofit/>
          </a:bodyPr>
          <a:lstStyle/>
          <a:p>
            <a:r>
              <a:rPr lang="en-GB" sz="4000">
                <a:latin typeface="Aptos Black"/>
                <a:ea typeface="Lato"/>
                <a:cs typeface="Lato"/>
              </a:rPr>
              <a:t>What is a Viva Defence &amp; why do we have one? 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0CAD5-C551-8E72-8F81-7597A19E9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588649"/>
            <a:ext cx="8754661" cy="380654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A Viva Defence (often shortened to Viva) is an oral presentation with 2 examiners asking questions about your work, and you responding as fully as possible. </a:t>
            </a: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The presentation is part of your undergraduate assessment because: </a:t>
            </a: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It provides the opportunity to discuss your research project in more detail; </a:t>
            </a:r>
          </a:p>
          <a:p>
            <a:pPr algn="just">
              <a:lnSpc>
                <a:spcPct val="15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It allows you to provide more information about why you made particular choices in the development of your project; </a:t>
            </a:r>
          </a:p>
          <a:p>
            <a:pPr algn="just">
              <a:lnSpc>
                <a:spcPct val="15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It gives an opportunity for you to evaluate your research and understand the process of completing a dissertation. </a:t>
            </a:r>
          </a:p>
          <a:p>
            <a:pPr algn="just">
              <a:lnSpc>
                <a:spcPct val="150000"/>
              </a:lnSpc>
            </a:pP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pic>
        <p:nvPicPr>
          <p:cNvPr id="6" name="Graphic 5" descr="Lecturer with solid fill">
            <a:extLst>
              <a:ext uri="{FF2B5EF4-FFF2-40B4-BE49-F238E27FC236}">
                <a16:creationId xmlns:a16="http://schemas.microsoft.com/office/drawing/2014/main" id="{A56E78B2-3ECE-C874-BDC7-C12D4E80F4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309993" y="2987033"/>
            <a:ext cx="2457371" cy="2457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361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14D3C-7B34-0E77-0285-2552263EC3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345822"/>
            <a:ext cx="11594969" cy="1325563"/>
          </a:xfrm>
        </p:spPr>
        <p:txBody>
          <a:bodyPr>
            <a:normAutofit fontScale="90000"/>
          </a:bodyPr>
          <a:lstStyle/>
          <a:p>
            <a:br>
              <a:rPr lang="en-GB" sz="4000">
                <a:latin typeface="Aptos Black"/>
                <a:ea typeface="Lato"/>
                <a:cs typeface="Lato"/>
              </a:rPr>
            </a:br>
            <a:r>
              <a:rPr lang="en-GB" sz="4000">
                <a:latin typeface="Aptos Black"/>
                <a:ea typeface="Lato"/>
                <a:cs typeface="Lato"/>
              </a:rPr>
              <a:t>What are the benefits to a Viva Defence?  		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0CAD5-C551-8E72-8F81-7597A19E9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918966"/>
            <a:ext cx="8754661" cy="3220133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Additional benefits to a viva defence might include the opportunity for: </a:t>
            </a:r>
          </a:p>
          <a:p>
            <a:pPr algn="just">
              <a:lnSpc>
                <a:spcPct val="15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Those who are less confident with the written element to demonstrate their learning. </a:t>
            </a:r>
          </a:p>
          <a:p>
            <a:pPr algn="just">
              <a:lnSpc>
                <a:spcPct val="15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Practice in presenting your ideas to an audience. </a:t>
            </a:r>
          </a:p>
          <a:p>
            <a:pPr algn="just">
              <a:lnSpc>
                <a:spcPct val="15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Preparation for a future in research (viva's are common in research and higher level degrees). </a:t>
            </a:r>
          </a:p>
          <a:p>
            <a:pPr algn="just">
              <a:lnSpc>
                <a:spcPct val="15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You pass on your learning to staff at the University. </a:t>
            </a:r>
          </a:p>
        </p:txBody>
      </p:sp>
      <p:pic>
        <p:nvPicPr>
          <p:cNvPr id="5" name="Graphic 4" descr="Help with solid fill">
            <a:extLst>
              <a:ext uri="{FF2B5EF4-FFF2-40B4-BE49-F238E27FC236}">
                <a16:creationId xmlns:a16="http://schemas.microsoft.com/office/drawing/2014/main" id="{DE7E67A1-0923-4945-CB61-990AFBFC3D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77934" y="2918966"/>
            <a:ext cx="2478110" cy="2478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6981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03511-59D6-1A17-F4B2-B46C1BAAC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158" y="116263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>
                <a:latin typeface="Aptos Black"/>
                <a:ea typeface="Lato"/>
                <a:cs typeface="Lato"/>
              </a:rPr>
              <a:t>Viva Defence Logistics </a:t>
            </a:r>
            <a:endParaRPr lang="en-GB" sz="3200">
              <a:latin typeface="Aptos Black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8563B-8981-3599-4F15-065BD312A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261662"/>
            <a:ext cx="9378096" cy="4529755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lnSpc>
                <a:spcPct val="170000"/>
              </a:lnSpc>
            </a:pPr>
            <a:r>
              <a:rPr lang="en-GB" sz="2000" dirty="0">
                <a:latin typeface="Aptos"/>
                <a:ea typeface="Lato"/>
                <a:cs typeface="Lato"/>
              </a:rPr>
              <a:t>You can book your viva defence on Moodle through the scheduler. Once you have confirmed a day/time, you will be sent a link to your email calendar for </a:t>
            </a:r>
            <a:r>
              <a:rPr lang="en-GB" sz="2000" b="1" dirty="0">
                <a:latin typeface="Aptos"/>
                <a:ea typeface="Lato"/>
                <a:cs typeface="Lato"/>
              </a:rPr>
              <a:t>MS Teams</a:t>
            </a:r>
            <a:r>
              <a:rPr lang="en-GB" sz="2000" dirty="0">
                <a:latin typeface="Aptos"/>
                <a:ea typeface="Lato"/>
                <a:cs typeface="Lato"/>
              </a:rPr>
              <a:t>. </a:t>
            </a:r>
            <a:endParaRPr lang="en-GB" sz="2000" dirty="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2000" dirty="0">
                <a:latin typeface="Aptos"/>
                <a:ea typeface="Lato"/>
                <a:cs typeface="Lato"/>
              </a:rPr>
              <a:t>Your Viva Defence will last </a:t>
            </a:r>
            <a:r>
              <a:rPr lang="en-GB" sz="2000" b="1" dirty="0">
                <a:latin typeface="Aptos"/>
                <a:ea typeface="Lato"/>
                <a:cs typeface="Lato"/>
              </a:rPr>
              <a:t>15 minutes approximately</a:t>
            </a:r>
            <a:r>
              <a:rPr lang="en-GB" sz="2000" dirty="0">
                <a:latin typeface="Aptos"/>
                <a:ea typeface="Lato"/>
                <a:cs typeface="Lato"/>
              </a:rPr>
              <a:t>. </a:t>
            </a:r>
            <a:endParaRPr lang="en-GB" sz="2000" dirty="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2000" dirty="0">
                <a:latin typeface="Aptos"/>
                <a:ea typeface="Lato"/>
                <a:cs typeface="Lato"/>
              </a:rPr>
              <a:t>Be on time and ensure your </a:t>
            </a:r>
            <a:r>
              <a:rPr lang="en-GB" sz="2000" b="1" dirty="0">
                <a:latin typeface="Aptos"/>
                <a:ea typeface="Lato"/>
                <a:cs typeface="Lato"/>
              </a:rPr>
              <a:t>camera and microphone</a:t>
            </a:r>
            <a:r>
              <a:rPr lang="en-GB" sz="2000" dirty="0">
                <a:latin typeface="Aptos"/>
                <a:ea typeface="Lato"/>
                <a:cs typeface="Lato"/>
              </a:rPr>
              <a:t> are working properly. </a:t>
            </a:r>
          </a:p>
          <a:p>
            <a:pPr>
              <a:lnSpc>
                <a:spcPct val="170000"/>
              </a:lnSpc>
            </a:pPr>
            <a:r>
              <a:rPr lang="en-GB" sz="2000" dirty="0">
                <a:latin typeface="Aptos"/>
                <a:ea typeface="Lato"/>
                <a:cs typeface="Lato"/>
              </a:rPr>
              <a:t>Ensure you are in a </a:t>
            </a:r>
            <a:r>
              <a:rPr lang="en-GB" sz="2000" b="1" dirty="0">
                <a:latin typeface="Aptos"/>
                <a:ea typeface="Lato"/>
                <a:cs typeface="Lato"/>
              </a:rPr>
              <a:t>quiet place with no distractions</a:t>
            </a:r>
            <a:r>
              <a:rPr lang="en-GB" sz="2000" dirty="0">
                <a:latin typeface="Aptos"/>
                <a:ea typeface="Lato"/>
                <a:cs typeface="Lato"/>
              </a:rPr>
              <a:t>, this will help you focus. </a:t>
            </a:r>
          </a:p>
          <a:p>
            <a:pPr>
              <a:lnSpc>
                <a:spcPct val="170000"/>
              </a:lnSpc>
            </a:pPr>
            <a:r>
              <a:rPr lang="en-GB" sz="2000" dirty="0">
                <a:latin typeface="Aptos"/>
                <a:ea typeface="Lato"/>
                <a:cs typeface="Lato"/>
              </a:rPr>
              <a:t>Once you join the meeting, the examiner will explain the process to you;</a:t>
            </a:r>
            <a:br>
              <a:rPr lang="en-GB" sz="2000" dirty="0">
                <a:latin typeface="Aptos"/>
                <a:ea typeface="Lato"/>
                <a:cs typeface="Lato"/>
              </a:rPr>
            </a:br>
            <a:r>
              <a:rPr lang="en-GB" sz="2000" dirty="0">
                <a:latin typeface="Aptos"/>
                <a:ea typeface="Lato"/>
                <a:cs typeface="Lato"/>
              </a:rPr>
              <a:t>When you are ready, the examiner will press record and say, "this is a viva defence for BMHP6020, can you please state your name, student number and the title of your dissertation". Once you have done this, then the questions start. </a:t>
            </a:r>
            <a:endParaRPr lang="en-GB" sz="2000" dirty="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2000" dirty="0">
                <a:latin typeface="Aptos"/>
                <a:ea typeface="Lato"/>
                <a:cs typeface="Lato"/>
              </a:rPr>
              <a:t>The examiner will keep time, stop the recording when the viva has finished and wish you well on the next steps of your journey. </a:t>
            </a:r>
            <a:endParaRPr lang="en-GB" sz="2000" dirty="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>
              <a:lnSpc>
                <a:spcPct val="150000"/>
              </a:lnSpc>
            </a:pPr>
            <a:endParaRPr lang="en-GB" sz="2000" dirty="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pic>
        <p:nvPicPr>
          <p:cNvPr id="6" name="Graphic 5" descr="Clipboard Checked with solid fill">
            <a:extLst>
              <a:ext uri="{FF2B5EF4-FFF2-40B4-BE49-F238E27FC236}">
                <a16:creationId xmlns:a16="http://schemas.microsoft.com/office/drawing/2014/main" id="{D87E819E-87CE-01BB-2F47-4621072D96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25740" y="2843554"/>
            <a:ext cx="2364603" cy="2364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4352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03511-59D6-1A17-F4B2-B46C1BAAC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72" y="1032011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>
                <a:latin typeface="Aptos Black"/>
                <a:ea typeface="Lato"/>
                <a:cs typeface="Lato"/>
              </a:rPr>
              <a:t>What Questions will I be asked? </a:t>
            </a:r>
            <a:endParaRPr lang="en-GB" sz="3200">
              <a:latin typeface="Aptos Black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8563B-8981-3599-4F15-065BD312A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280358"/>
            <a:ext cx="9699372" cy="4315160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You will be asked a variety of questions about your research but also about yourself and the process of completing the dissertation. Remember to answer the questions fully. </a:t>
            </a:r>
            <a:endParaRPr lang="en-US">
              <a:latin typeface="Aptos"/>
              <a:ea typeface="Lato"/>
              <a:cs typeface="Lato"/>
            </a:endParaRPr>
          </a:p>
          <a:p>
            <a:pPr algn="just">
              <a:lnSpc>
                <a:spcPct val="15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You can expect to be asked a combination of 3 or 4 questions related to a selection of your core chapters: </a:t>
            </a: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700">
                <a:latin typeface="Aptos"/>
                <a:ea typeface="Lato"/>
                <a:cs typeface="Lato"/>
              </a:rPr>
              <a:t>- Chapter 1 - Introduction and Background 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700">
                <a:latin typeface="Aptos"/>
                <a:ea typeface="Lato"/>
                <a:cs typeface="Lato"/>
              </a:rPr>
              <a:t>- Chapter 2 - Literature Review </a:t>
            </a: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700">
                <a:latin typeface="Aptos"/>
                <a:ea typeface="Lato"/>
                <a:cs typeface="Lato"/>
              </a:rPr>
              <a:t>- Chapter 3 - Methods / Search Strategy </a:t>
            </a: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700">
                <a:latin typeface="Aptos"/>
                <a:ea typeface="Lato"/>
                <a:cs typeface="Lato"/>
              </a:rPr>
              <a:t>- Chapter 4 - Findings and Discussion 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700">
                <a:latin typeface="Aptos"/>
                <a:ea typeface="Lato"/>
                <a:cs typeface="Lato"/>
              </a:rPr>
              <a:t>- Chapter 5 - Conclusion and Recommendations</a:t>
            </a: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Sometimes there might be a linked question related to 2 chapters – be prepared for this. </a:t>
            </a: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pic>
        <p:nvPicPr>
          <p:cNvPr id="6" name="Graphic 5" descr="Stack of books with pear">
            <a:extLst>
              <a:ext uri="{FF2B5EF4-FFF2-40B4-BE49-F238E27FC236}">
                <a16:creationId xmlns:a16="http://schemas.microsoft.com/office/drawing/2014/main" id="{7C20896F-7F34-0119-4791-4CB287C51D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94401" y="2153251"/>
            <a:ext cx="4175701" cy="4185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4496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03511-59D6-1A17-F4B2-B46C1BAAC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72" y="1032011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>
                <a:latin typeface="Aptos Black"/>
                <a:ea typeface="Lato"/>
                <a:cs typeface="Lato"/>
              </a:rPr>
              <a:t>What Questions will I be asked? </a:t>
            </a:r>
            <a:endParaRPr lang="en-GB" sz="3200">
              <a:latin typeface="Aptos Black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8563B-8981-3599-4F15-065BD312A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280358"/>
            <a:ext cx="9699372" cy="4315160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The next set of questions will focus on you and your dissertation journey. </a:t>
            </a:r>
          </a:p>
          <a:p>
            <a:pPr algn="just">
              <a:lnSpc>
                <a:spcPct val="15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You can expect to be asked a combination of 3 or 4 questions related to the process you have taken. Please see some examples below;  </a:t>
            </a: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700">
                <a:latin typeface="Aptos"/>
                <a:ea typeface="Lato"/>
                <a:cs typeface="Lato"/>
              </a:rPr>
              <a:t>- Tell us about your dissertation journey, what did you learn about yourself and your chosen topic? 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700">
                <a:latin typeface="Aptos"/>
                <a:ea typeface="Lato"/>
                <a:cs typeface="Lato"/>
              </a:rPr>
              <a:t>- If you were to research and write your dissertation again, what would you do differently? </a:t>
            </a: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700">
                <a:latin typeface="Aptos"/>
                <a:ea typeface="Lato"/>
                <a:cs typeface="Lato"/>
              </a:rPr>
              <a:t>- What was the most difficult part of undertaking your independent project and how did you overcome this? </a:t>
            </a: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700">
                <a:latin typeface="Aptos"/>
                <a:ea typeface="Lato"/>
                <a:cs typeface="Lato"/>
              </a:rPr>
              <a:t>- What transferable skills have you learned through undertaking the project, and how can these be used in the future?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700">
                <a:latin typeface="Aptos"/>
                <a:ea typeface="Lato"/>
                <a:cs typeface="Lato"/>
              </a:rPr>
              <a:t>- How can you use what you have learned in the future? </a:t>
            </a: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pic>
        <p:nvPicPr>
          <p:cNvPr id="6" name="Graphic 5" descr="Two speech bubbles">
            <a:extLst>
              <a:ext uri="{FF2B5EF4-FFF2-40B4-BE49-F238E27FC236}">
                <a16:creationId xmlns:a16="http://schemas.microsoft.com/office/drawing/2014/main" id="{7C20896F-7F34-0119-4791-4CB287C51D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54804" y="2467317"/>
            <a:ext cx="3362216" cy="3362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98897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03511-59D6-1A17-F4B2-B46C1BAAC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158" y="116263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>
                <a:latin typeface="Aptos Black"/>
                <a:ea typeface="Lato"/>
                <a:cs typeface="Lato"/>
              </a:rPr>
              <a:t>How am I marked? </a:t>
            </a:r>
            <a:endParaRPr lang="en-GB" sz="3200">
              <a:latin typeface="Aptos Black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8563B-8981-3599-4F15-065BD312A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307772"/>
            <a:ext cx="8802586" cy="422500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Your Viva Defence is worth </a:t>
            </a:r>
            <a:r>
              <a:rPr lang="en-GB" sz="1700" b="1">
                <a:latin typeface="Aptos"/>
                <a:ea typeface="Lato"/>
                <a:cs typeface="Lato"/>
              </a:rPr>
              <a:t>15%</a:t>
            </a:r>
            <a:r>
              <a:rPr lang="en-GB" sz="1700">
                <a:latin typeface="Aptos"/>
                <a:ea typeface="Lato"/>
                <a:cs typeface="Lato"/>
              </a:rPr>
              <a:t> of the final dissertation grade. This can also impact upon the grade boundary! </a:t>
            </a:r>
          </a:p>
          <a:p>
            <a:pPr algn="just">
              <a:lnSpc>
                <a:spcPct val="15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All marks are mapped to the generic assessment criteria which can be found at the bottom of all assessment specifications. Below is a smaller version: </a:t>
            </a:r>
          </a:p>
          <a:p>
            <a:pPr algn="just">
              <a:lnSpc>
                <a:spcPct val="15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C1 - Engagement with Literature - </a:t>
            </a:r>
            <a:r>
              <a:rPr lang="en-GB" sz="1700" b="1">
                <a:latin typeface="Aptos"/>
                <a:ea typeface="Lato"/>
                <a:cs typeface="Lato"/>
              </a:rPr>
              <a:t>15 Marks </a:t>
            </a:r>
          </a:p>
          <a:p>
            <a:pPr algn="just">
              <a:lnSpc>
                <a:spcPct val="15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C2 - Knowledge and Understanding - </a:t>
            </a:r>
            <a:r>
              <a:rPr lang="en-GB" sz="1700" b="1">
                <a:latin typeface="Aptos"/>
                <a:ea typeface="Lato"/>
                <a:cs typeface="Lato"/>
              </a:rPr>
              <a:t>30 Marks </a:t>
            </a:r>
          </a:p>
          <a:p>
            <a:pPr algn="just">
              <a:lnSpc>
                <a:spcPct val="15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C3 - Cognitive and Intellectual - </a:t>
            </a:r>
            <a:r>
              <a:rPr lang="en-GB" sz="1700" b="1">
                <a:latin typeface="Aptos"/>
                <a:ea typeface="Lato"/>
                <a:cs typeface="Lato"/>
              </a:rPr>
              <a:t>10 Marks </a:t>
            </a:r>
          </a:p>
          <a:p>
            <a:pPr algn="just">
              <a:lnSpc>
                <a:spcPct val="15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C4 – Practical Application Skills -</a:t>
            </a:r>
            <a:r>
              <a:rPr lang="en-GB" sz="1700" b="1">
                <a:latin typeface="Aptos"/>
                <a:ea typeface="Lato"/>
                <a:cs typeface="Lato"/>
              </a:rPr>
              <a:t> 30 Marks</a:t>
            </a:r>
            <a:r>
              <a:rPr lang="en-GB" sz="1700">
                <a:latin typeface="Aptos"/>
                <a:ea typeface="Lato"/>
                <a:cs typeface="Lato"/>
              </a:rPr>
              <a:t> </a:t>
            </a:r>
          </a:p>
          <a:p>
            <a:pPr algn="just">
              <a:lnSpc>
                <a:spcPct val="15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C5 - Transferable Skills for Life and Professional Practice – </a:t>
            </a:r>
            <a:r>
              <a:rPr lang="en-GB" sz="1700" b="1">
                <a:latin typeface="Aptos"/>
                <a:ea typeface="Lato"/>
                <a:cs typeface="Lato"/>
              </a:rPr>
              <a:t>15 Marks </a:t>
            </a:r>
          </a:p>
        </p:txBody>
      </p:sp>
      <p:pic>
        <p:nvPicPr>
          <p:cNvPr id="5" name="Graphic 4" descr="Award ribbon">
            <a:extLst>
              <a:ext uri="{FF2B5EF4-FFF2-40B4-BE49-F238E27FC236}">
                <a16:creationId xmlns:a16="http://schemas.microsoft.com/office/drawing/2014/main" id="{0AEE6458-B027-7E67-903B-2A02865490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111014" y="2938371"/>
            <a:ext cx="2681340" cy="2726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030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03511-59D6-1A17-F4B2-B46C1BAAC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158" y="116263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>
                <a:latin typeface="Aptos Black"/>
                <a:ea typeface="Lato"/>
                <a:cs typeface="Lato"/>
              </a:rPr>
              <a:t>Hints and Tips </a:t>
            </a:r>
            <a:endParaRPr lang="en-GB" sz="3200">
              <a:latin typeface="Aptos Black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8563B-8981-3599-4F15-065BD312A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488202"/>
            <a:ext cx="8657286" cy="40445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16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Before your viva defence, please see below some helpful hints and tips so you are prepared for the assessment: </a:t>
            </a:r>
          </a:p>
          <a:p>
            <a:pPr algn="just">
              <a:lnSpc>
                <a:spcPct val="16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Read your dissertation again before the viva and make notes! </a:t>
            </a: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just">
              <a:lnSpc>
                <a:spcPct val="16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Be prepared to know the references and titles of your 'core articles' from your literature review. </a:t>
            </a: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just">
              <a:lnSpc>
                <a:spcPct val="160000"/>
              </a:lnSpc>
            </a:pPr>
            <a:r>
              <a:rPr lang="en-GB" sz="1700">
                <a:latin typeface="Aptos"/>
                <a:ea typeface="Lato"/>
                <a:cs typeface="Lato"/>
              </a:rPr>
              <a:t>Don't be afraid to quote local / national policy, law and legislation, key theories, concepts and statistical information which you have used in your work. </a:t>
            </a: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just">
              <a:lnSpc>
                <a:spcPct val="160000"/>
              </a:lnSpc>
            </a:pP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just">
              <a:lnSpc>
                <a:spcPct val="160000"/>
              </a:lnSpc>
            </a:pPr>
            <a:endParaRPr lang="en-GB" sz="170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pic>
        <p:nvPicPr>
          <p:cNvPr id="5" name="Graphic 4" descr="A lightbulb">
            <a:extLst>
              <a:ext uri="{FF2B5EF4-FFF2-40B4-BE49-F238E27FC236}">
                <a16:creationId xmlns:a16="http://schemas.microsoft.com/office/drawing/2014/main" id="{95A85CCF-A80A-38FD-D920-4B791572CC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90326" y="2299264"/>
            <a:ext cx="3720335" cy="3720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8751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03511-59D6-1A17-F4B2-B46C1BAAC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158" y="116263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>
                <a:latin typeface="Aptos Black"/>
                <a:ea typeface="Lato"/>
                <a:cs typeface="Lato"/>
              </a:rPr>
              <a:t>Congratulations! </a:t>
            </a:r>
            <a:endParaRPr lang="en-GB" sz="3200" b="1">
              <a:latin typeface="Aptos Black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8563B-8981-3599-4F15-065BD312A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304" y="2175826"/>
            <a:ext cx="10631154" cy="386530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lnSpc>
                <a:spcPct val="160000"/>
              </a:lnSpc>
              <a:buNone/>
            </a:pPr>
            <a:r>
              <a:rPr lang="en-GB" sz="1700" dirty="0">
                <a:latin typeface="Aptos"/>
                <a:ea typeface="Lato"/>
                <a:cs typeface="Lato"/>
              </a:rPr>
              <a:t>Successful completion of the Independent Project (and the course) will make you an Honoured Bachelor of Health and Social Care Science – BSc (Hons) Health and Social Care!  </a:t>
            </a:r>
          </a:p>
          <a:p>
            <a:pPr marL="0" indent="0" algn="ctr">
              <a:lnSpc>
                <a:spcPct val="160000"/>
              </a:lnSpc>
              <a:buNone/>
            </a:pPr>
            <a:r>
              <a:rPr lang="en-GB" sz="1700" dirty="0">
                <a:latin typeface="Aptos"/>
                <a:ea typeface="Lato"/>
                <a:cs typeface="Lato"/>
              </a:rPr>
              <a:t>This will be you soon!</a:t>
            </a:r>
            <a:endParaRPr lang="en-GB" sz="1700" dirty="0">
              <a:latin typeface="Aptos" panose="020B00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pic>
        <p:nvPicPr>
          <p:cNvPr id="5" name="Graphic 4" descr="Clapping hands with solid fill">
            <a:extLst>
              <a:ext uri="{FF2B5EF4-FFF2-40B4-BE49-F238E27FC236}">
                <a16:creationId xmlns:a16="http://schemas.microsoft.com/office/drawing/2014/main" id="{A152E271-E37F-9F79-1AD3-F20DCB7984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39731" y="3921868"/>
            <a:ext cx="2308782" cy="2308782"/>
          </a:xfrm>
          <a:prstGeom prst="rect">
            <a:avLst/>
          </a:prstGeom>
        </p:spPr>
      </p:pic>
      <p:pic>
        <p:nvPicPr>
          <p:cNvPr id="1026" name="Picture 2" descr="UWTSD celebrates Birmingham graduates of 2023 | University of Wales ...">
            <a:extLst>
              <a:ext uri="{FF2B5EF4-FFF2-40B4-BE49-F238E27FC236}">
                <a16:creationId xmlns:a16="http://schemas.microsoft.com/office/drawing/2014/main" id="{C99F3FD8-5801-7FD0-E9C6-977988522F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1006" y="3753853"/>
            <a:ext cx="4857750" cy="27336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Graphic 6" descr="Fireworks with solid fill">
            <a:extLst>
              <a:ext uri="{FF2B5EF4-FFF2-40B4-BE49-F238E27FC236}">
                <a16:creationId xmlns:a16="http://schemas.microsoft.com/office/drawing/2014/main" id="{0C98F126-2B3D-8E89-2CDE-80631EFF913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72359" y="4108477"/>
            <a:ext cx="2024426" cy="2024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09952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5" ma:contentTypeDescription="Create a new document." ma:contentTypeScope="" ma:versionID="f22164921e69ada7df33b474d3dcac3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e2230e2f827e95bf01ad4d49bcae7e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EF079D1-1937-46A9-8B1E-F35D61BAF4D5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894</Words>
  <Application>Microsoft Office PowerPoint</Application>
  <PresentationFormat>Widescreen</PresentationFormat>
  <Paragraphs>65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Aptos</vt:lpstr>
      <vt:lpstr>Aptos Black</vt:lpstr>
      <vt:lpstr>Arial</vt:lpstr>
      <vt:lpstr>Calibri</vt:lpstr>
      <vt:lpstr>Calibri Light</vt:lpstr>
      <vt:lpstr>UWTSD 200 Holding Page</vt:lpstr>
      <vt:lpstr>UWTSD 200_Subtitle 1</vt:lpstr>
      <vt:lpstr>UWTSD 200_Text 3</vt:lpstr>
      <vt:lpstr>PowerPoint Presentation</vt:lpstr>
      <vt:lpstr>PowerPoint Presentation</vt:lpstr>
      <vt:lpstr>Welcome to the Viva Defence Workshop!</vt:lpstr>
      <vt:lpstr>What is a Viva Defence &amp; why do we have one?   </vt:lpstr>
      <vt:lpstr> What are the benefits to a Viva Defence?      </vt:lpstr>
      <vt:lpstr>Viva Defence Logistics </vt:lpstr>
      <vt:lpstr>What Questions will I be asked? </vt:lpstr>
      <vt:lpstr>What Questions will I be asked? </vt:lpstr>
      <vt:lpstr>How am I marked? </vt:lpstr>
      <vt:lpstr>Hints and Tips </vt:lpstr>
      <vt:lpstr>Congratulations!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Chloe Harries</cp:lastModifiedBy>
  <cp:revision>4</cp:revision>
  <dcterms:created xsi:type="dcterms:W3CDTF">2021-03-09T15:35:42Z</dcterms:created>
  <dcterms:modified xsi:type="dcterms:W3CDTF">2024-07-15T14:51:43Z</dcterms:modified>
</cp:coreProperties>
</file>