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8" r:id="rId1"/>
  </p:sldMasterIdLst>
  <p:notesMasterIdLst>
    <p:notesMasterId r:id="rId3"/>
  </p:notesMasterIdLst>
  <p:sldIdLst>
    <p:sldId id="258" r:id="rId2"/>
  </p:sldIdLst>
  <p:sldSz cx="12801600" cy="9601200" type="A3"/>
  <p:notesSz cx="6858000" cy="9144000"/>
  <p:defaultTextStyle>
    <a:defPPr>
      <a:defRPr lang="en-US"/>
    </a:defPPr>
    <a:lvl1pPr marL="0" algn="l" defTabSz="149322" rtl="0" eaLnBrk="1" latinLnBrk="0" hangingPunct="1">
      <a:defRPr sz="588" kern="1200">
        <a:solidFill>
          <a:schemeClr val="tx1"/>
        </a:solidFill>
        <a:latin typeface="+mn-lt"/>
        <a:ea typeface="+mn-ea"/>
        <a:cs typeface="+mn-cs"/>
      </a:defRPr>
    </a:lvl1pPr>
    <a:lvl2pPr marL="149322" algn="l" defTabSz="149322" rtl="0" eaLnBrk="1" latinLnBrk="0" hangingPunct="1">
      <a:defRPr sz="588" kern="1200">
        <a:solidFill>
          <a:schemeClr val="tx1"/>
        </a:solidFill>
        <a:latin typeface="+mn-lt"/>
        <a:ea typeface="+mn-ea"/>
        <a:cs typeface="+mn-cs"/>
      </a:defRPr>
    </a:lvl2pPr>
    <a:lvl3pPr marL="298643" algn="l" defTabSz="149322" rtl="0" eaLnBrk="1" latinLnBrk="0" hangingPunct="1">
      <a:defRPr sz="588" kern="1200">
        <a:solidFill>
          <a:schemeClr val="tx1"/>
        </a:solidFill>
        <a:latin typeface="+mn-lt"/>
        <a:ea typeface="+mn-ea"/>
        <a:cs typeface="+mn-cs"/>
      </a:defRPr>
    </a:lvl3pPr>
    <a:lvl4pPr marL="447965" algn="l" defTabSz="149322" rtl="0" eaLnBrk="1" latinLnBrk="0" hangingPunct="1">
      <a:defRPr sz="588" kern="1200">
        <a:solidFill>
          <a:schemeClr val="tx1"/>
        </a:solidFill>
        <a:latin typeface="+mn-lt"/>
        <a:ea typeface="+mn-ea"/>
        <a:cs typeface="+mn-cs"/>
      </a:defRPr>
    </a:lvl4pPr>
    <a:lvl5pPr marL="597286" algn="l" defTabSz="149322" rtl="0" eaLnBrk="1" latinLnBrk="0" hangingPunct="1">
      <a:defRPr sz="588" kern="1200">
        <a:solidFill>
          <a:schemeClr val="tx1"/>
        </a:solidFill>
        <a:latin typeface="+mn-lt"/>
        <a:ea typeface="+mn-ea"/>
        <a:cs typeface="+mn-cs"/>
      </a:defRPr>
    </a:lvl5pPr>
    <a:lvl6pPr marL="746608" algn="l" defTabSz="149322" rtl="0" eaLnBrk="1" latinLnBrk="0" hangingPunct="1">
      <a:defRPr sz="588" kern="1200">
        <a:solidFill>
          <a:schemeClr val="tx1"/>
        </a:solidFill>
        <a:latin typeface="+mn-lt"/>
        <a:ea typeface="+mn-ea"/>
        <a:cs typeface="+mn-cs"/>
      </a:defRPr>
    </a:lvl6pPr>
    <a:lvl7pPr marL="895929" algn="l" defTabSz="149322" rtl="0" eaLnBrk="1" latinLnBrk="0" hangingPunct="1">
      <a:defRPr sz="588" kern="1200">
        <a:solidFill>
          <a:schemeClr val="tx1"/>
        </a:solidFill>
        <a:latin typeface="+mn-lt"/>
        <a:ea typeface="+mn-ea"/>
        <a:cs typeface="+mn-cs"/>
      </a:defRPr>
    </a:lvl7pPr>
    <a:lvl8pPr marL="1045251" algn="l" defTabSz="149322" rtl="0" eaLnBrk="1" latinLnBrk="0" hangingPunct="1">
      <a:defRPr sz="588" kern="1200">
        <a:solidFill>
          <a:schemeClr val="tx1"/>
        </a:solidFill>
        <a:latin typeface="+mn-lt"/>
        <a:ea typeface="+mn-ea"/>
        <a:cs typeface="+mn-cs"/>
      </a:defRPr>
    </a:lvl8pPr>
    <a:lvl9pPr marL="1194572" algn="l" defTabSz="149322" rtl="0" eaLnBrk="1" latinLnBrk="0" hangingPunct="1">
      <a:defRPr sz="588"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996" userDrawn="1">
          <p15:clr>
            <a:srgbClr val="A4A3A4"/>
          </p15:clr>
        </p15:guide>
        <p15:guide id="2" pos="401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46816" autoAdjust="0"/>
  </p:normalViewPr>
  <p:slideViewPr>
    <p:cSldViewPr snapToGrid="0" showGuides="1">
      <p:cViewPr>
        <p:scale>
          <a:sx n="50" d="100"/>
          <a:sy n="50" d="100"/>
        </p:scale>
        <p:origin x="1838" y="446"/>
      </p:cViewPr>
      <p:guideLst>
        <p:guide orient="horz" pos="2996"/>
        <p:guide pos="4011"/>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 /><Relationship Id="rId7"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heme" Target="theme/theme1.xml" /><Relationship Id="rId5" Type="http://schemas.openxmlformats.org/officeDocument/2006/relationships/viewProps" Target="viewProps.xml" /><Relationship Id="rId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FFFB9-F38F-4EE3-ACDA-6EBC12336A86}" type="datetimeFigureOut">
              <a:rPr lang="en-GB" smtClean="0"/>
              <a:t>09/03/2026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6485E-9FE1-45C8-8197-12A0635167A2}" type="slidenum">
              <a:rPr lang="en-GB" smtClean="0"/>
              <a:t>‹#›</a:t>
            </a:fld>
            <a:endParaRPr lang="en-GB"/>
          </a:p>
        </p:txBody>
      </p:sp>
    </p:spTree>
    <p:extLst>
      <p:ext uri="{BB962C8B-B14F-4D97-AF65-F5344CB8AC3E}">
        <p14:creationId xmlns:p14="http://schemas.microsoft.com/office/powerpoint/2010/main" val="874503110"/>
      </p:ext>
    </p:extLst>
  </p:cSld>
  <p:clrMap bg1="lt1" tx1="dk1" bg2="lt2" tx2="dk2" accent1="accent1" accent2="accent2" accent3="accent3" accent4="accent4" accent5="accent5" accent6="accent6" hlink="hlink" folHlink="folHlink"/>
  <p:notesStyle>
    <a:lvl1pPr marL="0" algn="l" defTabSz="716672" rtl="0" eaLnBrk="1" latinLnBrk="0" hangingPunct="1">
      <a:defRPr sz="941" kern="1200">
        <a:solidFill>
          <a:schemeClr val="tx1"/>
        </a:solidFill>
        <a:latin typeface="+mn-lt"/>
        <a:ea typeface="+mn-ea"/>
        <a:cs typeface="+mn-cs"/>
      </a:defRPr>
    </a:lvl1pPr>
    <a:lvl2pPr marL="358336" algn="l" defTabSz="716672" rtl="0" eaLnBrk="1" latinLnBrk="0" hangingPunct="1">
      <a:defRPr sz="941" kern="1200">
        <a:solidFill>
          <a:schemeClr val="tx1"/>
        </a:solidFill>
        <a:latin typeface="+mn-lt"/>
        <a:ea typeface="+mn-ea"/>
        <a:cs typeface="+mn-cs"/>
      </a:defRPr>
    </a:lvl2pPr>
    <a:lvl3pPr marL="716672" algn="l" defTabSz="716672" rtl="0" eaLnBrk="1" latinLnBrk="0" hangingPunct="1">
      <a:defRPr sz="941" kern="1200">
        <a:solidFill>
          <a:schemeClr val="tx1"/>
        </a:solidFill>
        <a:latin typeface="+mn-lt"/>
        <a:ea typeface="+mn-ea"/>
        <a:cs typeface="+mn-cs"/>
      </a:defRPr>
    </a:lvl3pPr>
    <a:lvl4pPr marL="1075007" algn="l" defTabSz="716672" rtl="0" eaLnBrk="1" latinLnBrk="0" hangingPunct="1">
      <a:defRPr sz="941" kern="1200">
        <a:solidFill>
          <a:schemeClr val="tx1"/>
        </a:solidFill>
        <a:latin typeface="+mn-lt"/>
        <a:ea typeface="+mn-ea"/>
        <a:cs typeface="+mn-cs"/>
      </a:defRPr>
    </a:lvl4pPr>
    <a:lvl5pPr marL="1433343" algn="l" defTabSz="716672" rtl="0" eaLnBrk="1" latinLnBrk="0" hangingPunct="1">
      <a:defRPr sz="941" kern="1200">
        <a:solidFill>
          <a:schemeClr val="tx1"/>
        </a:solidFill>
        <a:latin typeface="+mn-lt"/>
        <a:ea typeface="+mn-ea"/>
        <a:cs typeface="+mn-cs"/>
      </a:defRPr>
    </a:lvl5pPr>
    <a:lvl6pPr marL="1791679" algn="l" defTabSz="716672" rtl="0" eaLnBrk="1" latinLnBrk="0" hangingPunct="1">
      <a:defRPr sz="941" kern="1200">
        <a:solidFill>
          <a:schemeClr val="tx1"/>
        </a:solidFill>
        <a:latin typeface="+mn-lt"/>
        <a:ea typeface="+mn-ea"/>
        <a:cs typeface="+mn-cs"/>
      </a:defRPr>
    </a:lvl6pPr>
    <a:lvl7pPr marL="2150015" algn="l" defTabSz="716672" rtl="0" eaLnBrk="1" latinLnBrk="0" hangingPunct="1">
      <a:defRPr sz="941" kern="1200">
        <a:solidFill>
          <a:schemeClr val="tx1"/>
        </a:solidFill>
        <a:latin typeface="+mn-lt"/>
        <a:ea typeface="+mn-ea"/>
        <a:cs typeface="+mn-cs"/>
      </a:defRPr>
    </a:lvl7pPr>
    <a:lvl8pPr marL="2508351" algn="l" defTabSz="716672" rtl="0" eaLnBrk="1" latinLnBrk="0" hangingPunct="1">
      <a:defRPr sz="941" kern="1200">
        <a:solidFill>
          <a:schemeClr val="tx1"/>
        </a:solidFill>
        <a:latin typeface="+mn-lt"/>
        <a:ea typeface="+mn-ea"/>
        <a:cs typeface="+mn-cs"/>
      </a:defRPr>
    </a:lvl8pPr>
    <a:lvl9pPr marL="2866686" algn="l" defTabSz="716672" rtl="0" eaLnBrk="1" latinLnBrk="0" hangingPunct="1">
      <a:defRPr sz="94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Leicester is a city in England's East Midlands. It is the county town for the county of Leicestershire and one of the oldest cities in England. It has been around for at least 2,000 years. The Romans found an Iron Age village there, which seems to have been there since around the second or first century BC. This podcast aims to identify health and social care issues as well as different health and social care structures and provisions within Leicester.</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this city, there are 355218 people are now living now. And because of the large number of students and people who have just moved there from other countries, the city is rather youthful in comparison to England.</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city consists with 50 per cent female and 50 per cent male, according to a 2018 population estimate. Only 12 per cent of Leicester's population (42,300 people) is above the age of 65, compared to the rest of England's population (72,600 people) being between the ages of 20 and 29 (13 per cent in England), and a third of all city homes have children in need of care. Leicester's youthful population is a result of the city's two institutions and the influx of individuals from outside the area.</a:t>
            </a: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Ethnic Make-up of Leicester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Leicester is home to people from more than 50 different nations, making it one of the most culturally and ethnically diversified cities in the United Kingdom.</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51% of the population is comprised of white people which is lower than in England and Wales’s 86%</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37% of the population is of Asian or Asian British descent, which is higher than England and Wales’s 7.5%.</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6% of the population is of African, Caribbean, or Black British descent, which is higher than England and Wales (3.3%)</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4% of the population is made up of people from mixed ethnic backgrounds which, is lower than England and Wales (2.2%)</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Other ethnic groups make up approximately 2% of the population, which is a little bit higher than England and Wales (1%)</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Religious Make-up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32% of the population identifies as Christian while total Christians are 51% in England and Wales.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23% of inhabitants have no religion, which is less than in England and Wales (38.4%).</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19% of the population is Muslim, in which England and Wales have 5.7%.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15% of the population is comprised of Hindus which is much higher than England and Wales (1.7%).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4 % of the population is Sikh.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Others consist of 1% and 6% are not stated.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Socio-economic condition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significant number of the city's inhabitants live in deprived conditions.</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2019 Index of Multiple Deprivation ranks the local authority area of Leicester, which is located in England, as the 32nd most deprived of the country's 317 total areas. More than a third of the city's low-super output regions are among the most destitute in the United States. A further 37% of Leicester's residents reside in the 20-40 per cent most impoverished districts, putting the city's total poverty rate at 35%. Only 2% of Leicester's population lives in the city's most impoverished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neighbourhoods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Moreover, two-thirds of Leicester's inhabitants aged 16 and over were either working or in school at the time of the 2011 census, with a further 6% reporting that they were jobless. Compared to England's 66 per cent, a smaller percentage of Leicester's residents are employed.</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Poor health habits and results, such as alcohol abuse, smoking, and obesity, are connected to such deprivation in Leicester, which is relatively higher here than overall in England. Those who reside in Leicester's most impoverished regions have a life expectancy that is much shorter than that of those who live in the city's least impoverished areas.</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issue of low-quality housing is most prevalent in privately owned homes, of which about two-fifths do not meet the criteria for a good dwelling.</a:t>
            </a:r>
          </a:p>
          <a:p>
            <a:pPr marL="342900" marR="0" lvl="0" indent="-342900" algn="just">
              <a:lnSpc>
                <a:spcPct val="107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Fuel poverty is linked to a number of long-term health issues, including difficulty with breathing and cardiovascular function in adults, and a broad range of adverse consequences on the health of children who are raised in these types of homes.</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Health Issues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Main causes of Death in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Cancer, cardiovascular disease, respiratory illness, and mental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disorders are the leading causes of mortality in Leicester. Nearly two-thirds of all fatalities are caused by these factors. 25% of deaths are because of cancers, 25% are because of cardiovascular diseases, 14% are respiratory diseases, and 11% mental and behavioral problems.</a:t>
            </a: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Main Health Concerns in Leicester are Smoking and Poor Mental Health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Smoking is the most avoidable cause of death in Leicester. More disadvantaged districts and the west side of the city have greater rates of prevalence. In Leicester, 20% total current adults are smokers. Smoking rates are much higher among white people consisting 27%, whereas they are significantly lower among those under the age of 19, people over the age of 65, and people of Asian descent. </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Mental Health: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UK people are most likely to suffer from a disorder that is related to their mental health. 17 per cent of the population aged 16 and older in Leicester reports having a bad mental health score. People who are jobless, unwell or handicapped for an extended period of time, and those who live in social housing are more prone to report having poor mental health. Those who report having low mental health are more likely to be socially isolated, and there is a connection between the two groups.</a:t>
            </a:r>
          </a:p>
          <a:p>
            <a:pPr marL="0" marR="0" algn="just">
              <a:lnSpc>
                <a:spcPct val="107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Why these are issues?</a:t>
            </a: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Smoking is a major health concern in Leicester since the leading causes of mortality are cancer, respiratory illness, and cardiovascular disease, all of which are linked to smoking.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There were 506,100 hospital admissions and 74,600 fatalities in London that were directly attributed to smoking.</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Many homes in Leicester, particularly those with individuals in paid employment, are unable to maintain an adequate level of life, according to recent data. Because of this, depression and poor mental health are inevitable consequences of this. People in Leicester are more likely to engage in risky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including smoking, drinking alcohol, and being fat as a consequence of their poor mental health. A significant public health issue in Leicester is mental illness, which is the city's fourth-leading cause of mortality.</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Every year, approximately £7.5 billion are spent on mental health issues in London. Costs associated with health and social care, as well as those associated with education and the criminal courts all fall under this umbrella term. However, these expenses only account for a small portion of the £26 billion in annual losses London suffers as a result of concerns including decreased productivity and worse quality of life.</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07000"/>
              </a:lnSpc>
              <a:spcBef>
                <a:spcPts val="1200"/>
              </a:spcBef>
              <a:spcAft>
                <a:spcPts val="0"/>
              </a:spcAft>
            </a:pPr>
            <a:r>
              <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Health Provision in Leicester</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a primary care, there are around 60 general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practises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Leicester. The Canon Street Medical Centre serves a patient population of more than 3,000 people and is situated in the Belgrave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neighbourhood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 Leicester. The primary care services that this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offers are geared toward meeting the requirements of each patient in terms of both appropriateness and accessibility. The facility offers a wide variety of services, but two of the most important ones are comprehensive care planning for mental health and a smoking cessation clinic.</a:t>
            </a:r>
          </a:p>
          <a:p>
            <a:pPr marL="0" marR="0" algn="just">
              <a:lnSpc>
                <a:spcPct val="107000"/>
              </a:lnSpc>
              <a:spcBef>
                <a:spcPts val="0"/>
              </a:spcBef>
              <a:spcAft>
                <a:spcPts val="800"/>
              </a:spcAft>
            </a:pPr>
            <a:r>
              <a:rPr lang="en-US" sz="1800" dirty="0">
                <a:solidFill>
                  <a:srgbClr val="666666"/>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secondary care, the Leicester Royal Infirmary may be found in close proximity to the heart of Leicester. Medical treatment that would normally be administered by specialists or another institution after a referral from a general practitioner is made available at the hospital. This hospital consists of many special departments to provide services including cancer services, dementia services, and respiratory medicine.</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Social Care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Life Links is a mental health support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for people in their communities. A collaboration with other service providers, providing information and guidance, navigation, and community recovery services. Leicester City Council has engaged them.</a:t>
            </a:r>
          </a:p>
          <a:p>
            <a:pPr marL="342900" marR="0" lvl="0" indent="-342900" algn="just">
              <a:lnSpc>
                <a:spcPct val="107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Let's Talk Wellbeing offers psychological evaluation and therapy for issues ranging from mild to moderate that are considered to be typical mental health disorders.</a:t>
            </a:r>
          </a:p>
          <a:p>
            <a:pPr marL="0" marR="0" algn="just">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Leicester is a kaleidoscope of different races and poor people. There are many social and economic factors that affect health in this city. Cancer, heart disease, lung disease, and mental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problems are some of the most common causes of death. People in the city smoke a lot and have bad mental health, which are both big health problems. Help is available from the Royal Infirmary Leicester, the Canon Street Medical Centre Leicester, and other social care services.</a:t>
            </a:r>
          </a:p>
          <a:p>
            <a:endParaRPr lang="en-GB" dirty="0"/>
          </a:p>
        </p:txBody>
      </p:sp>
      <p:sp>
        <p:nvSpPr>
          <p:cNvPr id="4" name="Slide Number Placeholder 3"/>
          <p:cNvSpPr>
            <a:spLocks noGrp="1"/>
          </p:cNvSpPr>
          <p:nvPr>
            <p:ph type="sldNum" sz="quarter" idx="5"/>
          </p:nvPr>
        </p:nvSpPr>
        <p:spPr/>
        <p:txBody>
          <a:bodyPr/>
          <a:lstStyle/>
          <a:p>
            <a:fld id="{2B56485E-9FE1-45C8-8197-12A0635167A2}" type="slidenum">
              <a:rPr lang="en-GB" smtClean="0"/>
              <a:t>1</a:t>
            </a:fld>
            <a:endParaRPr lang="en-GB"/>
          </a:p>
        </p:txBody>
      </p:sp>
    </p:spTree>
    <p:extLst>
      <p:ext uri="{BB962C8B-B14F-4D97-AF65-F5344CB8AC3E}">
        <p14:creationId xmlns:p14="http://schemas.microsoft.com/office/powerpoint/2010/main" val="3684851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9474305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852847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1D0B38-8A49-491C-BCFD-3A3548D97B87}"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144346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1D0B38-8A49-491C-BCFD-3A3548D97B87}"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359697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1D0B38-8A49-491C-BCFD-3A3548D97B87}" type="datetimeFigureOut">
              <a:rPr lang="en-GB" smtClean="0"/>
              <a:t>09/03/2026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3050276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1D0B38-8A49-491C-BCFD-3A3548D97B87}" type="datetimeFigureOut">
              <a:rPr lang="en-GB" smtClean="0"/>
              <a:t>09/03/2026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169627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1D0B38-8A49-491C-BCFD-3A3548D97B87}" type="datetimeFigureOut">
              <a:rPr lang="en-GB" smtClean="0"/>
              <a:t>09/03/2026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4050335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7377300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5365185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3926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612091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9E1D0B38-8A49-491C-BCFD-3A3548D97B87}" type="datetimeFigureOut">
              <a:rPr lang="en-GB" smtClean="0"/>
              <a:t>09/03/2026</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7F21083E-D7C1-4569-A3AF-EFE20D1C1F09}" type="slidenum">
              <a:rPr lang="en-GB" smtClean="0"/>
              <a:t>‹#›</a:t>
            </a:fld>
            <a:endParaRPr lang="en-GB"/>
          </a:p>
        </p:txBody>
      </p:sp>
    </p:spTree>
    <p:extLst>
      <p:ext uri="{BB962C8B-B14F-4D97-AF65-F5344CB8AC3E}">
        <p14:creationId xmlns:p14="http://schemas.microsoft.com/office/powerpoint/2010/main" val="230376406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 Id="rId6" Type="http://schemas.openxmlformats.org/officeDocument/2006/relationships/image" Target="../media/image4.jpeg" /><Relationship Id="rId5" Type="http://schemas.openxmlformats.org/officeDocument/2006/relationships/image" Target="../media/image3.png" /><Relationship Id="rId4" Type="http://schemas.openxmlformats.org/officeDocument/2006/relationships/image" Target="../media/image2.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9401010-0151-D3FB-0AC1-DF11C93425BA}"/>
              </a:ext>
            </a:extLst>
          </p:cNvPr>
          <p:cNvSpPr/>
          <p:nvPr/>
        </p:nvSpPr>
        <p:spPr>
          <a:xfrm>
            <a:off x="-13142" y="0"/>
            <a:ext cx="12801600" cy="1367780"/>
          </a:xfrm>
          <a:prstGeom prst="rect">
            <a:avLst/>
          </a:prstGeom>
          <a:solidFill>
            <a:schemeClr val="accent5">
              <a:lumMod val="5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accent2">
                    <a:lumMod val="20000"/>
                    <a:lumOff val="80000"/>
                  </a:schemeClr>
                </a:solidFill>
                <a:highlight>
                  <a:srgbClr val="000000"/>
                </a:highlight>
                <a:latin typeface="Arial Black" panose="020B0A04020102020204" pitchFamily="34" charset="0"/>
              </a:rPr>
              <a:t>“Knowledge and Prevention Of Urinary Tract Infection Among Younger Adult Population (18-30 years) in the UK”</a:t>
            </a:r>
          </a:p>
          <a:p>
            <a:pPr lvl="1"/>
            <a:r>
              <a:rPr lang="en-GB" sz="1400" b="1" dirty="0">
                <a:solidFill>
                  <a:schemeClr val="accent2">
                    <a:lumMod val="20000"/>
                    <a:lumOff val="80000"/>
                  </a:schemeClr>
                </a:solidFill>
                <a:latin typeface="Arial Black" panose="020B0A04020102020204" pitchFamily="34" charset="0"/>
              </a:rPr>
              <a:t>  </a:t>
            </a:r>
            <a:r>
              <a:rPr lang="en-GB" sz="1283" b="1" dirty="0"/>
              <a:t>Student Name: </a:t>
            </a:r>
            <a:r>
              <a:rPr lang="en-GB" sz="1283" dirty="0"/>
              <a:t>Md Jewel Ahmed  </a:t>
            </a:r>
            <a:r>
              <a:rPr lang="en-GB" sz="1283" b="1" dirty="0"/>
              <a:t>ID : </a:t>
            </a:r>
            <a:r>
              <a:rPr lang="en-GB" sz="1283" dirty="0"/>
              <a:t>2504951  </a:t>
            </a:r>
            <a:r>
              <a:rPr lang="en-GB" sz="1283" b="1" dirty="0"/>
              <a:t>Supervisor name:</a:t>
            </a:r>
            <a:r>
              <a:rPr lang="en-GB" sz="1283" dirty="0"/>
              <a:t> Dr Christopher </a:t>
            </a:r>
            <a:r>
              <a:rPr lang="en-GB" sz="1283" dirty="0" err="1"/>
              <a:t>Mafuva</a:t>
            </a:r>
            <a:r>
              <a:rPr lang="en-GB" sz="1283" dirty="0"/>
              <a:t>      </a:t>
            </a:r>
            <a:r>
              <a:rPr lang="en-GB" sz="1283" b="1" dirty="0"/>
              <a:t>Module Code: </a:t>
            </a:r>
            <a:r>
              <a:rPr lang="en-GB" sz="1283" dirty="0"/>
              <a:t>LCHS7008         </a:t>
            </a:r>
            <a:r>
              <a:rPr lang="en-GB" sz="1283" b="1" dirty="0"/>
              <a:t>Programme:</a:t>
            </a:r>
            <a:r>
              <a:rPr lang="en-GB" sz="1283" dirty="0"/>
              <a:t> </a:t>
            </a:r>
            <a:r>
              <a:rPr lang="en-US" sz="1283" dirty="0"/>
              <a:t>MSc Public Health and Social Care in Practice</a:t>
            </a:r>
            <a:r>
              <a:rPr lang="en-GB" sz="1283" dirty="0"/>
              <a:t>                      </a:t>
            </a:r>
            <a:endParaRPr lang="en-GB" sz="1400" b="1" dirty="0">
              <a:solidFill>
                <a:schemeClr val="accent2">
                  <a:lumMod val="20000"/>
                  <a:lumOff val="80000"/>
                </a:schemeClr>
              </a:solidFill>
              <a:latin typeface="Arial Black" panose="020B0A04020102020204" pitchFamily="34" charset="0"/>
            </a:endParaRPr>
          </a:p>
        </p:txBody>
      </p:sp>
      <p:sp>
        <p:nvSpPr>
          <p:cNvPr id="19" name="TextBox 18">
            <a:extLst>
              <a:ext uri="{FF2B5EF4-FFF2-40B4-BE49-F238E27FC236}">
                <a16:creationId xmlns:a16="http://schemas.microsoft.com/office/drawing/2014/main" id="{0A41819D-D8E7-4530-2AFD-523F8D4CCE1E}"/>
              </a:ext>
            </a:extLst>
          </p:cNvPr>
          <p:cNvSpPr txBox="1"/>
          <p:nvPr/>
        </p:nvSpPr>
        <p:spPr>
          <a:xfrm>
            <a:off x="-10161" y="1375993"/>
            <a:ext cx="3889311" cy="271934"/>
          </a:xfrm>
          <a:prstGeom prst="rect">
            <a:avLst/>
          </a:prstGeom>
          <a:solidFill>
            <a:schemeClr val="accent5">
              <a:lumMod val="60000"/>
              <a:lumOff val="40000"/>
            </a:schemeClr>
          </a:solidFill>
          <a:ln>
            <a:solidFill>
              <a:schemeClr val="accent5"/>
            </a:solidFill>
          </a:ln>
        </p:spPr>
        <p:txBody>
          <a:bodyPr wrap="square" rtlCol="0">
            <a:spAutoFit/>
          </a:bodyPr>
          <a:lstStyle/>
          <a:p>
            <a:r>
              <a:rPr lang="en-US" sz="1167" dirty="0">
                <a:solidFill>
                  <a:srgbClr val="FFFF00"/>
                </a:solidFill>
                <a:latin typeface="Arial Black" panose="020B0A04020102020204" pitchFamily="34" charset="0"/>
              </a:rPr>
              <a:t>Prevalence</a:t>
            </a:r>
            <a:endParaRPr lang="en-GB" sz="1167" dirty="0">
              <a:solidFill>
                <a:srgbClr val="FFFF00"/>
              </a:solidFill>
              <a:latin typeface="Arial Black" panose="020B0A04020102020204" pitchFamily="34" charset="0"/>
            </a:endParaRPr>
          </a:p>
        </p:txBody>
      </p:sp>
      <p:sp>
        <p:nvSpPr>
          <p:cNvPr id="21" name="TextBox 20">
            <a:extLst>
              <a:ext uri="{FF2B5EF4-FFF2-40B4-BE49-F238E27FC236}">
                <a16:creationId xmlns:a16="http://schemas.microsoft.com/office/drawing/2014/main" id="{7A2AA460-2533-1E86-4C9D-5F0FFE455FFB}"/>
              </a:ext>
            </a:extLst>
          </p:cNvPr>
          <p:cNvSpPr txBox="1"/>
          <p:nvPr/>
        </p:nvSpPr>
        <p:spPr>
          <a:xfrm>
            <a:off x="-13391" y="1648349"/>
            <a:ext cx="3907782" cy="3036024"/>
          </a:xfrm>
          <a:prstGeom prst="rect">
            <a:avLst/>
          </a:prstGeom>
          <a:solidFill>
            <a:schemeClr val="accent5">
              <a:lumMod val="20000"/>
              <a:lumOff val="80000"/>
            </a:schemeClr>
          </a:solidFill>
          <a:ln>
            <a:solidFill>
              <a:srgbClr val="0070C0"/>
            </a:solidFill>
          </a:ln>
        </p:spPr>
        <p:txBody>
          <a:bodyPr wrap="square" rtlCol="0">
            <a:spAutoFit/>
          </a:bodyPr>
          <a:lstStyle/>
          <a:p>
            <a:pPr marL="166707" indent="-166707" algn="just">
              <a:spcAft>
                <a:spcPts val="233"/>
              </a:spcAft>
              <a:buFont typeface="Wingdings" panose="05000000000000000000" pitchFamily="2" charset="2"/>
              <a:buChar char="v"/>
            </a:pPr>
            <a:r>
              <a:rPr lang="en-US" sz="963" dirty="0">
                <a:latin typeface="Arial" panose="020B0604020202020204" pitchFamily="34" charset="0"/>
                <a:ea typeface="Calibri" panose="020F0502020204030204" pitchFamily="34" charset="0"/>
                <a:cs typeface="Arial" panose="020B0604020202020204" pitchFamily="34" charset="0"/>
              </a:rPr>
              <a:t>Urinary tract infections (UTIs) are highly prevalent in the UK, with up to 50% of women experiencing at least one, and 37% reporting a lifetime episode (Alhaj et al., 2025).</a:t>
            </a:r>
          </a:p>
          <a:p>
            <a:pPr marL="166707" indent="-166707" algn="just">
              <a:spcAft>
                <a:spcPts val="233"/>
              </a:spcAft>
              <a:buFont typeface="Wingdings" panose="05000000000000000000" pitchFamily="2" charset="2"/>
              <a:buChar char="v"/>
            </a:pPr>
            <a:r>
              <a:rPr lang="en-US" sz="963" dirty="0">
                <a:latin typeface="Arial" panose="020B0604020202020204" pitchFamily="34" charset="0"/>
                <a:ea typeface="Calibri" panose="020F0502020204030204" pitchFamily="34" charset="0"/>
                <a:cs typeface="Arial" panose="020B0604020202020204" pitchFamily="34" charset="0"/>
              </a:rPr>
              <a:t>From 6 April 2023 to 5 April 2024, there were 189,756 hospitalizations attributable to UTIs, resulting in a total of 1.2 million bed days (Dababneh et al., 2025).</a:t>
            </a:r>
          </a:p>
          <a:p>
            <a:pPr marL="166707" indent="-166707" algn="just">
              <a:spcAft>
                <a:spcPts val="233"/>
              </a:spcAft>
              <a:buFont typeface="Wingdings" panose="05000000000000000000" pitchFamily="2" charset="2"/>
              <a:buChar char="v"/>
            </a:pPr>
            <a:r>
              <a:rPr lang="en-US" sz="963" dirty="0">
                <a:latin typeface="Arial" panose="020B0604020202020204" pitchFamily="34" charset="0"/>
                <a:ea typeface="Calibri" panose="020F0502020204030204" pitchFamily="34" charset="0"/>
                <a:cs typeface="Arial" panose="020B0604020202020204" pitchFamily="34" charset="0"/>
              </a:rPr>
              <a:t>Franco </a:t>
            </a:r>
            <a:r>
              <a:rPr lang="en-US" sz="963" dirty="0" err="1">
                <a:latin typeface="Arial" panose="020B0604020202020204" pitchFamily="34" charset="0"/>
                <a:ea typeface="Calibri" panose="020F0502020204030204" pitchFamily="34" charset="0"/>
                <a:cs typeface="Arial" panose="020B0604020202020204" pitchFamily="34" charset="0"/>
              </a:rPr>
              <a:t>Johny</a:t>
            </a:r>
            <a:r>
              <a:rPr lang="en-US" sz="963" dirty="0">
                <a:latin typeface="Arial" panose="020B0604020202020204" pitchFamily="34" charset="0"/>
                <a:ea typeface="Calibri" panose="020F0502020204030204" pitchFamily="34" charset="0"/>
                <a:cs typeface="Arial" panose="020B0604020202020204" pitchFamily="34" charset="0"/>
              </a:rPr>
              <a:t> V et al. (2025) indicate that the overall expenditure for hospitalizations due to urinary tract infections and related sequelae surpasses £ 604 million.</a:t>
            </a:r>
          </a:p>
          <a:p>
            <a:pPr marL="166707" indent="-166707" algn="just">
              <a:spcAft>
                <a:spcPts val="233"/>
              </a:spcAft>
              <a:buFont typeface="Wingdings" panose="05000000000000000000" pitchFamily="2" charset="2"/>
              <a:buChar char="v"/>
            </a:pPr>
            <a:r>
              <a:rPr lang="en-US" sz="963" dirty="0">
                <a:latin typeface="Arial" panose="020B0604020202020204" pitchFamily="34" charset="0"/>
                <a:ea typeface="Calibri" panose="020F0502020204030204" pitchFamily="34" charset="0"/>
                <a:cs typeface="Arial" panose="020B0604020202020204" pitchFamily="34" charset="0"/>
              </a:rPr>
              <a:t>Patient age ranged from 0 to 100, but 52.7% of admissions were over 70. Admissions were higher in the 18–29 age group (Irvine et al., 2024).</a:t>
            </a:r>
          </a:p>
          <a:p>
            <a:pPr marL="166707" indent="-166707" algn="just">
              <a:spcAft>
                <a:spcPts val="233"/>
              </a:spcAft>
              <a:buFont typeface="Wingdings" panose="05000000000000000000" pitchFamily="2" charset="2"/>
              <a:buChar char="v"/>
            </a:pPr>
            <a:r>
              <a:rPr lang="en-US" sz="963" dirty="0">
                <a:latin typeface="Arial" panose="020B0604020202020204" pitchFamily="34" charset="0"/>
                <a:ea typeface="Calibri" panose="020F0502020204030204" pitchFamily="34" charset="0"/>
                <a:cs typeface="Arial" panose="020B0604020202020204" pitchFamily="34" charset="0"/>
              </a:rPr>
              <a:t>In the 18-30 age group, women under 50 are nearly five times more likely than men to need hospital treatment for a urinary infection (Kundu et al., 2025).</a:t>
            </a:r>
          </a:p>
          <a:p>
            <a:pPr marL="166707" indent="-166707" algn="just">
              <a:spcAft>
                <a:spcPts val="233"/>
              </a:spcAft>
              <a:buFont typeface="Wingdings" panose="05000000000000000000" pitchFamily="2" charset="2"/>
              <a:buChar char="v"/>
            </a:pPr>
            <a:r>
              <a:rPr lang="en-US" sz="963" dirty="0">
                <a:latin typeface="Arial" panose="020B0604020202020204" pitchFamily="34" charset="0"/>
                <a:ea typeface="Calibri" panose="020F0502020204030204" pitchFamily="34" charset="0"/>
                <a:cs typeface="Arial" panose="020B0604020202020204" pitchFamily="34" charset="0"/>
              </a:rPr>
              <a:t>After the age of 50, the gender gap in hospital admissions begins to narrow 37.1% female versus 32.9% male largely due to age-related prostate issues in men that prevent complete bladder emptying (</a:t>
            </a:r>
            <a:r>
              <a:rPr lang="en-US" sz="963" dirty="0" err="1">
                <a:latin typeface="Arial" panose="020B0604020202020204" pitchFamily="34" charset="0"/>
                <a:ea typeface="Calibri" panose="020F0502020204030204" pitchFamily="34" charset="0"/>
                <a:cs typeface="Arial" panose="020B0604020202020204" pitchFamily="34" charset="0"/>
              </a:rPr>
              <a:t>Niedzwiecka</a:t>
            </a:r>
            <a:r>
              <a:rPr lang="en-US" sz="963" dirty="0">
                <a:latin typeface="Arial" panose="020B0604020202020204" pitchFamily="34" charset="0"/>
                <a:ea typeface="Calibri" panose="020F0502020204030204" pitchFamily="34" charset="0"/>
                <a:cs typeface="Arial" panose="020B0604020202020204" pitchFamily="34" charset="0"/>
              </a:rPr>
              <a:t>, 2025); (Sides et al., 2025).</a:t>
            </a:r>
          </a:p>
        </p:txBody>
      </p:sp>
      <p:sp>
        <p:nvSpPr>
          <p:cNvPr id="32" name="TextBox 31">
            <a:extLst>
              <a:ext uri="{FF2B5EF4-FFF2-40B4-BE49-F238E27FC236}">
                <a16:creationId xmlns:a16="http://schemas.microsoft.com/office/drawing/2014/main" id="{0D3713EE-89FD-157D-5571-4706D3142240}"/>
              </a:ext>
            </a:extLst>
          </p:cNvPr>
          <p:cNvSpPr txBox="1"/>
          <p:nvPr/>
        </p:nvSpPr>
        <p:spPr>
          <a:xfrm>
            <a:off x="-5527" y="4979351"/>
            <a:ext cx="4007519" cy="2719719"/>
          </a:xfrm>
          <a:prstGeom prst="rect">
            <a:avLst/>
          </a:prstGeom>
          <a:solidFill>
            <a:schemeClr val="accent6">
              <a:lumMod val="60000"/>
              <a:lumOff val="40000"/>
            </a:schemeClr>
          </a:solidFill>
          <a:ln>
            <a:solidFill>
              <a:srgbClr val="0070C0"/>
            </a:solidFill>
          </a:ln>
        </p:spPr>
        <p:txBody>
          <a:bodyPr wrap="square" rtlCol="0">
            <a:spAutoFit/>
          </a:bodyPr>
          <a:lstStyle/>
          <a:p>
            <a:pPr marL="166707" indent="-166707">
              <a:spcBef>
                <a:spcPts val="350"/>
              </a:spcBef>
              <a:buFont typeface="Wingdings" panose="05000000000000000000" pitchFamily="2" charset="2"/>
              <a:buChar char="v"/>
            </a:pPr>
            <a:r>
              <a:rPr lang="en-US" sz="963" dirty="0">
                <a:latin typeface="Arial" panose="020B0604020202020204" pitchFamily="34" charset="0"/>
                <a:ea typeface="Times New Roman" panose="02020603050405020304" pitchFamily="18" charset="0"/>
                <a:cs typeface="Arial" panose="020B0604020202020204" pitchFamily="34" charset="0"/>
              </a:rPr>
              <a:t>This research is motivated by the growing global and national threat of antimicrobial resistance.</a:t>
            </a:r>
          </a:p>
          <a:p>
            <a:pPr marL="166707" indent="-166707">
              <a:spcBef>
                <a:spcPts val="350"/>
              </a:spcBef>
              <a:buFont typeface="Wingdings" panose="05000000000000000000" pitchFamily="2" charset="2"/>
              <a:buChar char="v"/>
            </a:pPr>
            <a:r>
              <a:rPr lang="en-US" sz="963" dirty="0">
                <a:latin typeface="Arial" panose="020B0604020202020204" pitchFamily="34" charset="0"/>
                <a:ea typeface="Times New Roman" panose="02020603050405020304" pitchFamily="18" charset="0"/>
                <a:cs typeface="Arial" panose="020B0604020202020204" pitchFamily="34" charset="0"/>
              </a:rPr>
              <a:t>UTIs are frequently treated with antibiotics, and recurrent infections often lead to repeated antibiotic prescriptions.</a:t>
            </a:r>
          </a:p>
          <a:p>
            <a:pPr marL="166707" indent="-166707">
              <a:spcBef>
                <a:spcPts val="350"/>
              </a:spcBef>
              <a:buFont typeface="Wingdings" panose="05000000000000000000" pitchFamily="2" charset="2"/>
              <a:buChar char="v"/>
            </a:pPr>
            <a:r>
              <a:rPr lang="en-US" sz="963" dirty="0">
                <a:latin typeface="Arial" panose="020B0604020202020204" pitchFamily="34" charset="0"/>
                <a:ea typeface="Times New Roman" panose="02020603050405020304" pitchFamily="18" charset="0"/>
                <a:cs typeface="Arial" panose="020B0604020202020204" pitchFamily="34" charset="0"/>
              </a:rPr>
              <a:t>Overuse and misuse of antibiotics can accelerate the development of resistant bacterial strains, which poses a major challenge to healthcare systems globally and within the </a:t>
            </a:r>
            <a:r>
              <a:rPr lang="en-US" sz="963" dirty="0" err="1">
                <a:latin typeface="Arial" panose="020B0604020202020204" pitchFamily="34" charset="0"/>
                <a:ea typeface="Times New Roman" panose="02020603050405020304" pitchFamily="18" charset="0"/>
                <a:cs typeface="Arial" panose="020B0604020202020204" pitchFamily="34" charset="0"/>
              </a:rPr>
              <a:t>uk</a:t>
            </a:r>
            <a:r>
              <a:rPr lang="en-US" sz="963" dirty="0">
                <a:latin typeface="Arial" panose="020B0604020202020204" pitchFamily="34" charset="0"/>
                <a:ea typeface="Times New Roman" panose="02020603050405020304" pitchFamily="18" charset="0"/>
                <a:cs typeface="Arial" panose="020B0604020202020204" pitchFamily="34" charset="0"/>
              </a:rPr>
              <a:t>.</a:t>
            </a:r>
          </a:p>
          <a:p>
            <a:pPr marL="166707" indent="-166707">
              <a:spcBef>
                <a:spcPts val="350"/>
              </a:spcBef>
              <a:buFont typeface="Wingdings" panose="05000000000000000000" pitchFamily="2" charset="2"/>
              <a:buChar char="v"/>
            </a:pPr>
            <a:r>
              <a:rPr lang="en-US" sz="963" dirty="0">
                <a:latin typeface="Arial" panose="020B0604020202020204" pitchFamily="34" charset="0"/>
                <a:ea typeface="Times New Roman" panose="02020603050405020304" pitchFamily="18" charset="0"/>
                <a:cs typeface="Arial" panose="020B0604020202020204" pitchFamily="34" charset="0"/>
              </a:rPr>
              <a:t>One of the key reasons for conducting this research is the increasing incidence of UTIs among young adults, which has been highlighted in recent public health reports and primary care data in the </a:t>
            </a:r>
            <a:r>
              <a:rPr lang="en-US" sz="963" dirty="0" err="1">
                <a:latin typeface="Arial" panose="020B0604020202020204" pitchFamily="34" charset="0"/>
                <a:ea typeface="Times New Roman" panose="02020603050405020304" pitchFamily="18" charset="0"/>
                <a:cs typeface="Arial" panose="020B0604020202020204" pitchFamily="34" charset="0"/>
              </a:rPr>
              <a:t>uk</a:t>
            </a:r>
            <a:r>
              <a:rPr lang="en-US" sz="963" dirty="0">
                <a:latin typeface="Arial" panose="020B0604020202020204" pitchFamily="34" charset="0"/>
                <a:ea typeface="Times New Roman" panose="02020603050405020304" pitchFamily="18" charset="0"/>
                <a:cs typeface="Arial" panose="020B0604020202020204" pitchFamily="34" charset="0"/>
              </a:rPr>
              <a:t>.</a:t>
            </a:r>
          </a:p>
          <a:p>
            <a:pPr marL="166707" indent="-166707">
              <a:spcBef>
                <a:spcPts val="350"/>
              </a:spcBef>
              <a:buFont typeface="Wingdings" panose="05000000000000000000" pitchFamily="2" charset="2"/>
              <a:buChar char="v"/>
            </a:pPr>
            <a:r>
              <a:rPr lang="en-US" sz="963" dirty="0">
                <a:latin typeface="Arial" panose="020B0604020202020204" pitchFamily="34" charset="0"/>
                <a:ea typeface="Times New Roman" panose="02020603050405020304" pitchFamily="18" charset="0"/>
                <a:cs typeface="Arial" panose="020B0604020202020204" pitchFamily="34" charset="0"/>
              </a:rPr>
              <a:t>Many young adults engage in high-risk behaviors like underhydration, holding urine, and poor hygiene due to work or educational constraints (National Health Service, 2022).</a:t>
            </a:r>
          </a:p>
          <a:p>
            <a:pPr marL="166707" indent="-166707">
              <a:spcBef>
                <a:spcPts val="350"/>
              </a:spcBef>
              <a:buFont typeface="Wingdings" panose="05000000000000000000" pitchFamily="2" charset="2"/>
              <a:buChar char="v"/>
            </a:pPr>
            <a:r>
              <a:rPr lang="en-US" sz="963" dirty="0">
                <a:latin typeface="Arial" panose="020B0604020202020204" pitchFamily="34" charset="0"/>
                <a:ea typeface="Times New Roman" panose="02020603050405020304" pitchFamily="18" charset="0"/>
                <a:cs typeface="Arial" panose="020B0604020202020204" pitchFamily="34" charset="0"/>
              </a:rPr>
              <a:t>This research seeks to understand young adults' "reasons" for their actions rather than just measuring what they "know".</a:t>
            </a:r>
          </a:p>
        </p:txBody>
      </p:sp>
      <p:sp>
        <p:nvSpPr>
          <p:cNvPr id="37" name="TextBox 36">
            <a:extLst>
              <a:ext uri="{FF2B5EF4-FFF2-40B4-BE49-F238E27FC236}">
                <a16:creationId xmlns:a16="http://schemas.microsoft.com/office/drawing/2014/main" id="{211D1C7A-5604-80DD-0B7A-13D48D86A5DC}"/>
              </a:ext>
            </a:extLst>
          </p:cNvPr>
          <p:cNvSpPr txBox="1"/>
          <p:nvPr/>
        </p:nvSpPr>
        <p:spPr>
          <a:xfrm>
            <a:off x="8485976" y="4605210"/>
            <a:ext cx="4276446" cy="226985"/>
          </a:xfrm>
          <a:prstGeom prst="rect">
            <a:avLst/>
          </a:prstGeom>
          <a:solidFill>
            <a:srgbClr val="0070C0"/>
          </a:solidFill>
          <a:ln>
            <a:solidFill>
              <a:srgbClr val="0070C0"/>
            </a:solidFill>
          </a:ln>
        </p:spPr>
        <p:txBody>
          <a:bodyPr wrap="square" rtlCol="0">
            <a:spAutoFit/>
          </a:bodyPr>
          <a:lstStyle/>
          <a:p>
            <a:pPr algn="ctr"/>
            <a:r>
              <a:rPr lang="en-US" sz="875" dirty="0">
                <a:solidFill>
                  <a:schemeClr val="bg1"/>
                </a:solidFill>
                <a:latin typeface="Arial Black" panose="020B0A04020102020204" pitchFamily="34" charset="0"/>
              </a:rPr>
              <a:t>Reference List</a:t>
            </a:r>
            <a:endParaRPr lang="en-GB" sz="875" dirty="0">
              <a:solidFill>
                <a:schemeClr val="bg1"/>
              </a:solidFill>
              <a:latin typeface="Arial Black" panose="020B0A04020102020204" pitchFamily="34" charset="0"/>
            </a:endParaRPr>
          </a:p>
        </p:txBody>
      </p:sp>
      <p:sp>
        <p:nvSpPr>
          <p:cNvPr id="38" name="TextBox 37">
            <a:extLst>
              <a:ext uri="{FF2B5EF4-FFF2-40B4-BE49-F238E27FC236}">
                <a16:creationId xmlns:a16="http://schemas.microsoft.com/office/drawing/2014/main" id="{EBF31A81-7E1D-82B1-3CB1-BE06B400AB23}"/>
              </a:ext>
            </a:extLst>
          </p:cNvPr>
          <p:cNvSpPr txBox="1"/>
          <p:nvPr/>
        </p:nvSpPr>
        <p:spPr>
          <a:xfrm>
            <a:off x="8437968" y="4837210"/>
            <a:ext cx="4324453" cy="3777957"/>
          </a:xfrm>
          <a:prstGeom prst="rect">
            <a:avLst/>
          </a:prstGeom>
          <a:noFill/>
          <a:ln>
            <a:solidFill>
              <a:srgbClr val="0070C0"/>
            </a:solidFill>
          </a:ln>
        </p:spPr>
        <p:txBody>
          <a:bodyPr wrap="square" rtlCol="0">
            <a:spAutoFit/>
          </a:bodyPr>
          <a:lstStyle/>
          <a:p>
            <a:pPr>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Alhaj, S.S., Sajad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Allami</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Amjad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Mohamadiyeh</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Agha, A., Kareem, A.,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Habbal</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B. and Saeed, B.Q. (2025). Knowledge, attitudes, and practices regarding urinary tract infections among women in the United Arab Emirates.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PLoS</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ONE, [online] 20(1), pp.e0298993–e0298993. doi: https://doi.org/10.1371/journal.pone.0298993.</a:t>
            </a:r>
          </a:p>
          <a:p>
            <a:pPr>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Dababneh, A.,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Sanyaolu</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L.N., Ahmed, H.,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Alagiyawanna</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D., Lecky, D.M. and Cooper, E. (2025). Women’s experiences of the assessment and management of urinary tract infections during the COVID-19 pandemic: a qualitative analysis of free-text comments from a national survey in England. JAC-Antimicrobial Resistance, [online] 7(6). doi: https://doi.org/10.1093/jacamr/dlaf241.</a:t>
            </a:r>
          </a:p>
          <a:p>
            <a:pPr>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Franco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Johny</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V, Menon, K., Georgy, S., Saju, C.R. and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Jini</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M.P. (2025). Prevalence of recurrent urinary tract infections and its associated factors in female staff of reproductive age group in a medical college in central Kerala: a cross-sectional study. BMC Infectious Diseases, 25(1). doi: https://doi.org/10.1186/s12879-025-10634-x.</a:t>
            </a:r>
          </a:p>
          <a:p>
            <a:pPr>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GOV.UK. (2025). Understanding the burden of UTI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hospitalisations</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in England. [online] Available at: https://www.gov.uk/government/publications/understanding-the-burden-of-uti-hospitalisations-in-england/understanding-the-burden-of-uti-hospitalisations-in-england.</a:t>
            </a:r>
          </a:p>
          <a:p>
            <a:pPr>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He, Y., Zhao, J., Wang, L., Han, C., Yan, R., Zhu, P., Qian, T., Yu, S., Zhu, X. and He, W. (2025). Epidemiological trends and predictions of urinary tract infections in the global burden of disease study 2021. Scientific Reports, 15(1). doi: https://doi.org/10.1038/s41598-025-89240-5.</a:t>
            </a:r>
          </a:p>
          <a:p>
            <a:pPr>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Irvine, A., Watt, J.,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Kurth</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M.J., Lamont, J., Fitzgerald, P. and Ruddock, M. (2024). The Importance of Diagnostics in the Treatment of Urinary Tract Infections in the United Kingdom. Research and Reports in Urology, Volume 16, pp.327–335. doi: https://doi.org/10.2147/rru.s483147.</a:t>
            </a:r>
          </a:p>
          <a:p>
            <a:pPr>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Kundu, N.,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Mou</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F.A.,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Samia</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F.N.,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Chamely</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Yesmin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Urmi</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Hossain, M.S. and Ahmad, T. (2025). Knowledge-level, attitudinal-trend and preventive-practices on urinary tract infections among reproductive-aged female university students. Deleted Journal, 22(1). doi: https://doi.org/10.1186/s12982-025-00990-z.</a:t>
            </a:r>
          </a:p>
          <a:p>
            <a:pPr>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Midtown, in (2025). Cohen Gynecology. [online] Cohen Gynecology. Available at: https://nycgyne.com/we-treat/urinary-tract-infection-uti/.</a:t>
            </a:r>
          </a:p>
          <a:p>
            <a:pPr>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National Health Service (2022). Urinary tract infections (UTIs). [online] NHS. Available at: https://www.nhs.uk/conditions/urinary-tract-infections-utis/.</a:t>
            </a:r>
          </a:p>
          <a:p>
            <a:pPr>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NHS England (2024). Pharmacy First. [online] www.england.nhs.uk. Available at: https://www.england.nhs.uk/primary-care/pharmacy/pharmacy-services/pharmacy-first/.</a:t>
            </a:r>
          </a:p>
          <a:p>
            <a:pPr>
              <a:spcAft>
                <a:spcPts val="233"/>
              </a:spcAft>
            </a:pP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Niedzwiecka</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B. (2025). UKHSA launches new antibiotic awareness campaign - Lincolnshire ICB. [online] Lincolnshire ICB. Available at: https://lincolnshire.icb.nhs.uk/ukhsa-launches-new-antibiotic-awareness-campaign/.</a:t>
            </a:r>
          </a:p>
          <a:p>
            <a:pPr>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Nina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Jiayue</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Zhu,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Misghina</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Weldegiorgis</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Carter, E., Brown, C., Holmes, A. and Aylin, P. (2023). Economic burden of community-acquired antibiotic-resistant urinary tract infections: a systematic review and meta-analysis (Preprint). JMIR Public Health and Surveillance. [online] doi: https://doi.org/10.2196/53828.</a:t>
            </a:r>
          </a:p>
          <a:p>
            <a:pPr>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O’Brien, M.,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Marijam</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Mitrani</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-Gold, F.S., Terry, L., Taylor-Stokes, G. and Joshi, A.V. (2025). Activity impairment, work productivity, health-related quality-of-life, and costs associated with uncomplicated urinary tract infection among females in Germany. PLOS ONE, 20(1), p.e0313752. doi: https://doi.org/10.1371/journal.pone.0313752.</a:t>
            </a:r>
          </a:p>
          <a:p>
            <a:pPr>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Sides, E., Lecky, D.M.,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Taborn</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E., O’Neill, L. and Cooper, E. (2025). Preventing and managing urinary tract infections: Exploring interventions and strategies implemented by NHS commissioning </a:t>
            </a: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organisations</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in English primary care, 2017–2022. Journal of Infection Prevention. doi: https://doi.org/10.1177/17571774251330536.</a:t>
            </a:r>
          </a:p>
          <a:p>
            <a:pPr>
              <a:spcAft>
                <a:spcPts val="233"/>
              </a:spcAft>
            </a:pP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UK (2025). Nearly 400 antibiotic-resistant infections each week in 2024. [online] GOV.UK. Available at: https://www.gov.uk/government/news/nearly-400-antibiotic-resistant-infections-each-week-in-2024.</a:t>
            </a:r>
          </a:p>
          <a:p>
            <a:pPr>
              <a:spcAft>
                <a:spcPts val="233"/>
              </a:spcAft>
            </a:pPr>
            <a:r>
              <a:rPr lang="en-US" sz="55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Xplorio</a:t>
            </a:r>
            <a:r>
              <a:rPr lang="en-US" sz="5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(2022). Urinary Tract Infection (UTI). [online] Xplorio.com. Available at: https://xplorio.com/kleinmond/kleinmond-apteek/en/blog/90117/urinary-tract-infection-uti/.</a:t>
            </a:r>
          </a:p>
        </p:txBody>
      </p:sp>
      <p:sp>
        <p:nvSpPr>
          <p:cNvPr id="67" name="TextBox 66">
            <a:extLst>
              <a:ext uri="{FF2B5EF4-FFF2-40B4-BE49-F238E27FC236}">
                <a16:creationId xmlns:a16="http://schemas.microsoft.com/office/drawing/2014/main" id="{078B1DB6-9CCC-4A94-9B88-D842382B0F3F}"/>
              </a:ext>
            </a:extLst>
          </p:cNvPr>
          <p:cNvSpPr txBox="1"/>
          <p:nvPr/>
        </p:nvSpPr>
        <p:spPr>
          <a:xfrm>
            <a:off x="4022260" y="4822407"/>
            <a:ext cx="4456904" cy="3864007"/>
          </a:xfrm>
          <a:prstGeom prst="rect">
            <a:avLst/>
          </a:prstGeom>
          <a:solidFill>
            <a:schemeClr val="accent5">
              <a:lumMod val="20000"/>
              <a:lumOff val="80000"/>
            </a:schemeClr>
          </a:solidFill>
          <a:ln>
            <a:solidFill>
              <a:srgbClr val="0070C0"/>
            </a:solidFill>
          </a:ln>
        </p:spPr>
        <p:txBody>
          <a:bodyPr wrap="square" rtlCol="0">
            <a:spAutoFit/>
          </a:bodyPr>
          <a:lstStyle/>
          <a:p>
            <a:pPr algn="just">
              <a:lnSpc>
                <a:spcPct val="150000"/>
              </a:lnSpc>
            </a:pPr>
            <a:r>
              <a:rPr lang="en-US" sz="1050" b="1" u="sng" dirty="0">
                <a:latin typeface="Arial" panose="020B0604020202020204" pitchFamily="34" charset="0"/>
                <a:ea typeface="Calibri" panose="020F0502020204030204" pitchFamily="34" charset="0"/>
                <a:cs typeface="Arial" panose="020B0604020202020204" pitchFamily="34" charset="0"/>
              </a:rPr>
              <a:t>Research Aim: </a:t>
            </a:r>
            <a:r>
              <a:rPr lang="en-US" sz="1050" dirty="0">
                <a:latin typeface="Arial" panose="020B0604020202020204" pitchFamily="34" charset="0"/>
                <a:ea typeface="Calibri" panose="020F0502020204030204" pitchFamily="34" charset="0"/>
                <a:cs typeface="Arial" panose="020B0604020202020204" pitchFamily="34" charset="0"/>
              </a:rPr>
              <a:t>To assess the rates, reasons and level of knowledge and preventive practices regarding urinary tract infection among younger adult population (18-30 years) in the UK.</a:t>
            </a:r>
            <a:endParaRPr lang="en-US" sz="992"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en-US" sz="1050" b="1" u="sng" dirty="0">
                <a:latin typeface="Arial" panose="020B0604020202020204" pitchFamily="34" charset="0"/>
                <a:ea typeface="Calibri" panose="020F0502020204030204" pitchFamily="34" charset="0"/>
                <a:cs typeface="Arial" panose="020B0604020202020204" pitchFamily="34" charset="0"/>
              </a:rPr>
              <a:t>Research Questions</a:t>
            </a:r>
          </a:p>
          <a:p>
            <a:pPr algn="just">
              <a:lnSpc>
                <a:spcPct val="150000"/>
              </a:lnSpc>
            </a:pPr>
            <a:r>
              <a:rPr lang="en-US" sz="1167" dirty="0">
                <a:latin typeface="Arial" panose="020B0604020202020204" pitchFamily="34" charset="0"/>
                <a:ea typeface="Calibri" panose="020F0502020204030204" pitchFamily="34" charset="0"/>
                <a:cs typeface="Arial" panose="020B0604020202020204" pitchFamily="34" charset="0"/>
              </a:rPr>
              <a:t>• </a:t>
            </a:r>
            <a:r>
              <a:rPr lang="en-US" sz="992" dirty="0">
                <a:latin typeface="Arial" panose="020B0604020202020204" pitchFamily="34" charset="0"/>
                <a:ea typeface="Calibri" panose="020F0502020204030204" pitchFamily="34" charset="0"/>
                <a:cs typeface="Arial" panose="020B0604020202020204" pitchFamily="34" charset="0"/>
              </a:rPr>
              <a:t>What are the reasons for rates and awareness levels of preventive practices regarding urinary tract infection among younger adult population (18-30 years) in the UK?</a:t>
            </a:r>
          </a:p>
          <a:p>
            <a:pPr algn="just">
              <a:lnSpc>
                <a:spcPct val="150000"/>
              </a:lnSpc>
            </a:pPr>
            <a:r>
              <a:rPr lang="en-US" sz="1050" b="1" u="sng" dirty="0">
                <a:latin typeface="Arial" panose="020B0604020202020204" pitchFamily="34" charset="0"/>
                <a:ea typeface="Calibri" panose="020F0502020204030204" pitchFamily="34" charset="0"/>
                <a:cs typeface="Arial" panose="020B0604020202020204" pitchFamily="34" charset="0"/>
              </a:rPr>
              <a:t>Research Objectives</a:t>
            </a:r>
          </a:p>
          <a:p>
            <a:pPr marL="166707" indent="-166707" algn="just">
              <a:lnSpc>
                <a:spcPct val="150000"/>
              </a:lnSpc>
              <a:buFont typeface="Wingdings" panose="05000000000000000000" pitchFamily="2" charset="2"/>
              <a:buChar char="v"/>
            </a:pPr>
            <a:r>
              <a:rPr lang="en-US" sz="992" dirty="0">
                <a:latin typeface="Arial" panose="020B0604020202020204" pitchFamily="34" charset="0"/>
                <a:ea typeface="Calibri" panose="020F0502020204030204" pitchFamily="34" charset="0"/>
                <a:cs typeface="Arial" panose="020B0604020202020204" pitchFamily="34" charset="0"/>
              </a:rPr>
              <a:t>To undertake a systematic review to assess the public health campaigns and effectiveness of urinary tract infection in the UK.</a:t>
            </a:r>
          </a:p>
          <a:p>
            <a:pPr marL="133365" indent="-133365" algn="just">
              <a:lnSpc>
                <a:spcPct val="150000"/>
              </a:lnSpc>
              <a:buFont typeface="Wingdings" panose="05000000000000000000" pitchFamily="2" charset="2"/>
              <a:buChar char="v"/>
            </a:pPr>
            <a:r>
              <a:rPr lang="en-US" sz="992" dirty="0">
                <a:latin typeface="Arial" panose="020B0604020202020204" pitchFamily="34" charset="0"/>
                <a:ea typeface="Calibri" panose="020F0502020204030204" pitchFamily="34" charset="0"/>
                <a:cs typeface="Arial" panose="020B0604020202020204" pitchFamily="34" charset="0"/>
              </a:rPr>
              <a:t> To identify common reasons and risk factors associated with urinary tract infection among young adult populations.</a:t>
            </a:r>
          </a:p>
          <a:p>
            <a:pPr marL="133365" indent="-133365" algn="just">
              <a:lnSpc>
                <a:spcPct val="150000"/>
              </a:lnSpc>
              <a:buFont typeface="Wingdings" panose="05000000000000000000" pitchFamily="2" charset="2"/>
              <a:buChar char="v"/>
            </a:pPr>
            <a:r>
              <a:rPr lang="en-US" sz="992" dirty="0">
                <a:latin typeface="Arial" panose="020B0604020202020204" pitchFamily="34" charset="0"/>
                <a:ea typeface="Calibri" panose="020F0502020204030204" pitchFamily="34" charset="0"/>
                <a:cs typeface="Arial" panose="020B0604020202020204" pitchFamily="34" charset="0"/>
              </a:rPr>
              <a:t> To examine the preventive practices used by young adults to reduce the risk of urinary tract infection.</a:t>
            </a:r>
          </a:p>
          <a:p>
            <a:pPr marL="133365" indent="-133365" algn="just">
              <a:lnSpc>
                <a:spcPct val="150000"/>
              </a:lnSpc>
              <a:buFont typeface="Wingdings" panose="05000000000000000000" pitchFamily="2" charset="2"/>
              <a:buChar char="v"/>
            </a:pPr>
            <a:r>
              <a:rPr lang="en-US" sz="992" dirty="0">
                <a:latin typeface="Arial" panose="020B0604020202020204" pitchFamily="34" charset="0"/>
                <a:ea typeface="Calibri" panose="020F0502020204030204" pitchFamily="34" charset="0"/>
                <a:cs typeface="Arial" panose="020B0604020202020204" pitchFamily="34" charset="0"/>
              </a:rPr>
              <a:t> To determine the relationship between knowledge level and preventive practices regarding urinary tract infection.</a:t>
            </a:r>
          </a:p>
        </p:txBody>
      </p:sp>
      <p:sp>
        <p:nvSpPr>
          <p:cNvPr id="20" name="TextBox 19">
            <a:extLst>
              <a:ext uri="{FF2B5EF4-FFF2-40B4-BE49-F238E27FC236}">
                <a16:creationId xmlns:a16="http://schemas.microsoft.com/office/drawing/2014/main" id="{3C8A9BA3-B47F-48FF-98E0-356AB57B8C14}"/>
              </a:ext>
            </a:extLst>
          </p:cNvPr>
          <p:cNvSpPr txBox="1"/>
          <p:nvPr/>
        </p:nvSpPr>
        <p:spPr>
          <a:xfrm>
            <a:off x="-499" y="4696228"/>
            <a:ext cx="4002491" cy="271934"/>
          </a:xfrm>
          <a:prstGeom prst="rect">
            <a:avLst/>
          </a:prstGeom>
          <a:solidFill>
            <a:schemeClr val="accent6"/>
          </a:solidFill>
          <a:ln>
            <a:solidFill>
              <a:schemeClr val="accent5"/>
            </a:solidFill>
          </a:ln>
        </p:spPr>
        <p:txBody>
          <a:bodyPr wrap="square" rtlCol="0">
            <a:spAutoFit/>
          </a:bodyPr>
          <a:lstStyle/>
          <a:p>
            <a:r>
              <a:rPr lang="en-US" sz="1167" dirty="0">
                <a:solidFill>
                  <a:schemeClr val="accent1">
                    <a:lumMod val="50000"/>
                  </a:schemeClr>
                </a:solidFill>
                <a:latin typeface="Arial Black" panose="020B0A04020102020204" pitchFamily="34" charset="0"/>
              </a:rPr>
              <a:t>Rationale for Research</a:t>
            </a:r>
          </a:p>
        </p:txBody>
      </p:sp>
      <p:sp>
        <p:nvSpPr>
          <p:cNvPr id="15" name="TextBox 14">
            <a:extLst>
              <a:ext uri="{FF2B5EF4-FFF2-40B4-BE49-F238E27FC236}">
                <a16:creationId xmlns:a16="http://schemas.microsoft.com/office/drawing/2014/main" id="{DD03E935-559D-4EAF-B30F-344430F50717}"/>
              </a:ext>
            </a:extLst>
          </p:cNvPr>
          <p:cNvSpPr txBox="1"/>
          <p:nvPr/>
        </p:nvSpPr>
        <p:spPr>
          <a:xfrm>
            <a:off x="8485259" y="1643086"/>
            <a:ext cx="4277163" cy="2944204"/>
          </a:xfrm>
          <a:prstGeom prst="rect">
            <a:avLst/>
          </a:prstGeom>
          <a:solidFill>
            <a:srgbClr val="FFFF00"/>
          </a:solidFill>
          <a:ln>
            <a:solidFill>
              <a:srgbClr val="0070C0"/>
            </a:solidFill>
          </a:ln>
        </p:spPr>
        <p:txBody>
          <a:bodyPr wrap="square" rtlCol="0">
            <a:spAutoFit/>
          </a:bodyPr>
          <a:lstStyle/>
          <a:p>
            <a:pPr marL="166707" indent="-166707">
              <a:spcBef>
                <a:spcPts val="350"/>
              </a:spcBef>
              <a:buFont typeface="Wingdings" panose="05000000000000000000" pitchFamily="2" charset="2"/>
              <a:buChar char="v"/>
            </a:pPr>
            <a:r>
              <a:rPr lang="en-US" sz="992" dirty="0">
                <a:latin typeface="Arial" panose="020B0604020202020204" pitchFamily="34" charset="0"/>
                <a:ea typeface="Times New Roman" panose="02020603050405020304" pitchFamily="18" charset="0"/>
                <a:cs typeface="Arial" panose="020B0604020202020204" pitchFamily="34" charset="0"/>
              </a:rPr>
              <a:t>The findings could help create more relatable and effective health education materials by identifying this age group's risk factors and behavioural barriers.</a:t>
            </a:r>
          </a:p>
          <a:p>
            <a:pPr marL="166707" indent="-166707">
              <a:spcBef>
                <a:spcPts val="350"/>
              </a:spcBef>
              <a:buFont typeface="Wingdings" panose="05000000000000000000" pitchFamily="2" charset="2"/>
              <a:buChar char="v"/>
            </a:pPr>
            <a:r>
              <a:rPr lang="en-US" sz="992" dirty="0">
                <a:latin typeface="Arial" panose="020B0604020202020204" pitchFamily="34" charset="0"/>
                <a:ea typeface="Times New Roman" panose="02020603050405020304" pitchFamily="18" charset="0"/>
                <a:cs typeface="Arial" panose="020B0604020202020204" pitchFamily="34" charset="0"/>
              </a:rPr>
              <a:t>Pyelonephritis and sepsis could be prevented by educating young adults about "safety-netting" and symptom severity (Nina </a:t>
            </a:r>
            <a:r>
              <a:rPr lang="en-US" sz="992" dirty="0" err="1">
                <a:latin typeface="Arial" panose="020B0604020202020204" pitchFamily="34" charset="0"/>
                <a:ea typeface="Times New Roman" panose="02020603050405020304" pitchFamily="18" charset="0"/>
                <a:cs typeface="Arial" panose="020B0604020202020204" pitchFamily="34" charset="0"/>
              </a:rPr>
              <a:t>Jiayue</a:t>
            </a:r>
            <a:r>
              <a:rPr lang="en-US" sz="992" dirty="0">
                <a:latin typeface="Arial" panose="020B0604020202020204" pitchFamily="34" charset="0"/>
                <a:ea typeface="Times New Roman" panose="02020603050405020304" pitchFamily="18" charset="0"/>
                <a:cs typeface="Arial" panose="020B0604020202020204" pitchFamily="34" charset="0"/>
              </a:rPr>
              <a:t> Zhu et al., 2023).</a:t>
            </a:r>
          </a:p>
          <a:p>
            <a:pPr marL="166707" indent="-166707">
              <a:spcBef>
                <a:spcPts val="350"/>
              </a:spcBef>
              <a:buFont typeface="Wingdings" panose="05000000000000000000" pitchFamily="2" charset="2"/>
              <a:buChar char="v"/>
            </a:pPr>
            <a:r>
              <a:rPr lang="en-US" sz="992" dirty="0">
                <a:latin typeface="Arial" panose="020B0604020202020204" pitchFamily="34" charset="0"/>
                <a:ea typeface="Times New Roman" panose="02020603050405020304" pitchFamily="18" charset="0"/>
                <a:cs typeface="Arial" panose="020B0604020202020204" pitchFamily="34" charset="0"/>
              </a:rPr>
              <a:t>The study may help how young adults use these services to improve clinical protocols so chemists can treat infections with the utmost antimicrobial stewardship.</a:t>
            </a:r>
          </a:p>
          <a:p>
            <a:pPr marL="166707" indent="-166707">
              <a:spcBef>
                <a:spcPts val="350"/>
              </a:spcBef>
              <a:buFont typeface="Wingdings" panose="05000000000000000000" pitchFamily="2" charset="2"/>
              <a:buChar char="v"/>
            </a:pPr>
            <a:r>
              <a:rPr lang="en-US" sz="992" dirty="0">
                <a:latin typeface="Arial" panose="020B0604020202020204" pitchFamily="34" charset="0"/>
                <a:ea typeface="Times New Roman" panose="02020603050405020304" pitchFamily="18" charset="0"/>
                <a:cs typeface="Arial" panose="020B0604020202020204" pitchFamily="34" charset="0"/>
              </a:rPr>
              <a:t>The study's findings on young adults' "incorrect acquisition" of antibiotics will inform stricter policy on online pharmacies and over-the-counter antibiotics abroad.</a:t>
            </a:r>
          </a:p>
          <a:p>
            <a:pPr marL="166707" indent="-166707">
              <a:spcBef>
                <a:spcPts val="350"/>
              </a:spcBef>
              <a:buFont typeface="Wingdings" panose="05000000000000000000" pitchFamily="2" charset="2"/>
              <a:buChar char="v"/>
            </a:pPr>
            <a:r>
              <a:rPr lang="en-US" sz="992" dirty="0">
                <a:latin typeface="Arial" panose="020B0604020202020204" pitchFamily="34" charset="0"/>
                <a:ea typeface="Times New Roman" panose="02020603050405020304" pitchFamily="18" charset="0"/>
                <a:cs typeface="Arial" panose="020B0604020202020204" pitchFamily="34" charset="0"/>
              </a:rPr>
              <a:t>The research might have a significant impact on the UK’s economic health by reducing the morbidity and absenteeism associated with UTIs in the workforce.</a:t>
            </a:r>
          </a:p>
          <a:p>
            <a:pPr marL="166707" indent="-166707">
              <a:spcBef>
                <a:spcPts val="350"/>
              </a:spcBef>
              <a:buFont typeface="Wingdings" panose="05000000000000000000" pitchFamily="2" charset="2"/>
              <a:buChar char="v"/>
            </a:pPr>
            <a:r>
              <a:rPr lang="en-US" sz="992" dirty="0">
                <a:latin typeface="Arial" panose="020B0604020202020204" pitchFamily="34" charset="0"/>
                <a:ea typeface="Times New Roman" panose="02020603050405020304" pitchFamily="18" charset="0"/>
                <a:cs typeface="Arial" panose="020B0604020202020204" pitchFamily="34" charset="0"/>
              </a:rPr>
              <a:t>The study promotes workplace hygiene and hydration to reduce UTI sufferers' 41% work impairment (O’Brien et al., 2025).</a:t>
            </a:r>
          </a:p>
        </p:txBody>
      </p:sp>
      <p:sp>
        <p:nvSpPr>
          <p:cNvPr id="16" name="TextBox 15">
            <a:extLst>
              <a:ext uri="{FF2B5EF4-FFF2-40B4-BE49-F238E27FC236}">
                <a16:creationId xmlns:a16="http://schemas.microsoft.com/office/drawing/2014/main" id="{D232C287-0660-476A-9340-C63CF4B2F19B}"/>
              </a:ext>
            </a:extLst>
          </p:cNvPr>
          <p:cNvSpPr txBox="1"/>
          <p:nvPr/>
        </p:nvSpPr>
        <p:spPr>
          <a:xfrm>
            <a:off x="8485976" y="1375993"/>
            <a:ext cx="4302482" cy="271934"/>
          </a:xfrm>
          <a:prstGeom prst="rect">
            <a:avLst/>
          </a:prstGeom>
          <a:solidFill>
            <a:srgbClr val="FFC000"/>
          </a:solidFill>
          <a:ln>
            <a:solidFill>
              <a:srgbClr val="FFFF00"/>
            </a:solidFill>
          </a:ln>
        </p:spPr>
        <p:txBody>
          <a:bodyPr wrap="square" rtlCol="0">
            <a:spAutoFit/>
          </a:bodyPr>
          <a:lstStyle/>
          <a:p>
            <a:r>
              <a:rPr lang="en-US" sz="1167" dirty="0">
                <a:solidFill>
                  <a:schemeClr val="accent1">
                    <a:lumMod val="50000"/>
                  </a:schemeClr>
                </a:solidFill>
                <a:latin typeface="Arial Black" panose="020B0A04020102020204" pitchFamily="34" charset="0"/>
              </a:rPr>
              <a:t>Research Impact</a:t>
            </a:r>
            <a:endParaRPr lang="en-GB" sz="1167" dirty="0">
              <a:solidFill>
                <a:schemeClr val="accent1">
                  <a:lumMod val="50000"/>
                </a:schemeClr>
              </a:solidFill>
              <a:latin typeface="Arial Black" panose="020B0A04020102020204" pitchFamily="34" charset="0"/>
            </a:endParaRPr>
          </a:p>
        </p:txBody>
      </p:sp>
      <p:sp>
        <p:nvSpPr>
          <p:cNvPr id="6" name="TextBox 5">
            <a:extLst>
              <a:ext uri="{FF2B5EF4-FFF2-40B4-BE49-F238E27FC236}">
                <a16:creationId xmlns:a16="http://schemas.microsoft.com/office/drawing/2014/main" id="{2BE6FB92-65FB-4F48-B035-2E44F0669851}"/>
              </a:ext>
            </a:extLst>
          </p:cNvPr>
          <p:cNvSpPr txBox="1"/>
          <p:nvPr/>
        </p:nvSpPr>
        <p:spPr>
          <a:xfrm>
            <a:off x="3205030" y="8401050"/>
            <a:ext cx="538312" cy="118815"/>
          </a:xfrm>
          <a:prstGeom prst="rect">
            <a:avLst/>
          </a:prstGeom>
          <a:noFill/>
        </p:spPr>
        <p:txBody>
          <a:bodyPr wrap="square" rtlCol="0">
            <a:spAutoFit/>
          </a:bodyPr>
          <a:lstStyle/>
          <a:p>
            <a:r>
              <a:rPr lang="en-US" sz="172" dirty="0"/>
              <a:t>(</a:t>
            </a:r>
            <a:r>
              <a:rPr lang="en-US" sz="172" dirty="0" err="1"/>
              <a:t>Xplorio</a:t>
            </a:r>
            <a:r>
              <a:rPr lang="en-US" sz="172" dirty="0"/>
              <a:t>, 2022)</a:t>
            </a:r>
            <a:endParaRPr lang="en-GB" sz="172" dirty="0"/>
          </a:p>
        </p:txBody>
      </p:sp>
      <p:sp>
        <p:nvSpPr>
          <p:cNvPr id="24" name="TextBox 23">
            <a:extLst>
              <a:ext uri="{FF2B5EF4-FFF2-40B4-BE49-F238E27FC236}">
                <a16:creationId xmlns:a16="http://schemas.microsoft.com/office/drawing/2014/main" id="{242FC637-784C-43AB-B6FC-FF7C61870241}"/>
              </a:ext>
            </a:extLst>
          </p:cNvPr>
          <p:cNvSpPr txBox="1"/>
          <p:nvPr/>
        </p:nvSpPr>
        <p:spPr>
          <a:xfrm>
            <a:off x="7785747" y="4653592"/>
            <a:ext cx="705765" cy="118815"/>
          </a:xfrm>
          <a:prstGeom prst="rect">
            <a:avLst/>
          </a:prstGeom>
          <a:noFill/>
        </p:spPr>
        <p:txBody>
          <a:bodyPr wrap="square" rtlCol="0">
            <a:spAutoFit/>
          </a:bodyPr>
          <a:lstStyle/>
          <a:p>
            <a:r>
              <a:rPr lang="en-US" sz="172" dirty="0"/>
              <a:t>(Midtown, 2025)</a:t>
            </a:r>
            <a:endParaRPr lang="en-GB" sz="172" dirty="0"/>
          </a:p>
        </p:txBody>
      </p:sp>
      <p:sp>
        <p:nvSpPr>
          <p:cNvPr id="25" name="TextBox 24">
            <a:extLst>
              <a:ext uri="{FF2B5EF4-FFF2-40B4-BE49-F238E27FC236}">
                <a16:creationId xmlns:a16="http://schemas.microsoft.com/office/drawing/2014/main" id="{CAFC7B4B-99D2-4A02-A623-C5196FA9693E}"/>
              </a:ext>
            </a:extLst>
          </p:cNvPr>
          <p:cNvSpPr txBox="1"/>
          <p:nvPr/>
        </p:nvSpPr>
        <p:spPr>
          <a:xfrm>
            <a:off x="12411514" y="5954275"/>
            <a:ext cx="350909" cy="118815"/>
          </a:xfrm>
          <a:prstGeom prst="rect">
            <a:avLst/>
          </a:prstGeom>
          <a:noFill/>
        </p:spPr>
        <p:txBody>
          <a:bodyPr wrap="square" rtlCol="0">
            <a:spAutoFit/>
          </a:bodyPr>
          <a:lstStyle/>
          <a:p>
            <a:r>
              <a:rPr lang="en-US" sz="172" dirty="0"/>
              <a:t>(UK, 2025)</a:t>
            </a:r>
            <a:endParaRPr lang="en-GB" sz="172" dirty="0"/>
          </a:p>
        </p:txBody>
      </p:sp>
      <p:sp>
        <p:nvSpPr>
          <p:cNvPr id="26" name="TextBox 25">
            <a:extLst>
              <a:ext uri="{FF2B5EF4-FFF2-40B4-BE49-F238E27FC236}">
                <a16:creationId xmlns:a16="http://schemas.microsoft.com/office/drawing/2014/main" id="{71A74B8B-47C9-4EA5-9232-B4D090E46CDE}"/>
              </a:ext>
            </a:extLst>
          </p:cNvPr>
          <p:cNvSpPr txBox="1"/>
          <p:nvPr/>
        </p:nvSpPr>
        <p:spPr>
          <a:xfrm>
            <a:off x="4022260" y="4641128"/>
            <a:ext cx="1024080" cy="118815"/>
          </a:xfrm>
          <a:prstGeom prst="rect">
            <a:avLst/>
          </a:prstGeom>
          <a:noFill/>
        </p:spPr>
        <p:txBody>
          <a:bodyPr wrap="square" rtlCol="0">
            <a:spAutoFit/>
          </a:bodyPr>
          <a:lstStyle/>
          <a:p>
            <a:r>
              <a:rPr lang="en-US" sz="172" dirty="0"/>
              <a:t>(GOV.UK, 2025)</a:t>
            </a:r>
            <a:endParaRPr lang="en-GB" sz="172" dirty="0"/>
          </a:p>
        </p:txBody>
      </p:sp>
      <p:pic>
        <p:nvPicPr>
          <p:cNvPr id="5" name="Picture 4">
            <a:extLst>
              <a:ext uri="{FF2B5EF4-FFF2-40B4-BE49-F238E27FC236}">
                <a16:creationId xmlns:a16="http://schemas.microsoft.com/office/drawing/2014/main" id="{3750F9C8-926C-4D01-B040-33569D84DE26}"/>
              </a:ext>
            </a:extLst>
          </p:cNvPr>
          <p:cNvPicPr>
            <a:picLocks noChangeAspect="1"/>
          </p:cNvPicPr>
          <p:nvPr/>
        </p:nvPicPr>
        <p:blipFill>
          <a:blip r:embed="rId3"/>
          <a:stretch>
            <a:fillRect/>
          </a:stretch>
        </p:blipFill>
        <p:spPr>
          <a:xfrm>
            <a:off x="6492040" y="1631594"/>
            <a:ext cx="1945929" cy="3009533"/>
          </a:xfrm>
          <a:prstGeom prst="rect">
            <a:avLst/>
          </a:prstGeom>
        </p:spPr>
      </p:pic>
      <p:pic>
        <p:nvPicPr>
          <p:cNvPr id="27" name="Picture 26">
            <a:extLst>
              <a:ext uri="{FF2B5EF4-FFF2-40B4-BE49-F238E27FC236}">
                <a16:creationId xmlns:a16="http://schemas.microsoft.com/office/drawing/2014/main" id="{8E2A8604-DC53-4726-8E1B-0AF23CD3EF5F}"/>
              </a:ext>
            </a:extLst>
          </p:cNvPr>
          <p:cNvPicPr/>
          <p:nvPr/>
        </p:nvPicPr>
        <p:blipFill>
          <a:blip r:embed="rId4"/>
          <a:stretch>
            <a:fillRect/>
          </a:stretch>
        </p:blipFill>
        <p:spPr>
          <a:xfrm>
            <a:off x="3879151" y="1620748"/>
            <a:ext cx="2612889" cy="1404421"/>
          </a:xfrm>
          <a:prstGeom prst="rect">
            <a:avLst/>
          </a:prstGeom>
        </p:spPr>
      </p:pic>
      <p:pic>
        <p:nvPicPr>
          <p:cNvPr id="28" name="Picture 27">
            <a:extLst>
              <a:ext uri="{FF2B5EF4-FFF2-40B4-BE49-F238E27FC236}">
                <a16:creationId xmlns:a16="http://schemas.microsoft.com/office/drawing/2014/main" id="{4A4ECA84-2A89-4BFB-9C98-823342248DE1}"/>
              </a:ext>
            </a:extLst>
          </p:cNvPr>
          <p:cNvPicPr/>
          <p:nvPr/>
        </p:nvPicPr>
        <p:blipFill>
          <a:blip r:embed="rId5"/>
          <a:stretch>
            <a:fillRect/>
          </a:stretch>
        </p:blipFill>
        <p:spPr>
          <a:xfrm>
            <a:off x="4022260" y="3025168"/>
            <a:ext cx="2612889" cy="1615959"/>
          </a:xfrm>
          <a:prstGeom prst="rect">
            <a:avLst/>
          </a:prstGeom>
        </p:spPr>
      </p:pic>
      <p:pic>
        <p:nvPicPr>
          <p:cNvPr id="10" name="Picture 6" descr="Kleinmond Blog - Urinary Tract Infection (UTI) - Xplorio™">
            <a:extLst>
              <a:ext uri="{FF2B5EF4-FFF2-40B4-BE49-F238E27FC236}">
                <a16:creationId xmlns:a16="http://schemas.microsoft.com/office/drawing/2014/main" id="{140E0302-2DB4-43A2-9E52-57B4C779449C}"/>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527" y="7699071"/>
            <a:ext cx="4007518" cy="987344"/>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21">
            <a:extLst>
              <a:ext uri="{FF2B5EF4-FFF2-40B4-BE49-F238E27FC236}">
                <a16:creationId xmlns:a16="http://schemas.microsoft.com/office/drawing/2014/main" id="{09401010-0151-D3FB-0AC1-DF11C93425BA}"/>
              </a:ext>
            </a:extLst>
          </p:cNvPr>
          <p:cNvSpPr/>
          <p:nvPr/>
        </p:nvSpPr>
        <p:spPr>
          <a:xfrm>
            <a:off x="0" y="8679970"/>
            <a:ext cx="12801599" cy="921230"/>
          </a:xfrm>
          <a:prstGeom prst="rect">
            <a:avLst/>
          </a:prstGeom>
          <a:solidFill>
            <a:schemeClr val="accent5">
              <a:lumMod val="5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dirty="0">
              <a:solidFill>
                <a:schemeClr val="accent2">
                  <a:lumMod val="20000"/>
                  <a:lumOff val="80000"/>
                </a:schemeClr>
              </a:solidFill>
              <a:latin typeface="Arial Black" panose="020B0A04020102020204" pitchFamily="34" charset="0"/>
            </a:endParaRPr>
          </a:p>
        </p:txBody>
      </p:sp>
    </p:spTree>
    <p:extLst>
      <p:ext uri="{BB962C8B-B14F-4D97-AF65-F5344CB8AC3E}">
        <p14:creationId xmlns:p14="http://schemas.microsoft.com/office/powerpoint/2010/main" val="21577285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1478</Words>
  <Application>Microsoft Office PowerPoint</Application>
  <PresentationFormat>A3 Paper (297x420 mm)</PresentationFormat>
  <Paragraphs>101</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Md Jewel Ahmad (2504951)</cp:lastModifiedBy>
  <cp:revision>2</cp:revision>
  <dcterms:created xsi:type="dcterms:W3CDTF">2024-12-10T23:21:11Z</dcterms:created>
  <dcterms:modified xsi:type="dcterms:W3CDTF">2026-03-09T13:19:29Z</dcterms:modified>
</cp:coreProperties>
</file>