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77" r:id="rId4"/>
    <p:sldId id="260" r:id="rId5"/>
    <p:sldId id="276" r:id="rId6"/>
    <p:sldId id="261" r:id="rId7"/>
    <p:sldId id="265" r:id="rId8"/>
    <p:sldId id="267" r:id="rId9"/>
    <p:sldId id="266" r:id="rId10"/>
    <p:sldId id="268" r:id="rId11"/>
    <p:sldId id="269" r:id="rId12"/>
    <p:sldId id="270" r:id="rId13"/>
    <p:sldId id="271" r:id="rId14"/>
    <p:sldId id="263" r:id="rId15"/>
    <p:sldId id="273" r:id="rId16"/>
    <p:sldId id="272" r:id="rId17"/>
    <p:sldId id="275" r:id="rId18"/>
    <p:sldId id="262" r:id="rId19"/>
    <p:sldId id="259"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660"/>
  </p:normalViewPr>
  <p:slideViewPr>
    <p:cSldViewPr snapToGrid="0">
      <p:cViewPr>
        <p:scale>
          <a:sx n="98" d="100"/>
          <a:sy n="98" d="100"/>
        </p:scale>
        <p:origin x="4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17/11/2024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35427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17/11/2024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0700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17/11/2024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6323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17/11/2024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51433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17/11/2024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36799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17/11/2024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55526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17/11/2024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81448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17/11/2024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95500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17/11/2024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51867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17/11/2024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7156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17/11/2024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9832766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17/11/2024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700849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uwtsd.ac.uk/media/uwtsd-website/content-assets/documents/library-and-learning-resources/Harvard-en_v.1.3-(V6).pdf"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uwtsd.ac.uk/media/uwtsd-website/content-assets/documents/library-and-learning-resources/Harvard-en_v.1.3-(V6).pdf"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647152" cy="923330"/>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BMTP6006</a:t>
            </a: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7340471" cy="1754326"/>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Heritage &amp; Leisure </a:t>
            </a:r>
          </a:p>
          <a:p>
            <a:r>
              <a:rPr lang="en-GB" sz="5400" dirty="0">
                <a:solidFill>
                  <a:schemeClr val="bg1"/>
                </a:solidFill>
                <a:latin typeface="Arial" panose="020B0604020202020204" pitchFamily="34" charset="0"/>
                <a:cs typeface="Arial" panose="020B0604020202020204" pitchFamily="34" charset="0"/>
              </a:rPr>
              <a:t>Attraction Management</a:t>
            </a:r>
          </a:p>
        </p:txBody>
      </p:sp>
      <p:sp>
        <p:nvSpPr>
          <p:cNvPr id="6" name="TextBox 5">
            <a:extLst>
              <a:ext uri="{FF2B5EF4-FFF2-40B4-BE49-F238E27FC236}">
                <a16:creationId xmlns:a16="http://schemas.microsoft.com/office/drawing/2014/main" id="{2DDBD4A8-0007-5EFA-628C-3A9FCA50BB6B}"/>
              </a:ext>
            </a:extLst>
          </p:cNvPr>
          <p:cNvSpPr txBox="1"/>
          <p:nvPr/>
        </p:nvSpPr>
        <p:spPr>
          <a:xfrm>
            <a:off x="386350" y="3495612"/>
            <a:ext cx="8585042" cy="923330"/>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From The Start to The End!</a:t>
            </a:r>
          </a:p>
        </p:txBody>
      </p:sp>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39F6B7-AC25-541B-9026-C29ECCE3409A}"/>
              </a:ext>
            </a:extLst>
          </p:cNvPr>
          <p:cNvSpPr>
            <a:spLocks noGrp="1"/>
          </p:cNvSpPr>
          <p:nvPr>
            <p:ph type="title"/>
          </p:nvPr>
        </p:nvSpPr>
        <p:spPr>
          <a:xfrm>
            <a:off x="838201" y="-58189"/>
            <a:ext cx="5251316" cy="1596045"/>
          </a:xfrm>
        </p:spPr>
        <p:txBody>
          <a:bodyPr>
            <a:normAutofit/>
          </a:bodyPr>
          <a:lstStyle/>
          <a:p>
            <a:r>
              <a:rPr lang="en-GB" b="1" dirty="0">
                <a:solidFill>
                  <a:schemeClr val="accent1"/>
                </a:solidFill>
              </a:rPr>
              <a:t>Today’s Session</a:t>
            </a:r>
          </a:p>
        </p:txBody>
      </p:sp>
      <p:sp>
        <p:nvSpPr>
          <p:cNvPr id="3" name="Content Placeholder 2">
            <a:extLst>
              <a:ext uri="{FF2B5EF4-FFF2-40B4-BE49-F238E27FC236}">
                <a16:creationId xmlns:a16="http://schemas.microsoft.com/office/drawing/2014/main" id="{81C6E5AF-6822-2F75-2DF4-9A3934F9D7BA}"/>
              </a:ext>
            </a:extLst>
          </p:cNvPr>
          <p:cNvSpPr>
            <a:spLocks noGrp="1"/>
          </p:cNvSpPr>
          <p:nvPr>
            <p:ph idx="1"/>
          </p:nvPr>
        </p:nvSpPr>
        <p:spPr>
          <a:xfrm>
            <a:off x="440576" y="1463040"/>
            <a:ext cx="5785592" cy="5394959"/>
          </a:xfrm>
        </p:spPr>
        <p:txBody>
          <a:bodyPr>
            <a:normAutofit/>
          </a:bodyPr>
          <a:lstStyle/>
          <a:p>
            <a:r>
              <a:rPr lang="en-GB" sz="2000" b="1" dirty="0"/>
              <a:t>Interactive – Overview &amp; Review for Assignments</a:t>
            </a:r>
          </a:p>
          <a:p>
            <a:endParaRPr lang="en-GB" sz="2000" b="1" dirty="0"/>
          </a:p>
          <a:p>
            <a:pPr marL="0" indent="0">
              <a:buNone/>
            </a:pPr>
            <a:endParaRPr lang="en-GB" sz="2000" b="1" dirty="0"/>
          </a:p>
          <a:p>
            <a:r>
              <a:rPr lang="en-GB" sz="2000" b="1" dirty="0"/>
              <a:t>Generic Assignment Guidance</a:t>
            </a:r>
          </a:p>
          <a:p>
            <a:endParaRPr lang="en-GB" sz="2000" b="1" dirty="0"/>
          </a:p>
          <a:p>
            <a:r>
              <a:rPr lang="en-GB" sz="2000" b="1" dirty="0"/>
              <a:t>Referencing Reminders!</a:t>
            </a:r>
          </a:p>
          <a:p>
            <a:endParaRPr lang="en-GB" sz="2000" b="1" dirty="0"/>
          </a:p>
          <a:p>
            <a:endParaRPr lang="en-GB" sz="2000" b="1" dirty="0"/>
          </a:p>
          <a:p>
            <a:r>
              <a:rPr lang="en-GB" sz="2000" b="1" dirty="0"/>
              <a:t>Play the Game! Gamechangers!</a:t>
            </a:r>
          </a:p>
          <a:p>
            <a:pPr marL="0" indent="0">
              <a:buNone/>
            </a:pPr>
            <a:endParaRPr lang="en-GB" sz="2000" b="1" dirty="0"/>
          </a:p>
          <a:p>
            <a:endParaRPr lang="en-GB" sz="2000" b="1" dirty="0"/>
          </a:p>
          <a:p>
            <a:r>
              <a:rPr lang="en-GB" sz="2000" b="1" dirty="0"/>
              <a:t>Heritage Trails</a:t>
            </a:r>
          </a:p>
          <a:p>
            <a:endParaRPr lang="en-GB" sz="2000" dirty="0"/>
          </a:p>
        </p:txBody>
      </p:sp>
      <p:pic>
        <p:nvPicPr>
          <p:cNvPr id="5" name="Picture 4">
            <a:extLst>
              <a:ext uri="{FF2B5EF4-FFF2-40B4-BE49-F238E27FC236}">
                <a16:creationId xmlns:a16="http://schemas.microsoft.com/office/drawing/2014/main" id="{DBB51B6B-2058-86BF-BC93-19114C923CC1}"/>
              </a:ext>
            </a:extLst>
          </p:cNvPr>
          <p:cNvPicPr>
            <a:picLocks noChangeAspect="1"/>
          </p:cNvPicPr>
          <p:nvPr/>
        </p:nvPicPr>
        <p:blipFill rotWithShape="1">
          <a:blip r:embed="rId2"/>
          <a:srcRect l="27846" r="23246"/>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812257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9C59A-1F1C-F9B5-D607-C840D67B98FC}"/>
              </a:ext>
            </a:extLst>
          </p:cNvPr>
          <p:cNvSpPr>
            <a:spLocks noGrp="1"/>
          </p:cNvSpPr>
          <p:nvPr>
            <p:ph type="title"/>
          </p:nvPr>
        </p:nvSpPr>
        <p:spPr>
          <a:xfrm>
            <a:off x="838200" y="365126"/>
            <a:ext cx="10515600" cy="717888"/>
          </a:xfrm>
        </p:spPr>
        <p:txBody>
          <a:bodyPr/>
          <a:lstStyle/>
          <a:p>
            <a:r>
              <a:rPr lang="en-GB" b="1" dirty="0"/>
              <a:t>Report Format</a:t>
            </a:r>
          </a:p>
        </p:txBody>
      </p:sp>
      <p:sp>
        <p:nvSpPr>
          <p:cNvPr id="3" name="Content Placeholder 2">
            <a:extLst>
              <a:ext uri="{FF2B5EF4-FFF2-40B4-BE49-F238E27FC236}">
                <a16:creationId xmlns:a16="http://schemas.microsoft.com/office/drawing/2014/main" id="{AD7A2A0C-09E7-DBF2-4D7A-62D392FCB488}"/>
              </a:ext>
            </a:extLst>
          </p:cNvPr>
          <p:cNvSpPr>
            <a:spLocks noGrp="1"/>
          </p:cNvSpPr>
          <p:nvPr>
            <p:ph idx="1"/>
          </p:nvPr>
        </p:nvSpPr>
        <p:spPr>
          <a:xfrm>
            <a:off x="119269" y="1134894"/>
            <a:ext cx="11675165" cy="5042069"/>
          </a:xfrm>
        </p:spPr>
        <p:txBody>
          <a:bodyPr>
            <a:normAutofit/>
          </a:bodyPr>
          <a:lstStyle/>
          <a:p>
            <a:r>
              <a:rPr lang="en-GB" sz="2400" dirty="0"/>
              <a:t>Terms of Reference</a:t>
            </a:r>
          </a:p>
          <a:p>
            <a:r>
              <a:rPr lang="en-GB" sz="2400" dirty="0"/>
              <a:t>Executive Summary</a:t>
            </a:r>
          </a:p>
          <a:p>
            <a:r>
              <a:rPr lang="en-GB" sz="2400" dirty="0"/>
              <a:t>Content Page</a:t>
            </a:r>
          </a:p>
          <a:p>
            <a:r>
              <a:rPr lang="en-GB" sz="2400" dirty="0"/>
              <a:t>Introduction</a:t>
            </a:r>
          </a:p>
          <a:p>
            <a:r>
              <a:rPr lang="en-GB" sz="2400" dirty="0"/>
              <a:t>Methodology</a:t>
            </a:r>
          </a:p>
          <a:p>
            <a:r>
              <a:rPr lang="en-GB" sz="2400" dirty="0"/>
              <a:t>Findings  - This is the main section &amp; needs to be critical! Underpinning Stats&amp; Theory</a:t>
            </a:r>
          </a:p>
          <a:p>
            <a:r>
              <a:rPr lang="en-GB" sz="2400" dirty="0"/>
              <a:t>Conclusions – Already discussed therefore Short &amp; Sharp</a:t>
            </a:r>
          </a:p>
          <a:p>
            <a:r>
              <a:rPr lang="en-GB" sz="2400" dirty="0"/>
              <a:t>Key Recommendations – Strategic &amp; Operational</a:t>
            </a:r>
          </a:p>
          <a:p>
            <a:r>
              <a:rPr lang="en-GB" sz="2400" dirty="0"/>
              <a:t>Reference List – Minimum of 1 reference for every 100 words – </a:t>
            </a:r>
            <a:r>
              <a:rPr lang="en-GB" sz="2400" dirty="0" err="1"/>
              <a:t>ie</a:t>
            </a:r>
            <a:r>
              <a:rPr lang="en-GB" sz="2400" dirty="0"/>
              <a:t> 30</a:t>
            </a:r>
          </a:p>
          <a:p>
            <a:r>
              <a:rPr lang="en-GB" sz="2400" dirty="0"/>
              <a:t>Appendices – Include Audit &amp; any other documentation</a:t>
            </a:r>
          </a:p>
        </p:txBody>
      </p:sp>
    </p:spTree>
    <p:extLst>
      <p:ext uri="{BB962C8B-B14F-4D97-AF65-F5344CB8AC3E}">
        <p14:creationId xmlns:p14="http://schemas.microsoft.com/office/powerpoint/2010/main" val="32569613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C44ACE12-D90E-37B8-344A-49A864005672}"/>
              </a:ext>
            </a:extLst>
          </p:cNvPr>
          <p:cNvSpPr>
            <a:spLocks noGrp="1"/>
          </p:cNvSpPr>
          <p:nvPr>
            <p:ph type="title"/>
          </p:nvPr>
        </p:nvSpPr>
        <p:spPr>
          <a:xfrm>
            <a:off x="0" y="442913"/>
            <a:ext cx="6325737" cy="1639888"/>
          </a:xfrm>
        </p:spPr>
        <p:txBody>
          <a:bodyPr anchor="b">
            <a:normAutofit/>
          </a:bodyPr>
          <a:lstStyle/>
          <a:p>
            <a:r>
              <a:rPr lang="en-GB" sz="3600" b="1" dirty="0">
                <a:solidFill>
                  <a:schemeClr val="accent1"/>
                </a:solidFill>
              </a:rPr>
              <a:t>Generic Assignment Guidance</a:t>
            </a:r>
          </a:p>
        </p:txBody>
      </p:sp>
      <p:sp>
        <p:nvSpPr>
          <p:cNvPr id="3" name="Content Placeholder 2">
            <a:extLst>
              <a:ext uri="{FF2B5EF4-FFF2-40B4-BE49-F238E27FC236}">
                <a16:creationId xmlns:a16="http://schemas.microsoft.com/office/drawing/2014/main" id="{B3398332-CE74-335C-49CE-CBE2D669DDB6}"/>
              </a:ext>
            </a:extLst>
          </p:cNvPr>
          <p:cNvSpPr>
            <a:spLocks noGrp="1"/>
          </p:cNvSpPr>
          <p:nvPr>
            <p:ph idx="1"/>
          </p:nvPr>
        </p:nvSpPr>
        <p:spPr>
          <a:xfrm>
            <a:off x="1179577" y="2312988"/>
            <a:ext cx="4916424" cy="3955290"/>
          </a:xfrm>
        </p:spPr>
        <p:txBody>
          <a:bodyPr>
            <a:normAutofit fontScale="92500" lnSpcReduction="20000"/>
          </a:bodyPr>
          <a:lstStyle/>
          <a:p>
            <a:r>
              <a:rPr lang="en-GB" sz="2000" b="1" dirty="0"/>
              <a:t>Assignment Brief – Tick List!</a:t>
            </a:r>
          </a:p>
          <a:p>
            <a:r>
              <a:rPr lang="en-GB" sz="2000" b="1" dirty="0"/>
              <a:t>Structure </a:t>
            </a:r>
          </a:p>
          <a:p>
            <a:r>
              <a:rPr lang="en-GB" sz="2000" b="1" dirty="0"/>
              <a:t>Planning </a:t>
            </a:r>
          </a:p>
          <a:p>
            <a:r>
              <a:rPr lang="en-GB" sz="2000" b="1" dirty="0"/>
              <a:t>Tasks</a:t>
            </a:r>
          </a:p>
          <a:p>
            <a:r>
              <a:rPr lang="en-GB" sz="2000" b="1" dirty="0"/>
              <a:t>Research</a:t>
            </a:r>
          </a:p>
          <a:p>
            <a:r>
              <a:rPr lang="en-GB" sz="2000" b="1" dirty="0"/>
              <a:t>Analysis</a:t>
            </a:r>
          </a:p>
          <a:p>
            <a:r>
              <a:rPr lang="en-GB" sz="2000" b="1" dirty="0"/>
              <a:t>Critical Thinking</a:t>
            </a:r>
          </a:p>
          <a:p>
            <a:r>
              <a:rPr lang="en-GB" sz="2000" b="1" dirty="0"/>
              <a:t>Professional Presentation</a:t>
            </a:r>
          </a:p>
          <a:p>
            <a:r>
              <a:rPr lang="en-GB" sz="2000" b="1" dirty="0"/>
              <a:t>Proof Reading</a:t>
            </a:r>
          </a:p>
          <a:p>
            <a:r>
              <a:rPr lang="en-GB" sz="2000" b="1" dirty="0"/>
              <a:t>Report Format – Include Content Page</a:t>
            </a:r>
          </a:p>
          <a:p>
            <a:r>
              <a:rPr lang="en-GB" sz="2000" b="1" dirty="0"/>
              <a:t>Reference List </a:t>
            </a:r>
          </a:p>
          <a:p>
            <a:r>
              <a:rPr lang="en-GB" sz="2000" b="1" dirty="0"/>
              <a:t>Referencing</a:t>
            </a:r>
          </a:p>
          <a:p>
            <a:endParaRPr lang="en-GB" sz="1700" b="1" dirty="0"/>
          </a:p>
          <a:p>
            <a:pPr marL="0" indent="0">
              <a:buNone/>
            </a:pPr>
            <a:endParaRPr lang="en-GB" sz="1700" b="1" dirty="0"/>
          </a:p>
        </p:txBody>
      </p:sp>
      <p:sp>
        <p:nvSpPr>
          <p:cNvPr id="11" name="Freeform: Shape 10">
            <a:extLst>
              <a:ext uri="{FF2B5EF4-FFF2-40B4-BE49-F238E27FC236}">
                <a16:creationId xmlns:a16="http://schemas.microsoft.com/office/drawing/2014/main" id="{7D0B7289-120F-44DC-9769-2E096993B1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5348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158468AF-8ABA-4771-9770-C8C79C0E61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88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7" name="Picture 6" descr="Glasses on top of a book">
            <a:extLst>
              <a:ext uri="{FF2B5EF4-FFF2-40B4-BE49-F238E27FC236}">
                <a16:creationId xmlns:a16="http://schemas.microsoft.com/office/drawing/2014/main" id="{70C8569B-8168-5E52-B833-A3655FECFDE9}"/>
              </a:ext>
            </a:extLst>
          </p:cNvPr>
          <p:cNvPicPr>
            <a:picLocks noChangeAspect="1"/>
          </p:cNvPicPr>
          <p:nvPr/>
        </p:nvPicPr>
        <p:blipFill rotWithShape="1">
          <a:blip r:embed="rId2"/>
          <a:srcRect l="12188" r="37520" b="-1"/>
          <a:stretch/>
        </p:blipFill>
        <p:spPr>
          <a:xfrm>
            <a:off x="6986049" y="10"/>
            <a:ext cx="5205951" cy="6857990"/>
          </a:xfrm>
          <a:custGeom>
            <a:avLst/>
            <a:gdLst/>
            <a:ahLst/>
            <a:cxnLst/>
            <a:rect l="l" t="t" r="r" b="b"/>
            <a:pathLst>
              <a:path w="5205951" h="6858000">
                <a:moveTo>
                  <a:pt x="1623023" y="0"/>
                </a:moveTo>
                <a:lnTo>
                  <a:pt x="2716256" y="0"/>
                </a:lnTo>
                <a:lnTo>
                  <a:pt x="3496422" y="0"/>
                </a:lnTo>
                <a:lnTo>
                  <a:pt x="5205951" y="0"/>
                </a:lnTo>
                <a:lnTo>
                  <a:pt x="5205951"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
        <p:nvSpPr>
          <p:cNvPr id="15" name="Freeform: Shape 14">
            <a:extLst>
              <a:ext uri="{FF2B5EF4-FFF2-40B4-BE49-F238E27FC236}">
                <a16:creationId xmlns:a16="http://schemas.microsoft.com/office/drawing/2014/main" id="{430FFA19-9577-4BA8-B103-A75613F3F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2680522" cy="6858000"/>
          </a:xfrm>
          <a:custGeom>
            <a:avLst/>
            <a:gdLst>
              <a:gd name="connsiteX0" fmla="*/ 1057499 w 2680522"/>
              <a:gd name="connsiteY0" fmla="*/ 0 h 6858000"/>
              <a:gd name="connsiteX1" fmla="*/ 879731 w 2680522"/>
              <a:gd name="connsiteY1" fmla="*/ 0 h 6858000"/>
              <a:gd name="connsiteX2" fmla="*/ 901855 w 2680522"/>
              <a:gd name="connsiteY2" fmla="*/ 14997 h 6858000"/>
              <a:gd name="connsiteX3" fmla="*/ 2502754 w 2680522"/>
              <a:gd name="connsiteY3" fmla="*/ 3621656 h 6858000"/>
              <a:gd name="connsiteX4" fmla="*/ 628404 w 2680522"/>
              <a:gd name="connsiteY4" fmla="*/ 6374814 h 6858000"/>
              <a:gd name="connsiteX5" fmla="*/ 111756 w 2680522"/>
              <a:gd name="connsiteY5" fmla="*/ 6780599 h 6858000"/>
              <a:gd name="connsiteX6" fmla="*/ 0 w 2680522"/>
              <a:gd name="connsiteY6" fmla="*/ 6858000 h 6858000"/>
              <a:gd name="connsiteX7" fmla="*/ 177768 w 2680522"/>
              <a:gd name="connsiteY7" fmla="*/ 6858000 h 6858000"/>
              <a:gd name="connsiteX8" fmla="*/ 289524 w 2680522"/>
              <a:gd name="connsiteY8" fmla="*/ 6780599 h 6858000"/>
              <a:gd name="connsiteX9" fmla="*/ 806172 w 2680522"/>
              <a:gd name="connsiteY9" fmla="*/ 6374814 h 6858000"/>
              <a:gd name="connsiteX10" fmla="*/ 2680522 w 2680522"/>
              <a:gd name="connsiteY10" fmla="*/ 3621656 h 6858000"/>
              <a:gd name="connsiteX11" fmla="*/ 1079623 w 2680522"/>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80522" h="6858000">
                <a:moveTo>
                  <a:pt x="1057499" y="0"/>
                </a:moveTo>
                <a:lnTo>
                  <a:pt x="879731" y="0"/>
                </a:lnTo>
                <a:lnTo>
                  <a:pt x="901855" y="14997"/>
                </a:lnTo>
                <a:cubicBezTo>
                  <a:pt x="1929018" y="754641"/>
                  <a:pt x="2502754" y="2093192"/>
                  <a:pt x="2502754" y="3621656"/>
                </a:cubicBezTo>
                <a:cubicBezTo>
                  <a:pt x="2502754" y="4969131"/>
                  <a:pt x="1574029" y="5602839"/>
                  <a:pt x="628404" y="6374814"/>
                </a:cubicBezTo>
                <a:cubicBezTo>
                  <a:pt x="456201" y="6515397"/>
                  <a:pt x="285574" y="6653108"/>
                  <a:pt x="111756" y="6780599"/>
                </a:cubicBezTo>
                <a:lnTo>
                  <a:pt x="0" y="6858000"/>
                </a:lnTo>
                <a:lnTo>
                  <a:pt x="177768" y="6858000"/>
                </a:lnTo>
                <a:lnTo>
                  <a:pt x="289524" y="6780599"/>
                </a:lnTo>
                <a:cubicBezTo>
                  <a:pt x="463342" y="6653108"/>
                  <a:pt x="633969" y="6515397"/>
                  <a:pt x="806172" y="6374814"/>
                </a:cubicBezTo>
                <a:cubicBezTo>
                  <a:pt x="1751797" y="5602839"/>
                  <a:pt x="2680522" y="4969131"/>
                  <a:pt x="2680522" y="3621656"/>
                </a:cubicBezTo>
                <a:cubicBezTo>
                  <a:pt x="2680522" y="2093192"/>
                  <a:pt x="2106786" y="754641"/>
                  <a:pt x="1079623" y="14997"/>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9268407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E1D51-BEA7-B992-AF86-F2CCAAA0FA52}"/>
              </a:ext>
            </a:extLst>
          </p:cNvPr>
          <p:cNvSpPr>
            <a:spLocks noGrp="1"/>
          </p:cNvSpPr>
          <p:nvPr>
            <p:ph type="title"/>
          </p:nvPr>
        </p:nvSpPr>
        <p:spPr/>
        <p:txBody>
          <a:bodyPr/>
          <a:lstStyle/>
          <a:p>
            <a:r>
              <a:rPr lang="en-GB" b="1" dirty="0">
                <a:solidFill>
                  <a:schemeClr val="accent1"/>
                </a:solidFill>
              </a:rPr>
              <a:t>Marking Criteria</a:t>
            </a:r>
          </a:p>
        </p:txBody>
      </p:sp>
      <p:sp>
        <p:nvSpPr>
          <p:cNvPr id="3" name="Content Placeholder 2">
            <a:extLst>
              <a:ext uri="{FF2B5EF4-FFF2-40B4-BE49-F238E27FC236}">
                <a16:creationId xmlns:a16="http://schemas.microsoft.com/office/drawing/2014/main" id="{5382E045-127C-F8CD-5158-23A7FBC88270}"/>
              </a:ext>
            </a:extLst>
          </p:cNvPr>
          <p:cNvSpPr>
            <a:spLocks noGrp="1"/>
          </p:cNvSpPr>
          <p:nvPr>
            <p:ph idx="1"/>
          </p:nvPr>
        </p:nvSpPr>
        <p:spPr>
          <a:xfrm>
            <a:off x="0" y="1825625"/>
            <a:ext cx="12192000" cy="4351338"/>
          </a:xfrm>
        </p:spPr>
        <p:txBody>
          <a:bodyPr/>
          <a:lstStyle/>
          <a:p>
            <a:r>
              <a:rPr lang="en-GB" b="1" dirty="0"/>
              <a:t>Engagement with Lit - </a:t>
            </a:r>
            <a:r>
              <a:rPr lang="en-GB" dirty="0"/>
              <a:t>25 + (min 10 academic Sources</a:t>
            </a:r>
          </a:p>
          <a:p>
            <a:r>
              <a:rPr lang="en-GB" b="1" dirty="0"/>
              <a:t>Knowledge &amp; Understanding </a:t>
            </a:r>
            <a:r>
              <a:rPr lang="en-GB" dirty="0"/>
              <a:t>– Academic Theory – Audit / Attraction Management / KPI’s / Flagship / Iconic, Immersive / Story telling / Theming </a:t>
            </a:r>
          </a:p>
          <a:p>
            <a:r>
              <a:rPr lang="en-GB" b="1" dirty="0"/>
              <a:t>Cognitive &amp; Intellectual - </a:t>
            </a:r>
            <a:r>
              <a:rPr lang="en-GB" dirty="0"/>
              <a:t>Discuss, Analyse, Investigate, Critical Arguments</a:t>
            </a:r>
          </a:p>
          <a:p>
            <a:r>
              <a:rPr lang="en-GB" b="1" dirty="0"/>
              <a:t>Practical Skills – </a:t>
            </a:r>
            <a:r>
              <a:rPr lang="en-GB" dirty="0"/>
              <a:t>HLAM – Strategic </a:t>
            </a:r>
            <a:r>
              <a:rPr lang="en-GB" dirty="0" err="1"/>
              <a:t>Mgt</a:t>
            </a:r>
            <a:r>
              <a:rPr lang="en-GB" dirty="0"/>
              <a:t>, Subject Specific Issues, Unbiased &amp; Independent to reach clear </a:t>
            </a:r>
            <a:r>
              <a:rPr lang="en-GB" dirty="0" err="1"/>
              <a:t>concs</a:t>
            </a:r>
            <a:r>
              <a:rPr lang="en-GB" dirty="0"/>
              <a:t> &amp; Key Rec relating to Mission &amp; Vision</a:t>
            </a:r>
          </a:p>
          <a:p>
            <a:r>
              <a:rPr lang="en-GB" b="1" dirty="0"/>
              <a:t>Transferable Skills – </a:t>
            </a:r>
            <a:r>
              <a:rPr lang="en-GB" dirty="0"/>
              <a:t>Professional, Well presented, High Impact, Well Researched</a:t>
            </a:r>
            <a:endParaRPr lang="en-GB" b="1" dirty="0"/>
          </a:p>
        </p:txBody>
      </p:sp>
    </p:spTree>
    <p:extLst>
      <p:ext uri="{BB962C8B-B14F-4D97-AF65-F5344CB8AC3E}">
        <p14:creationId xmlns:p14="http://schemas.microsoft.com/office/powerpoint/2010/main" val="12477620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a:extLst>
              <a:ext uri="{FF2B5EF4-FFF2-40B4-BE49-F238E27FC236}">
                <a16:creationId xmlns:a16="http://schemas.microsoft.com/office/drawing/2014/main" id="{3137EEEE-8766-7DF7-9336-1273533AF36F}"/>
              </a:ext>
            </a:extLst>
          </p:cNvPr>
          <p:cNvPicPr>
            <a:picLocks noChangeAspect="1"/>
          </p:cNvPicPr>
          <p:nvPr/>
        </p:nvPicPr>
        <p:blipFill rotWithShape="1">
          <a:blip r:embed="rId2"/>
          <a:srcRect l="6929" r="11484"/>
          <a:stretch/>
        </p:blipFill>
        <p:spPr>
          <a:xfrm>
            <a:off x="20" y="10"/>
            <a:ext cx="9947062" cy="6857990"/>
          </a:xfrm>
          <a:prstGeom prst="rect">
            <a:avLst/>
          </a:prstGeom>
        </p:spPr>
      </p:pic>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Freeform: Shape 12">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C38FC538-6248-3489-078F-D20A8F95D9CB}"/>
              </a:ext>
            </a:extLst>
          </p:cNvPr>
          <p:cNvSpPr>
            <a:spLocks noGrp="1"/>
          </p:cNvSpPr>
          <p:nvPr>
            <p:ph type="title"/>
          </p:nvPr>
        </p:nvSpPr>
        <p:spPr>
          <a:xfrm>
            <a:off x="8046720" y="1045597"/>
            <a:ext cx="4145280" cy="1588422"/>
          </a:xfrm>
        </p:spPr>
        <p:txBody>
          <a:bodyPr anchor="b">
            <a:normAutofit/>
          </a:bodyPr>
          <a:lstStyle/>
          <a:p>
            <a:r>
              <a:rPr lang="en-GB" sz="3600" dirty="0"/>
              <a:t>     Referencing Guidance &amp; Support</a:t>
            </a:r>
          </a:p>
        </p:txBody>
      </p:sp>
      <p:sp>
        <p:nvSpPr>
          <p:cNvPr id="3" name="Content Placeholder 2">
            <a:extLst>
              <a:ext uri="{FF2B5EF4-FFF2-40B4-BE49-F238E27FC236}">
                <a16:creationId xmlns:a16="http://schemas.microsoft.com/office/drawing/2014/main" id="{23D9A6BA-A6B6-AA03-05D2-EBFE7BCD38BB}"/>
              </a:ext>
            </a:extLst>
          </p:cNvPr>
          <p:cNvSpPr>
            <a:spLocks noGrp="1"/>
          </p:cNvSpPr>
          <p:nvPr>
            <p:ph idx="1"/>
          </p:nvPr>
        </p:nvSpPr>
        <p:spPr>
          <a:xfrm>
            <a:off x="8046719" y="2722729"/>
            <a:ext cx="3633747" cy="2700062"/>
          </a:xfrm>
        </p:spPr>
        <p:txBody>
          <a:bodyPr>
            <a:normAutofit/>
          </a:bodyPr>
          <a:lstStyle/>
          <a:p>
            <a:r>
              <a:rPr lang="en-GB" sz="2000"/>
              <a:t>Academic Sources</a:t>
            </a:r>
          </a:p>
          <a:p>
            <a:r>
              <a:rPr lang="en-GB" sz="2000"/>
              <a:t>Government Reports</a:t>
            </a:r>
          </a:p>
          <a:p>
            <a:r>
              <a:rPr lang="en-GB" sz="2000"/>
              <a:t>Statistics</a:t>
            </a:r>
          </a:p>
          <a:p>
            <a:r>
              <a:rPr lang="en-GB" sz="2000"/>
              <a:t>Internet Sources</a:t>
            </a:r>
          </a:p>
          <a:p>
            <a:r>
              <a:rPr lang="en-GB" sz="2000"/>
              <a:t>Turnitin Draft</a:t>
            </a:r>
          </a:p>
          <a:p>
            <a:r>
              <a:rPr lang="en-GB" sz="2000"/>
              <a:t>Library Guide</a:t>
            </a:r>
          </a:p>
        </p:txBody>
      </p:sp>
    </p:spTree>
    <p:extLst>
      <p:ext uri="{BB962C8B-B14F-4D97-AF65-F5344CB8AC3E}">
        <p14:creationId xmlns:p14="http://schemas.microsoft.com/office/powerpoint/2010/main" val="16208005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AC1DF-8CE8-BA19-83EE-52DD141AEB1F}"/>
              </a:ext>
            </a:extLst>
          </p:cNvPr>
          <p:cNvSpPr>
            <a:spLocks noGrp="1"/>
          </p:cNvSpPr>
          <p:nvPr>
            <p:ph type="title"/>
          </p:nvPr>
        </p:nvSpPr>
        <p:spPr>
          <a:xfrm>
            <a:off x="838200" y="-344557"/>
            <a:ext cx="10515600" cy="1848680"/>
          </a:xfrm>
        </p:spPr>
        <p:txBody>
          <a:bodyPr/>
          <a:lstStyle/>
          <a:p>
            <a:r>
              <a:rPr lang="en-GB" b="1" dirty="0"/>
              <a:t>REFERENCING HANDBOOK HARVARD UWTSD:         </a:t>
            </a:r>
            <a:br>
              <a:rPr lang="en-GB" b="1" dirty="0"/>
            </a:br>
            <a:r>
              <a:rPr lang="en-GB" b="1" dirty="0"/>
              <a:t>          Library and Learning Resource</a:t>
            </a:r>
          </a:p>
        </p:txBody>
      </p:sp>
      <p:sp>
        <p:nvSpPr>
          <p:cNvPr id="3" name="Content Placeholder 2">
            <a:extLst>
              <a:ext uri="{FF2B5EF4-FFF2-40B4-BE49-F238E27FC236}">
                <a16:creationId xmlns:a16="http://schemas.microsoft.com/office/drawing/2014/main" id="{456326BA-D5D5-EF12-FEE2-2B5C5B2FEF81}"/>
              </a:ext>
            </a:extLst>
          </p:cNvPr>
          <p:cNvSpPr>
            <a:spLocks noGrp="1"/>
          </p:cNvSpPr>
          <p:nvPr>
            <p:ph idx="1"/>
          </p:nvPr>
        </p:nvSpPr>
        <p:spPr>
          <a:xfrm>
            <a:off x="145773" y="1298712"/>
            <a:ext cx="11979965" cy="4878251"/>
          </a:xfrm>
        </p:spPr>
        <p:txBody>
          <a:bodyPr/>
          <a:lstStyle/>
          <a:p>
            <a:pPr marL="0" indent="0">
              <a:buNone/>
            </a:pPr>
            <a:r>
              <a:rPr lang="en-GB" dirty="0">
                <a:hlinkClick r:id="rId2"/>
              </a:rPr>
              <a:t>uwtsd.ac.uk/media/</a:t>
            </a:r>
            <a:r>
              <a:rPr lang="en-GB" dirty="0" err="1">
                <a:hlinkClick r:id="rId2"/>
              </a:rPr>
              <a:t>uwtsd</a:t>
            </a:r>
            <a:r>
              <a:rPr lang="en-GB" dirty="0">
                <a:hlinkClick r:id="rId2"/>
              </a:rPr>
              <a:t>-website/content-assets/documents/library-and-learning-resources/Harvard-en_v.1.3-(V6).pdf</a:t>
            </a:r>
            <a:endParaRPr lang="en-GB" dirty="0"/>
          </a:p>
          <a:p>
            <a:pPr marL="0" indent="0">
              <a:buNone/>
            </a:pPr>
            <a:r>
              <a:rPr lang="en-GB" dirty="0"/>
              <a:t>Additional examples and guidance can be found in: </a:t>
            </a:r>
          </a:p>
          <a:p>
            <a:pPr marL="0" indent="0">
              <a:buNone/>
            </a:pPr>
            <a:r>
              <a:rPr lang="en-GB" dirty="0"/>
              <a:t>• The (online) Cite Them Right database</a:t>
            </a:r>
          </a:p>
          <a:p>
            <a:pPr marL="0" indent="0">
              <a:buNone/>
            </a:pPr>
            <a:r>
              <a:rPr lang="en-GB" dirty="0"/>
              <a:t>Pears, R. and Shields, G. (2022) Cite them right: the essential referencing guide. 12th </a:t>
            </a:r>
            <a:r>
              <a:rPr lang="en-GB" dirty="0" err="1"/>
              <a:t>edn</a:t>
            </a:r>
            <a:r>
              <a:rPr lang="en-GB" dirty="0"/>
              <a:t>. Basingstoke: Bloomsbury</a:t>
            </a:r>
          </a:p>
          <a:p>
            <a:pPr marL="0" indent="0">
              <a:buNone/>
            </a:pPr>
            <a:endParaRPr lang="en-GB" dirty="0"/>
          </a:p>
          <a:p>
            <a:pPr marL="0" indent="0">
              <a:buNone/>
            </a:pPr>
            <a:r>
              <a:rPr lang="sv-SE" dirty="0" err="1"/>
              <a:t>InfoSkills</a:t>
            </a:r>
            <a:r>
              <a:rPr lang="sv-SE" dirty="0"/>
              <a:t> </a:t>
            </a:r>
            <a:r>
              <a:rPr lang="sv-SE" dirty="0" err="1"/>
              <a:t>programme</a:t>
            </a:r>
            <a:r>
              <a:rPr lang="sv-SE" dirty="0"/>
              <a:t>: http://uwtsd.ac.uk/library/ </a:t>
            </a:r>
            <a:r>
              <a:rPr lang="sv-SE" dirty="0" err="1"/>
              <a:t>infoskills</a:t>
            </a:r>
            <a:r>
              <a:rPr lang="sv-SE" dirty="0"/>
              <a:t>/</a:t>
            </a:r>
          </a:p>
          <a:p>
            <a:pPr marL="0" indent="0">
              <a:buNone/>
            </a:pPr>
            <a:r>
              <a:rPr lang="sv-SE" dirty="0"/>
              <a:t>Book an </a:t>
            </a:r>
            <a:r>
              <a:rPr lang="sv-SE" dirty="0" err="1"/>
              <a:t>Appointment</a:t>
            </a:r>
            <a:r>
              <a:rPr lang="sv-SE" dirty="0"/>
              <a:t> </a:t>
            </a:r>
            <a:r>
              <a:rPr lang="sv-SE" dirty="0" err="1"/>
              <a:t>with</a:t>
            </a:r>
            <a:r>
              <a:rPr lang="sv-SE" dirty="0"/>
              <a:t> Academic </a:t>
            </a:r>
            <a:r>
              <a:rPr lang="sv-SE" dirty="0" err="1"/>
              <a:t>Liason</a:t>
            </a:r>
            <a:r>
              <a:rPr lang="sv-SE" dirty="0"/>
              <a:t> </a:t>
            </a:r>
            <a:r>
              <a:rPr lang="sv-SE" dirty="0" err="1"/>
              <a:t>Librarian</a:t>
            </a:r>
            <a:endParaRPr lang="en-GB" dirty="0"/>
          </a:p>
        </p:txBody>
      </p:sp>
    </p:spTree>
    <p:extLst>
      <p:ext uri="{BB962C8B-B14F-4D97-AF65-F5344CB8AC3E}">
        <p14:creationId xmlns:p14="http://schemas.microsoft.com/office/powerpoint/2010/main" val="40740106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AECA6-70FA-3BA4-EACB-45860C60F00B}"/>
              </a:ext>
            </a:extLst>
          </p:cNvPr>
          <p:cNvSpPr>
            <a:spLocks noGrp="1"/>
          </p:cNvSpPr>
          <p:nvPr>
            <p:ph type="title"/>
          </p:nvPr>
        </p:nvSpPr>
        <p:spPr/>
        <p:txBody>
          <a:bodyPr/>
          <a:lstStyle/>
          <a:p>
            <a:r>
              <a:rPr lang="en-GB" dirty="0"/>
              <a:t>                     </a:t>
            </a:r>
            <a:r>
              <a:rPr lang="en-GB" b="1" dirty="0"/>
              <a:t>Reference List</a:t>
            </a:r>
          </a:p>
        </p:txBody>
      </p:sp>
      <p:sp>
        <p:nvSpPr>
          <p:cNvPr id="3" name="Content Placeholder 2">
            <a:extLst>
              <a:ext uri="{FF2B5EF4-FFF2-40B4-BE49-F238E27FC236}">
                <a16:creationId xmlns:a16="http://schemas.microsoft.com/office/drawing/2014/main" id="{8CDB2850-7BEB-4C00-7205-FE2DE6290D7E}"/>
              </a:ext>
            </a:extLst>
          </p:cNvPr>
          <p:cNvSpPr>
            <a:spLocks noGrp="1"/>
          </p:cNvSpPr>
          <p:nvPr>
            <p:ph idx="1"/>
          </p:nvPr>
        </p:nvSpPr>
        <p:spPr/>
        <p:txBody>
          <a:bodyPr/>
          <a:lstStyle/>
          <a:p>
            <a:r>
              <a:rPr lang="en-GB" dirty="0"/>
              <a:t>Example: </a:t>
            </a:r>
          </a:p>
          <a:p>
            <a:endParaRPr lang="en-GB" dirty="0"/>
          </a:p>
          <a:p>
            <a:r>
              <a:rPr lang="en-GB" dirty="0"/>
              <a:t>Pears, R. and Shields, G. (2022) Cite them right: the essential referencing guide. 12th </a:t>
            </a:r>
            <a:r>
              <a:rPr lang="en-GB" dirty="0" err="1"/>
              <a:t>edn</a:t>
            </a:r>
            <a:r>
              <a:rPr lang="en-GB" dirty="0"/>
              <a:t>. London: Bloomsbury</a:t>
            </a:r>
          </a:p>
          <a:p>
            <a:endParaRPr lang="en-GB" dirty="0"/>
          </a:p>
          <a:p>
            <a:r>
              <a:rPr lang="en-GB" dirty="0"/>
              <a:t>Bibliography is all sources used for the assignment, some may not be cited in the text</a:t>
            </a:r>
          </a:p>
        </p:txBody>
      </p:sp>
    </p:spTree>
    <p:extLst>
      <p:ext uri="{BB962C8B-B14F-4D97-AF65-F5344CB8AC3E}">
        <p14:creationId xmlns:p14="http://schemas.microsoft.com/office/powerpoint/2010/main" val="6620644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F923F-39D1-9D70-CE53-D6B2EF752AD2}"/>
              </a:ext>
            </a:extLst>
          </p:cNvPr>
          <p:cNvSpPr>
            <a:spLocks noGrp="1"/>
          </p:cNvSpPr>
          <p:nvPr>
            <p:ph type="title"/>
          </p:nvPr>
        </p:nvSpPr>
        <p:spPr>
          <a:xfrm>
            <a:off x="3101008" y="-284921"/>
            <a:ext cx="8252791" cy="1272208"/>
          </a:xfrm>
        </p:spPr>
        <p:txBody>
          <a:bodyPr/>
          <a:lstStyle/>
          <a:p>
            <a:r>
              <a:rPr lang="en-GB" b="1" dirty="0"/>
              <a:t>In-text Citations</a:t>
            </a:r>
          </a:p>
        </p:txBody>
      </p:sp>
      <p:sp>
        <p:nvSpPr>
          <p:cNvPr id="3" name="Content Placeholder 2">
            <a:extLst>
              <a:ext uri="{FF2B5EF4-FFF2-40B4-BE49-F238E27FC236}">
                <a16:creationId xmlns:a16="http://schemas.microsoft.com/office/drawing/2014/main" id="{345A7F1D-0563-518E-621C-5563C4FE3FC3}"/>
              </a:ext>
            </a:extLst>
          </p:cNvPr>
          <p:cNvSpPr>
            <a:spLocks noGrp="1"/>
          </p:cNvSpPr>
          <p:nvPr>
            <p:ph idx="1"/>
          </p:nvPr>
        </p:nvSpPr>
        <p:spPr>
          <a:xfrm>
            <a:off x="-72887" y="689113"/>
            <a:ext cx="12264887" cy="5487851"/>
          </a:xfrm>
        </p:spPr>
        <p:txBody>
          <a:bodyPr>
            <a:normAutofit/>
          </a:bodyPr>
          <a:lstStyle/>
          <a:p>
            <a:r>
              <a:rPr lang="en-GB" dirty="0"/>
              <a:t>Used when referring a source of information within the text &amp; showing where it came from. </a:t>
            </a:r>
          </a:p>
          <a:p>
            <a:r>
              <a:rPr lang="en-GB" dirty="0"/>
              <a:t>Abbreviated details of the source you are referring to, generally consist of author’s / editor’s surname, year of publication and, if required, page numbers.</a:t>
            </a:r>
          </a:p>
          <a:p>
            <a:endParaRPr lang="en-GB" dirty="0"/>
          </a:p>
          <a:p>
            <a:r>
              <a:rPr lang="en-GB" b="1" dirty="0">
                <a:solidFill>
                  <a:schemeClr val="accent1"/>
                </a:solidFill>
              </a:rPr>
              <a:t>Example 1: </a:t>
            </a:r>
            <a:r>
              <a:rPr lang="en-GB" dirty="0"/>
              <a:t>Referencing is an integral academic skill (Pears and Shields, 2022, p.1).</a:t>
            </a:r>
          </a:p>
          <a:p>
            <a:r>
              <a:rPr lang="en-GB" dirty="0"/>
              <a:t> </a:t>
            </a:r>
            <a:r>
              <a:rPr lang="en-GB" b="1" dirty="0"/>
              <a:t>Note the full stop is placed after your citation, not before, as it is part of your sentence. </a:t>
            </a:r>
          </a:p>
          <a:p>
            <a:endParaRPr lang="en-GB" b="1" dirty="0"/>
          </a:p>
          <a:p>
            <a:r>
              <a:rPr lang="en-GB" b="1" dirty="0">
                <a:solidFill>
                  <a:schemeClr val="accent1"/>
                </a:solidFill>
              </a:rPr>
              <a:t>Example 2:</a:t>
            </a:r>
            <a:r>
              <a:rPr lang="en-GB" dirty="0"/>
              <a:t> According to Pears and Shields (2022, p. 1) referencing is an integral academic skill</a:t>
            </a:r>
          </a:p>
        </p:txBody>
      </p:sp>
    </p:spTree>
    <p:extLst>
      <p:ext uri="{BB962C8B-B14F-4D97-AF65-F5344CB8AC3E}">
        <p14:creationId xmlns:p14="http://schemas.microsoft.com/office/powerpoint/2010/main" val="13337688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7C75C-7A30-5F64-688E-4AEBBF552B64}"/>
              </a:ext>
            </a:extLst>
          </p:cNvPr>
          <p:cNvSpPr>
            <a:spLocks noGrp="1"/>
          </p:cNvSpPr>
          <p:nvPr>
            <p:ph type="title"/>
          </p:nvPr>
        </p:nvSpPr>
        <p:spPr/>
        <p:txBody>
          <a:bodyPr/>
          <a:lstStyle/>
          <a:p>
            <a:r>
              <a:rPr lang="en-GB" b="1" dirty="0"/>
              <a:t>Direct Quote </a:t>
            </a:r>
          </a:p>
        </p:txBody>
      </p:sp>
      <p:sp>
        <p:nvSpPr>
          <p:cNvPr id="3" name="Content Placeholder 2">
            <a:extLst>
              <a:ext uri="{FF2B5EF4-FFF2-40B4-BE49-F238E27FC236}">
                <a16:creationId xmlns:a16="http://schemas.microsoft.com/office/drawing/2014/main" id="{27711CCF-54BE-7ACE-43B7-263C67B394EA}"/>
              </a:ext>
            </a:extLst>
          </p:cNvPr>
          <p:cNvSpPr>
            <a:spLocks noGrp="1"/>
          </p:cNvSpPr>
          <p:nvPr>
            <p:ph idx="1"/>
          </p:nvPr>
        </p:nvSpPr>
        <p:spPr>
          <a:xfrm>
            <a:off x="838200" y="1543878"/>
            <a:ext cx="10515600" cy="4633085"/>
          </a:xfrm>
        </p:spPr>
        <p:txBody>
          <a:bodyPr/>
          <a:lstStyle/>
          <a:p>
            <a:r>
              <a:rPr lang="en-GB" dirty="0"/>
              <a:t>Exact Quote</a:t>
            </a:r>
          </a:p>
          <a:p>
            <a:r>
              <a:rPr lang="en-GB" dirty="0"/>
              <a:t>Needs Page Number</a:t>
            </a:r>
          </a:p>
          <a:p>
            <a:r>
              <a:rPr lang="en-GB" b="1" dirty="0"/>
              <a:t>Short quotation </a:t>
            </a:r>
            <a:r>
              <a:rPr lang="en-GB" dirty="0"/>
              <a:t>– up to 30 words,  2 lines </a:t>
            </a:r>
          </a:p>
          <a:p>
            <a:r>
              <a:rPr lang="en-GB" dirty="0"/>
              <a:t>Format:</a:t>
            </a:r>
          </a:p>
          <a:p>
            <a:r>
              <a:rPr lang="en-GB" dirty="0"/>
              <a:t> • Include in the body of text. </a:t>
            </a:r>
          </a:p>
          <a:p>
            <a:r>
              <a:rPr lang="en-GB" dirty="0"/>
              <a:t>• Enclose in double quotation marks.</a:t>
            </a:r>
          </a:p>
          <a:p>
            <a:r>
              <a:rPr lang="en-GB" dirty="0"/>
              <a:t> • Author’s surname, year of publication and page number / paragraph number (in round brackets).</a:t>
            </a:r>
          </a:p>
        </p:txBody>
      </p:sp>
    </p:spTree>
    <p:extLst>
      <p:ext uri="{BB962C8B-B14F-4D97-AF65-F5344CB8AC3E}">
        <p14:creationId xmlns:p14="http://schemas.microsoft.com/office/powerpoint/2010/main" val="8532584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230C1-8723-79EC-2E75-B8067C15136E}"/>
              </a:ext>
            </a:extLst>
          </p:cNvPr>
          <p:cNvSpPr>
            <a:spLocks noGrp="1"/>
          </p:cNvSpPr>
          <p:nvPr>
            <p:ph type="title"/>
          </p:nvPr>
        </p:nvSpPr>
        <p:spPr/>
        <p:txBody>
          <a:bodyPr/>
          <a:lstStyle/>
          <a:p>
            <a:r>
              <a:rPr lang="en-GB" b="1" dirty="0"/>
              <a:t>Long Quotation</a:t>
            </a:r>
          </a:p>
        </p:txBody>
      </p:sp>
      <p:sp>
        <p:nvSpPr>
          <p:cNvPr id="3" name="Content Placeholder 2">
            <a:extLst>
              <a:ext uri="{FF2B5EF4-FFF2-40B4-BE49-F238E27FC236}">
                <a16:creationId xmlns:a16="http://schemas.microsoft.com/office/drawing/2014/main" id="{2DE19F85-DD49-8C09-EB60-17FA676781EC}"/>
              </a:ext>
            </a:extLst>
          </p:cNvPr>
          <p:cNvSpPr>
            <a:spLocks noGrp="1"/>
          </p:cNvSpPr>
          <p:nvPr>
            <p:ph idx="1"/>
          </p:nvPr>
        </p:nvSpPr>
        <p:spPr/>
        <p:txBody>
          <a:bodyPr/>
          <a:lstStyle/>
          <a:p>
            <a:r>
              <a:rPr lang="en-GB" dirty="0"/>
              <a:t>More than a sentence,30 words or 2 lines </a:t>
            </a:r>
          </a:p>
          <a:p>
            <a:r>
              <a:rPr lang="en-GB" dirty="0"/>
              <a:t>Format: • Enter as a separate paragraph. </a:t>
            </a:r>
          </a:p>
          <a:p>
            <a:pPr marL="0" indent="0">
              <a:buNone/>
            </a:pPr>
            <a:r>
              <a:rPr lang="en-GB" dirty="0"/>
              <a:t>• Indent the paragraph. </a:t>
            </a:r>
          </a:p>
          <a:p>
            <a:pPr marL="0" indent="0">
              <a:buNone/>
            </a:pPr>
            <a:r>
              <a:rPr lang="en-GB" dirty="0"/>
              <a:t>• Quotation marks are not required. </a:t>
            </a:r>
          </a:p>
          <a:p>
            <a:r>
              <a:rPr lang="en-GB" dirty="0"/>
              <a:t>Author’s surname, year of publication and page number / paragraph number (in round brackets)</a:t>
            </a:r>
          </a:p>
        </p:txBody>
      </p:sp>
    </p:spTree>
    <p:extLst>
      <p:ext uri="{BB962C8B-B14F-4D97-AF65-F5344CB8AC3E}">
        <p14:creationId xmlns:p14="http://schemas.microsoft.com/office/powerpoint/2010/main" val="6251994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C833E-670A-932D-310D-250B0684E8B8}"/>
              </a:ext>
            </a:extLst>
          </p:cNvPr>
          <p:cNvSpPr>
            <a:spLocks noGrp="1"/>
          </p:cNvSpPr>
          <p:nvPr>
            <p:ph type="title"/>
          </p:nvPr>
        </p:nvSpPr>
        <p:spPr/>
        <p:txBody>
          <a:bodyPr/>
          <a:lstStyle/>
          <a:p>
            <a:r>
              <a:rPr lang="en-GB" b="1" dirty="0"/>
              <a:t>Paraphrasing and summarising</a:t>
            </a:r>
          </a:p>
        </p:txBody>
      </p:sp>
      <p:sp>
        <p:nvSpPr>
          <p:cNvPr id="3" name="Content Placeholder 2">
            <a:extLst>
              <a:ext uri="{FF2B5EF4-FFF2-40B4-BE49-F238E27FC236}">
                <a16:creationId xmlns:a16="http://schemas.microsoft.com/office/drawing/2014/main" id="{4CDA4392-6D3E-5577-752E-B6B00A1B0179}"/>
              </a:ext>
            </a:extLst>
          </p:cNvPr>
          <p:cNvSpPr>
            <a:spLocks noGrp="1"/>
          </p:cNvSpPr>
          <p:nvPr>
            <p:ph idx="1"/>
          </p:nvPr>
        </p:nvSpPr>
        <p:spPr/>
        <p:txBody>
          <a:bodyPr/>
          <a:lstStyle/>
          <a:p>
            <a:r>
              <a:rPr lang="en-GB" b="1" dirty="0"/>
              <a:t>Paraphrasing</a:t>
            </a:r>
            <a:r>
              <a:rPr lang="en-GB" dirty="0"/>
              <a:t> is using someone else’s idea and putting it into your own words. </a:t>
            </a:r>
          </a:p>
          <a:p>
            <a:r>
              <a:rPr lang="en-GB" b="1" dirty="0"/>
              <a:t>Summarising</a:t>
            </a:r>
            <a:r>
              <a:rPr lang="en-GB" dirty="0"/>
              <a:t> is providing a brief overview of someone else’s idea.</a:t>
            </a:r>
          </a:p>
          <a:p>
            <a:endParaRPr lang="en-GB" dirty="0"/>
          </a:p>
          <a:p>
            <a:r>
              <a:rPr lang="en-GB" b="1" dirty="0"/>
              <a:t>Dunmore (2017) notes that Hardy presents the reader with rounded characters capable of acting with autonomy, but these are placed in context in which their choices are severely constrained by the operation of chance and fate.</a:t>
            </a:r>
          </a:p>
        </p:txBody>
      </p:sp>
    </p:spTree>
    <p:extLst>
      <p:ext uri="{BB962C8B-B14F-4D97-AF65-F5344CB8AC3E}">
        <p14:creationId xmlns:p14="http://schemas.microsoft.com/office/powerpoint/2010/main" val="34320121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47EA8-2273-4AAB-420F-426B7F2DF863}"/>
              </a:ext>
            </a:extLst>
          </p:cNvPr>
          <p:cNvSpPr>
            <a:spLocks noGrp="1"/>
          </p:cNvSpPr>
          <p:nvPr>
            <p:ph type="title"/>
          </p:nvPr>
        </p:nvSpPr>
        <p:spPr/>
        <p:txBody>
          <a:bodyPr/>
          <a:lstStyle/>
          <a:p>
            <a:r>
              <a:rPr lang="en-GB" dirty="0"/>
              <a:t>Additional Referencing Resources</a:t>
            </a:r>
          </a:p>
        </p:txBody>
      </p:sp>
      <p:sp>
        <p:nvSpPr>
          <p:cNvPr id="3" name="Content Placeholder 2">
            <a:extLst>
              <a:ext uri="{FF2B5EF4-FFF2-40B4-BE49-F238E27FC236}">
                <a16:creationId xmlns:a16="http://schemas.microsoft.com/office/drawing/2014/main" id="{6E0828B5-53BE-5CAA-D8AF-0F30C00197FA}"/>
              </a:ext>
            </a:extLst>
          </p:cNvPr>
          <p:cNvSpPr>
            <a:spLocks noGrp="1"/>
          </p:cNvSpPr>
          <p:nvPr>
            <p:ph idx="1"/>
          </p:nvPr>
        </p:nvSpPr>
        <p:spPr/>
        <p:txBody>
          <a:bodyPr/>
          <a:lstStyle/>
          <a:p>
            <a:r>
              <a:rPr lang="en-GB" dirty="0"/>
              <a:t>For referencing all additional resources please refer to</a:t>
            </a:r>
          </a:p>
          <a:p>
            <a:r>
              <a:rPr lang="en-GB" dirty="0">
                <a:hlinkClick r:id="rId2"/>
              </a:rPr>
              <a:t>uwtsd.ac.uk/media/</a:t>
            </a:r>
            <a:r>
              <a:rPr lang="en-GB" dirty="0" err="1">
                <a:hlinkClick r:id="rId2"/>
              </a:rPr>
              <a:t>uwtsd</a:t>
            </a:r>
            <a:r>
              <a:rPr lang="en-GB" dirty="0">
                <a:hlinkClick r:id="rId2"/>
              </a:rPr>
              <a:t>-website/content-assets/documents/library-and-learning-resources/Harvard-en_v.1.3-(V6).pdf</a:t>
            </a:r>
            <a:endParaRPr lang="en-GB" dirty="0"/>
          </a:p>
          <a:p>
            <a:endParaRPr lang="en-GB" dirty="0"/>
          </a:p>
          <a:p>
            <a:r>
              <a:rPr lang="en-GB" dirty="0"/>
              <a:t> </a:t>
            </a:r>
            <a:r>
              <a:rPr lang="en-GB" b="1" dirty="0"/>
              <a:t>PROOF READING – USE EDITOR </a:t>
            </a:r>
            <a:endParaRPr lang="en-GB" dirty="0"/>
          </a:p>
        </p:txBody>
      </p:sp>
    </p:spTree>
    <p:extLst>
      <p:ext uri="{BB962C8B-B14F-4D97-AF65-F5344CB8AC3E}">
        <p14:creationId xmlns:p14="http://schemas.microsoft.com/office/powerpoint/2010/main" val="8070384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lasses on top of a book">
            <a:extLst>
              <a:ext uri="{FF2B5EF4-FFF2-40B4-BE49-F238E27FC236}">
                <a16:creationId xmlns:a16="http://schemas.microsoft.com/office/drawing/2014/main" id="{D9516451-B648-C80D-2042-C332D4D5BF12}"/>
              </a:ext>
            </a:extLst>
          </p:cNvPr>
          <p:cNvPicPr>
            <a:picLocks noChangeAspect="1"/>
          </p:cNvPicPr>
          <p:nvPr/>
        </p:nvPicPr>
        <p:blipFill rotWithShape="1">
          <a:blip r:embed="rId2"/>
          <a:srcRect r="6588" b="-1"/>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324F90B-3C97-A8D3-B09E-3C10E37C8465}"/>
              </a:ext>
            </a:extLst>
          </p:cNvPr>
          <p:cNvSpPr>
            <a:spLocks noGrp="1"/>
          </p:cNvSpPr>
          <p:nvPr>
            <p:ph type="title"/>
          </p:nvPr>
        </p:nvSpPr>
        <p:spPr>
          <a:xfrm>
            <a:off x="7531610" y="365125"/>
            <a:ext cx="4236320" cy="1899912"/>
          </a:xfrm>
        </p:spPr>
        <p:txBody>
          <a:bodyPr>
            <a:normAutofit/>
          </a:bodyPr>
          <a:lstStyle/>
          <a:p>
            <a:r>
              <a:rPr lang="en-GB" sz="4000" b="1" dirty="0">
                <a:solidFill>
                  <a:schemeClr val="accent1"/>
                </a:solidFill>
              </a:rPr>
              <a:t>Interpretation Plan</a:t>
            </a:r>
          </a:p>
        </p:txBody>
      </p:sp>
      <p:sp>
        <p:nvSpPr>
          <p:cNvPr id="3" name="Content Placeholder 2">
            <a:extLst>
              <a:ext uri="{FF2B5EF4-FFF2-40B4-BE49-F238E27FC236}">
                <a16:creationId xmlns:a16="http://schemas.microsoft.com/office/drawing/2014/main" id="{A471DECE-443D-24AC-94B1-9A16E7E9BC57}"/>
              </a:ext>
            </a:extLst>
          </p:cNvPr>
          <p:cNvSpPr>
            <a:spLocks noGrp="1"/>
          </p:cNvSpPr>
          <p:nvPr>
            <p:ph idx="1"/>
          </p:nvPr>
        </p:nvSpPr>
        <p:spPr>
          <a:xfrm>
            <a:off x="7531610" y="1981200"/>
            <a:ext cx="3822189" cy="4400145"/>
          </a:xfrm>
        </p:spPr>
        <p:txBody>
          <a:bodyPr>
            <a:normAutofit fontScale="77500" lnSpcReduction="20000"/>
          </a:bodyPr>
          <a:lstStyle/>
          <a:p>
            <a:r>
              <a:rPr lang="en-GB" sz="2000" dirty="0"/>
              <a:t>Assignment Brief</a:t>
            </a:r>
          </a:p>
          <a:p>
            <a:r>
              <a:rPr lang="en-GB" sz="2000" dirty="0"/>
              <a:t>15 mins</a:t>
            </a:r>
          </a:p>
          <a:p>
            <a:r>
              <a:rPr lang="en-GB" sz="2000" dirty="0"/>
              <a:t>Task</a:t>
            </a:r>
          </a:p>
          <a:p>
            <a:r>
              <a:rPr lang="en-GB" sz="2000" dirty="0"/>
              <a:t>Impact</a:t>
            </a:r>
          </a:p>
          <a:p>
            <a:r>
              <a:rPr lang="en-GB" sz="2000" dirty="0"/>
              <a:t>Guidance</a:t>
            </a:r>
          </a:p>
          <a:p>
            <a:r>
              <a:rPr lang="en-GB" sz="2000" dirty="0"/>
              <a:t>Research</a:t>
            </a:r>
          </a:p>
          <a:p>
            <a:r>
              <a:rPr lang="en-GB" sz="2000" dirty="0"/>
              <a:t>Investigate</a:t>
            </a:r>
          </a:p>
          <a:p>
            <a:r>
              <a:rPr lang="en-GB" sz="2000" dirty="0"/>
              <a:t>Evaluate</a:t>
            </a:r>
          </a:p>
          <a:p>
            <a:r>
              <a:rPr lang="en-GB" sz="2000" dirty="0"/>
              <a:t>Conclusions</a:t>
            </a:r>
          </a:p>
          <a:p>
            <a:r>
              <a:rPr lang="en-GB" sz="2000" dirty="0"/>
              <a:t>Strategic Recs</a:t>
            </a:r>
          </a:p>
          <a:p>
            <a:endParaRPr lang="en-GB" sz="2000" dirty="0"/>
          </a:p>
          <a:p>
            <a:r>
              <a:rPr lang="en-GB" sz="2000" dirty="0"/>
              <a:t>Theming, Interpretation,  Immersive Technology, VR, AR, Storytelling, Experience, Touch Points, International Visitors, Target Market, Community, Foot Fall, Seasonality, Wet Weather,</a:t>
            </a:r>
          </a:p>
        </p:txBody>
      </p:sp>
    </p:spTree>
    <p:extLst>
      <p:ext uri="{BB962C8B-B14F-4D97-AF65-F5344CB8AC3E}">
        <p14:creationId xmlns:p14="http://schemas.microsoft.com/office/powerpoint/2010/main" val="22844162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59C55-EDC3-DD96-211B-C78F6A1DB4EF}"/>
              </a:ext>
            </a:extLst>
          </p:cNvPr>
          <p:cNvSpPr>
            <a:spLocks noGrp="1"/>
          </p:cNvSpPr>
          <p:nvPr>
            <p:ph type="title"/>
          </p:nvPr>
        </p:nvSpPr>
        <p:spPr>
          <a:xfrm>
            <a:off x="838200" y="-576469"/>
            <a:ext cx="10515600" cy="2267158"/>
          </a:xfrm>
        </p:spPr>
        <p:txBody>
          <a:bodyPr/>
          <a:lstStyle/>
          <a:p>
            <a:r>
              <a:rPr lang="en-GB" b="1" dirty="0">
                <a:solidFill>
                  <a:schemeClr val="accent1"/>
                </a:solidFill>
              </a:rPr>
              <a:t>Iconic &amp; Flagship Attractions</a:t>
            </a:r>
          </a:p>
        </p:txBody>
      </p:sp>
      <p:sp>
        <p:nvSpPr>
          <p:cNvPr id="3" name="Content Placeholder 2">
            <a:extLst>
              <a:ext uri="{FF2B5EF4-FFF2-40B4-BE49-F238E27FC236}">
                <a16:creationId xmlns:a16="http://schemas.microsoft.com/office/drawing/2014/main" id="{901F8244-90D6-79DA-48D4-D4EF2229BD74}"/>
              </a:ext>
            </a:extLst>
          </p:cNvPr>
          <p:cNvSpPr>
            <a:spLocks noGrp="1"/>
          </p:cNvSpPr>
          <p:nvPr>
            <p:ph idx="1"/>
          </p:nvPr>
        </p:nvSpPr>
        <p:spPr>
          <a:xfrm>
            <a:off x="0" y="1252330"/>
            <a:ext cx="12192000" cy="4924633"/>
          </a:xfrm>
        </p:spPr>
        <p:txBody>
          <a:bodyPr>
            <a:normAutofit/>
          </a:bodyPr>
          <a:lstStyle/>
          <a:p>
            <a:pPr marR="517525" algn="just" fontAlgn="base" hangingPunct="0">
              <a:lnSpc>
                <a:spcPct val="115000"/>
              </a:lnSpc>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According to Weidenfeld et al (2016), An attraction is defined as a flagship when it’s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R="517525" algn="just" fontAlgn="base" hangingPunct="0">
              <a:lnSpc>
                <a:spcPct val="115000"/>
              </a:lnSpc>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“appeal is attributed to distinct qualities, including uniqueness, location, international reputation and outstanding attention, making it a must-see attraction and relatively large in size and economic impact.”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R="517525" algn="just" fontAlgn="base" hangingPunct="0">
              <a:lnSpc>
                <a:spcPct val="115000"/>
              </a:lnSpc>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An attraction is defined as iconic if it.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R="517525" algn="just" fontAlgn="base" hangingPunct="0">
              <a:lnSpc>
                <a:spcPct val="115000"/>
              </a:lnSpc>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“serves as (a) universally recognised symbol or representation of (it’s) location or culture/heritage and invokes a powerful positive image among both tourists and local residents.”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R="517525" algn="just" fontAlgn="base" hangingPunct="0">
              <a:lnSpc>
                <a:spcPct val="115000"/>
              </a:lnSpc>
              <a:spcAft>
                <a:spcPts val="1000"/>
              </a:spcAft>
            </a:pPr>
            <a:r>
              <a:rPr lang="en-GB"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Objective: </a:t>
            </a:r>
            <a:r>
              <a:rPr lang="en-GB" sz="1800" dirty="0">
                <a:effectLst/>
                <a:latin typeface="Arial" panose="020B0604020202020204" pitchFamily="34" charset="0"/>
                <a:ea typeface="Calibri" panose="020F0502020204030204" pitchFamily="34" charset="0"/>
                <a:cs typeface="Times New Roman" panose="02020603050405020304" pitchFamily="18" charset="0"/>
              </a:rPr>
              <a:t> Interpretation Strategy to attract  International Visitors &amp; meet Community Needs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7900022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F719E-55C6-14DE-BF9A-79F72D1D5947}"/>
              </a:ext>
            </a:extLst>
          </p:cNvPr>
          <p:cNvSpPr>
            <a:spLocks noGrp="1"/>
          </p:cNvSpPr>
          <p:nvPr>
            <p:ph type="title"/>
          </p:nvPr>
        </p:nvSpPr>
        <p:spPr>
          <a:xfrm>
            <a:off x="-1" y="-589721"/>
            <a:ext cx="12079357" cy="1775791"/>
          </a:xfrm>
        </p:spPr>
        <p:txBody>
          <a:bodyPr>
            <a:normAutofit/>
          </a:bodyPr>
          <a:lstStyle/>
          <a:p>
            <a:r>
              <a:rPr lang="en-GB" sz="4000" b="1" dirty="0">
                <a:solidFill>
                  <a:schemeClr val="accent1"/>
                </a:solidFill>
              </a:rPr>
              <a:t>Feasibility Study – Is your Attraction Feasible &amp; Viable?</a:t>
            </a:r>
          </a:p>
        </p:txBody>
      </p:sp>
      <p:sp>
        <p:nvSpPr>
          <p:cNvPr id="3" name="Content Placeholder 2">
            <a:extLst>
              <a:ext uri="{FF2B5EF4-FFF2-40B4-BE49-F238E27FC236}">
                <a16:creationId xmlns:a16="http://schemas.microsoft.com/office/drawing/2014/main" id="{5E9B2566-13AD-3A3A-5419-9C8928036027}"/>
              </a:ext>
            </a:extLst>
          </p:cNvPr>
          <p:cNvSpPr>
            <a:spLocks noGrp="1"/>
          </p:cNvSpPr>
          <p:nvPr>
            <p:ph idx="1"/>
          </p:nvPr>
        </p:nvSpPr>
        <p:spPr>
          <a:xfrm>
            <a:off x="523460" y="702365"/>
            <a:ext cx="10830339" cy="5474599"/>
          </a:xfrm>
        </p:spPr>
        <p:txBody>
          <a:bodyPr>
            <a:normAutofit fontScale="55000" lnSpcReduction="20000"/>
          </a:bodyPr>
          <a:lstStyle/>
          <a:p>
            <a:pPr marL="0" indent="0">
              <a:buNone/>
            </a:pPr>
            <a:r>
              <a:rPr lang="en-GB" dirty="0"/>
              <a:t>Introduction – Scene Set then Analyse using theory and underpinning subject specific research to justify your Attraction</a:t>
            </a:r>
          </a:p>
          <a:p>
            <a:r>
              <a:rPr lang="en-GB" dirty="0"/>
              <a:t>Viability – Market Research</a:t>
            </a:r>
          </a:p>
          <a:p>
            <a:r>
              <a:rPr lang="en-GB" dirty="0"/>
              <a:t>Location/site selection/access</a:t>
            </a:r>
          </a:p>
          <a:p>
            <a:r>
              <a:rPr lang="en-GB" dirty="0"/>
              <a:t>Attraction</a:t>
            </a:r>
          </a:p>
          <a:p>
            <a:r>
              <a:rPr lang="en-GB" dirty="0"/>
              <a:t>Aims and Objectives</a:t>
            </a:r>
          </a:p>
          <a:p>
            <a:r>
              <a:rPr lang="en-GB" dirty="0"/>
              <a:t>Funding/ROI = return on investment/Costings</a:t>
            </a:r>
          </a:p>
          <a:p>
            <a:r>
              <a:rPr lang="en-GB" dirty="0"/>
              <a:t>Planning</a:t>
            </a:r>
          </a:p>
          <a:p>
            <a:r>
              <a:rPr lang="en-GB" dirty="0"/>
              <a:t>Tourism Development/ Sports Development</a:t>
            </a:r>
          </a:p>
          <a:p>
            <a:r>
              <a:rPr lang="en-GB" dirty="0"/>
              <a:t>Community Use v International / Domestic Tourism</a:t>
            </a:r>
          </a:p>
          <a:p>
            <a:r>
              <a:rPr lang="en-GB" dirty="0"/>
              <a:t>Need – Wet Weather Experience / Seasonality</a:t>
            </a:r>
          </a:p>
          <a:p>
            <a:r>
              <a:rPr lang="en-GB" dirty="0"/>
              <a:t>Interpretation/Theming/Branding</a:t>
            </a:r>
          </a:p>
          <a:p>
            <a:r>
              <a:rPr lang="en-GB" dirty="0"/>
              <a:t>Target Market /Visitor Profile</a:t>
            </a:r>
          </a:p>
          <a:p>
            <a:r>
              <a:rPr lang="en-GB" dirty="0"/>
              <a:t>Visitor Numbers/Footfall</a:t>
            </a:r>
          </a:p>
          <a:p>
            <a:r>
              <a:rPr lang="en-GB" dirty="0"/>
              <a:t>Visitor Experience</a:t>
            </a:r>
          </a:p>
          <a:p>
            <a:r>
              <a:rPr lang="en-GB" dirty="0"/>
              <a:t>Competition</a:t>
            </a:r>
          </a:p>
          <a:p>
            <a:r>
              <a:rPr lang="en-GB" dirty="0"/>
              <a:t>Sustainability</a:t>
            </a:r>
          </a:p>
          <a:p>
            <a:r>
              <a:rPr lang="en-GB" dirty="0"/>
              <a:t>SWOT</a:t>
            </a:r>
          </a:p>
          <a:p>
            <a:r>
              <a:rPr lang="en-GB" dirty="0"/>
              <a:t>PEST</a:t>
            </a:r>
          </a:p>
          <a:p>
            <a:endParaRPr lang="en-GB" dirty="0"/>
          </a:p>
        </p:txBody>
      </p:sp>
      <p:pic>
        <p:nvPicPr>
          <p:cNvPr id="4" name="Picture 2" descr="Wales by Trails | Cadw">
            <a:extLst>
              <a:ext uri="{FF2B5EF4-FFF2-40B4-BE49-F238E27FC236}">
                <a16:creationId xmlns:a16="http://schemas.microsoft.com/office/drawing/2014/main" id="{5B56DCC4-DEFE-5548-CDE7-4065826F46F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1"/>
          <a:stretch/>
        </p:blipFill>
        <p:spPr bwMode="auto">
          <a:xfrm>
            <a:off x="6877877" y="1486727"/>
            <a:ext cx="3951487" cy="39514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2850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DA1AB-DF9A-339A-7A4C-FAC456D00CB2}"/>
              </a:ext>
            </a:extLst>
          </p:cNvPr>
          <p:cNvSpPr>
            <a:spLocks noGrp="1"/>
          </p:cNvSpPr>
          <p:nvPr>
            <p:ph type="title"/>
          </p:nvPr>
        </p:nvSpPr>
        <p:spPr/>
        <p:txBody>
          <a:bodyPr/>
          <a:lstStyle/>
          <a:p>
            <a:r>
              <a:rPr lang="en-GB" b="1" dirty="0">
                <a:solidFill>
                  <a:schemeClr val="accent1"/>
                </a:solidFill>
              </a:rPr>
              <a:t>Guidance</a:t>
            </a:r>
          </a:p>
        </p:txBody>
      </p:sp>
      <p:sp>
        <p:nvSpPr>
          <p:cNvPr id="3" name="Content Placeholder 2">
            <a:extLst>
              <a:ext uri="{FF2B5EF4-FFF2-40B4-BE49-F238E27FC236}">
                <a16:creationId xmlns:a16="http://schemas.microsoft.com/office/drawing/2014/main" id="{7B99D301-32BF-5E85-D7D9-94CEB60B5A0A}"/>
              </a:ext>
            </a:extLst>
          </p:cNvPr>
          <p:cNvSpPr>
            <a:spLocks noGrp="1"/>
          </p:cNvSpPr>
          <p:nvPr>
            <p:ph idx="1"/>
          </p:nvPr>
        </p:nvSpPr>
        <p:spPr/>
        <p:txBody>
          <a:bodyPr>
            <a:normAutofit fontScale="85000" lnSpcReduction="10000"/>
          </a:bodyPr>
          <a:lstStyle/>
          <a:p>
            <a:pPr marR="517525" algn="just" fontAlgn="base" hangingPunct="0">
              <a:lnSpc>
                <a:spcPct val="115000"/>
              </a:lnSpc>
              <a:spcAft>
                <a:spcPts val="10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The presentation should be professionally presented and will take place in the immersive studio. </a:t>
            </a:r>
          </a:p>
          <a:p>
            <a:pPr marR="517525" algn="just" fontAlgn="base" hangingPunct="0">
              <a:lnSpc>
                <a:spcPct val="115000"/>
              </a:lnSpc>
              <a:spcAft>
                <a:spcPts val="10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Students will therefore be able to use immersive technology, interpretation, AR, and VR as relevant to support their findings and discussions.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R="517525">
              <a:lnSpc>
                <a:spcPct val="115000"/>
              </a:lnSpc>
              <a:spcAft>
                <a:spcPts val="1000"/>
              </a:spcAft>
            </a:pPr>
            <a:r>
              <a:rPr lang="en-US" sz="1800" b="1" dirty="0">
                <a:solidFill>
                  <a:srgbClr val="000000"/>
                </a:solidFill>
                <a:effectLst/>
                <a:uFill>
                  <a:solidFill>
                    <a:srgbClr val="000000"/>
                  </a:solidFill>
                </a:uFill>
                <a:latin typeface="Arial" panose="020B0604020202020204" pitchFamily="34" charset="0"/>
                <a:ea typeface="Arial" panose="020B0604020202020204" pitchFamily="34" charset="0"/>
              </a:rPr>
              <a:t>After each presentation there will be a 5-minute question and answer session for students to defend their findings this is part of the assessment.  </a:t>
            </a:r>
          </a:p>
          <a:p>
            <a:pPr marR="517525">
              <a:lnSpc>
                <a:spcPct val="115000"/>
              </a:lnSpc>
              <a:spcAft>
                <a:spcPts val="1000"/>
              </a:spcAft>
            </a:pPr>
            <a:r>
              <a:rPr lang="en-US" sz="1800" b="1" dirty="0">
                <a:solidFill>
                  <a:srgbClr val="000000"/>
                </a:solidFill>
                <a:effectLst/>
                <a:uFill>
                  <a:solidFill>
                    <a:srgbClr val="000000"/>
                  </a:solidFill>
                </a:uFill>
                <a:latin typeface="Arial" panose="020B0604020202020204" pitchFamily="34" charset="0"/>
                <a:ea typeface="Arial" panose="020B0604020202020204" pitchFamily="34" charset="0"/>
              </a:rPr>
              <a:t>All students will be required to attend all presentations and will take the role of stakeholders when not presenting, to enable questioning and encourage critical discussion this is part of the assessment .</a:t>
            </a:r>
          </a:p>
          <a:p>
            <a:pPr marR="517525">
              <a:lnSpc>
                <a:spcPct val="115000"/>
              </a:lnSpc>
              <a:spcAft>
                <a:spcPts val="1000"/>
              </a:spcAft>
            </a:pPr>
            <a:r>
              <a:rPr lang="en-US" sz="1800" b="1" dirty="0">
                <a:solidFill>
                  <a:srgbClr val="000000"/>
                </a:solidFill>
                <a:uFill>
                  <a:solidFill>
                    <a:srgbClr val="000000"/>
                  </a:solidFill>
                </a:uFill>
                <a:latin typeface="Arial" panose="020B0604020202020204" pitchFamily="34" charset="0"/>
                <a:ea typeface="Calibri" panose="020F0502020204030204" pitchFamily="34" charset="0"/>
              </a:rPr>
              <a:t>25 references – All sources correctly referenced</a:t>
            </a:r>
          </a:p>
          <a:p>
            <a:pPr marR="517525">
              <a:lnSpc>
                <a:spcPct val="115000"/>
              </a:lnSpc>
              <a:spcAft>
                <a:spcPts val="1000"/>
              </a:spcAft>
            </a:pPr>
            <a:r>
              <a:rPr lang="en-GB" sz="1800" dirty="0">
                <a:solidFill>
                  <a:srgbClr val="000000"/>
                </a:solidFill>
                <a:effectLst/>
                <a:uFill>
                  <a:solidFill>
                    <a:srgbClr val="000000"/>
                  </a:solidFill>
                </a:uFill>
                <a:latin typeface="Calibri" panose="020F0502020204030204" pitchFamily="34" charset="0"/>
                <a:ea typeface="Calibri" panose="020F0502020204030204" pitchFamily="34" charset="0"/>
              </a:rPr>
              <a:t>At least 10 must be academic HLAM sources</a:t>
            </a:r>
          </a:p>
          <a:p>
            <a:pPr marR="517525">
              <a:lnSpc>
                <a:spcPct val="115000"/>
              </a:lnSpc>
              <a:spcAft>
                <a:spcPts val="1000"/>
              </a:spcAft>
            </a:pPr>
            <a:r>
              <a:rPr lang="en-US" sz="1800" b="1" dirty="0">
                <a:solidFill>
                  <a:srgbClr val="000000"/>
                </a:solidFill>
                <a:effectLst/>
                <a:uFill>
                  <a:solidFill>
                    <a:srgbClr val="000000"/>
                  </a:solidFill>
                </a:uFill>
                <a:latin typeface="Arial" panose="020B0604020202020204" pitchFamily="34" charset="0"/>
                <a:ea typeface="Arial" panose="020B0604020202020204" pitchFamily="34" charset="0"/>
              </a:rPr>
              <a:t> </a:t>
            </a:r>
            <a:endParaRPr lang="en-GB" sz="1800" dirty="0">
              <a:solidFill>
                <a:srgbClr val="000000"/>
              </a:solidFill>
              <a:effectLst/>
              <a:uFill>
                <a:solidFill>
                  <a:srgbClr val="000000"/>
                </a:solidFill>
              </a:uFill>
              <a:latin typeface="Calibri" panose="020F0502020204030204" pitchFamily="34" charset="0"/>
              <a:ea typeface="Calibri" panose="020F0502020204030204" pitchFamily="34" charset="0"/>
            </a:endParaRPr>
          </a:p>
          <a:p>
            <a:endParaRPr lang="en-GB" dirty="0"/>
          </a:p>
        </p:txBody>
      </p:sp>
    </p:spTree>
    <p:extLst>
      <p:ext uri="{BB962C8B-B14F-4D97-AF65-F5344CB8AC3E}">
        <p14:creationId xmlns:p14="http://schemas.microsoft.com/office/powerpoint/2010/main" val="38196954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1271A5-D09B-B4C2-1439-2B4AE9BF84A7}"/>
              </a:ext>
            </a:extLst>
          </p:cNvPr>
          <p:cNvSpPr>
            <a:spLocks noGrp="1"/>
          </p:cNvSpPr>
          <p:nvPr>
            <p:ph type="title"/>
          </p:nvPr>
        </p:nvSpPr>
        <p:spPr>
          <a:xfrm>
            <a:off x="838200" y="365125"/>
            <a:ext cx="10515600" cy="1306443"/>
          </a:xfrm>
        </p:spPr>
        <p:txBody>
          <a:bodyPr>
            <a:normAutofit/>
          </a:bodyPr>
          <a:lstStyle/>
          <a:p>
            <a:r>
              <a:rPr lang="en-GB" sz="4000"/>
              <a:t>Video Break! – Analysis!</a:t>
            </a:r>
          </a:p>
        </p:txBody>
      </p:sp>
      <p:sp>
        <p:nvSpPr>
          <p:cNvPr id="3" name="Content Placeholder 2">
            <a:extLst>
              <a:ext uri="{FF2B5EF4-FFF2-40B4-BE49-F238E27FC236}">
                <a16:creationId xmlns:a16="http://schemas.microsoft.com/office/drawing/2014/main" id="{DD6BDBE6-8E7F-4C64-0E9C-2772FCABC059}"/>
              </a:ext>
            </a:extLst>
          </p:cNvPr>
          <p:cNvSpPr>
            <a:spLocks noGrp="1"/>
          </p:cNvSpPr>
          <p:nvPr>
            <p:ph idx="1"/>
          </p:nvPr>
        </p:nvSpPr>
        <p:spPr>
          <a:xfrm>
            <a:off x="838200" y="1825625"/>
            <a:ext cx="4152774" cy="4303464"/>
          </a:xfrm>
        </p:spPr>
        <p:txBody>
          <a:bodyPr>
            <a:normAutofit/>
          </a:bodyPr>
          <a:lstStyle/>
          <a:p>
            <a:r>
              <a:rPr lang="en-GB" sz="2000" dirty="0"/>
              <a:t>Content</a:t>
            </a:r>
          </a:p>
          <a:p>
            <a:r>
              <a:rPr lang="en-GB" sz="2000" dirty="0"/>
              <a:t>Images</a:t>
            </a:r>
          </a:p>
          <a:p>
            <a:r>
              <a:rPr lang="en-GB" sz="2000" dirty="0"/>
              <a:t>Impact</a:t>
            </a:r>
          </a:p>
          <a:p>
            <a:r>
              <a:rPr lang="en-GB" sz="2000" dirty="0"/>
              <a:t>Presentation Skills</a:t>
            </a:r>
          </a:p>
          <a:p>
            <a:r>
              <a:rPr lang="en-GB" sz="2000" dirty="0"/>
              <a:t>Professional</a:t>
            </a:r>
          </a:p>
          <a:p>
            <a:r>
              <a:rPr lang="en-GB" sz="2000" dirty="0"/>
              <a:t>Use of Immersive Opportunity</a:t>
            </a:r>
          </a:p>
          <a:p>
            <a:r>
              <a:rPr lang="en-GB" sz="2000" dirty="0"/>
              <a:t>Analysis</a:t>
            </a:r>
          </a:p>
        </p:txBody>
      </p:sp>
      <p:pic>
        <p:nvPicPr>
          <p:cNvPr id="1026" name="Picture 2" descr="12 Welsh walks that uncover legends, waterfalls, nature ...">
            <a:extLst>
              <a:ext uri="{FF2B5EF4-FFF2-40B4-BE49-F238E27FC236}">
                <a16:creationId xmlns:a16="http://schemas.microsoft.com/office/drawing/2014/main" id="{3DAFDB2C-4F49-6AE7-F5B2-33C2580D370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5610"/>
          <a:stretch/>
        </p:blipFill>
        <p:spPr bwMode="auto">
          <a:xfrm>
            <a:off x="5183500" y="1904282"/>
            <a:ext cx="6170299" cy="42248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02057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A4409E-0921-AE64-8003-72FF189741E2}"/>
              </a:ext>
            </a:extLst>
          </p:cNvPr>
          <p:cNvSpPr>
            <a:spLocks noGrp="1"/>
          </p:cNvSpPr>
          <p:nvPr>
            <p:ph type="title"/>
          </p:nvPr>
        </p:nvSpPr>
        <p:spPr>
          <a:xfrm>
            <a:off x="-72887" y="762001"/>
            <a:ext cx="7447722" cy="1708242"/>
          </a:xfrm>
        </p:spPr>
        <p:txBody>
          <a:bodyPr anchor="ctr">
            <a:normAutofit/>
          </a:bodyPr>
          <a:lstStyle/>
          <a:p>
            <a:r>
              <a:rPr lang="en-GB" sz="4000" dirty="0">
                <a:solidFill>
                  <a:schemeClr val="accent1"/>
                </a:solidFill>
              </a:rPr>
              <a:t>Play the Game – Game Changers</a:t>
            </a:r>
          </a:p>
        </p:txBody>
      </p:sp>
      <p:sp>
        <p:nvSpPr>
          <p:cNvPr id="3" name="Content Placeholder 2">
            <a:extLst>
              <a:ext uri="{FF2B5EF4-FFF2-40B4-BE49-F238E27FC236}">
                <a16:creationId xmlns:a16="http://schemas.microsoft.com/office/drawing/2014/main" id="{7A70668F-6266-9D3A-C341-9DDC2B62FFB9}"/>
              </a:ext>
            </a:extLst>
          </p:cNvPr>
          <p:cNvSpPr>
            <a:spLocks noGrp="1"/>
          </p:cNvSpPr>
          <p:nvPr>
            <p:ph idx="1"/>
          </p:nvPr>
        </p:nvSpPr>
        <p:spPr>
          <a:xfrm>
            <a:off x="112644" y="2259496"/>
            <a:ext cx="5983354" cy="3980583"/>
          </a:xfrm>
        </p:spPr>
        <p:txBody>
          <a:bodyPr anchor="ctr">
            <a:normAutofit fontScale="92500" lnSpcReduction="20000"/>
          </a:bodyPr>
          <a:lstStyle/>
          <a:p>
            <a:r>
              <a:rPr lang="en-GB" sz="2000" dirty="0"/>
              <a:t>Working in Teams </a:t>
            </a:r>
          </a:p>
          <a:p>
            <a:r>
              <a:rPr lang="en-GB" sz="2000" dirty="0"/>
              <a:t>Investigate one the following UK Heritage &amp; Attraction Organisations through their websites</a:t>
            </a:r>
          </a:p>
          <a:p>
            <a:endParaRPr lang="en-GB" sz="2000" dirty="0"/>
          </a:p>
          <a:p>
            <a:r>
              <a:rPr lang="en-GB" sz="2000" dirty="0"/>
              <a:t>UNESCO</a:t>
            </a:r>
          </a:p>
          <a:p>
            <a:r>
              <a:rPr lang="en-GB" sz="2000" dirty="0"/>
              <a:t>DCMS</a:t>
            </a:r>
          </a:p>
          <a:p>
            <a:r>
              <a:rPr lang="en-GB" sz="2000" dirty="0" err="1"/>
              <a:t>Cadw</a:t>
            </a:r>
            <a:endParaRPr lang="en-GB" sz="2000" dirty="0"/>
          </a:p>
          <a:p>
            <a:r>
              <a:rPr lang="en-GB" sz="2000" dirty="0"/>
              <a:t>National Trust</a:t>
            </a:r>
          </a:p>
          <a:p>
            <a:r>
              <a:rPr lang="en-GB" sz="2000" dirty="0"/>
              <a:t>Merlin</a:t>
            </a:r>
          </a:p>
          <a:p>
            <a:endParaRPr lang="en-GB" sz="2000" dirty="0"/>
          </a:p>
          <a:p>
            <a:r>
              <a:rPr lang="en-GB" sz="2000" dirty="0"/>
              <a:t>What are their roles &amp; responsibilities ?</a:t>
            </a:r>
          </a:p>
          <a:p>
            <a:r>
              <a:rPr lang="en-GB" sz="2000" dirty="0"/>
              <a:t>How does this relate to Wales?</a:t>
            </a:r>
          </a:p>
          <a:p>
            <a:endParaRPr lang="en-GB" sz="2000" dirty="0"/>
          </a:p>
        </p:txBody>
      </p:sp>
      <p:pic>
        <p:nvPicPr>
          <p:cNvPr id="5" name="Picture 4" descr="Dice and pins on a board game">
            <a:extLst>
              <a:ext uri="{FF2B5EF4-FFF2-40B4-BE49-F238E27FC236}">
                <a16:creationId xmlns:a16="http://schemas.microsoft.com/office/drawing/2014/main" id="{A0F37605-9E74-A3B2-430C-917357E331F1}"/>
              </a:ext>
            </a:extLst>
          </p:cNvPr>
          <p:cNvPicPr>
            <a:picLocks noChangeAspect="1"/>
          </p:cNvPicPr>
          <p:nvPr/>
        </p:nvPicPr>
        <p:blipFill rotWithShape="1">
          <a:blip r:embed="rId2"/>
          <a:srcRect l="13576" r="34782"/>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5466726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0</TotalTime>
  <Words>1132</Words>
  <Application>Microsoft Office PowerPoint</Application>
  <PresentationFormat>Widescreen</PresentationFormat>
  <Paragraphs>166</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Meiryo</vt:lpstr>
      <vt:lpstr>Arial</vt:lpstr>
      <vt:lpstr>Calibri</vt:lpstr>
      <vt:lpstr>Calibri Light</vt:lpstr>
      <vt:lpstr>Office Theme</vt:lpstr>
      <vt:lpstr>PowerPoint Presentation</vt:lpstr>
      <vt:lpstr>Today’s Session</vt:lpstr>
      <vt:lpstr>Report Format</vt:lpstr>
      <vt:lpstr>Generic Assignment Guidance</vt:lpstr>
      <vt:lpstr>Marking Criteria</vt:lpstr>
      <vt:lpstr>     Referencing Guidance &amp; Support</vt:lpstr>
      <vt:lpstr>REFERENCING HANDBOOK HARVARD UWTSD:                    Library and Learning Resource</vt:lpstr>
      <vt:lpstr>                     Reference List</vt:lpstr>
      <vt:lpstr>In-text Citations</vt:lpstr>
      <vt:lpstr>Direct Quote </vt:lpstr>
      <vt:lpstr>Long Quotation</vt:lpstr>
      <vt:lpstr>Paraphrasing and summarising</vt:lpstr>
      <vt:lpstr>Additional Referencing Resources</vt:lpstr>
      <vt:lpstr>Interpretation Plan</vt:lpstr>
      <vt:lpstr>Iconic &amp; Flagship Attractions</vt:lpstr>
      <vt:lpstr>Feasibility Study – Is your Attraction Feasible &amp; Viable?</vt:lpstr>
      <vt:lpstr>Guidance</vt:lpstr>
      <vt:lpstr>Video Break! – Analysis!</vt:lpstr>
      <vt:lpstr>Play the Game – Game Changers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Jacqui Jones</cp:lastModifiedBy>
  <cp:revision>10</cp:revision>
  <dcterms:created xsi:type="dcterms:W3CDTF">2023-09-15T09:31:09Z</dcterms:created>
  <dcterms:modified xsi:type="dcterms:W3CDTF">2024-11-18T17:04:30Z</dcterms:modified>
</cp:coreProperties>
</file>