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309" r:id="rId5"/>
    <p:sldId id="257" r:id="rId6"/>
    <p:sldId id="290" r:id="rId7"/>
    <p:sldId id="285" r:id="rId8"/>
    <p:sldId id="291" r:id="rId9"/>
    <p:sldId id="283" r:id="rId10"/>
    <p:sldId id="293" r:id="rId11"/>
    <p:sldId id="310" r:id="rId12"/>
    <p:sldId id="311" r:id="rId13"/>
    <p:sldId id="294" r:id="rId14"/>
    <p:sldId id="312" r:id="rId15"/>
    <p:sldId id="313" r:id="rId16"/>
    <p:sldId id="314" r:id="rId17"/>
    <p:sldId id="315" r:id="rId18"/>
    <p:sldId id="316" r:id="rId19"/>
    <p:sldId id="317" r:id="rId20"/>
    <p:sldId id="292" r:id="rId21"/>
    <p:sldId id="318" r:id="rId22"/>
    <p:sldId id="308"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90"/>
  </p:normalViewPr>
  <p:slideViewPr>
    <p:cSldViewPr>
      <p:cViewPr varScale="1">
        <p:scale>
          <a:sx n="99" d="100"/>
          <a:sy n="99" d="100"/>
        </p:scale>
        <p:origin x="146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2/21/21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kingsfund.org.uk/sites/default/files/Technology-in-the-NHS-Transforming-patients-experience-of-care-Liddell-Adshead-and-Burgess-Kings-Fund-October-2008_0.pdf" TargetMode="External"/><Relationship Id="rId2" Type="http://schemas.openxmlformats.org/officeDocument/2006/relationships/hyperlink" Target="https://medicalfuturist.com/ten-ways-technology-changing-healthcare/" TargetMode="External"/><Relationship Id="rId1" Type="http://schemas.openxmlformats.org/officeDocument/2006/relationships/slideLayout" Target="../slideLayouts/slideLayout2.xml"/><Relationship Id="rId4" Type="http://schemas.openxmlformats.org/officeDocument/2006/relationships/hyperlink" Target="https://healthmanagement.org/c/cardio/news/the-impact-of-digital-technology-on-healthcare"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t>Digital Skills and Research Methods (DSR)</a:t>
            </a:r>
            <a:br>
              <a:rPr lang="en-GB" altLang="en-US" b="1" dirty="0"/>
            </a:br>
            <a:r>
              <a:rPr lang="en-GB" altLang="en-US" b="1" dirty="0"/>
              <a:t>BMSW 4003 (</a:t>
            </a:r>
            <a:r>
              <a:rPr lang="en-GB" altLang="en-US" b="1" dirty="0" err="1"/>
              <a:t>H&amp;Sc</a:t>
            </a:r>
            <a:r>
              <a:rPr lang="en-GB" altLang="en-US" b="1" dirty="0"/>
              <a:t>)</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4572000" y="4047208"/>
            <a:ext cx="4320480" cy="1017809"/>
          </a:xfrm>
          <a:prstGeom prst="rect">
            <a:avLst/>
          </a:prstGeom>
        </p:spPr>
        <p:txBody>
          <a:bodyPr vert="horz" lIns="91440" tIns="45720" rIns="91440" bIns="45720" rtlCol="0" anchor="ct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2: Session 1: </a:t>
            </a:r>
          </a:p>
          <a:p>
            <a:pPr algn="ctr"/>
            <a:r>
              <a:rPr lang="en-GB" sz="2400" b="1" dirty="0"/>
              <a:t>Scope of Digital Technology in </a:t>
            </a:r>
            <a:r>
              <a:rPr lang="en-GB" sz="2400" b="1" dirty="0" err="1"/>
              <a:t>H&amp;Sc</a:t>
            </a:r>
            <a:endParaRPr lang="en-GB" sz="2400" b="1" dirty="0"/>
          </a:p>
        </p:txBody>
      </p:sp>
    </p:spTree>
    <p:extLst>
      <p:ext uri="{BB962C8B-B14F-4D97-AF65-F5344CB8AC3E}">
        <p14:creationId xmlns:p14="http://schemas.microsoft.com/office/powerpoint/2010/main" val="311320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6" name="Content Placeholder 2">
            <a:extLst>
              <a:ext uri="{FF2B5EF4-FFF2-40B4-BE49-F238E27FC236}">
                <a16:creationId xmlns:a16="http://schemas.microsoft.com/office/drawing/2014/main" id="{62F9CC19-CC76-784E-B474-577994337A60}"/>
              </a:ext>
            </a:extLst>
          </p:cNvPr>
          <p:cNvSpPr>
            <a:spLocks noGrp="1"/>
          </p:cNvSpPr>
          <p:nvPr>
            <p:ph idx="1"/>
          </p:nvPr>
        </p:nvSpPr>
        <p:spPr>
          <a:xfrm>
            <a:off x="457200" y="1600201"/>
            <a:ext cx="8229600" cy="3917032"/>
          </a:xfrm>
        </p:spPr>
        <p:txBody>
          <a:bodyPr>
            <a:normAutofit/>
          </a:bodyPr>
          <a:lstStyle/>
          <a:p>
            <a:pPr algn="just">
              <a:spcBef>
                <a:spcPct val="0"/>
              </a:spcBef>
            </a:pPr>
            <a:r>
              <a:rPr lang="en-GB" altLang="en-US" sz="2400" dirty="0"/>
              <a:t>Digital Technology – Introduction </a:t>
            </a:r>
          </a:p>
          <a:p>
            <a:pPr algn="just">
              <a:spcBef>
                <a:spcPct val="0"/>
              </a:spcBef>
            </a:pPr>
            <a:r>
              <a:rPr lang="en-GB" sz="2400" dirty="0"/>
              <a:t>Why digital technologies in </a:t>
            </a:r>
            <a:r>
              <a:rPr lang="en-GB" sz="2400" dirty="0" err="1"/>
              <a:t>H&amp;Sc</a:t>
            </a:r>
            <a:r>
              <a:rPr lang="en-GB" sz="2400" dirty="0"/>
              <a:t>? </a:t>
            </a:r>
          </a:p>
          <a:p>
            <a:pPr algn="just">
              <a:spcBef>
                <a:spcPct val="0"/>
              </a:spcBef>
            </a:pPr>
            <a:r>
              <a:rPr lang="en-GB" sz="2400" dirty="0"/>
              <a:t>Roles of technologies in </a:t>
            </a:r>
            <a:r>
              <a:rPr lang="en-GB" sz="2400" dirty="0" err="1"/>
              <a:t>H&amp;Sc</a:t>
            </a:r>
            <a:endParaRPr lang="en-GB" sz="2400" dirty="0"/>
          </a:p>
          <a:p>
            <a:pPr algn="just">
              <a:spcBef>
                <a:spcPct val="0"/>
              </a:spcBef>
            </a:pPr>
            <a:r>
              <a:rPr lang="en-GB" sz="2400" dirty="0"/>
              <a:t>Impacts of digital technologies on Healthcare</a:t>
            </a:r>
          </a:p>
          <a:p>
            <a:pPr algn="just">
              <a:spcBef>
                <a:spcPct val="0"/>
              </a:spcBef>
            </a:pPr>
            <a:r>
              <a:rPr lang="en-GB" sz="2400" dirty="0"/>
              <a:t>How technologies are changing healthcare?</a:t>
            </a:r>
          </a:p>
          <a:p>
            <a:pPr algn="just">
              <a:spcBef>
                <a:spcPct val="0"/>
              </a:spcBef>
            </a:pPr>
            <a:r>
              <a:rPr lang="en-GB" sz="2400" dirty="0"/>
              <a:t>Activity?</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864096"/>
          </a:xfrm>
        </p:spPr>
        <p:txBody>
          <a:bodyPr>
            <a:normAutofit/>
          </a:bodyPr>
          <a:lstStyle/>
          <a:p>
            <a:r>
              <a:rPr lang="en-GB" sz="3200" b="1" dirty="0"/>
              <a:t>Introduction</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395536" y="1052736"/>
            <a:ext cx="8229600" cy="475252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dirty="0"/>
              <a:t>In medicine and healthcare, digital technology could help transform unsustainable healthcare systems into sustainable ones </a:t>
            </a:r>
          </a:p>
          <a:p>
            <a:pPr algn="just"/>
            <a:endParaRPr lang="en-GB" dirty="0"/>
          </a:p>
          <a:p>
            <a:pPr algn="just"/>
            <a:r>
              <a:rPr lang="en-GB" dirty="0"/>
              <a:t>Digital technology equalize the relationship between medical professionals and patients and other parties within </a:t>
            </a:r>
            <a:r>
              <a:rPr lang="en-GB" dirty="0" err="1"/>
              <a:t>H&amp;Sc</a:t>
            </a:r>
            <a:r>
              <a:rPr lang="en-GB" dirty="0"/>
              <a:t> </a:t>
            </a:r>
          </a:p>
          <a:p>
            <a:pPr algn="just"/>
            <a:endParaRPr lang="en-GB" dirty="0"/>
          </a:p>
          <a:p>
            <a:pPr algn="just"/>
            <a:r>
              <a:rPr lang="en-GB" dirty="0"/>
              <a:t>Digital technologies can provide cheaper, faster and more effective solutions for diseases </a:t>
            </a:r>
          </a:p>
          <a:p>
            <a:pPr algn="just"/>
            <a:endParaRPr lang="en-GB" dirty="0"/>
          </a:p>
          <a:p>
            <a:pPr algn="just"/>
            <a:r>
              <a:rPr lang="en-GB" dirty="0"/>
              <a:t>Digital technologies could win the battle for us against cancer, AIDS, Ebola, COVID – 19 etc</a:t>
            </a:r>
          </a:p>
          <a:p>
            <a:pPr algn="just"/>
            <a:endParaRPr lang="en-GB" dirty="0"/>
          </a:p>
          <a:p>
            <a:pPr algn="just"/>
            <a:r>
              <a:rPr lang="en-GB" dirty="0"/>
              <a:t> Digital technologies could simply lead to healthier individuals living in healthier communities </a:t>
            </a:r>
          </a:p>
          <a:p>
            <a:pPr algn="just"/>
            <a:endParaRPr lang="en-GB" sz="2800" dirty="0"/>
          </a:p>
        </p:txBody>
      </p:sp>
    </p:spTree>
    <p:extLst>
      <p:ext uri="{BB962C8B-B14F-4D97-AF65-F5344CB8AC3E}">
        <p14:creationId xmlns:p14="http://schemas.microsoft.com/office/powerpoint/2010/main" val="2226769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8263E-8434-4C72-A1DD-43705D3C7FA7}"/>
              </a:ext>
            </a:extLst>
          </p:cNvPr>
          <p:cNvSpPr>
            <a:spLocks noGrp="1"/>
          </p:cNvSpPr>
          <p:nvPr>
            <p:ph type="title"/>
          </p:nvPr>
        </p:nvSpPr>
        <p:spPr>
          <a:xfrm>
            <a:off x="457200" y="274638"/>
            <a:ext cx="8229600" cy="778098"/>
          </a:xfrm>
        </p:spPr>
        <p:txBody>
          <a:bodyPr>
            <a:normAutofit/>
          </a:bodyPr>
          <a:lstStyle/>
          <a:p>
            <a:r>
              <a:rPr lang="en-GB" sz="3200" b="1" dirty="0"/>
              <a:t>Technologies in </a:t>
            </a:r>
            <a:r>
              <a:rPr lang="en-GB" sz="3200" b="1" dirty="0" err="1"/>
              <a:t>H&amp;Sc</a:t>
            </a:r>
            <a:endParaRPr lang="en-GB" sz="3200" b="1" dirty="0"/>
          </a:p>
        </p:txBody>
      </p:sp>
      <p:sp>
        <p:nvSpPr>
          <p:cNvPr id="4" name="Rectangle 3">
            <a:extLst>
              <a:ext uri="{FF2B5EF4-FFF2-40B4-BE49-F238E27FC236}">
                <a16:creationId xmlns:a16="http://schemas.microsoft.com/office/drawing/2014/main" id="{0C15ADF8-CCCD-1E48-A814-FAE3EC244712}"/>
              </a:ext>
            </a:extLst>
          </p:cNvPr>
          <p:cNvSpPr txBox="1">
            <a:spLocks noChangeArrowheads="1"/>
          </p:cNvSpPr>
          <p:nvPr/>
        </p:nvSpPr>
        <p:spPr>
          <a:xfrm>
            <a:off x="323528" y="1124744"/>
            <a:ext cx="8229600" cy="4351338"/>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There is never been a more exiting time to be in the digital health &amp; social care space than right now </a:t>
            </a:r>
          </a:p>
          <a:p>
            <a:pPr algn="just"/>
            <a:endParaRPr lang="en-GB" sz="2400" dirty="0"/>
          </a:p>
          <a:p>
            <a:pPr algn="just"/>
            <a:r>
              <a:rPr lang="en-GB" sz="2400" dirty="0"/>
              <a:t>Technologies in </a:t>
            </a:r>
            <a:r>
              <a:rPr lang="en-GB" sz="2400" dirty="0" err="1"/>
              <a:t>H&amp;Sc</a:t>
            </a:r>
            <a:r>
              <a:rPr lang="en-GB" sz="2400" dirty="0"/>
              <a:t> (healthcare) encompass all the devices, medicines, vaccines, procedures and systems designed to streamline healthcare operations, lower costs and enhance the quality of care. </a:t>
            </a:r>
          </a:p>
          <a:p>
            <a:pPr algn="just"/>
            <a:endParaRPr lang="en-GB" sz="2400" dirty="0"/>
          </a:p>
          <a:p>
            <a:pPr algn="just"/>
            <a:r>
              <a:rPr lang="en-GB" sz="2400" dirty="0"/>
              <a:t>Digital technologies like Artificial Intelligence (AI), blockchain, voice search, chatbots and virtual reality (VR) among the most promising digital technologies in 2021 in the </a:t>
            </a:r>
            <a:r>
              <a:rPr lang="en-GB" sz="2400" dirty="0" err="1"/>
              <a:t>H&amp;Sc</a:t>
            </a:r>
            <a:r>
              <a:rPr lang="en-GB" sz="2400" dirty="0"/>
              <a:t>. </a:t>
            </a:r>
          </a:p>
          <a:p>
            <a:pPr algn="just"/>
            <a:endParaRPr lang="en-GB" sz="2800" dirty="0"/>
          </a:p>
        </p:txBody>
      </p:sp>
    </p:spTree>
    <p:extLst>
      <p:ext uri="{BB962C8B-B14F-4D97-AF65-F5344CB8AC3E}">
        <p14:creationId xmlns:p14="http://schemas.microsoft.com/office/powerpoint/2010/main" val="300082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792088"/>
          </a:xfrm>
        </p:spPr>
        <p:txBody>
          <a:bodyPr>
            <a:normAutofit/>
          </a:bodyPr>
          <a:lstStyle/>
          <a:p>
            <a:r>
              <a:rPr lang="en-GB" sz="3200" b="1" dirty="0"/>
              <a:t>Why Technologies in </a:t>
            </a:r>
            <a:r>
              <a:rPr lang="en-GB" sz="3200" b="1" dirty="0" err="1"/>
              <a:t>H&amp;Sc</a:t>
            </a:r>
            <a:r>
              <a:rPr lang="en-GB" sz="3200" b="1" dirty="0"/>
              <a:t>?</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980728"/>
            <a:ext cx="8435280" cy="435133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Technologies are impacting many aspects of our lives as breakthroughs in data collection, research and treatments</a:t>
            </a:r>
          </a:p>
          <a:p>
            <a:pPr marL="0" indent="0" algn="just">
              <a:buNone/>
            </a:pPr>
            <a:endParaRPr lang="en-GB" sz="2400" dirty="0"/>
          </a:p>
          <a:p>
            <a:pPr algn="just"/>
            <a:r>
              <a:rPr lang="en-GB" sz="2400" dirty="0"/>
              <a:t>Digital technologies are considered to be the driving force behind improvements in </a:t>
            </a:r>
            <a:r>
              <a:rPr lang="en-GB" sz="2400" dirty="0" err="1"/>
              <a:t>H&amp;Sc</a:t>
            </a:r>
            <a:endParaRPr lang="en-GB" sz="2400" dirty="0"/>
          </a:p>
          <a:p>
            <a:pPr algn="just"/>
            <a:endParaRPr lang="en-GB" sz="2400" dirty="0"/>
          </a:p>
          <a:p>
            <a:pPr algn="just"/>
            <a:r>
              <a:rPr lang="en-GB" sz="2400" dirty="0"/>
              <a:t>Digital technologies are bringing innovative ways to practice </a:t>
            </a:r>
            <a:r>
              <a:rPr lang="en-GB" sz="2400" dirty="0" err="1"/>
              <a:t>H&amp;Sc</a:t>
            </a:r>
            <a:r>
              <a:rPr lang="en-GB" sz="2400" dirty="0"/>
              <a:t> practitioners in the healthcare</a:t>
            </a:r>
          </a:p>
          <a:p>
            <a:pPr algn="just"/>
            <a:endParaRPr lang="en-GB" sz="2400" dirty="0"/>
          </a:p>
          <a:p>
            <a:pPr algn="just"/>
            <a:r>
              <a:rPr lang="en-GB" sz="2400" dirty="0"/>
              <a:t>Primarily, technologies have changed the </a:t>
            </a:r>
            <a:r>
              <a:rPr lang="en-GB" sz="2400" dirty="0" err="1"/>
              <a:t>H&amp;Sc</a:t>
            </a:r>
            <a:r>
              <a:rPr lang="en-GB" sz="2400" dirty="0"/>
              <a:t> practices by: </a:t>
            </a:r>
          </a:p>
          <a:p>
            <a:pPr marL="0" indent="0" algn="just">
              <a:buNone/>
            </a:pPr>
            <a:r>
              <a:rPr lang="en-GB" sz="2400" dirty="0"/>
              <a:t>	1) providing better and more accessible treatment </a:t>
            </a:r>
          </a:p>
          <a:p>
            <a:pPr marL="0" indent="0" algn="just">
              <a:buNone/>
            </a:pPr>
            <a:r>
              <a:rPr lang="en-GB" sz="2400" dirty="0"/>
              <a:t>	2) Improved care and efficiency </a:t>
            </a:r>
          </a:p>
          <a:p>
            <a:pPr marL="0" indent="0" algn="just">
              <a:buNone/>
            </a:pPr>
            <a:r>
              <a:rPr lang="en-GB" sz="2400" dirty="0"/>
              <a:t>	3) Improved healthcare and disease control </a:t>
            </a:r>
          </a:p>
          <a:p>
            <a:pPr algn="just"/>
            <a:endParaRPr lang="en-GB" sz="2400" dirty="0"/>
          </a:p>
          <a:p>
            <a:pPr algn="just"/>
            <a:endParaRPr lang="en-GB" sz="2000" dirty="0"/>
          </a:p>
          <a:p>
            <a:pPr algn="just"/>
            <a:endParaRPr lang="en-GB" sz="2800" dirty="0"/>
          </a:p>
        </p:txBody>
      </p:sp>
    </p:spTree>
    <p:extLst>
      <p:ext uri="{BB962C8B-B14F-4D97-AF65-F5344CB8AC3E}">
        <p14:creationId xmlns:p14="http://schemas.microsoft.com/office/powerpoint/2010/main" val="2880431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634082"/>
          </a:xfrm>
        </p:spPr>
        <p:txBody>
          <a:bodyPr>
            <a:normAutofit/>
          </a:bodyPr>
          <a:lstStyle/>
          <a:p>
            <a:r>
              <a:rPr lang="en-GB" sz="3200" b="1" dirty="0"/>
              <a:t>Roles of Technologies in </a:t>
            </a:r>
            <a:r>
              <a:rPr lang="en-GB" sz="3200" b="1" dirty="0" err="1"/>
              <a:t>H&amp;Sc</a:t>
            </a:r>
            <a:endParaRPr lang="en-GB" sz="3200" b="1" dirty="0"/>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11560" y="1253331"/>
            <a:ext cx="8075240" cy="4351338"/>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The future of healthcare is shaping up in front of our very eyes with advances in digital healthcare technologies </a:t>
            </a:r>
          </a:p>
          <a:p>
            <a:pPr algn="just"/>
            <a:endParaRPr lang="en-GB" sz="2400" dirty="0"/>
          </a:p>
          <a:p>
            <a:pPr algn="just"/>
            <a:r>
              <a:rPr lang="en-GB" sz="2400" dirty="0"/>
              <a:t>The future of </a:t>
            </a:r>
            <a:r>
              <a:rPr lang="en-GB" sz="2400" dirty="0" err="1"/>
              <a:t>H&amp;Sc</a:t>
            </a:r>
            <a:r>
              <a:rPr lang="en-GB" sz="2400" dirty="0"/>
              <a:t> lies in working hand-in-hand with technology and healthcare workers have to embrace emerging healthcare technologies in order to stay relevant in the coming years</a:t>
            </a:r>
          </a:p>
          <a:p>
            <a:pPr algn="just"/>
            <a:endParaRPr lang="en-GB" sz="2400" dirty="0"/>
          </a:p>
          <a:p>
            <a:pPr algn="just"/>
            <a:r>
              <a:rPr lang="en-GB" sz="2400" dirty="0"/>
              <a:t>Technology can only aid and improve our lives if we stand on its shoulder. To adhere to this rule, the cooperation between people and technology could result in amazing achievements </a:t>
            </a:r>
          </a:p>
          <a:p>
            <a:pPr algn="just"/>
            <a:endParaRPr lang="en-GB" sz="2400" dirty="0"/>
          </a:p>
          <a:p>
            <a:pPr algn="just"/>
            <a:r>
              <a:rPr lang="en-GB" sz="2400" dirty="0"/>
              <a:t>Technology and humans hand-in-hand is the only way forward for a better health and social care</a:t>
            </a:r>
          </a:p>
        </p:txBody>
      </p:sp>
    </p:spTree>
    <p:extLst>
      <p:ext uri="{BB962C8B-B14F-4D97-AF65-F5344CB8AC3E}">
        <p14:creationId xmlns:p14="http://schemas.microsoft.com/office/powerpoint/2010/main" val="24352898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Impacts of Digital Technologies on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11560" y="1196752"/>
            <a:ext cx="8075240" cy="424361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Digital technologies have become an integral part of healthcare and is all set to revolutionise the practice of medicine (for example)</a:t>
            </a:r>
          </a:p>
          <a:p>
            <a:pPr algn="just"/>
            <a:endParaRPr lang="en-GB" sz="2800" dirty="0"/>
          </a:p>
          <a:p>
            <a:pPr algn="just"/>
            <a:r>
              <a:rPr lang="en-GB" sz="2800" dirty="0"/>
              <a:t>Digital technologies have greatly improved operational efficiency with respect to standards of medical care </a:t>
            </a:r>
          </a:p>
          <a:p>
            <a:pPr algn="just"/>
            <a:endParaRPr lang="en-GB" sz="2800" dirty="0"/>
          </a:p>
          <a:p>
            <a:pPr algn="just"/>
            <a:r>
              <a:rPr lang="en-GB" sz="2800" dirty="0"/>
              <a:t>The transformation has significantly enhanced the overall experiences of both healthcare professionals and patients </a:t>
            </a:r>
          </a:p>
          <a:p>
            <a:pPr algn="just"/>
            <a:endParaRPr lang="en-GB" sz="2800" dirty="0"/>
          </a:p>
          <a:p>
            <a:pPr algn="just"/>
            <a:r>
              <a:rPr lang="en-GB" sz="2800" dirty="0"/>
              <a:t>Some of the areas where digital technologies have made an enormous impact in healthcare include. Please see next couple of slides</a:t>
            </a:r>
          </a:p>
        </p:txBody>
      </p:sp>
    </p:spTree>
    <p:extLst>
      <p:ext uri="{BB962C8B-B14F-4D97-AF65-F5344CB8AC3E}">
        <p14:creationId xmlns:p14="http://schemas.microsoft.com/office/powerpoint/2010/main" val="524050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Impacts of Digital Technologies on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1412776"/>
            <a:ext cx="8229600" cy="424361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AutoNum type="arabicPeriod"/>
            </a:pPr>
            <a:r>
              <a:rPr lang="en-GB" sz="2200" b="1" dirty="0"/>
              <a:t>Improved Access to Medical Information and Data:</a:t>
            </a:r>
            <a:r>
              <a:rPr lang="en-GB" sz="2200" dirty="0"/>
              <a:t> Healthcare professionals can now retrieved patient data from anywhere</a:t>
            </a:r>
          </a:p>
          <a:p>
            <a:pPr marL="514350" indent="-514350" algn="just">
              <a:buAutoNum type="arabicPeriod"/>
            </a:pPr>
            <a:r>
              <a:rPr lang="en-GB" sz="2200" b="1" dirty="0"/>
              <a:t>Improved Lines of Communication: </a:t>
            </a:r>
            <a:r>
              <a:rPr lang="en-GB" sz="2200" dirty="0"/>
              <a:t>Digital technologies have made communication between healthcare providers and patients easy through email, smartphones, teleconference, text messaging etc. </a:t>
            </a:r>
          </a:p>
          <a:p>
            <a:pPr marL="514350" indent="-514350" algn="just">
              <a:buAutoNum type="arabicPeriod"/>
            </a:pPr>
            <a:r>
              <a:rPr lang="en-GB" sz="2200" b="1" dirty="0"/>
              <a:t>Electronic Health Records (EHR): </a:t>
            </a:r>
            <a:r>
              <a:rPr lang="en-GB" sz="2200" dirty="0"/>
              <a:t>Access to EHRs has resulted in a centralised storage of all patient data and faster access for improved care and better outcomes. HER enable faster, smoother and easier medical billing </a:t>
            </a:r>
          </a:p>
        </p:txBody>
      </p:sp>
    </p:spTree>
    <p:extLst>
      <p:ext uri="{BB962C8B-B14F-4D97-AF65-F5344CB8AC3E}">
        <p14:creationId xmlns:p14="http://schemas.microsoft.com/office/powerpoint/2010/main" val="21461885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Impacts of Digital Technologies on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1124744"/>
            <a:ext cx="8229600" cy="4824536"/>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4"/>
            </a:pPr>
            <a:r>
              <a:rPr lang="en-GB" sz="2200" b="1" dirty="0"/>
              <a:t>Telemedicine/Telehealth:</a:t>
            </a:r>
            <a:r>
              <a:rPr lang="en-GB" sz="2200" dirty="0"/>
              <a:t> Telehealth is not only cost effective, but it can also help determine who needs emergency assistance. For example: throughout COVID – 19 pandemic, doctors often deliver counselling via telehealth or video conferencing</a:t>
            </a:r>
          </a:p>
          <a:p>
            <a:pPr marL="457200" indent="-457200" algn="just">
              <a:buFont typeface="+mj-lt"/>
              <a:buAutoNum type="arabicPeriod" startAt="4"/>
            </a:pPr>
            <a:endParaRPr lang="en-GB" sz="2200" b="1" dirty="0"/>
          </a:p>
          <a:p>
            <a:pPr marL="457200" indent="-457200" algn="just">
              <a:buFont typeface="+mj-lt"/>
              <a:buAutoNum type="arabicPeriod" startAt="4"/>
            </a:pPr>
            <a:r>
              <a:rPr lang="en-GB" sz="2200" b="1" dirty="0"/>
              <a:t>Online Education: </a:t>
            </a:r>
            <a:r>
              <a:rPr lang="en-GB" sz="2200" dirty="0"/>
              <a:t>Student are interested in pursuing a career in health &amp; social care can complete their healthcare degree completely online. This enables them to study whenever they want, from wherever they want </a:t>
            </a:r>
          </a:p>
          <a:p>
            <a:pPr marL="457200" indent="-457200" algn="just">
              <a:buFont typeface="+mj-lt"/>
              <a:buAutoNum type="arabicPeriod" startAt="4"/>
            </a:pPr>
            <a:endParaRPr lang="en-GB" sz="2200" b="1" dirty="0"/>
          </a:p>
          <a:p>
            <a:pPr marL="457200" indent="-457200" algn="just">
              <a:buFont typeface="+mj-lt"/>
              <a:buAutoNum type="arabicPeriod" startAt="4"/>
            </a:pPr>
            <a:r>
              <a:rPr lang="en-GB" sz="2200" b="1" dirty="0"/>
              <a:t>Health Apps: </a:t>
            </a:r>
            <a:r>
              <a:rPr lang="en-GB" sz="2200" dirty="0"/>
              <a:t>Health Apps enable patients to monitor their health and diseases, provide them medical information, allow them to access to test results. For example: NHS App</a:t>
            </a:r>
            <a:endParaRPr lang="en-GB" sz="2200" b="1" dirty="0"/>
          </a:p>
          <a:p>
            <a:pPr marL="0" indent="0" algn="just">
              <a:buNone/>
            </a:pPr>
            <a:endParaRPr lang="en-GB" sz="2200" dirty="0"/>
          </a:p>
        </p:txBody>
      </p:sp>
    </p:spTree>
    <p:extLst>
      <p:ext uri="{BB962C8B-B14F-4D97-AF65-F5344CB8AC3E}">
        <p14:creationId xmlns:p14="http://schemas.microsoft.com/office/powerpoint/2010/main" val="1171348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081025"/>
            <a:ext cx="7886700" cy="4796247"/>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400" dirty="0"/>
              <a:t>Are you afraid that robots will take over the jobs of nurses, doctors and other healthcare professionals?</a:t>
            </a:r>
          </a:p>
          <a:p>
            <a:pPr algn="just"/>
            <a:endParaRPr lang="en-GB" sz="2400" dirty="0"/>
          </a:p>
          <a:p>
            <a:pPr algn="just"/>
            <a:r>
              <a:rPr lang="en-GB" sz="2400" dirty="0"/>
              <a:t>Are you scared that Artificial Intelligence will control the world within a couple of years? </a:t>
            </a:r>
          </a:p>
          <a:p>
            <a:pPr algn="just"/>
            <a:endParaRPr lang="en-GB" sz="2400" dirty="0"/>
          </a:p>
          <a:p>
            <a:pPr algn="just"/>
            <a:r>
              <a:rPr lang="en-GB" sz="2400" dirty="0"/>
              <a:t>Are you frightened to have a genetic test because it might reveal the day of your health? </a:t>
            </a:r>
          </a:p>
          <a:p>
            <a:pPr marL="0" indent="0" algn="just">
              <a:buNone/>
            </a:pPr>
            <a:endParaRPr lang="en-GB" sz="2400" dirty="0"/>
          </a:p>
          <a:p>
            <a:pPr marL="0" indent="0" algn="just">
              <a:buNone/>
            </a:pPr>
            <a:r>
              <a:rPr lang="en-GB" sz="2400" dirty="0"/>
              <a:t>Answer is no matter how scary the future might seem at the moment, we cannot stop technological development; and sooner or later we will find out that whole areas of our lives have been transformed through various “Digital Technologies”. </a:t>
            </a:r>
          </a:p>
          <a:p>
            <a:pPr marL="0" indent="0" algn="ctr">
              <a:buNone/>
            </a:pPr>
            <a:endParaRPr lang="en-GB" sz="2400" dirty="0"/>
          </a:p>
          <a:p>
            <a:pPr marL="0" indent="0" algn="ctr">
              <a:buNone/>
            </a:pPr>
            <a:r>
              <a:rPr lang="en-GB" sz="2400" dirty="0"/>
              <a:t>(In the next few slides, we will see some of the digital technologies and how they are changing healthcare)</a:t>
            </a:r>
          </a:p>
          <a:p>
            <a:pPr marL="0" indent="0" algn="just">
              <a:buNone/>
            </a:pPr>
            <a:endParaRPr lang="en-GB" sz="2000" dirty="0">
              <a:solidFill>
                <a:srgbClr val="333399"/>
              </a:solidFill>
            </a:endParaRPr>
          </a:p>
          <a:p>
            <a:endParaRPr lang="en-GB" sz="2800" dirty="0"/>
          </a:p>
        </p:txBody>
      </p:sp>
    </p:spTree>
    <p:extLst>
      <p:ext uri="{BB962C8B-B14F-4D97-AF65-F5344CB8AC3E}">
        <p14:creationId xmlns:p14="http://schemas.microsoft.com/office/powerpoint/2010/main" val="401366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39321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AutoNum type="arabicPeriod"/>
            </a:pPr>
            <a:r>
              <a:rPr lang="en-GB" sz="2000" b="1" dirty="0"/>
              <a:t>Artificial Intelligence: </a:t>
            </a:r>
            <a:r>
              <a:rPr lang="en-GB" sz="2000" dirty="0"/>
              <a:t>AI is an exciting opportunities for the health and social care professionals to use in their daily practices. The use of AI within the healthcare industry is expected to grow rapidly at an annual rate of 40% through 2021 – to $6.6 billion, from approximately $600 million in 2014. </a:t>
            </a:r>
          </a:p>
          <a:p>
            <a:pPr marL="0" indent="0" algn="just">
              <a:buNone/>
            </a:pPr>
            <a:endParaRPr lang="en-GB" sz="2000" dirty="0"/>
          </a:p>
          <a:p>
            <a:pPr marL="0" indent="0" algn="just">
              <a:buNone/>
            </a:pPr>
            <a:r>
              <a:rPr lang="en-GB" sz="2000" dirty="0"/>
              <a:t>AI engines can reduce and mitigate risk of preventable medical scenarios in three critical ways: </a:t>
            </a:r>
          </a:p>
          <a:p>
            <a:pPr algn="just"/>
            <a:r>
              <a:rPr lang="en-GB" sz="2000" dirty="0"/>
              <a:t>Automate reminders </a:t>
            </a:r>
          </a:p>
          <a:p>
            <a:pPr algn="just"/>
            <a:r>
              <a:rPr lang="en-GB" sz="2000" dirty="0"/>
              <a:t>Identify people at high risk </a:t>
            </a:r>
          </a:p>
          <a:p>
            <a:pPr algn="just"/>
            <a:r>
              <a:rPr lang="en-GB" sz="2000" dirty="0"/>
              <a:t>Deliver personalised dosage recommendations</a:t>
            </a:r>
            <a:r>
              <a:rPr lang="en-GB" sz="2000" b="1" dirty="0"/>
              <a:t> </a:t>
            </a:r>
            <a:endParaRPr lang="en-GB" sz="2000" dirty="0"/>
          </a:p>
        </p:txBody>
      </p:sp>
    </p:spTree>
    <p:extLst>
      <p:ext uri="{BB962C8B-B14F-4D97-AF65-F5344CB8AC3E}">
        <p14:creationId xmlns:p14="http://schemas.microsoft.com/office/powerpoint/2010/main" val="38278628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39321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2"/>
            </a:pPr>
            <a:r>
              <a:rPr lang="en-GB" sz="2000" b="1" dirty="0"/>
              <a:t>Blockchain: </a:t>
            </a:r>
            <a:r>
              <a:rPr lang="en-GB" sz="2000" dirty="0"/>
              <a:t>Blockchain in healthcare is not just useful for the hype it’s ramped up with bitcoin and other cryptocurrencies but instead it is the digital record-keeping that creates the ledger of transactions that is not only transparent, but impossible to tamper with. </a:t>
            </a:r>
          </a:p>
          <a:p>
            <a:pPr marL="0" indent="0" algn="just">
              <a:buNone/>
            </a:pPr>
            <a:endParaRPr lang="en-GB" sz="2000" dirty="0"/>
          </a:p>
          <a:p>
            <a:pPr marL="0" indent="0" algn="just">
              <a:buNone/>
            </a:pPr>
            <a:r>
              <a:rPr lang="en-GB" sz="2000" dirty="0"/>
              <a:t>It is expected that blockchain to affect digital marketing sphere with three main key points: </a:t>
            </a:r>
          </a:p>
          <a:p>
            <a:pPr algn="just"/>
            <a:r>
              <a:rPr lang="en-GB" sz="2000" dirty="0"/>
              <a:t>Changing data collections</a:t>
            </a:r>
          </a:p>
          <a:p>
            <a:pPr algn="just"/>
            <a:r>
              <a:rPr lang="en-GB" sz="2000" dirty="0"/>
              <a:t>Fixing digital display advertising </a:t>
            </a:r>
          </a:p>
          <a:p>
            <a:pPr algn="just"/>
            <a:r>
              <a:rPr lang="en-GB" sz="2000" dirty="0"/>
              <a:t>Ownership and security of digital assets</a:t>
            </a:r>
          </a:p>
        </p:txBody>
      </p:sp>
    </p:spTree>
    <p:extLst>
      <p:ext uri="{BB962C8B-B14F-4D97-AF65-F5344CB8AC3E}">
        <p14:creationId xmlns:p14="http://schemas.microsoft.com/office/powerpoint/2010/main" val="1861075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393215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3"/>
            </a:pPr>
            <a:r>
              <a:rPr lang="en-GB" sz="2000" b="1" dirty="0"/>
              <a:t>Voice Search: </a:t>
            </a:r>
          </a:p>
          <a:p>
            <a:pPr algn="just">
              <a:buFontTx/>
              <a:buChar char="-"/>
            </a:pPr>
            <a:r>
              <a:rPr lang="en-GB" sz="2000" dirty="0"/>
              <a:t>Voice search has become incredibly popular around the world (i.e.: 1 in 6 Americans now owing a smart speaker)</a:t>
            </a:r>
          </a:p>
          <a:p>
            <a:pPr algn="just">
              <a:buFontTx/>
              <a:buChar char="-"/>
            </a:pPr>
            <a:r>
              <a:rPr lang="en-GB" sz="2000" dirty="0"/>
              <a:t>About 40% of adults are using voice search once a day </a:t>
            </a:r>
          </a:p>
          <a:p>
            <a:pPr algn="just">
              <a:buFontTx/>
              <a:buChar char="-"/>
            </a:pPr>
            <a:r>
              <a:rPr lang="en-GB" sz="2000" dirty="0"/>
              <a:t>If 1 in 5 people are using voice to find out about healthcare options, it is imperative that you are not missing out on the potential customers </a:t>
            </a:r>
          </a:p>
          <a:p>
            <a:pPr algn="just">
              <a:buFontTx/>
              <a:buChar char="-"/>
            </a:pPr>
            <a:r>
              <a:rPr lang="en-GB" sz="2000" dirty="0"/>
              <a:t>With the rise in popularity of smart speakers and native voice search as Siri, Google Now, Cortana, some of the most amazing opportunities healthcare professionals can practice within the healthcare industry in 2021 and beyond</a:t>
            </a:r>
          </a:p>
          <a:p>
            <a:pPr marL="0" indent="0" algn="just">
              <a:buNone/>
            </a:pPr>
            <a:endParaRPr lang="en-GB" sz="2000" dirty="0"/>
          </a:p>
        </p:txBody>
      </p:sp>
    </p:spTree>
    <p:extLst>
      <p:ext uri="{BB962C8B-B14F-4D97-AF65-F5344CB8AC3E}">
        <p14:creationId xmlns:p14="http://schemas.microsoft.com/office/powerpoint/2010/main" val="2507398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121980"/>
            <a:ext cx="7886700" cy="4539268"/>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4"/>
            </a:pPr>
            <a:r>
              <a:rPr lang="en-GB" sz="2000" b="1" dirty="0"/>
              <a:t>Chatbots: </a:t>
            </a:r>
          </a:p>
          <a:p>
            <a:pPr algn="just">
              <a:buFontTx/>
              <a:buChar char="-"/>
            </a:pPr>
            <a:r>
              <a:rPr lang="en-GB" sz="2000" dirty="0"/>
              <a:t>Chatbots in healthcare offers a wide variety of benefits. </a:t>
            </a:r>
          </a:p>
          <a:p>
            <a:pPr algn="just">
              <a:buFontTx/>
              <a:buChar char="-"/>
            </a:pPr>
            <a:r>
              <a:rPr lang="en-GB" sz="2000" dirty="0"/>
              <a:t>In 2021 and beyond, with the help of chatbots, improvement in the organisation of patient pathways, medication management, help in emergency situations or with first aid can be done </a:t>
            </a:r>
          </a:p>
          <a:p>
            <a:pPr algn="just">
              <a:buFontTx/>
              <a:buChar char="-"/>
            </a:pPr>
            <a:r>
              <a:rPr lang="en-GB" sz="2000" dirty="0"/>
              <a:t>Options are endless for chatbots, from customer service to potential diagnosis of mild conditions </a:t>
            </a:r>
          </a:p>
          <a:p>
            <a:pPr marL="0" indent="0" algn="just">
              <a:buNone/>
            </a:pPr>
            <a:endParaRPr lang="en-GB" sz="2000" dirty="0"/>
          </a:p>
          <a:p>
            <a:pPr marL="457200" indent="-457200" algn="just">
              <a:buFont typeface="+mj-lt"/>
              <a:buAutoNum type="arabicPeriod" startAt="5"/>
            </a:pPr>
            <a:r>
              <a:rPr lang="en-GB" sz="2000" b="1" dirty="0"/>
              <a:t>Virtual Reality (VR): </a:t>
            </a:r>
          </a:p>
          <a:p>
            <a:pPr algn="just">
              <a:buFontTx/>
              <a:buChar char="-"/>
            </a:pPr>
            <a:r>
              <a:rPr lang="en-GB" sz="2000" dirty="0"/>
              <a:t>VR is expected to be a 4 billion dollar business by 2021 and there is no reason why healthcare cannot jump in on the action</a:t>
            </a:r>
          </a:p>
          <a:p>
            <a:pPr algn="just">
              <a:buFontTx/>
              <a:buChar char="-"/>
            </a:pPr>
            <a:r>
              <a:rPr lang="en-GB" sz="2000" dirty="0"/>
              <a:t>VR to provide an immersive experience for patients to virtually tour a health facility</a:t>
            </a:r>
          </a:p>
          <a:p>
            <a:pPr algn="just">
              <a:buFontTx/>
              <a:buChar char="-"/>
            </a:pPr>
            <a:r>
              <a:rPr lang="en-GB" sz="2000" dirty="0"/>
              <a:t>Using VR to help patients cope with pain</a:t>
            </a:r>
            <a:endParaRPr lang="en-GB" sz="2000" b="1" dirty="0"/>
          </a:p>
          <a:p>
            <a:pPr algn="just">
              <a:buFontTx/>
              <a:buChar char="-"/>
            </a:pPr>
            <a:endParaRPr lang="en-GB" sz="2000" dirty="0"/>
          </a:p>
          <a:p>
            <a:pPr marL="0" indent="0" algn="just">
              <a:buNone/>
            </a:pPr>
            <a:endParaRPr lang="en-GB" sz="2000" dirty="0"/>
          </a:p>
        </p:txBody>
      </p:sp>
    </p:spTree>
    <p:extLst>
      <p:ext uri="{BB962C8B-B14F-4D97-AF65-F5344CB8AC3E}">
        <p14:creationId xmlns:p14="http://schemas.microsoft.com/office/powerpoint/2010/main" val="2807933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052736"/>
            <a:ext cx="8229600" cy="497131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6"/>
            </a:pPr>
            <a:r>
              <a:rPr lang="en-GB" sz="2000" b="1" dirty="0"/>
              <a:t>Advanced Social Media: </a:t>
            </a:r>
          </a:p>
          <a:p>
            <a:pPr algn="just">
              <a:buFontTx/>
              <a:buChar char="-"/>
            </a:pPr>
            <a:r>
              <a:rPr lang="en-GB" sz="2000" dirty="0"/>
              <a:t>Social media is king in healthcare marketing, that’s no secret </a:t>
            </a:r>
          </a:p>
          <a:p>
            <a:pPr algn="just">
              <a:buFontTx/>
              <a:buChar char="-"/>
            </a:pPr>
            <a:r>
              <a:rPr lang="en-GB" sz="2000" dirty="0"/>
              <a:t>Using real metrics, analytics and user engagement data can all be used to drive adjustments to the social strategy to each network </a:t>
            </a:r>
          </a:p>
          <a:p>
            <a:pPr marL="0" indent="0" algn="just">
              <a:buNone/>
            </a:pPr>
            <a:endParaRPr lang="en-GB" sz="2000" dirty="0"/>
          </a:p>
          <a:p>
            <a:pPr marL="457200" indent="-457200" algn="just">
              <a:buFont typeface="+mj-lt"/>
              <a:buAutoNum type="arabicPeriod" startAt="7"/>
            </a:pPr>
            <a:r>
              <a:rPr lang="en-GB" sz="2000" b="1" dirty="0"/>
              <a:t>Personalised Mobile App: </a:t>
            </a:r>
          </a:p>
          <a:p>
            <a:pPr algn="just">
              <a:buFontTx/>
              <a:buChar char="-"/>
            </a:pPr>
            <a:r>
              <a:rPr lang="en-GB" sz="2000" dirty="0"/>
              <a:t>There are so many patient scenarios that can be served by a powerful native mobile application in 2021</a:t>
            </a:r>
          </a:p>
          <a:p>
            <a:pPr algn="just">
              <a:buFontTx/>
              <a:buChar char="-"/>
            </a:pPr>
            <a:r>
              <a:rPr lang="en-GB" sz="2000" dirty="0"/>
              <a:t>From requesting physicians appointments, checking in, uploading a patient’s medical history to getting test results can be done via a mobile app</a:t>
            </a:r>
          </a:p>
          <a:p>
            <a:pPr algn="just">
              <a:buFontTx/>
              <a:buChar char="-"/>
            </a:pPr>
            <a:r>
              <a:rPr lang="en-GB" sz="2000" dirty="0"/>
              <a:t>Mobile apps also relieve some of the pressure on the medical staffs, waiting times and receptionist duties, resulting in a significant reduction in operational costs</a:t>
            </a:r>
          </a:p>
          <a:p>
            <a:pPr algn="just">
              <a:buFontTx/>
              <a:buChar char="-"/>
            </a:pPr>
            <a:r>
              <a:rPr lang="en-GB" sz="2000" dirty="0"/>
              <a:t>Mobile app a great way to communicate and stay in touch with your patients, long after they left your health facilities</a:t>
            </a:r>
          </a:p>
          <a:p>
            <a:pPr marL="0" indent="0" algn="just">
              <a:buNone/>
            </a:pPr>
            <a:endParaRPr lang="en-GB" sz="2000" dirty="0"/>
          </a:p>
          <a:p>
            <a:pPr algn="just">
              <a:buFontTx/>
              <a:buChar char="-"/>
            </a:pPr>
            <a:endParaRPr lang="en-GB" sz="2000" dirty="0"/>
          </a:p>
          <a:p>
            <a:pPr marL="0" indent="0" algn="just">
              <a:buNone/>
            </a:pPr>
            <a:endParaRPr lang="en-GB" sz="2000" dirty="0"/>
          </a:p>
        </p:txBody>
      </p:sp>
    </p:spTree>
    <p:extLst>
      <p:ext uri="{BB962C8B-B14F-4D97-AF65-F5344CB8AC3E}">
        <p14:creationId xmlns:p14="http://schemas.microsoft.com/office/powerpoint/2010/main" val="4251541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Technologies are Changing Healthcare?</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0105" y="1089024"/>
            <a:ext cx="7903790" cy="471624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startAt="8"/>
            </a:pPr>
            <a:r>
              <a:rPr lang="en-GB" sz="2000" b="1" dirty="0"/>
              <a:t>Video Marketing: </a:t>
            </a:r>
          </a:p>
          <a:p>
            <a:pPr algn="just">
              <a:buFontTx/>
              <a:buChar char="-"/>
            </a:pPr>
            <a:r>
              <a:rPr lang="en-GB" sz="2000" dirty="0"/>
              <a:t>Video is a fantastic for humanizing the health brand you are promoting</a:t>
            </a:r>
          </a:p>
          <a:p>
            <a:pPr algn="just">
              <a:buFontTx/>
              <a:buChar char="-"/>
            </a:pPr>
            <a:r>
              <a:rPr lang="en-GB" sz="2000" dirty="0"/>
              <a:t>It is estimated that in 2021, about 8% of all mobile traffic will be video including physicians video consultations </a:t>
            </a:r>
          </a:p>
          <a:p>
            <a:pPr marL="0" indent="0" algn="just">
              <a:buNone/>
            </a:pPr>
            <a:endParaRPr lang="en-GB" sz="2000" dirty="0"/>
          </a:p>
          <a:p>
            <a:pPr marL="457200" indent="-457200" algn="just">
              <a:buFont typeface="+mj-lt"/>
              <a:buAutoNum type="arabicPeriod" startAt="9"/>
            </a:pPr>
            <a:r>
              <a:rPr lang="en-GB" sz="2000" b="1" dirty="0"/>
              <a:t>Robotics: </a:t>
            </a:r>
            <a:endParaRPr lang="en-GB" sz="2000" dirty="0"/>
          </a:p>
          <a:p>
            <a:pPr algn="just">
              <a:buFontTx/>
              <a:buChar char="-"/>
            </a:pPr>
            <a:r>
              <a:rPr lang="en-GB" sz="2000" dirty="0"/>
              <a:t>One of the most exciting and fastest growing fields of healthcare is robotics</a:t>
            </a:r>
          </a:p>
          <a:p>
            <a:pPr algn="just">
              <a:buFontTx/>
              <a:buChar char="-"/>
            </a:pPr>
            <a:r>
              <a:rPr lang="en-GB" sz="2000" dirty="0"/>
              <a:t>Robot companions also have their place in healthcare to help alleviate loneliness, treat mental health issues or even help children with chronic illness </a:t>
            </a:r>
          </a:p>
          <a:p>
            <a:pPr algn="just">
              <a:buFontTx/>
              <a:buChar char="-"/>
            </a:pPr>
            <a:r>
              <a:rPr lang="en-GB" sz="2000" b="1" dirty="0"/>
              <a:t>For example</a:t>
            </a:r>
            <a:r>
              <a:rPr lang="en-GB" sz="2000" dirty="0"/>
              <a:t>: </a:t>
            </a:r>
            <a:r>
              <a:rPr lang="en-GB" sz="2000" dirty="0" err="1"/>
              <a:t>Ikki</a:t>
            </a:r>
            <a:r>
              <a:rPr lang="en-GB" sz="2000" dirty="0"/>
              <a:t> from an Australian start-up is helping children with chronic illness, monitor their medications, temperature and breathing rate while keeping them company with music and stories</a:t>
            </a:r>
          </a:p>
          <a:p>
            <a:pPr marL="0" indent="0" algn="ctr">
              <a:buNone/>
            </a:pPr>
            <a:endParaRPr lang="en-GB" sz="1600" dirty="0"/>
          </a:p>
          <a:p>
            <a:pPr marL="0" indent="0" algn="ctr">
              <a:buNone/>
            </a:pPr>
            <a:r>
              <a:rPr lang="en-GB" sz="1700" b="1" dirty="0">
                <a:solidFill>
                  <a:srgbClr val="FF0000"/>
                </a:solidFill>
              </a:rPr>
              <a:t>(Student are now strongly advised to watch the video clip available in week 2 on </a:t>
            </a:r>
            <a:r>
              <a:rPr lang="en-GB" sz="1700" b="1" dirty="0" err="1">
                <a:solidFill>
                  <a:srgbClr val="FF0000"/>
                </a:solidFill>
              </a:rPr>
              <a:t>moodle</a:t>
            </a:r>
            <a:r>
              <a:rPr lang="en-GB" sz="1700" b="1" dirty="0">
                <a:solidFill>
                  <a:srgbClr val="FF0000"/>
                </a:solidFill>
              </a:rPr>
              <a:t>) </a:t>
            </a:r>
          </a:p>
          <a:p>
            <a:pPr marL="0" indent="0" algn="just">
              <a:buNone/>
            </a:pPr>
            <a:endParaRPr lang="en-GB" sz="2000" dirty="0"/>
          </a:p>
        </p:txBody>
      </p:sp>
    </p:spTree>
    <p:extLst>
      <p:ext uri="{BB962C8B-B14F-4D97-AF65-F5344CB8AC3E}">
        <p14:creationId xmlns:p14="http://schemas.microsoft.com/office/powerpoint/2010/main" val="3792796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620688"/>
            <a:ext cx="8229600" cy="1143000"/>
          </a:xfrm>
        </p:spPr>
        <p:txBody>
          <a:bodyPr>
            <a:normAutofit/>
          </a:bodyPr>
          <a:lstStyle/>
          <a:p>
            <a:r>
              <a:rPr lang="en-GB" sz="3200" b="1" dirty="0">
                <a:solidFill>
                  <a:srgbClr val="FF0000"/>
                </a:solidFill>
              </a:rPr>
              <a:t>Activity</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988840"/>
            <a:ext cx="7886700" cy="235070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solidFill>
                  <a:srgbClr val="FF0000"/>
                </a:solidFill>
              </a:rPr>
              <a:t>List a name and uses of digital technologies you have been using at your workplace</a:t>
            </a:r>
          </a:p>
          <a:p>
            <a:pPr marL="514350" indent="-514350" algn="just">
              <a:buFont typeface="+mj-lt"/>
              <a:buAutoNum type="arabicPeriod"/>
            </a:pPr>
            <a:endParaRPr lang="en-GB" sz="2400" dirty="0">
              <a:solidFill>
                <a:srgbClr val="FF0000"/>
              </a:solidFill>
            </a:endParaRPr>
          </a:p>
          <a:p>
            <a:pPr marL="514350" indent="-514350" algn="just">
              <a:buFont typeface="+mj-lt"/>
              <a:buAutoNum type="arabicPeriod"/>
            </a:pPr>
            <a:r>
              <a:rPr lang="en-GB" sz="2400" dirty="0">
                <a:solidFill>
                  <a:srgbClr val="FF0000"/>
                </a:solidFill>
              </a:rPr>
              <a:t>Discuss your answers with your classmates</a:t>
            </a:r>
          </a:p>
        </p:txBody>
      </p:sp>
    </p:spTree>
    <p:extLst>
      <p:ext uri="{BB962C8B-B14F-4D97-AF65-F5344CB8AC3E}">
        <p14:creationId xmlns:p14="http://schemas.microsoft.com/office/powerpoint/2010/main" val="705262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60648"/>
            <a:ext cx="8229600" cy="648072"/>
          </a:xfrm>
        </p:spPr>
        <p:txBody>
          <a:bodyPr>
            <a:normAutofit/>
          </a:bodyPr>
          <a:lstStyle/>
          <a:p>
            <a:r>
              <a:rPr lang="en-GB" sz="3200" b="1" dirty="0"/>
              <a:t>References</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836712"/>
            <a:ext cx="7886700" cy="3528392"/>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t>TFM (2020) 10 Ways Technology Is Changing Healthcare [Online] </a:t>
            </a:r>
            <a:r>
              <a:rPr lang="en-GB" sz="2400" dirty="0">
                <a:hlinkClick r:id="rId2"/>
              </a:rPr>
              <a:t>https://medicalfuturist.com/ten-ways-technology-changing-healthcare/</a:t>
            </a:r>
            <a:endParaRPr lang="en-GB" sz="2400" dirty="0"/>
          </a:p>
          <a:p>
            <a:pPr marL="514350" indent="-514350" algn="just">
              <a:buFont typeface="+mj-lt"/>
              <a:buAutoNum type="arabicPeriod"/>
            </a:pPr>
            <a:r>
              <a:rPr lang="en-GB" sz="2400" dirty="0"/>
              <a:t>Liddell, A. (2008) Technology in the NHS: Transforming the patient’s experience [Online] </a:t>
            </a:r>
            <a:r>
              <a:rPr lang="en-GB" sz="2400" dirty="0">
                <a:hlinkClick r:id="rId3"/>
              </a:rPr>
              <a:t>https://www.kingsfund.org.uk/sites/default/files/Technology-in-the-NHS-Transforming-patients-experience-of-care-Liddell-Adshead-and-Burgess-Kings-Fund-October-2008_0.pdf</a:t>
            </a:r>
            <a:endParaRPr lang="en-GB" sz="2400" dirty="0"/>
          </a:p>
          <a:p>
            <a:pPr marL="514350" indent="-514350" algn="just">
              <a:buFont typeface="+mj-lt"/>
              <a:buAutoNum type="arabicPeriod"/>
            </a:pPr>
            <a:r>
              <a:rPr lang="en-GB" sz="2400" dirty="0" err="1"/>
              <a:t>Healthmanagement</a:t>
            </a:r>
            <a:r>
              <a:rPr lang="en-GB" sz="2400" dirty="0"/>
              <a:t> (2020) The Impact of Digital Technology on Healthcare  [Online] </a:t>
            </a:r>
            <a:r>
              <a:rPr lang="en-GB" sz="2400" dirty="0">
                <a:hlinkClick r:id="rId4"/>
              </a:rPr>
              <a:t>https://healthmanagement.org/c/cardio/news</a:t>
            </a:r>
            <a:r>
              <a:rPr lang="en-GB" sz="2400">
                <a:hlinkClick r:id="rId4"/>
              </a:rPr>
              <a:t>/the-impact-of-digital-technology-on-healthcare</a:t>
            </a:r>
            <a:endParaRPr lang="en-GB" sz="2400"/>
          </a:p>
          <a:p>
            <a:pPr marL="514350" indent="-514350" algn="just">
              <a:buFont typeface="+mj-lt"/>
              <a:buAutoNum type="arabicPeriod"/>
            </a:pPr>
            <a:endParaRPr lang="en-GB" sz="2400" dirty="0"/>
          </a:p>
          <a:p>
            <a:pPr marL="514350" indent="-514350" algn="just">
              <a:buFont typeface="+mj-lt"/>
              <a:buAutoNum type="arabicPeriod"/>
            </a:pPr>
            <a:endParaRPr lang="en-GB" sz="2400" dirty="0"/>
          </a:p>
        </p:txBody>
      </p:sp>
    </p:spTree>
    <p:extLst>
      <p:ext uri="{BB962C8B-B14F-4D97-AF65-F5344CB8AC3E}">
        <p14:creationId xmlns:p14="http://schemas.microsoft.com/office/powerpoint/2010/main" val="19960881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971600" y="1340768"/>
            <a:ext cx="7632848" cy="2123658"/>
          </a:xfrm>
          <a:prstGeom prst="rect">
            <a:avLst/>
          </a:prstGeom>
          <a:noFill/>
        </p:spPr>
        <p:txBody>
          <a:bodyPr wrap="square" rtlCol="0">
            <a:spAutoFit/>
          </a:bodyPr>
          <a:lstStyle/>
          <a:p>
            <a:pPr algn="ctr"/>
            <a:endParaRPr lang="en-US" sz="3600" b="1" dirty="0">
              <a:solidFill>
                <a:srgbClr val="FF0000"/>
              </a:solidFill>
            </a:endParaRPr>
          </a:p>
          <a:p>
            <a:pPr algn="ctr"/>
            <a:endParaRPr lang="en-US" sz="3600" b="1" dirty="0">
              <a:solidFill>
                <a:srgbClr val="FF0000"/>
              </a:solidFill>
            </a:endParaRPr>
          </a:p>
          <a:p>
            <a:pPr algn="ctr"/>
            <a:r>
              <a:rPr lang="en-US" sz="3600" b="1" dirty="0">
                <a:solidFill>
                  <a:srgbClr val="FF0000"/>
                </a:solidFill>
              </a:rPr>
              <a:t>Questions and Answers!!! </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38280</TotalTime>
  <Words>1623</Words>
  <Application>Microsoft Macintosh PowerPoint</Application>
  <PresentationFormat>On-screen Show (4:3)</PresentationFormat>
  <Paragraphs>137</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Digital Skills and Research Methods (DSR) BMSW 4003 (H&amp;Sc)</vt:lpstr>
      <vt:lpstr>Learning Outcome</vt:lpstr>
      <vt:lpstr>Introduction</vt:lpstr>
      <vt:lpstr>Technologies in H&amp;Sc</vt:lpstr>
      <vt:lpstr>Why Technologies in H&amp;Sc?</vt:lpstr>
      <vt:lpstr>Roles of Technologies in H&amp;Sc</vt:lpstr>
      <vt:lpstr>Impacts of Digital Technologies on Healthcare?</vt:lpstr>
      <vt:lpstr>Impacts of Digital Technologies on Healthcare?</vt:lpstr>
      <vt:lpstr>Impacts of Digital Technologies on Healthcare?</vt:lpstr>
      <vt:lpstr>How Technologies are Changing Healthcare?</vt:lpstr>
      <vt:lpstr>How Technologies are Changing Healthcare?</vt:lpstr>
      <vt:lpstr>How Technologies are Changing Healthcare?</vt:lpstr>
      <vt:lpstr>How Technologies are Changing Healthcare?</vt:lpstr>
      <vt:lpstr>How Technologies are Changing Healthcare?</vt:lpstr>
      <vt:lpstr>How Technologies are Changing Healthcare?</vt:lpstr>
      <vt:lpstr>How Technologies are Changing Healthcare?</vt:lpstr>
      <vt:lpstr>Activity</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163</cp:revision>
  <dcterms:created xsi:type="dcterms:W3CDTF">2015-04-14T15:21:28Z</dcterms:created>
  <dcterms:modified xsi:type="dcterms:W3CDTF">2021-02-21T11:58:15Z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