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00"/>
    <a:srgbClr val="FFCC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-92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-2532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0FAAD43-8B1D-4CA3-803B-6DFA19F18D9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20FB2D0-ACCE-42DF-A194-4AFEE7E4BE7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3FD86-9931-4B66-9585-7EB9B5487E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C8B5A8-91DC-44BA-AE32-3D2D2170A3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A56E0D-8D67-4FEB-AF01-3F7F28A6AD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AB4749-C9C6-4902-BD34-780C463064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C43390-9426-45F2-9C2A-DFF9CCADB4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57EE9A-E414-4AC3-A91E-8E6932E565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8298E-C597-473C-BA40-A06BBE1AD6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1AE395-5046-4389-8BF1-C7A8B04EED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038B1E-55E1-41A3-8897-3824D9DE58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B0C8EA-0149-4D2E-9F26-39087ECE29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Voltage Sources  2009_10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5E900-8F7E-4160-9A5A-2D1FCB78F4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US" dirty="0" smtClean="0"/>
              <a:t>Voltage Sources  </a:t>
            </a:r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3D1872E-1B32-4B51-B3F0-BF9B6A18937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Voltage Sources</a:t>
            </a:r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0CFC-4AA0-40C5-A431-5471E93A54E1}" type="slidenum">
              <a:rPr lang="en-US"/>
              <a:pPr/>
              <a:t>1</a:t>
            </a:fld>
            <a:endParaRPr lang="en-US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684213" y="260350"/>
            <a:ext cx="7343775" cy="611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VOLTAGE SOURCES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Examples of voltage sources are: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 battery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The mains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 generator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 mains transformer power pack etc.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 voltage source is 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any source of voltage that is designed to provide a given amount of voltage to some load and can  maintain that voltage (within practical limits) irrespective of the load placed on it.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I.E it is a source of power, it is often called a 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power supply</a:t>
            </a: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. 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					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Voltage Sources </a:t>
            </a:r>
            <a:endParaRPr lang="en-US" dirty="0"/>
          </a:p>
        </p:txBody>
      </p:sp>
      <p:sp>
        <p:nvSpPr>
          <p:cNvPr id="3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696AC-7F76-47BF-9A03-BBCE3DEE7F84}" type="slidenum">
              <a:rPr lang="en-US"/>
              <a:pPr/>
              <a:t>2</a:t>
            </a:fld>
            <a:endParaRPr lang="en-US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611188" y="476250"/>
            <a:ext cx="7705725" cy="593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Voltage sources may be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d.c. (direct current)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like a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battery 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or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a.c.(alternating current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) like the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mains.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d.c.voltage 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source, such as a battery, may be considered to consist of an ideal source of voltage in series with a certain amount of resistance typically called R</a:t>
            </a:r>
            <a:r>
              <a:rPr lang="en-GB" sz="2400" baseline="-250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int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or R</a:t>
            </a:r>
            <a:r>
              <a:rPr lang="en-GB" sz="2400" baseline="-250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s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. Where R</a:t>
            </a:r>
            <a:r>
              <a:rPr lang="en-GB" sz="2400" baseline="-250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int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stands for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“internal resistance”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and R</a:t>
            </a:r>
            <a:r>
              <a:rPr lang="en-GB" sz="2400" baseline="-250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s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stands for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“source resistance”.</a:t>
            </a:r>
          </a:p>
          <a:p>
            <a:pPr>
              <a:spcBef>
                <a:spcPct val="50000"/>
              </a:spcBef>
            </a:pPr>
            <a:endParaRPr lang="en-GB" sz="240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</a:t>
            </a:r>
            <a:endParaRPr lang="en-US" sz="2400" baseline="-2500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3860800"/>
            <a:ext cx="1257300" cy="2238375"/>
          </a:xfrm>
          <a:prstGeom prst="rect">
            <a:avLst/>
          </a:prstGeom>
          <a:noFill/>
        </p:spPr>
      </p:pic>
      <p:sp>
        <p:nvSpPr>
          <p:cNvPr id="3078" name="Line 6"/>
          <p:cNvSpPr>
            <a:spLocks noChangeShapeType="1"/>
          </p:cNvSpPr>
          <p:nvPr/>
        </p:nvSpPr>
        <p:spPr bwMode="auto">
          <a:xfrm>
            <a:off x="3176588" y="4908550"/>
            <a:ext cx="0" cy="4635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9" name="Line 7"/>
          <p:cNvSpPr>
            <a:spLocks noChangeShapeType="1"/>
          </p:cNvSpPr>
          <p:nvPr/>
        </p:nvSpPr>
        <p:spPr bwMode="auto">
          <a:xfrm flipH="1">
            <a:off x="2940050" y="5349875"/>
            <a:ext cx="431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1" name="Line 9"/>
          <p:cNvSpPr>
            <a:spLocks noChangeShapeType="1"/>
          </p:cNvSpPr>
          <p:nvPr/>
        </p:nvSpPr>
        <p:spPr bwMode="auto">
          <a:xfrm flipH="1">
            <a:off x="3071813" y="5445125"/>
            <a:ext cx="2159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2" name="Line 10"/>
          <p:cNvSpPr>
            <a:spLocks noChangeShapeType="1"/>
          </p:cNvSpPr>
          <p:nvPr/>
        </p:nvSpPr>
        <p:spPr bwMode="auto">
          <a:xfrm>
            <a:off x="3167063" y="5445125"/>
            <a:ext cx="0" cy="7826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3094038" y="4383088"/>
            <a:ext cx="139700" cy="52228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9" name="Line 17"/>
          <p:cNvSpPr>
            <a:spLocks noChangeShapeType="1"/>
          </p:cNvSpPr>
          <p:nvPr/>
        </p:nvSpPr>
        <p:spPr bwMode="auto">
          <a:xfrm flipV="1">
            <a:off x="3170238" y="3790950"/>
            <a:ext cx="0" cy="5730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646363" y="4010025"/>
            <a:ext cx="987425" cy="2073275"/>
          </a:xfrm>
          <a:prstGeom prst="rect">
            <a:avLst/>
          </a:prstGeom>
          <a:noFill/>
          <a:ln w="2857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Text Box 19"/>
          <p:cNvSpPr txBox="1">
            <a:spLocks noChangeArrowheads="1"/>
          </p:cNvSpPr>
          <p:nvPr/>
        </p:nvSpPr>
        <p:spPr bwMode="auto">
          <a:xfrm>
            <a:off x="3060700" y="3414713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cs typeface="Arial" charset="0"/>
              </a:rPr>
              <a:t>+</a:t>
            </a:r>
          </a:p>
        </p:txBody>
      </p:sp>
      <p:sp>
        <p:nvSpPr>
          <p:cNvPr id="3092" name="Text Box 20"/>
          <p:cNvSpPr txBox="1">
            <a:spLocks noChangeArrowheads="1"/>
          </p:cNvSpPr>
          <p:nvPr/>
        </p:nvSpPr>
        <p:spPr bwMode="auto">
          <a:xfrm>
            <a:off x="3133725" y="5778500"/>
            <a:ext cx="5238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600">
                <a:cs typeface="Arial" charset="0"/>
              </a:rPr>
              <a:t>-</a:t>
            </a:r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 bwMode="auto">
          <a:xfrm>
            <a:off x="3121025" y="4108450"/>
            <a:ext cx="6461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="1" baseline="-25000"/>
              <a:t>int</a:t>
            </a:r>
            <a:endParaRPr lang="en-US" b="1" baseline="-25000"/>
          </a:p>
        </p:txBody>
      </p:sp>
      <p:sp>
        <p:nvSpPr>
          <p:cNvPr id="3095" name="Text Box 23"/>
          <p:cNvSpPr txBox="1">
            <a:spLocks noChangeArrowheads="1"/>
          </p:cNvSpPr>
          <p:nvPr/>
        </p:nvSpPr>
        <p:spPr bwMode="auto">
          <a:xfrm>
            <a:off x="2719388" y="4876800"/>
            <a:ext cx="73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V</a:t>
            </a:r>
            <a:r>
              <a:rPr lang="en-GB" b="1" baseline="-25000"/>
              <a:t>s</a:t>
            </a:r>
            <a:endParaRPr lang="en-US" b="1" baseline="-25000"/>
          </a:p>
        </p:txBody>
      </p:sp>
      <p:sp>
        <p:nvSpPr>
          <p:cNvPr id="3096" name="Text Box 24"/>
          <p:cNvSpPr txBox="1">
            <a:spLocks noChangeArrowheads="1"/>
          </p:cNvSpPr>
          <p:nvPr/>
        </p:nvSpPr>
        <p:spPr bwMode="auto">
          <a:xfrm>
            <a:off x="3865563" y="4267200"/>
            <a:ext cx="1498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Alternatively</a:t>
            </a:r>
            <a:endParaRPr lang="en-US"/>
          </a:p>
        </p:txBody>
      </p:sp>
      <p:sp>
        <p:nvSpPr>
          <p:cNvPr id="3107" name="Text Box 35"/>
          <p:cNvSpPr txBox="1">
            <a:spLocks noChangeArrowheads="1"/>
          </p:cNvSpPr>
          <p:nvPr/>
        </p:nvSpPr>
        <p:spPr bwMode="auto">
          <a:xfrm>
            <a:off x="7848600" y="5873750"/>
            <a:ext cx="5238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600">
                <a:cs typeface="Arial" charset="0"/>
              </a:rPr>
              <a:t>-</a:t>
            </a:r>
          </a:p>
        </p:txBody>
      </p:sp>
      <p:sp>
        <p:nvSpPr>
          <p:cNvPr id="3097" name="Line 25"/>
          <p:cNvSpPr>
            <a:spLocks noChangeShapeType="1"/>
          </p:cNvSpPr>
          <p:nvPr/>
        </p:nvSpPr>
        <p:spPr bwMode="auto">
          <a:xfrm>
            <a:off x="6156325" y="3998913"/>
            <a:ext cx="0" cy="8048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98" name="Line 26"/>
          <p:cNvSpPr>
            <a:spLocks noChangeShapeType="1"/>
          </p:cNvSpPr>
          <p:nvPr/>
        </p:nvSpPr>
        <p:spPr bwMode="auto">
          <a:xfrm flipH="1">
            <a:off x="5900738" y="4816475"/>
            <a:ext cx="5000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99" name="Line 27"/>
          <p:cNvSpPr>
            <a:spLocks noChangeShapeType="1"/>
          </p:cNvSpPr>
          <p:nvPr/>
        </p:nvSpPr>
        <p:spPr bwMode="auto">
          <a:xfrm flipH="1">
            <a:off x="6002338" y="4937125"/>
            <a:ext cx="2809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00" name="Line 28"/>
          <p:cNvSpPr>
            <a:spLocks noChangeShapeType="1"/>
          </p:cNvSpPr>
          <p:nvPr/>
        </p:nvSpPr>
        <p:spPr bwMode="auto">
          <a:xfrm>
            <a:off x="6156325" y="4926013"/>
            <a:ext cx="0" cy="11207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01" name="Line 29"/>
          <p:cNvSpPr>
            <a:spLocks noChangeShapeType="1"/>
          </p:cNvSpPr>
          <p:nvPr/>
        </p:nvSpPr>
        <p:spPr bwMode="auto">
          <a:xfrm>
            <a:off x="6132513" y="4010025"/>
            <a:ext cx="7794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6913563" y="3913188"/>
            <a:ext cx="560387" cy="18256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03" name="Line 31"/>
          <p:cNvSpPr>
            <a:spLocks noChangeShapeType="1"/>
          </p:cNvSpPr>
          <p:nvPr/>
        </p:nvSpPr>
        <p:spPr bwMode="auto">
          <a:xfrm>
            <a:off x="7473950" y="3998913"/>
            <a:ext cx="4508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04" name="Line 32"/>
          <p:cNvSpPr>
            <a:spLocks noChangeShapeType="1"/>
          </p:cNvSpPr>
          <p:nvPr/>
        </p:nvSpPr>
        <p:spPr bwMode="auto">
          <a:xfrm>
            <a:off x="6145213" y="6022975"/>
            <a:ext cx="1828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05" name="Rectangle 33"/>
          <p:cNvSpPr>
            <a:spLocks noChangeArrowheads="1"/>
          </p:cNvSpPr>
          <p:nvPr/>
        </p:nvSpPr>
        <p:spPr bwMode="auto">
          <a:xfrm>
            <a:off x="5535613" y="3644900"/>
            <a:ext cx="2097087" cy="2670175"/>
          </a:xfrm>
          <a:prstGeom prst="rect">
            <a:avLst/>
          </a:prstGeom>
          <a:noFill/>
          <a:ln w="2857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06" name="Text Box 34"/>
          <p:cNvSpPr txBox="1">
            <a:spLocks noChangeArrowheads="1"/>
          </p:cNvSpPr>
          <p:nvPr/>
        </p:nvSpPr>
        <p:spPr bwMode="auto">
          <a:xfrm>
            <a:off x="7812088" y="3484563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cs typeface="Arial" charset="0"/>
              </a:rPr>
              <a:t>+</a:t>
            </a:r>
          </a:p>
        </p:txBody>
      </p:sp>
      <p:sp>
        <p:nvSpPr>
          <p:cNvPr id="3108" name="Text Box 36"/>
          <p:cNvSpPr txBox="1">
            <a:spLocks noChangeArrowheads="1"/>
          </p:cNvSpPr>
          <p:nvPr/>
        </p:nvSpPr>
        <p:spPr bwMode="auto">
          <a:xfrm>
            <a:off x="6119813" y="4899025"/>
            <a:ext cx="73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V</a:t>
            </a:r>
            <a:r>
              <a:rPr lang="en-GB" b="1" baseline="-25000"/>
              <a:t>s</a:t>
            </a:r>
            <a:endParaRPr lang="en-US" b="1" baseline="-25000"/>
          </a:p>
        </p:txBody>
      </p:sp>
      <p:sp>
        <p:nvSpPr>
          <p:cNvPr id="3109" name="Text Box 37"/>
          <p:cNvSpPr txBox="1">
            <a:spLocks noChangeArrowheads="1"/>
          </p:cNvSpPr>
          <p:nvPr/>
        </p:nvSpPr>
        <p:spPr bwMode="auto">
          <a:xfrm>
            <a:off x="6921500" y="4071938"/>
            <a:ext cx="6461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="1" baseline="-25000"/>
              <a:t>int</a:t>
            </a:r>
            <a:endParaRPr lang="en-US" b="1" baseline="-25000"/>
          </a:p>
        </p:txBody>
      </p:sp>
      <p:sp>
        <p:nvSpPr>
          <p:cNvPr id="3110" name="Line 38"/>
          <p:cNvSpPr>
            <a:spLocks noChangeShapeType="1"/>
          </p:cNvSpPr>
          <p:nvPr/>
        </p:nvSpPr>
        <p:spPr bwMode="auto">
          <a:xfrm>
            <a:off x="4051300" y="4711700"/>
            <a:ext cx="1320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Voltage Sources </a:t>
            </a:r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857D9-2057-483C-8CC2-B2EC887BB72B}" type="slidenum">
              <a:rPr lang="en-US"/>
              <a:pPr/>
              <a:t>3</a:t>
            </a:fld>
            <a:endParaRPr lang="en-US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685800" y="342900"/>
            <a:ext cx="781050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So, a practical battery is more accurately described as 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 source of voltage with some internal resistance in series with it.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The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output </a:t>
            </a: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of a 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power amplifier may</a:t>
            </a: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be considered as an </a:t>
            </a:r>
            <a:r>
              <a:rPr lang="en-GB" sz="2400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a.c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 voltage source</a:t>
            </a: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with its own internal </a:t>
            </a:r>
            <a:r>
              <a:rPr lang="en-GB" sz="240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resistance.</a:t>
            </a:r>
            <a:endParaRPr lang="en-GB" sz="24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Note: from now on we will always consider voltage sources as having an internal resistance.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In addition all 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signal sources</a:t>
            </a: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will also be considered to have their own internal resistance as well. 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See later note on signal sources</a:t>
            </a:r>
            <a:r>
              <a:rPr lang="en-GB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.</a:t>
            </a:r>
            <a:endParaRPr lang="en-US" sz="24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Voltage Sources  </a:t>
            </a:r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C5A3F-F61E-445F-9F0D-74562D4AC1A6}" type="slidenum">
              <a:rPr lang="en-US"/>
              <a:pPr/>
              <a:t>4</a:t>
            </a:fld>
            <a:endParaRPr lang="en-US"/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711200" y="304800"/>
            <a:ext cx="7797800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What is the significance of the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internal resistance?</a:t>
            </a:r>
          </a:p>
          <a:p>
            <a:pPr>
              <a:spcBef>
                <a:spcPct val="50000"/>
              </a:spcBef>
            </a:pP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Answer: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The internal resistance acts like a resistance internally to the battery/power supply but in-line with any load connected to the supply.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This means that it adds to the total circuit resistance and also causes an internal voltage drop within the battery/supply.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This means that the actual “terminal voltage” of the supply will always be less than the nominal internal voltage V</a:t>
            </a:r>
            <a:r>
              <a:rPr lang="en-GB" sz="2400" baseline="-250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s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Voltage Sources  </a:t>
            </a:r>
            <a:endParaRPr lang="en-US" dirty="0"/>
          </a:p>
        </p:txBody>
      </p:sp>
      <p:sp>
        <p:nvSpPr>
          <p:cNvPr id="2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3CFDA-7D30-4E21-BDFF-15B97182C51B}" type="slidenum">
              <a:rPr lang="en-US"/>
              <a:pPr/>
              <a:t>5</a:t>
            </a:fld>
            <a:endParaRPr lang="en-US"/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381000" y="241300"/>
            <a:ext cx="82931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So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whenever we connect a load onto a power supply the terminal voltage of the supply will drop.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The drop in voltage will be due to the voltage drop across R</a:t>
            </a:r>
            <a:r>
              <a:rPr lang="en-GB" sz="2400" baseline="-250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int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which results from the load current flowing through R</a:t>
            </a:r>
            <a:r>
              <a:rPr lang="en-GB" sz="2400" baseline="-250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int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.</a:t>
            </a:r>
            <a:endParaRPr lang="en-US" sz="2400" baseline="-250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US" sz="24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6150" name="Line 6"/>
          <p:cNvSpPr>
            <a:spLocks noChangeShapeType="1"/>
          </p:cNvSpPr>
          <p:nvPr/>
        </p:nvSpPr>
        <p:spPr bwMode="auto">
          <a:xfrm>
            <a:off x="1393825" y="3198813"/>
            <a:ext cx="0" cy="8048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51" name="Line 7"/>
          <p:cNvSpPr>
            <a:spLocks noChangeShapeType="1"/>
          </p:cNvSpPr>
          <p:nvPr/>
        </p:nvSpPr>
        <p:spPr bwMode="auto">
          <a:xfrm flipH="1">
            <a:off x="1138238" y="4016375"/>
            <a:ext cx="5000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52" name="Line 8"/>
          <p:cNvSpPr>
            <a:spLocks noChangeShapeType="1"/>
          </p:cNvSpPr>
          <p:nvPr/>
        </p:nvSpPr>
        <p:spPr bwMode="auto">
          <a:xfrm flipH="1">
            <a:off x="1239838" y="4137025"/>
            <a:ext cx="2809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53" name="Line 9"/>
          <p:cNvSpPr>
            <a:spLocks noChangeShapeType="1"/>
          </p:cNvSpPr>
          <p:nvPr/>
        </p:nvSpPr>
        <p:spPr bwMode="auto">
          <a:xfrm>
            <a:off x="1393825" y="4125913"/>
            <a:ext cx="0" cy="11207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54" name="Line 10"/>
          <p:cNvSpPr>
            <a:spLocks noChangeShapeType="1"/>
          </p:cNvSpPr>
          <p:nvPr/>
        </p:nvSpPr>
        <p:spPr bwMode="auto">
          <a:xfrm>
            <a:off x="1370013" y="3209925"/>
            <a:ext cx="7794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2151063" y="3113088"/>
            <a:ext cx="560387" cy="18256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6" name="Line 12"/>
          <p:cNvSpPr>
            <a:spLocks noChangeShapeType="1"/>
          </p:cNvSpPr>
          <p:nvPr/>
        </p:nvSpPr>
        <p:spPr bwMode="auto">
          <a:xfrm>
            <a:off x="2711450" y="3198813"/>
            <a:ext cx="4508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57" name="Line 13"/>
          <p:cNvSpPr>
            <a:spLocks noChangeShapeType="1"/>
          </p:cNvSpPr>
          <p:nvPr/>
        </p:nvSpPr>
        <p:spPr bwMode="auto">
          <a:xfrm>
            <a:off x="1382713" y="5222875"/>
            <a:ext cx="1828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58" name="Rectangle 14"/>
          <p:cNvSpPr>
            <a:spLocks noChangeArrowheads="1"/>
          </p:cNvSpPr>
          <p:nvPr/>
        </p:nvSpPr>
        <p:spPr bwMode="auto">
          <a:xfrm>
            <a:off x="773113" y="2438400"/>
            <a:ext cx="2097087" cy="3076575"/>
          </a:xfrm>
          <a:prstGeom prst="rect">
            <a:avLst/>
          </a:prstGeom>
          <a:noFill/>
          <a:ln w="2857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3049588" y="2684463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cs typeface="Arial" charset="0"/>
              </a:rPr>
              <a:t>+</a:t>
            </a:r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1357313" y="4098925"/>
            <a:ext cx="73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V</a:t>
            </a:r>
            <a:r>
              <a:rPr lang="en-GB" b="1" baseline="-25000"/>
              <a:t>s</a:t>
            </a:r>
            <a:endParaRPr lang="en-US" b="1" baseline="-25000"/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2057400" y="3284538"/>
            <a:ext cx="6461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="1" baseline="-25000"/>
              <a:t>int</a:t>
            </a:r>
            <a:endParaRPr lang="en-US" b="1" baseline="-25000"/>
          </a:p>
        </p:txBody>
      </p:sp>
      <p:sp>
        <p:nvSpPr>
          <p:cNvPr id="6162" name="Line 18"/>
          <p:cNvSpPr>
            <a:spLocks noChangeShapeType="1"/>
          </p:cNvSpPr>
          <p:nvPr/>
        </p:nvSpPr>
        <p:spPr bwMode="auto">
          <a:xfrm>
            <a:off x="3302000" y="3276600"/>
            <a:ext cx="0" cy="190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63" name="Line 19"/>
          <p:cNvSpPr>
            <a:spLocks noChangeShapeType="1"/>
          </p:cNvSpPr>
          <p:nvPr/>
        </p:nvSpPr>
        <p:spPr bwMode="auto">
          <a:xfrm>
            <a:off x="3136900" y="3187700"/>
            <a:ext cx="12065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64" name="Line 20"/>
          <p:cNvSpPr>
            <a:spLocks noChangeShapeType="1"/>
          </p:cNvSpPr>
          <p:nvPr/>
        </p:nvSpPr>
        <p:spPr bwMode="auto">
          <a:xfrm>
            <a:off x="3175000" y="5219700"/>
            <a:ext cx="1155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65" name="Line 21"/>
          <p:cNvSpPr>
            <a:spLocks noChangeShapeType="1"/>
          </p:cNvSpPr>
          <p:nvPr/>
        </p:nvSpPr>
        <p:spPr bwMode="auto">
          <a:xfrm>
            <a:off x="4343400" y="3187700"/>
            <a:ext cx="0" cy="558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66" name="Rectangle 22"/>
          <p:cNvSpPr>
            <a:spLocks noChangeArrowheads="1"/>
          </p:cNvSpPr>
          <p:nvPr/>
        </p:nvSpPr>
        <p:spPr bwMode="auto">
          <a:xfrm>
            <a:off x="4267200" y="3759200"/>
            <a:ext cx="165100" cy="457200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67" name="Line 23"/>
          <p:cNvSpPr>
            <a:spLocks noChangeShapeType="1"/>
          </p:cNvSpPr>
          <p:nvPr/>
        </p:nvSpPr>
        <p:spPr bwMode="auto">
          <a:xfrm>
            <a:off x="4356100" y="4216400"/>
            <a:ext cx="0" cy="10033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68" name="Text Box 24"/>
          <p:cNvSpPr txBox="1">
            <a:spLocks noChangeArrowheads="1"/>
          </p:cNvSpPr>
          <p:nvPr/>
        </p:nvSpPr>
        <p:spPr bwMode="auto">
          <a:xfrm>
            <a:off x="4406900" y="4305300"/>
            <a:ext cx="15621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Load resistance</a:t>
            </a:r>
            <a:endParaRPr lang="en-US"/>
          </a:p>
        </p:txBody>
      </p:sp>
      <p:sp>
        <p:nvSpPr>
          <p:cNvPr id="6169" name="AutoShape 25"/>
          <p:cNvSpPr>
            <a:spLocks/>
          </p:cNvSpPr>
          <p:nvPr/>
        </p:nvSpPr>
        <p:spPr bwMode="auto">
          <a:xfrm rot="5400000">
            <a:off x="2292350" y="2686050"/>
            <a:ext cx="254000" cy="469900"/>
          </a:xfrm>
          <a:prstGeom prst="leftBrace">
            <a:avLst>
              <a:gd name="adj1" fmla="val 15417"/>
              <a:gd name="adj2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70" name="Text Box 26"/>
          <p:cNvSpPr txBox="1">
            <a:spLocks noChangeArrowheads="1"/>
          </p:cNvSpPr>
          <p:nvPr/>
        </p:nvSpPr>
        <p:spPr bwMode="auto">
          <a:xfrm>
            <a:off x="1993900" y="2476500"/>
            <a:ext cx="787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V</a:t>
            </a:r>
            <a:r>
              <a:rPr lang="en-GB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int</a:t>
            </a:r>
            <a:endParaRPr lang="en-US" b="1" baseline="-250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6172" name="AutoShape 28"/>
          <p:cNvSpPr>
            <a:spLocks/>
          </p:cNvSpPr>
          <p:nvPr/>
        </p:nvSpPr>
        <p:spPr bwMode="auto">
          <a:xfrm>
            <a:off x="4533900" y="3746500"/>
            <a:ext cx="88900" cy="469900"/>
          </a:xfrm>
          <a:prstGeom prst="rightBrace">
            <a:avLst>
              <a:gd name="adj1" fmla="val 44048"/>
              <a:gd name="adj2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73" name="Text Box 29"/>
          <p:cNvSpPr txBox="1">
            <a:spLocks noChangeArrowheads="1"/>
          </p:cNvSpPr>
          <p:nvPr/>
        </p:nvSpPr>
        <p:spPr bwMode="auto">
          <a:xfrm>
            <a:off x="4762500" y="3670300"/>
            <a:ext cx="889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V</a:t>
            </a:r>
            <a:r>
              <a:rPr lang="en-GB" b="1" baseline="-25000"/>
              <a:t>load</a:t>
            </a:r>
            <a:endParaRPr lang="en-US" b="1" baseline="-25000"/>
          </a:p>
        </p:txBody>
      </p:sp>
      <p:sp>
        <p:nvSpPr>
          <p:cNvPr id="6174" name="Text Box 30"/>
          <p:cNvSpPr txBox="1">
            <a:spLocks noChangeArrowheads="1"/>
          </p:cNvSpPr>
          <p:nvPr/>
        </p:nvSpPr>
        <p:spPr bwMode="auto">
          <a:xfrm>
            <a:off x="5156200" y="2730500"/>
            <a:ext cx="34417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/>
              <a:t>V</a:t>
            </a:r>
            <a:r>
              <a:rPr lang="en-GB" sz="2400" b="1" baseline="-25000"/>
              <a:t>load</a:t>
            </a:r>
            <a:r>
              <a:rPr lang="en-GB" sz="2400"/>
              <a:t> = V</a:t>
            </a:r>
            <a:r>
              <a:rPr lang="en-GB" sz="2400" b="1" baseline="-25000"/>
              <a:t>s</a:t>
            </a:r>
            <a:r>
              <a:rPr lang="en-GB" sz="2400"/>
              <a:t> - V</a:t>
            </a:r>
            <a:r>
              <a:rPr lang="en-GB" sz="2400" b="1" baseline="-25000"/>
              <a:t>int</a:t>
            </a:r>
            <a:endParaRPr lang="en-US" sz="2400" b="1" baseline="-25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Voltage Sources  </a:t>
            </a:r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E95ED-8531-4177-ABD6-3FF6C73FCA9F}" type="slidenum">
              <a:rPr lang="en-US"/>
              <a:pPr/>
              <a:t>6</a:t>
            </a:fld>
            <a:endParaRPr lang="en-US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774700" y="508000"/>
            <a:ext cx="7556500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Because there is always a voltage drop internally to the voltage source when current flows into the load it means that there is always some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power loss within the power supply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when it is connected to a load and is supplying current to the load.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This means that when a power amplifier supplies power to a speaker, some of the power destined for the speaker will actually be lost (as heat) within the power amplifier.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In some power amplifiers up to 75% or more power may be lost within the amplifier.</a:t>
            </a:r>
          </a:p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 power amplifier is not a power supply in the strictest sense but the principle still applies.</a:t>
            </a:r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Voltage Sources 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EC5C-F2B0-42A1-8E9C-7AFF0654E86B}" type="slidenum">
              <a:rPr lang="en-US"/>
              <a:pPr/>
              <a:t>7</a:t>
            </a:fld>
            <a:endParaRPr lang="en-US"/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520700" y="292100"/>
            <a:ext cx="816610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From now on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YOU</a:t>
            </a:r>
            <a:r>
              <a:rPr lang="en-GB" sz="24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 must always consider the effect of the internal resistance of all supplies because it has an effect on circuit performance. The effect may be minimal or very significant.</a:t>
            </a:r>
          </a:p>
          <a:p>
            <a:pPr>
              <a:spcBef>
                <a:spcPct val="50000"/>
              </a:spcBef>
            </a:pPr>
            <a:endParaRPr lang="en-GB" sz="24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US" sz="24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547</Words>
  <Application>Microsoft Office PowerPoint</Application>
  <PresentationFormat>On-screen Show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16</cp:revision>
  <dcterms:created xsi:type="dcterms:W3CDTF">2006-10-14T16:47:10Z</dcterms:created>
  <dcterms:modified xsi:type="dcterms:W3CDTF">2014-10-14T08:35:27Z</dcterms:modified>
</cp:coreProperties>
</file>