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1026" y="-3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6A3288-DD13-451E-99CE-B95BCCD60C09}" type="datetimeFigureOut">
              <a:rPr lang="en-GB" smtClean="0"/>
              <a:t>08/04/2021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2331554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6A3288-DD13-451E-99CE-B95BCCD60C09}" type="datetimeFigureOut">
              <a:rPr lang="en-GB" smtClean="0"/>
              <a:t>08/04/2021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3529424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6A3288-DD13-451E-99CE-B95BCCD60C09}" type="datetimeFigureOut">
              <a:rPr lang="en-GB" smtClean="0"/>
              <a:t>08/04/2021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4286009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6A3288-DD13-451E-99CE-B95BCCD60C09}" type="datetimeFigureOut">
              <a:rPr lang="en-GB" smtClean="0"/>
              <a:t>08/04/2021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20388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6A3288-DD13-451E-99CE-B95BCCD60C09}" type="datetimeFigureOut">
              <a:rPr lang="en-GB" smtClean="0"/>
              <a:t>08/04/2021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1366653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A3288-DD13-451E-99CE-B95BCCD60C09}" type="datetimeFigureOut">
              <a:rPr lang="en-GB" smtClean="0"/>
              <a:t>08/04/2021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2701113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6A3288-DD13-451E-99CE-B95BCCD60C09}" type="datetimeFigureOut">
              <a:rPr lang="en-GB" smtClean="0"/>
              <a:t>08/04/2021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13361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476A3288-DD13-451E-99CE-B95BCCD60C09}" type="datetimeFigureOut">
              <a:rPr lang="en-GB" smtClean="0"/>
              <a:t>08/04/2021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3074464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476A3288-DD13-451E-99CE-B95BCCD60C09}" type="datetimeFigureOut">
              <a:rPr lang="en-GB" smtClean="0"/>
              <a:t>08/04/2021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3018530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6A3288-DD13-451E-99CE-B95BCCD60C09}" type="datetimeFigureOut">
              <a:rPr lang="en-GB" smtClean="0"/>
              <a:t>08/04/2021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223355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6A3288-DD13-451E-99CE-B95BCCD60C09}" type="datetimeFigureOut">
              <a:rPr lang="en-GB" smtClean="0"/>
              <a:t>08/04/2021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93CC1F-137B-49E6-AD46-EF10A0229B59}" type="slidenum">
              <a:rPr lang="en-GB" smtClean="0"/>
              <a:t>‹#›</a:t>
            </a:fld>
            <a:endParaRPr lang="en-GB"/>
          </a:p>
        </p:txBody>
      </p:sp>
    </p:spTree>
    <p:extLst>
      <p:ext uri="{BB962C8B-B14F-4D97-AF65-F5344CB8AC3E}">
        <p14:creationId xmlns:p14="http://schemas.microsoft.com/office/powerpoint/2010/main" val="311253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476A3288-DD13-451E-99CE-B95BCCD60C09}" type="datetimeFigureOut">
              <a:rPr lang="en-GB" smtClean="0"/>
              <a:t>08/04/2021</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C293CC1F-137B-49E6-AD46-EF10A0229B59}" type="slidenum">
              <a:rPr lang="en-GB" smtClean="0"/>
              <a:t>‹#›</a:t>
            </a:fld>
            <a:endParaRPr lang="en-GB"/>
          </a:p>
        </p:txBody>
      </p:sp>
    </p:spTree>
    <p:extLst>
      <p:ext uri="{BB962C8B-B14F-4D97-AF65-F5344CB8AC3E}">
        <p14:creationId xmlns:p14="http://schemas.microsoft.com/office/powerpoint/2010/main" val="210518149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alpha val="20000"/>
              </a:schemeClr>
            </a:gs>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6" name="Picture 5" descr="How are employees coping with remote working? | HRD America">
            <a:extLst>
              <a:ext uri="{FF2B5EF4-FFF2-40B4-BE49-F238E27FC236}">
                <a16:creationId xmlns:a16="http://schemas.microsoft.com/office/drawing/2014/main" id="{F55ADAB3-5482-4923-B302-4DF57B40168C}"/>
              </a:ext>
            </a:extLst>
          </p:cNvPr>
          <p:cNvPicPr/>
          <p:nvPr/>
        </p:nvPicPr>
        <p:blipFill rotWithShape="1">
          <a:blip r:embed="rId2">
            <a:alphaModFix amt="25000"/>
            <a:extLst>
              <a:ext uri="{28A0092B-C50C-407E-A947-70E740481C1C}">
                <a14:useLocalDpi xmlns:a14="http://schemas.microsoft.com/office/drawing/2010/main" val="0"/>
              </a:ext>
            </a:extLst>
          </a:blip>
          <a:srcRect l="22974" r="34588"/>
          <a:stretch/>
        </p:blipFill>
        <p:spPr bwMode="auto">
          <a:xfrm>
            <a:off x="-9555" y="3"/>
            <a:ext cx="9601200" cy="12801597"/>
          </a:xfrm>
          <a:prstGeom prst="rect">
            <a:avLst/>
          </a:prstGeom>
          <a:gradFill>
            <a:gsLst>
              <a:gs pos="0">
                <a:schemeClr val="bg2">
                  <a:alpha val="30000"/>
                </a:schemeClr>
              </a:gs>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gradFill>
          <a:effectLst>
            <a:outerShdw blurRad="50800" dist="50800" dir="5400000" algn="ctr" rotWithShape="0">
              <a:srgbClr val="000000"/>
            </a:outerShdw>
          </a:effectLst>
        </p:spPr>
      </p:pic>
      <p:sp>
        <p:nvSpPr>
          <p:cNvPr id="5" name="Rectangle 4">
            <a:extLst>
              <a:ext uri="{FF2B5EF4-FFF2-40B4-BE49-F238E27FC236}">
                <a16:creationId xmlns:a16="http://schemas.microsoft.com/office/drawing/2014/main" id="{EF39AB1B-3FD1-48F8-BA66-6A2D3A50CC5D}"/>
              </a:ext>
            </a:extLst>
          </p:cNvPr>
          <p:cNvSpPr/>
          <p:nvPr/>
        </p:nvSpPr>
        <p:spPr>
          <a:xfrm>
            <a:off x="1856167" y="79016"/>
            <a:ext cx="5578901" cy="966034"/>
          </a:xfrm>
          <a:prstGeom prst="rect">
            <a:avLst/>
          </a:prstGeom>
        </p:spPr>
        <p:txBody>
          <a:bodyPr wrap="square">
            <a:spAutoFit/>
          </a:bodyPr>
          <a:lstStyle/>
          <a:p>
            <a:pPr algn="ctr">
              <a:lnSpc>
                <a:spcPct val="107000"/>
              </a:lnSpc>
              <a:spcAft>
                <a:spcPts val="239"/>
              </a:spcAft>
            </a:pPr>
            <a:r>
              <a:rPr lang="en-GB" sz="1795" b="1" dirty="0">
                <a:latin typeface="Calibri" panose="020F0502020204030204" pitchFamily="34" charset="0"/>
                <a:ea typeface="Calibri" panose="020F0502020204030204" pitchFamily="34" charset="0"/>
                <a:cs typeface="Calibri" panose="020F0502020204030204" pitchFamily="34" charset="0"/>
              </a:rPr>
              <a:t>A case study of remote working during the COVID 19 pandemic and its effects on organisational culture (isolation)</a:t>
            </a:r>
            <a:endParaRPr lang="en-GB" sz="1795" b="1"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81FBB9E6-2C50-48FE-A12F-03FF7E1F3CEC}"/>
              </a:ext>
            </a:extLst>
          </p:cNvPr>
          <p:cNvSpPr txBox="1"/>
          <p:nvPr/>
        </p:nvSpPr>
        <p:spPr>
          <a:xfrm>
            <a:off x="36182" y="744492"/>
            <a:ext cx="7303081" cy="1567224"/>
          </a:xfrm>
          <a:prstGeom prst="rect">
            <a:avLst/>
          </a:prstGeom>
          <a:noFill/>
        </p:spPr>
        <p:txBody>
          <a:bodyPr wrap="square" rtlCol="0">
            <a:spAutoFit/>
          </a:bodyPr>
          <a:lstStyle/>
          <a:p>
            <a:pPr algn="ctr"/>
            <a:r>
              <a:rPr lang="en-GB" sz="1200" b="1" dirty="0"/>
              <a:t>Introduction</a:t>
            </a:r>
          </a:p>
          <a:p>
            <a:pPr algn="ctr">
              <a:lnSpc>
                <a:spcPct val="150000"/>
              </a:lnSpc>
            </a:pPr>
            <a:r>
              <a:rPr lang="en-GB" sz="1000" dirty="0"/>
              <a:t>The aim of this study is to provide the experiences and opinions of those effected by the coronavirus pandemic due to it effecting their culture amongst different organisations within the local surrounding area. </a:t>
            </a:r>
          </a:p>
          <a:p>
            <a:pPr algn="ctr">
              <a:lnSpc>
                <a:spcPct val="150000"/>
              </a:lnSpc>
            </a:pPr>
            <a:r>
              <a:rPr lang="en-GB" sz="1000" dirty="0"/>
              <a:t>In the early days of 2020 after the outbreak of COVID-19 in December 2019 in China, the World Health Organization identified SARS-CoV-2 as a new type of coronavirus. The outbreak of COVID-19 quickly spread around the world </a:t>
            </a:r>
            <a:r>
              <a:rPr lang="en-GB" sz="1000" b="1" dirty="0"/>
              <a:t>(Pathak 2020)</a:t>
            </a:r>
            <a:r>
              <a:rPr lang="en-GB" sz="1000" dirty="0"/>
              <a:t>. Cultural changes occur as over time civilization evolves, a significant number of things can change and with evolution, change occurs. </a:t>
            </a:r>
          </a:p>
          <a:p>
            <a:pPr algn="ctr">
              <a:lnSpc>
                <a:spcPct val="150000"/>
              </a:lnSpc>
            </a:pPr>
            <a:endParaRPr lang="en-GB" sz="657" b="1" dirty="0"/>
          </a:p>
        </p:txBody>
      </p:sp>
      <p:sp>
        <p:nvSpPr>
          <p:cNvPr id="10" name="TextBox 9">
            <a:extLst>
              <a:ext uri="{FF2B5EF4-FFF2-40B4-BE49-F238E27FC236}">
                <a16:creationId xmlns:a16="http://schemas.microsoft.com/office/drawing/2014/main" id="{D9BCE27A-BA2F-4DD4-9D6F-DF1DBC127103}"/>
              </a:ext>
            </a:extLst>
          </p:cNvPr>
          <p:cNvSpPr txBox="1"/>
          <p:nvPr/>
        </p:nvSpPr>
        <p:spPr>
          <a:xfrm>
            <a:off x="0" y="2103591"/>
            <a:ext cx="7303081" cy="3482492"/>
          </a:xfrm>
          <a:prstGeom prst="rect">
            <a:avLst/>
          </a:prstGeom>
          <a:noFill/>
        </p:spPr>
        <p:txBody>
          <a:bodyPr wrap="square" rtlCol="0">
            <a:spAutoFit/>
          </a:bodyPr>
          <a:lstStyle/>
          <a:p>
            <a:pPr algn="ctr"/>
            <a:r>
              <a:rPr lang="en-GB" sz="1200" b="1" dirty="0"/>
              <a:t>Literature Review</a:t>
            </a:r>
          </a:p>
          <a:p>
            <a:pPr algn="ctr">
              <a:lnSpc>
                <a:spcPct val="150000"/>
              </a:lnSpc>
            </a:pPr>
            <a:r>
              <a:rPr lang="en-GB" sz="1000" dirty="0"/>
              <a:t>Culture is the shared set of attitudes, values, practices, and goals that set the characteristics of an organisation </a:t>
            </a:r>
            <a:r>
              <a:rPr lang="en-GB" sz="1000" b="1" dirty="0"/>
              <a:t>(Merriam Webster 2020)</a:t>
            </a:r>
            <a:r>
              <a:rPr lang="en-GB" sz="1000" dirty="0"/>
              <a:t>. Johnson and Scholes theory 1992 is based on the element that strategy and development within an organisation are influenced by the culture and environment.</a:t>
            </a:r>
          </a:p>
          <a:p>
            <a:pPr algn="ctr">
              <a:lnSpc>
                <a:spcPct val="150000"/>
              </a:lnSpc>
            </a:pPr>
            <a:r>
              <a:rPr lang="en-GB" sz="1000" dirty="0"/>
              <a:t>Remote working is a long-standing revolution in the workplace, which is being enabled by technology, but due to COVID-19 it has now become an urgent challenge for many organisations.  Organisations rely on their organisational culture to build common purpose within the organisation and a sense of identity </a:t>
            </a:r>
            <a:r>
              <a:rPr lang="en-GB" sz="1000" b="1" dirty="0"/>
              <a:t>(Ewing 2020)</a:t>
            </a:r>
            <a:r>
              <a:rPr lang="en-GB" sz="1000" dirty="0"/>
              <a:t>.</a:t>
            </a:r>
          </a:p>
          <a:p>
            <a:pPr algn="ctr">
              <a:lnSpc>
                <a:spcPct val="150000"/>
              </a:lnSpc>
            </a:pPr>
            <a:r>
              <a:rPr lang="en-GB" sz="1000" dirty="0"/>
              <a:t>For an organisation to maintain a pulse and culture within the organisation is essential, they provide effective engagement and communications to build a healthy work environment and culture </a:t>
            </a:r>
            <a:r>
              <a:rPr lang="en-GB" sz="1000" b="1" dirty="0"/>
              <a:t>(</a:t>
            </a:r>
            <a:r>
              <a:rPr lang="en-GB" sz="1000" b="1" dirty="0" err="1"/>
              <a:t>Sarnowski</a:t>
            </a:r>
            <a:r>
              <a:rPr lang="en-GB" sz="1000" b="1" dirty="0"/>
              <a:t> 2020)</a:t>
            </a:r>
            <a:r>
              <a:rPr lang="en-GB" sz="1000" dirty="0"/>
              <a:t>.</a:t>
            </a:r>
          </a:p>
          <a:p>
            <a:pPr algn="ctr">
              <a:lnSpc>
                <a:spcPct val="150000"/>
              </a:lnSpc>
            </a:pPr>
            <a:r>
              <a:rPr lang="en-GB" sz="1000" dirty="0"/>
              <a:t>A challenge organisations are facing is that of maintain productivity amongst the organisation, training people to get the most out of available technology and providing easy access to tools and resources they need is crucial to maintaining productivity.</a:t>
            </a:r>
          </a:p>
          <a:p>
            <a:pPr algn="ctr">
              <a:lnSpc>
                <a:spcPct val="150000"/>
              </a:lnSpc>
            </a:pPr>
            <a:r>
              <a:rPr lang="en-GB" sz="1000" dirty="0"/>
              <a:t>COVID 19 has caused a high effect of loneliness for many individuals in every workforce sector. Due to the current situation of COVID-19, technology the source that was once seen as the cause of loneliness has now been tasked as the cure, with it been the main aspect of individuals remote working lives </a:t>
            </a:r>
            <a:r>
              <a:rPr lang="en-GB" sz="1000" b="1" dirty="0"/>
              <a:t>(Moss 2020)</a:t>
            </a:r>
            <a:r>
              <a:rPr lang="en-GB" sz="1000" dirty="0"/>
              <a:t>. </a:t>
            </a:r>
          </a:p>
          <a:p>
            <a:pPr algn="ctr"/>
            <a:endParaRPr lang="en-GB" sz="1000" b="1" dirty="0"/>
          </a:p>
          <a:p>
            <a:endParaRPr lang="en-GB" sz="165" dirty="0"/>
          </a:p>
          <a:p>
            <a:endParaRPr lang="en-GB" sz="165" dirty="0"/>
          </a:p>
        </p:txBody>
      </p:sp>
      <p:sp>
        <p:nvSpPr>
          <p:cNvPr id="12" name="TextBox 11">
            <a:extLst>
              <a:ext uri="{FF2B5EF4-FFF2-40B4-BE49-F238E27FC236}">
                <a16:creationId xmlns:a16="http://schemas.microsoft.com/office/drawing/2014/main" id="{91645C79-B74F-41DF-9EC2-1D5A5C7045C6}"/>
              </a:ext>
            </a:extLst>
          </p:cNvPr>
          <p:cNvSpPr txBox="1"/>
          <p:nvPr/>
        </p:nvSpPr>
        <p:spPr>
          <a:xfrm>
            <a:off x="7062848" y="4355002"/>
            <a:ext cx="2528797" cy="4251933"/>
          </a:xfrm>
          <a:prstGeom prst="rect">
            <a:avLst/>
          </a:prstGeom>
          <a:noFill/>
        </p:spPr>
        <p:txBody>
          <a:bodyPr wrap="square" rtlCol="0">
            <a:spAutoFit/>
          </a:bodyPr>
          <a:lstStyle/>
          <a:p>
            <a:pPr algn="ctr"/>
            <a:r>
              <a:rPr lang="en-GB" sz="1200" b="1" dirty="0"/>
              <a:t>Findings</a:t>
            </a:r>
          </a:p>
          <a:p>
            <a:pPr algn="ctr" fontAlgn="base">
              <a:lnSpc>
                <a:spcPct val="150000"/>
              </a:lnSpc>
            </a:pPr>
            <a:r>
              <a:rPr lang="en-GB" sz="1000" dirty="0"/>
              <a:t>Working alone with lack of connection has led to mental health feelings.</a:t>
            </a:r>
          </a:p>
          <a:p>
            <a:pPr algn="ctr" fontAlgn="base">
              <a:lnSpc>
                <a:spcPct val="150000"/>
              </a:lnSpc>
            </a:pPr>
            <a:r>
              <a:rPr lang="en-GB" sz="1000" dirty="0"/>
              <a:t>Office distractions have different impact in individuals in comparison to personal distractions which have greater negative distractions.</a:t>
            </a:r>
          </a:p>
          <a:p>
            <a:pPr algn="ctr" fontAlgn="base">
              <a:lnSpc>
                <a:spcPct val="150000"/>
              </a:lnSpc>
            </a:pPr>
            <a:r>
              <a:rPr lang="en-GB" sz="1000" dirty="0"/>
              <a:t>Communication through technology doesn’t have the same benefits as usual workplace interaction.</a:t>
            </a:r>
          </a:p>
          <a:p>
            <a:pPr algn="ctr">
              <a:lnSpc>
                <a:spcPct val="150000"/>
              </a:lnSpc>
            </a:pPr>
            <a:r>
              <a:rPr lang="en-GB" sz="1000" dirty="0"/>
              <a:t>The pandemic has prompted the organisation itself to interact with employees in a more virtual world. </a:t>
            </a:r>
            <a:endParaRPr lang="en-GB" sz="1000" b="1" dirty="0"/>
          </a:p>
          <a:p>
            <a:pPr algn="ctr" fontAlgn="base">
              <a:lnSpc>
                <a:spcPct val="150000"/>
              </a:lnSpc>
            </a:pPr>
            <a:r>
              <a:rPr lang="en-GB" sz="1000" dirty="0"/>
              <a:t>Balance between work and personal life is essential to ensure the best performance with work.</a:t>
            </a:r>
          </a:p>
          <a:p>
            <a:pPr algn="ctr">
              <a:lnSpc>
                <a:spcPct val="150000"/>
              </a:lnSpc>
            </a:pPr>
            <a:r>
              <a:rPr lang="en-GB" sz="1000" dirty="0"/>
              <a:t>Balancing home and work was the biggest obstacle to working from home</a:t>
            </a:r>
            <a:endParaRPr lang="en-GB" sz="1000" b="1" dirty="0"/>
          </a:p>
          <a:p>
            <a:endParaRPr lang="en-GB" sz="165" dirty="0"/>
          </a:p>
          <a:p>
            <a:endParaRPr lang="en-GB" sz="165" dirty="0"/>
          </a:p>
        </p:txBody>
      </p:sp>
      <p:sp>
        <p:nvSpPr>
          <p:cNvPr id="13" name="TextBox 12">
            <a:extLst>
              <a:ext uri="{FF2B5EF4-FFF2-40B4-BE49-F238E27FC236}">
                <a16:creationId xmlns:a16="http://schemas.microsoft.com/office/drawing/2014/main" id="{4444724B-2C4D-4E84-9E96-AA73075B9F4B}"/>
              </a:ext>
            </a:extLst>
          </p:cNvPr>
          <p:cNvSpPr txBox="1"/>
          <p:nvPr/>
        </p:nvSpPr>
        <p:spPr>
          <a:xfrm>
            <a:off x="50915" y="8056051"/>
            <a:ext cx="4866795" cy="3328604"/>
          </a:xfrm>
          <a:prstGeom prst="rect">
            <a:avLst/>
          </a:prstGeom>
          <a:noFill/>
        </p:spPr>
        <p:txBody>
          <a:bodyPr wrap="square" rtlCol="0">
            <a:spAutoFit/>
          </a:bodyPr>
          <a:lstStyle/>
          <a:p>
            <a:pPr algn="ctr"/>
            <a:r>
              <a:rPr lang="en-GB" sz="1200" b="1" dirty="0"/>
              <a:t>Methodology</a:t>
            </a:r>
          </a:p>
          <a:p>
            <a:pPr algn="ctr">
              <a:lnSpc>
                <a:spcPct val="150000"/>
              </a:lnSpc>
            </a:pPr>
            <a:r>
              <a:rPr lang="en-GB" sz="1000" dirty="0"/>
              <a:t>The qualitative research method chosen is the thematic analysis, it is a method of analysing qualitative data. It is usually applied to a set of texts, such as interview transcripts </a:t>
            </a:r>
            <a:r>
              <a:rPr lang="en-GB" sz="1000" b="1" dirty="0"/>
              <a:t>(Caulfield 2019)</a:t>
            </a:r>
            <a:r>
              <a:rPr lang="en-GB" sz="1000" dirty="0"/>
              <a:t>. </a:t>
            </a:r>
          </a:p>
          <a:p>
            <a:pPr algn="ctr">
              <a:lnSpc>
                <a:spcPct val="150000"/>
              </a:lnSpc>
            </a:pPr>
            <a:r>
              <a:rPr lang="en-GB" sz="1000" dirty="0"/>
              <a:t>With thematic research approach the data and information is closely examined to identify themes that are common within the information, such as topics, ideas, and patterns of meaning that come up repeatedly.  </a:t>
            </a:r>
          </a:p>
          <a:p>
            <a:pPr algn="ctr">
              <a:lnSpc>
                <a:spcPct val="150000"/>
              </a:lnSpc>
            </a:pPr>
            <a:r>
              <a:rPr lang="en-GB" sz="1000" dirty="0"/>
              <a:t>There were 15 participants within the interviews which was the aimed number of individuals that was decided when choosing the research method, and these individuals varied from an age range of 25-60.</a:t>
            </a:r>
          </a:p>
          <a:p>
            <a:pPr algn="ctr">
              <a:lnSpc>
                <a:spcPct val="150000"/>
              </a:lnSpc>
            </a:pPr>
            <a:r>
              <a:rPr lang="en-GB" sz="1000" dirty="0"/>
              <a:t>The next challenge was to decide how the interviews would be conducted; due to COVID-19 the best option was to conduct video interviews through Zoom which enabled effective engagement with the participants. </a:t>
            </a:r>
          </a:p>
          <a:p>
            <a:pPr algn="ctr">
              <a:lnSpc>
                <a:spcPct val="150000"/>
              </a:lnSpc>
            </a:pPr>
            <a:endParaRPr lang="en-GB" sz="1000" dirty="0"/>
          </a:p>
          <a:p>
            <a:endParaRPr lang="en-GB" sz="165" dirty="0"/>
          </a:p>
          <a:p>
            <a:endParaRPr lang="en-GB" sz="165" dirty="0"/>
          </a:p>
        </p:txBody>
      </p:sp>
      <p:sp>
        <p:nvSpPr>
          <p:cNvPr id="14" name="TextBox 13">
            <a:extLst>
              <a:ext uri="{FF2B5EF4-FFF2-40B4-BE49-F238E27FC236}">
                <a16:creationId xmlns:a16="http://schemas.microsoft.com/office/drawing/2014/main" id="{11E0C217-DE9E-412F-A9FD-2CA10F044887}"/>
              </a:ext>
            </a:extLst>
          </p:cNvPr>
          <p:cNvSpPr txBox="1"/>
          <p:nvPr/>
        </p:nvSpPr>
        <p:spPr>
          <a:xfrm>
            <a:off x="50915" y="5404367"/>
            <a:ext cx="6951463" cy="2943883"/>
          </a:xfrm>
          <a:prstGeom prst="rect">
            <a:avLst/>
          </a:prstGeom>
          <a:noFill/>
        </p:spPr>
        <p:txBody>
          <a:bodyPr wrap="square" rtlCol="0">
            <a:spAutoFit/>
          </a:bodyPr>
          <a:lstStyle/>
          <a:p>
            <a:pPr algn="ctr"/>
            <a:r>
              <a:rPr lang="en-GB" sz="1200" b="1" dirty="0"/>
              <a:t>Discussion and Analysis</a:t>
            </a:r>
          </a:p>
          <a:p>
            <a:pPr algn="ctr">
              <a:lnSpc>
                <a:spcPct val="150000"/>
              </a:lnSpc>
            </a:pPr>
            <a:r>
              <a:rPr lang="en-GB" sz="1000" dirty="0"/>
              <a:t>With drastic force into remote working for individuals within an everyday workforce sector COVID-19 has caused an increase in loneliness as they don’t have the engagement within the organisational culture. </a:t>
            </a:r>
            <a:r>
              <a:rPr lang="en-GB" sz="1000" b="1" dirty="0"/>
              <a:t> </a:t>
            </a:r>
          </a:p>
          <a:p>
            <a:pPr algn="ctr">
              <a:lnSpc>
                <a:spcPct val="150000"/>
              </a:lnSpc>
            </a:pPr>
            <a:r>
              <a:rPr lang="en-GB" sz="1000" dirty="0"/>
              <a:t>With remote culture many interviewees stated that they had difficulty in maintaining motivation in an environment where there is less structure. Motivation and engagement was seen to be the main factors of individuals feeling part of an organisations culture. </a:t>
            </a:r>
          </a:p>
          <a:p>
            <a:pPr algn="ctr">
              <a:lnSpc>
                <a:spcPct val="150000"/>
              </a:lnSpc>
            </a:pPr>
            <a:r>
              <a:rPr lang="en-GB" sz="1000" dirty="0"/>
              <a:t>An interviewee expressed that it’s difficult to find working space that’s quiet within a family home and therefore employees’ self-discipline has had to increase. </a:t>
            </a:r>
          </a:p>
          <a:p>
            <a:pPr algn="ctr">
              <a:lnSpc>
                <a:spcPct val="150000"/>
              </a:lnSpc>
            </a:pPr>
            <a:r>
              <a:rPr lang="en-GB" sz="1000" dirty="0"/>
              <a:t>Individuals wellbeing is important as without them having a strong and positive wellbeing and good health they wouldn’t have the motivation to perform to the best of their ability and to undertake challenges.</a:t>
            </a:r>
            <a:endParaRPr lang="en-GB" dirty="0"/>
          </a:p>
          <a:p>
            <a:pPr algn="ctr"/>
            <a:r>
              <a:rPr lang="en-GB" sz="1000" dirty="0"/>
              <a:t>Biggest factor of remote working is ensuring flexible working is offered and that everyone could voice their opinions in the organisation.</a:t>
            </a:r>
          </a:p>
          <a:p>
            <a:pPr algn="ctr"/>
            <a:r>
              <a:rPr lang="en-GB" sz="1000" dirty="0"/>
              <a:t>As pressure and challenges for employees vary when working remotely it is difficult for organisations to completely reduce this for all employees.</a:t>
            </a:r>
            <a:endParaRPr lang="en-GB" sz="1000" b="1" dirty="0"/>
          </a:p>
          <a:p>
            <a:pPr algn="ctr"/>
            <a:endParaRPr lang="en-GB" sz="1000" b="1" dirty="0"/>
          </a:p>
          <a:p>
            <a:endParaRPr lang="en-GB" sz="165" dirty="0"/>
          </a:p>
          <a:p>
            <a:endParaRPr lang="en-GB" sz="165" dirty="0"/>
          </a:p>
        </p:txBody>
      </p:sp>
      <p:sp>
        <p:nvSpPr>
          <p:cNvPr id="15" name="TextBox 14">
            <a:extLst>
              <a:ext uri="{FF2B5EF4-FFF2-40B4-BE49-F238E27FC236}">
                <a16:creationId xmlns:a16="http://schemas.microsoft.com/office/drawing/2014/main" id="{F1BA3CB9-B4ED-4EB4-BD96-3D6671F734C6}"/>
              </a:ext>
            </a:extLst>
          </p:cNvPr>
          <p:cNvSpPr txBox="1"/>
          <p:nvPr/>
        </p:nvSpPr>
        <p:spPr>
          <a:xfrm>
            <a:off x="7221717" y="430916"/>
            <a:ext cx="2319305" cy="3946465"/>
          </a:xfrm>
          <a:prstGeom prst="rect">
            <a:avLst/>
          </a:prstGeom>
          <a:noFill/>
        </p:spPr>
        <p:txBody>
          <a:bodyPr wrap="square" rtlCol="0">
            <a:spAutoFit/>
          </a:bodyPr>
          <a:lstStyle/>
          <a:p>
            <a:pPr algn="ctr"/>
            <a:r>
              <a:rPr lang="en-GB" sz="1200" b="1" dirty="0"/>
              <a:t>Aims and Objectives</a:t>
            </a:r>
            <a:endParaRPr lang="en-GB" sz="1000" dirty="0"/>
          </a:p>
          <a:p>
            <a:pPr algn="ctr">
              <a:lnSpc>
                <a:spcPct val="150000"/>
              </a:lnSpc>
            </a:pPr>
            <a:r>
              <a:rPr lang="en-GB" sz="1000" dirty="0"/>
              <a:t>Output -</a:t>
            </a:r>
          </a:p>
          <a:p>
            <a:pPr algn="ctr">
              <a:lnSpc>
                <a:spcPct val="150000"/>
              </a:lnSpc>
            </a:pPr>
            <a:r>
              <a:rPr lang="en-GB" sz="1000" dirty="0"/>
              <a:t>To investigate the level of effect that COVID-19 is having on different organisation cultures and how this is affecting employees in isolation.</a:t>
            </a:r>
          </a:p>
          <a:p>
            <a:pPr algn="ctr">
              <a:lnSpc>
                <a:spcPct val="150000"/>
              </a:lnSpc>
            </a:pPr>
            <a:r>
              <a:rPr lang="en-GB" sz="1000" dirty="0"/>
              <a:t>Objectives – </a:t>
            </a:r>
          </a:p>
          <a:p>
            <a:pPr lvl="0" algn="ctr">
              <a:lnSpc>
                <a:spcPct val="150000"/>
              </a:lnSpc>
            </a:pPr>
            <a:r>
              <a:rPr lang="en-GB" sz="1000" dirty="0"/>
              <a:t>1. Establish the feelings and impact COVID-19 has had on employees that have had to adapt to remote working.</a:t>
            </a:r>
          </a:p>
          <a:p>
            <a:pPr lvl="0" algn="ctr">
              <a:lnSpc>
                <a:spcPct val="150000"/>
              </a:lnSpc>
            </a:pPr>
            <a:r>
              <a:rPr lang="en-GB" sz="1000" dirty="0"/>
              <a:t>2. To understand how working remotely can influence individual’s mental health due to the lack of engagement in the culture of the organisation.</a:t>
            </a:r>
          </a:p>
          <a:p>
            <a:pPr lvl="0" algn="ctr">
              <a:lnSpc>
                <a:spcPct val="150000"/>
              </a:lnSpc>
            </a:pPr>
            <a:r>
              <a:rPr lang="en-GB" sz="1000" dirty="0"/>
              <a:t>3. Highlighting how different employees and organisations have been affected differently by remote working.</a:t>
            </a:r>
            <a:endParaRPr lang="en-GB" sz="657" dirty="0"/>
          </a:p>
        </p:txBody>
      </p:sp>
      <p:sp>
        <p:nvSpPr>
          <p:cNvPr id="16" name="TextBox 15">
            <a:extLst>
              <a:ext uri="{FF2B5EF4-FFF2-40B4-BE49-F238E27FC236}">
                <a16:creationId xmlns:a16="http://schemas.microsoft.com/office/drawing/2014/main" id="{8A47F3FE-058B-43BA-81A1-FDEBB55B8AFD}"/>
              </a:ext>
            </a:extLst>
          </p:cNvPr>
          <p:cNvSpPr txBox="1"/>
          <p:nvPr/>
        </p:nvSpPr>
        <p:spPr>
          <a:xfrm>
            <a:off x="4851359" y="8411866"/>
            <a:ext cx="4770521" cy="2866939"/>
          </a:xfrm>
          <a:prstGeom prst="rect">
            <a:avLst/>
          </a:prstGeom>
          <a:noFill/>
        </p:spPr>
        <p:txBody>
          <a:bodyPr wrap="square" rtlCol="0">
            <a:spAutoFit/>
          </a:bodyPr>
          <a:lstStyle/>
          <a:p>
            <a:pPr algn="ctr"/>
            <a:r>
              <a:rPr lang="en-GB" sz="1200" b="1" dirty="0"/>
              <a:t>Conclusion</a:t>
            </a:r>
          </a:p>
          <a:p>
            <a:pPr algn="ctr">
              <a:lnSpc>
                <a:spcPct val="150000"/>
              </a:lnSpc>
            </a:pPr>
            <a:r>
              <a:rPr lang="en-GB" sz="1000" dirty="0"/>
              <a:t>Throughout primary and secondary research, the impact of remote working on organisational culture was established with several different influences. Although it was seen to have a negative effect for some, others felt the organisational culture remained. </a:t>
            </a:r>
          </a:p>
          <a:p>
            <a:pPr algn="ctr">
              <a:lnSpc>
                <a:spcPct val="150000"/>
              </a:lnSpc>
            </a:pPr>
            <a:r>
              <a:rPr lang="en-GB" sz="1000" dirty="0"/>
              <a:t>It became aware that although it was having a negative impact on employees there was also the benefit for many of the ability to gain a greater work life balance, with the ability to choose their working hours.</a:t>
            </a:r>
          </a:p>
          <a:p>
            <a:pPr algn="ctr">
              <a:lnSpc>
                <a:spcPct val="150000"/>
              </a:lnSpc>
            </a:pPr>
            <a:r>
              <a:rPr lang="en-GB" sz="1000" dirty="0"/>
              <a:t>Organisations can build a strong virtual culture but with much adaption to their operations. Remote working has influenced organisational culture in positive and negative way many being negative which has then led to employees being affected along with their performance, which has increased the mental health of many individuals as they feel isolated.</a:t>
            </a:r>
            <a:endParaRPr lang="en-GB" sz="1200" b="1" dirty="0"/>
          </a:p>
          <a:p>
            <a:endParaRPr lang="en-GB" sz="165" dirty="0"/>
          </a:p>
          <a:p>
            <a:endParaRPr lang="en-GB" sz="165" dirty="0"/>
          </a:p>
        </p:txBody>
      </p:sp>
      <p:sp>
        <p:nvSpPr>
          <p:cNvPr id="17" name="TextBox 16">
            <a:extLst>
              <a:ext uri="{FF2B5EF4-FFF2-40B4-BE49-F238E27FC236}">
                <a16:creationId xmlns:a16="http://schemas.microsoft.com/office/drawing/2014/main" id="{AD422811-7F15-4FDB-9C4B-CA3601ED041E}"/>
              </a:ext>
            </a:extLst>
          </p:cNvPr>
          <p:cNvSpPr txBox="1"/>
          <p:nvPr/>
        </p:nvSpPr>
        <p:spPr>
          <a:xfrm>
            <a:off x="50915" y="11011639"/>
            <a:ext cx="9601200" cy="1810496"/>
          </a:xfrm>
          <a:prstGeom prst="rect">
            <a:avLst/>
          </a:prstGeom>
          <a:noFill/>
        </p:spPr>
        <p:txBody>
          <a:bodyPr wrap="square" rtlCol="0">
            <a:spAutoFit/>
          </a:bodyPr>
          <a:lstStyle/>
          <a:p>
            <a:pPr algn="ctr"/>
            <a:r>
              <a:rPr lang="en-GB" sz="1000" b="1" dirty="0"/>
              <a:t>References</a:t>
            </a:r>
          </a:p>
          <a:p>
            <a:pPr algn="ctr"/>
            <a:r>
              <a:rPr lang="en-GB" sz="1000" dirty="0"/>
              <a:t>Caulfield J. (September 2019). How to do thematic analysis. Available: https://www.scribbr.com/methodology/thematic-analysis/#:~:text=Thematic%20analysis%20is%20a%20method,meaning%20that%20come%20up%20repeatedly. Last accessed 4th February 2021.</a:t>
            </a:r>
          </a:p>
          <a:p>
            <a:pPr algn="ctr"/>
            <a:r>
              <a:rPr lang="en-GB" sz="1000" dirty="0"/>
              <a:t>Ewing P. (10th June 2020). Conduct, Culture and Covid19. Available: https://www.fca.org.uk/insight/conduct-culture-and-covid-19. Last accessed 27th November 2020.</a:t>
            </a:r>
          </a:p>
          <a:p>
            <a:pPr algn="ctr"/>
            <a:r>
              <a:rPr lang="en-GB" sz="1000" dirty="0"/>
              <a:t>Moss J. (30th November 2018). Helping Remote Workers Avoid Loneliness and Burnout. Available: https://hbr.org/2018/11/helping-remote-workers-avoid-loneliness-and-burnout. Last accessed 23rd November 2020.</a:t>
            </a:r>
          </a:p>
          <a:p>
            <a:pPr algn="ctr"/>
            <a:r>
              <a:rPr lang="en-GB" sz="1000" dirty="0"/>
              <a:t>Pathak N. (2020). Coronavirus and COVID-19: What You Should Know. Available: https://www.webmd.com/lung/coronavirus. Last accessed 8th January 2021.</a:t>
            </a:r>
          </a:p>
          <a:p>
            <a:pPr algn="ctr"/>
            <a:r>
              <a:rPr lang="en-GB" sz="1000" dirty="0" err="1"/>
              <a:t>Sarnowski</a:t>
            </a:r>
            <a:r>
              <a:rPr lang="en-GB" sz="1000" dirty="0"/>
              <a:t> A. (6th August 2020). How is COVID-19 Affecting Your Organizational Culture? Available: https://www.genesis10.com/blogs/how-is-covid-19-affecting-your-organizational-culture. Last accessed 27th November 2020.</a:t>
            </a:r>
          </a:p>
          <a:p>
            <a:pPr algn="ctr"/>
            <a:r>
              <a:rPr lang="en-GB" sz="1000" dirty="0"/>
              <a:t>Webster M. (April 2020). Isolation is Causing Your Remote Employees to be Unproductive &amp; Here’s What to do About it. Available: https://www.business2community.com/workplace-culture/isolation-is-causing-your-remote-employees-to-be-unproductive-heres-what-to-do-about-it-02305879. Last accessed 7th January 2021.</a:t>
            </a:r>
          </a:p>
          <a:p>
            <a:endParaRPr lang="en-GB" sz="165" dirty="0"/>
          </a:p>
        </p:txBody>
      </p:sp>
    </p:spTree>
    <p:extLst>
      <p:ext uri="{BB962C8B-B14F-4D97-AF65-F5344CB8AC3E}">
        <p14:creationId xmlns:p14="http://schemas.microsoft.com/office/powerpoint/2010/main" val="19917010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16146</TotalTime>
  <Words>1243</Words>
  <Application>Microsoft Office PowerPoint</Application>
  <PresentationFormat>A3 Paper (297x420 mm)</PresentationFormat>
  <Paragraphs>50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39</cp:revision>
  <dcterms:created xsi:type="dcterms:W3CDTF">2021-04-08T07:56:30Z</dcterms:created>
  <dcterms:modified xsi:type="dcterms:W3CDTF">2021-04-19T13:03:14Z</dcterms:modified>
</cp:coreProperties>
</file>