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Layouts/slideLayout5.xml" ContentType="application/vnd.openxmlformats-officedocument.presentationml.slideLayout+xml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6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133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9AE2A-16AB-7C4D-90CD-85B42C9462E5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661646-590A-1643-BA42-821D11DAAF3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661646-590A-1643-BA42-821D11DAAF3C}" type="slidenum">
              <a:rPr lang="en-US" smtClean="0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661646-590A-1643-BA42-821D11DAAF3C}" type="slidenum">
              <a:rPr lang="en-US" smtClean="0"/>
              <a:t>25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413FFE9-19B0-5444-A17A-555F6C038C1C}" type="datetimeFigureOut">
              <a:rPr lang="en-US" smtClean="0"/>
              <a:t>10/23/13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2E6373A-A580-D64C-92A0-9B9B2B3B932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8"/>
          <p:cNvSpPr>
            <a:spLocks noChangeArrowheads="1"/>
          </p:cNvSpPr>
          <p:nvPr/>
        </p:nvSpPr>
        <p:spPr bwMode="auto">
          <a:xfrm>
            <a:off x="228600" y="457200"/>
            <a:ext cx="873601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endParaRPr lang="en-GB" sz="3600">
              <a:solidFill>
                <a:srgbClr val="990000"/>
              </a:solidFill>
              <a:latin typeface="Arial Black" charset="0"/>
            </a:endParaRPr>
          </a:p>
          <a:p>
            <a:pPr algn="ctr"/>
            <a:endParaRPr lang="en-GB" sz="3600">
              <a:solidFill>
                <a:srgbClr val="990000"/>
              </a:solidFill>
              <a:latin typeface="Arial Black" charset="0"/>
            </a:endParaRPr>
          </a:p>
          <a:p>
            <a:pPr algn="ctr"/>
            <a:r>
              <a:rPr lang="en-GB" sz="3600">
                <a:latin typeface="Arial Black" charset="0"/>
              </a:rPr>
              <a:t>Work in Organisations</a:t>
            </a:r>
          </a:p>
          <a:p>
            <a:pPr algn="ctr"/>
            <a:r>
              <a:rPr lang="en-GB" sz="3600">
                <a:latin typeface="Arial Black" charset="0"/>
              </a:rPr>
              <a:t>Critical Perspectives in Management</a:t>
            </a:r>
          </a:p>
          <a:p>
            <a:pPr algn="ctr"/>
            <a:endParaRPr lang="en-GB" sz="3600">
              <a:latin typeface="Arial Black" charset="0"/>
            </a:endParaRPr>
          </a:p>
          <a:p>
            <a:pPr algn="ctr"/>
            <a:r>
              <a:rPr lang="en-GB" sz="3600">
                <a:latin typeface="Arial Black" charset="0"/>
              </a:rPr>
              <a:t>Caroline Jawad 2013</a:t>
            </a:r>
          </a:p>
          <a:p>
            <a:pPr algn="ctr"/>
            <a:endParaRPr lang="en-GB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en-CA" dirty="0"/>
              <a:t>Explain contemporary western definitions of work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en-CA" dirty="0"/>
              <a:t>Trace the evolution of work from early capitalism to post-industrial times. </a:t>
            </a:r>
          </a:p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en-CA" dirty="0"/>
              <a:t>Provide you with essential background knowledge for understanding the connection between </a:t>
            </a:r>
            <a:r>
              <a:rPr lang="en-CA" dirty="0" smtClean="0"/>
              <a:t>work</a:t>
            </a:r>
            <a:r>
              <a:rPr lang="en-CA" dirty="0"/>
              <a:t> </a:t>
            </a:r>
            <a:r>
              <a:rPr lang="en-CA" dirty="0" smtClean="0"/>
              <a:t>and </a:t>
            </a:r>
            <a:r>
              <a:rPr lang="en-CA" dirty="0"/>
              <a:t>the implications for managing the employment relationship.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325" y="274638"/>
            <a:ext cx="8666042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Overview of major work trends in the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nature of work, the workplace and the workforce has changed enormously over the last 200 years.</a:t>
            </a:r>
          </a:p>
          <a:p>
            <a:r>
              <a:rPr lang="en-GB" sz="2800" dirty="0" smtClean="0"/>
              <a:t>In the 19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 people gravitated from agriculture to new factories.</a:t>
            </a:r>
          </a:p>
          <a:p>
            <a:r>
              <a:rPr lang="en-GB" sz="2800" dirty="0" smtClean="0"/>
              <a:t>Work became more intensive and controlled by ‘scientific management’ principles.</a:t>
            </a:r>
          </a:p>
          <a:p>
            <a:r>
              <a:rPr lang="en-GB" sz="2800" dirty="0" smtClean="0"/>
              <a:t>More recently there has been shift away from the production of tangible goods towards service- and knowledge-based industries. </a:t>
            </a:r>
          </a:p>
          <a:p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Women are now employed in all major occupations (though still under-represented at top management level and over-represented in unskilled and part-time work).</a:t>
            </a:r>
          </a:p>
          <a:p>
            <a:r>
              <a:rPr lang="en-GB" sz="2800" dirty="0" smtClean="0"/>
              <a:t>Differing interpretations of the modern workplace have been offered:</a:t>
            </a:r>
          </a:p>
          <a:p>
            <a:pPr lvl="1"/>
            <a:r>
              <a:rPr lang="en-GB" b="1" dirty="0" smtClean="0">
                <a:solidFill>
                  <a:srgbClr val="990033"/>
                </a:solidFill>
              </a:rPr>
              <a:t>Optimistic</a:t>
            </a:r>
            <a:r>
              <a:rPr lang="en-GB" dirty="0" smtClean="0"/>
              <a:t> approach focuses on liberating effect of information technology, freeing up time to spend on innovation and leisure.</a:t>
            </a:r>
          </a:p>
          <a:p>
            <a:pPr lvl="1"/>
            <a:r>
              <a:rPr lang="en-GB" b="1" dirty="0" smtClean="0">
                <a:solidFill>
                  <a:srgbClr val="990033"/>
                </a:solidFill>
              </a:rPr>
              <a:t>Pessimistic</a:t>
            </a:r>
            <a:r>
              <a:rPr lang="en-GB" dirty="0" smtClean="0"/>
              <a:t> approach argues that in reality new patterns of work have led to longer hours, deskilling, tighter managerial control, inequalities and unemployment</a:t>
            </a:r>
          </a:p>
          <a:p>
            <a:r>
              <a:rPr lang="en-GB" sz="2800" dirty="0" smtClean="0"/>
              <a:t>Work and occupation can also be interpreted as crucial in shaping and/or reflecting the individual’s personal and social identity.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Clr>
                <a:srgbClr val="990033"/>
              </a:buClr>
              <a:buFont typeface="Wingdings" charset="2"/>
              <a:buChar char="Ø"/>
            </a:pPr>
            <a:r>
              <a:rPr lang="en-CA" sz="2200" dirty="0" smtClean="0">
                <a:latin typeface="Tahoma" charset="0"/>
              </a:rPr>
              <a:t>The terms ‘work’, ‘occupation’ and ‘job’ have become interchangeable, but are distinct from ‘labour’ (which implies pain/toil).</a:t>
            </a:r>
          </a:p>
          <a:p>
            <a:pPr>
              <a:buClr>
                <a:srgbClr val="990033"/>
              </a:buClr>
              <a:buFont typeface="Wingdings" charset="2"/>
              <a:buChar char="Ø"/>
            </a:pPr>
            <a:r>
              <a:rPr lang="en-CA" sz="2200" dirty="0" smtClean="0">
                <a:latin typeface="Tahoma" charset="0"/>
              </a:rPr>
              <a:t>Conventionally, work refers to physical and mental activity that is carried out at a particular place and time, according to instructions, in return for remuneration. </a:t>
            </a:r>
          </a:p>
          <a:p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Clr>
                <a:srgbClr val="990033"/>
              </a:buClr>
              <a:buFont typeface="Wingdings" charset="2"/>
              <a:buChar char="Ø"/>
            </a:pPr>
            <a:r>
              <a:rPr lang="en-CA" sz="2200" dirty="0" smtClean="0">
                <a:latin typeface="Tahoma" charset="0"/>
              </a:rPr>
              <a:t>This definition draws attention to some central features of work:</a:t>
            </a:r>
          </a:p>
          <a:p>
            <a:pPr lvl="1">
              <a:buClr>
                <a:srgbClr val="990033"/>
              </a:buClr>
              <a:buFontTx/>
              <a:buChar char="–"/>
            </a:pPr>
            <a:r>
              <a:rPr lang="en-CA" sz="2200" dirty="0" smtClean="0">
                <a:latin typeface="Tahoma" charset="0"/>
                <a:ea typeface="ＭＳ Ｐゴシック" charset="-128"/>
                <a:cs typeface="ＭＳ Ｐゴシック" charset="-128"/>
              </a:rPr>
              <a:t>The purpose of work is an economic one</a:t>
            </a:r>
          </a:p>
          <a:p>
            <a:pPr lvl="1">
              <a:buClr>
                <a:srgbClr val="990033"/>
              </a:buClr>
              <a:buFontTx/>
              <a:buChar char="–"/>
            </a:pPr>
            <a:r>
              <a:rPr lang="en-CA" sz="2200" dirty="0" smtClean="0">
                <a:latin typeface="Tahoma" charset="0"/>
                <a:ea typeface="ＭＳ Ｐゴシック" charset="-128"/>
                <a:cs typeface="ＭＳ Ｐゴシック" charset="-128"/>
              </a:rPr>
              <a:t>Work is related to place (or space) and time</a:t>
            </a:r>
          </a:p>
          <a:p>
            <a:pPr lvl="1">
              <a:buClr>
                <a:srgbClr val="990033"/>
              </a:buClr>
              <a:buFontTx/>
              <a:buChar char="–"/>
            </a:pPr>
            <a:r>
              <a:rPr lang="en-CA" sz="2200" dirty="0" smtClean="0">
                <a:latin typeface="Tahoma" charset="0"/>
                <a:ea typeface="ＭＳ Ｐゴシック" charset="-128"/>
                <a:cs typeface="ＭＳ Ｐゴシック" charset="-128"/>
              </a:rPr>
              <a:t>Work always involves social relations between people</a:t>
            </a:r>
          </a:p>
          <a:p>
            <a:pPr lvl="1">
              <a:buClr>
                <a:srgbClr val="990033"/>
              </a:buClr>
              <a:buFontTx/>
              <a:buChar char="–"/>
            </a:pPr>
            <a:r>
              <a:rPr lang="en-CA" sz="2200" dirty="0" smtClean="0">
                <a:latin typeface="Tahoma" charset="0"/>
                <a:ea typeface="ＭＳ Ｐゴシック" charset="-128"/>
                <a:cs typeface="ＭＳ Ｐゴシック" charset="-128"/>
              </a:rPr>
              <a:t>Work is remunerated and the gratifications are of two types: </a:t>
            </a:r>
            <a:r>
              <a:rPr lang="en-CA" sz="2200" b="1" dirty="0" smtClean="0">
                <a:solidFill>
                  <a:srgbClr val="990033"/>
                </a:solidFill>
                <a:latin typeface="Tahoma" charset="0"/>
                <a:ea typeface="ＭＳ Ｐゴシック" charset="-128"/>
                <a:cs typeface="ＭＳ Ｐゴシック" charset="-128"/>
              </a:rPr>
              <a:t>extrinsic</a:t>
            </a:r>
            <a:r>
              <a:rPr lang="en-CA" sz="2200" dirty="0" smtClean="0">
                <a:latin typeface="Tahoma" charset="0"/>
                <a:ea typeface="ＭＳ Ｐゴシック" charset="-128"/>
                <a:cs typeface="ＭＳ Ｐゴシック" charset="-128"/>
              </a:rPr>
              <a:t> (e.g. wages, bonuses, promotion) and </a:t>
            </a:r>
            <a:r>
              <a:rPr lang="en-CA" sz="2200" b="1" dirty="0" smtClean="0">
                <a:solidFill>
                  <a:srgbClr val="990033"/>
                </a:solidFill>
                <a:latin typeface="Tahoma" charset="0"/>
                <a:ea typeface="ＭＳ Ｐゴシック" charset="-128"/>
                <a:cs typeface="ＭＳ Ｐゴシック" charset="-128"/>
              </a:rPr>
              <a:t>intrinsic</a:t>
            </a:r>
            <a:r>
              <a:rPr lang="en-CA" sz="2200" dirty="0" smtClean="0">
                <a:latin typeface="Tahoma" charset="0"/>
                <a:ea typeface="ＭＳ Ｐゴシック" charset="-128"/>
                <a:cs typeface="ＭＳ Ｐゴシック" charset="-128"/>
              </a:rPr>
              <a:t> (e.g. status, recognition from peers). </a:t>
            </a:r>
            <a:endParaRPr lang="en-US" sz="2200" dirty="0" smtClean="0">
              <a:latin typeface="Tahoma" charset="0"/>
              <a:ea typeface="ＭＳ Ｐゴシック" charset="-128"/>
              <a:cs typeface="ＭＳ Ｐゴシック" charset="-128"/>
            </a:endParaRP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200" dirty="0" smtClean="0"/>
              <a:t>You may already have noticed a few flaws with the definitions of work given on the previous slide. T</a:t>
            </a:r>
            <a:r>
              <a:rPr lang="en-CA" sz="2200" dirty="0" smtClean="0"/>
              <a:t>he definition it gives of work is too narrow and simplistic, because:</a:t>
            </a:r>
          </a:p>
          <a:p>
            <a:pPr lvl="1"/>
            <a:r>
              <a:rPr lang="en-CA" sz="2200" dirty="0" smtClean="0"/>
              <a:t>Not all work is remunerated (e.g. household work, voluntary work)</a:t>
            </a:r>
          </a:p>
          <a:p>
            <a:pPr lvl="1"/>
            <a:r>
              <a:rPr lang="en-CA" sz="2200" dirty="0" smtClean="0"/>
              <a:t>A key characteristic of work is that it involves a </a:t>
            </a:r>
            <a:r>
              <a:rPr lang="en-CA" sz="2200" b="1" dirty="0" smtClean="0">
                <a:solidFill>
                  <a:srgbClr val="990033"/>
                </a:solidFill>
              </a:rPr>
              <a:t>psychological contract</a:t>
            </a:r>
            <a:r>
              <a:rPr lang="en-CA" sz="2200" dirty="0" smtClean="0"/>
              <a:t> </a:t>
            </a:r>
          </a:p>
          <a:p>
            <a:pPr lvl="1"/>
            <a:r>
              <a:rPr lang="en-CA" sz="2200" dirty="0" smtClean="0"/>
              <a:t>Work is subjective – whether an activity is experienced as work or leisure depends on the context (e.g. social relations, cultural conditions)</a:t>
            </a:r>
          </a:p>
          <a:p>
            <a:pPr lvl="1"/>
            <a:r>
              <a:rPr lang="en-CA" sz="2200" dirty="0" smtClean="0"/>
              <a:t>Access to work depends on factors such as age, gender, race and disability, and definitions need to account for this</a:t>
            </a:r>
          </a:p>
          <a:p>
            <a:pPr lvl="1"/>
            <a:r>
              <a:rPr lang="en-CA" sz="2200" dirty="0" smtClean="0"/>
              <a:t>Similarly, rewards, satisfaction and hazards of work are distributed highly unequally</a:t>
            </a:r>
          </a:p>
          <a:p>
            <a:pPr lvl="1"/>
            <a:r>
              <a:rPr lang="en-CA" sz="2200" dirty="0" smtClean="0"/>
              <a:t>Work is affected by the process of globalization, technological change, and managerial strategies.</a:t>
            </a:r>
            <a:endParaRPr lang="en-US" sz="2200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Development of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CA" sz="1800" dirty="0" smtClean="0"/>
              <a:t>There is a need trace the development of work, from pre-industrial through to post-industrial and emotional work.</a:t>
            </a:r>
          </a:p>
          <a:p>
            <a:r>
              <a:rPr lang="en-CA" sz="1800" dirty="0" smtClean="0"/>
              <a:t>Before we get started, here are a few key definitions:</a:t>
            </a:r>
            <a:endParaRPr lang="en-CA" sz="1800" b="1" dirty="0" smtClean="0"/>
          </a:p>
          <a:p>
            <a:pPr lvl="1"/>
            <a:r>
              <a:rPr lang="en-CA" sz="1800" b="1" dirty="0" smtClean="0">
                <a:solidFill>
                  <a:srgbClr val="990033"/>
                </a:solidFill>
              </a:rPr>
              <a:t>Economy</a:t>
            </a:r>
            <a:r>
              <a:rPr lang="en-CA" sz="1800" dirty="0" smtClean="0"/>
              <a:t> is the social process of providing and distributing sufficient goods and services for the material well-being of society.</a:t>
            </a:r>
          </a:p>
          <a:p>
            <a:pPr lvl="1"/>
            <a:r>
              <a:rPr lang="en-CA" sz="1800" dirty="0" smtClean="0"/>
              <a:t>The </a:t>
            </a:r>
            <a:r>
              <a:rPr lang="en-CA" sz="1800" b="1" dirty="0" smtClean="0">
                <a:solidFill>
                  <a:srgbClr val="990033"/>
                </a:solidFill>
              </a:rPr>
              <a:t>social organization of work</a:t>
            </a:r>
            <a:r>
              <a:rPr lang="en-CA" sz="1800" dirty="0" smtClean="0"/>
              <a:t> is the set of relations among the people who work to produce and distribute those goods and services.</a:t>
            </a:r>
          </a:p>
          <a:p>
            <a:r>
              <a:rPr lang="en-CA" sz="1800" dirty="0" smtClean="0"/>
              <a:t>It is important also to be aware that the study of work and organizational forms from a historical perspective is problematic and ambiguous because:</a:t>
            </a:r>
          </a:p>
          <a:p>
            <a:pPr lvl="1"/>
            <a:r>
              <a:rPr lang="en-CA" sz="1800" dirty="0" smtClean="0"/>
              <a:t>It involves compressing and interpreting the past, which may lead to inaccurate assumptions and over-simplifications</a:t>
            </a:r>
          </a:p>
          <a:p>
            <a:pPr lvl="1"/>
            <a:r>
              <a:rPr lang="en-CA" sz="1800" dirty="0" smtClean="0"/>
              <a:t>It is difficult (perhaps impossible) to differentiate between fact and fiction.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Pre-industrial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CA" sz="2400" dirty="0" smtClean="0"/>
              <a:t>In the mid-18th century the most striking feature of the economy was the importance of agriculture.</a:t>
            </a:r>
          </a:p>
          <a:p>
            <a:pPr lvl="1"/>
            <a:r>
              <a:rPr lang="en-CA" sz="2400" dirty="0" smtClean="0"/>
              <a:t>Rising population created a growing class of landless labourers who were compelled to sell their labour power and buy food.</a:t>
            </a:r>
          </a:p>
          <a:p>
            <a:pPr lvl="1"/>
            <a:r>
              <a:rPr lang="en-CA" sz="2400" dirty="0" smtClean="0"/>
              <a:t>This increase in population, and urbanization, meant that new farming techniques and machinery were developed, increasing productivity.</a:t>
            </a:r>
          </a:p>
          <a:p>
            <a:r>
              <a:rPr lang="en-CA" sz="2400" dirty="0" smtClean="0"/>
              <a:t>In towns, trading activities were regulated by craft gilds which controlled apprenticeships, raw materials, wages, work conditions, mobility of labour and standards. </a:t>
            </a:r>
          </a:p>
          <a:p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CA" sz="2400" dirty="0" smtClean="0"/>
              <a:t>Away from towns, the </a:t>
            </a:r>
            <a:r>
              <a:rPr lang="en-CA" sz="2400" b="1" dirty="0" smtClean="0">
                <a:solidFill>
                  <a:srgbClr val="990033"/>
                </a:solidFill>
              </a:rPr>
              <a:t>putting-out system</a:t>
            </a:r>
            <a:r>
              <a:rPr lang="en-CA" sz="2400" dirty="0" smtClean="0"/>
              <a:t> was used for the manufacture of products such as woollen goods, footwear and metalwork.</a:t>
            </a:r>
          </a:p>
          <a:p>
            <a:pPr lvl="1"/>
            <a:r>
              <a:rPr lang="en-CA" sz="2400" dirty="0" smtClean="0"/>
              <a:t>The putting out system is a pre-industrial, home-based form of production in which the dispersed productive functions were coordinated by an entrepreneur.</a:t>
            </a:r>
          </a:p>
          <a:p>
            <a:r>
              <a:rPr lang="en-CA" sz="2400" dirty="0" smtClean="0"/>
              <a:t>Work was small-scale and very dependent on variations in the seasons and the weather.</a:t>
            </a:r>
          </a:p>
          <a:p>
            <a:r>
              <a:rPr lang="en-CA" sz="2400" dirty="0" smtClean="0"/>
              <a:t>Gender-based patterns of work were already well-established.</a:t>
            </a:r>
          </a:p>
          <a:p>
            <a:pPr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Factory-based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Started with</a:t>
            </a:r>
          </a:p>
          <a:p>
            <a:pPr>
              <a:buFont typeface="Wingdings" charset="2"/>
              <a:buNone/>
            </a:pPr>
            <a:r>
              <a:rPr lang="en-GB" sz="3600" b="1" dirty="0" smtClean="0">
                <a:solidFill>
                  <a:srgbClr val="990033"/>
                </a:solidFill>
              </a:rPr>
              <a:t>The industrial revolution</a:t>
            </a:r>
          </a:p>
          <a:p>
            <a:r>
              <a:rPr lang="en-GB" dirty="0" smtClean="0"/>
              <a:t>Occurred between about 1780 and 1830 (though in reality it was slower and less ‘revolutionary’).</a:t>
            </a:r>
          </a:p>
          <a:p>
            <a:r>
              <a:rPr lang="en-GB" dirty="0" smtClean="0"/>
              <a:t>Was characterised by the rise of the factory – a combination of power technology, specialized machines and specialized occupations.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None/>
            </a:pPr>
            <a:r>
              <a:rPr lang="en-GB" sz="2400" b="1" dirty="0" smtClean="0">
                <a:solidFill>
                  <a:srgbClr val="990033"/>
                </a:solidFill>
              </a:rPr>
              <a:t>Factory-based work</a:t>
            </a:r>
          </a:p>
          <a:p>
            <a:r>
              <a:rPr lang="en-GB" sz="2400" dirty="0" smtClean="0"/>
              <a:t>Was characterised by division of labour, as manual work was separated into its fragmented constituent tasks.</a:t>
            </a:r>
          </a:p>
          <a:p>
            <a:r>
              <a:rPr lang="en-GB" sz="2400" dirty="0" smtClean="0"/>
              <a:t>Involved specialization, which in turn stimulated invention of new machinery, further fuelling the pace of change.</a:t>
            </a:r>
          </a:p>
          <a:p>
            <a:r>
              <a:rPr lang="en-GB" sz="2400" dirty="0" smtClean="0"/>
              <a:t>Required factory owners to exercise control over the pace and quality of work – or at least gave them an unprecedented opportunity to do so.</a:t>
            </a:r>
          </a:p>
          <a:p>
            <a:pPr lvl="1"/>
            <a:r>
              <a:rPr lang="en-GB" sz="2400" dirty="0" smtClean="0"/>
              <a:t>Employee behaviour was shaped by their employers, based on new concepts of commitment and punctuality dictated by the pace of the machines.</a:t>
            </a:r>
            <a:endParaRPr lang="en-US" sz="2400" dirty="0" smtClean="0"/>
          </a:p>
          <a:p>
            <a:pPr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Gender, work and trade unions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CA" sz="2400" dirty="0" smtClean="0"/>
              <a:t>Gender-based patterns of work and inequality were omnipresent in industrial capitalism.</a:t>
            </a:r>
          </a:p>
          <a:p>
            <a:pPr lvl="1"/>
            <a:r>
              <a:rPr lang="en-CA" sz="2400" dirty="0" smtClean="0"/>
              <a:t>Family labour, with women and their children working together, was a feature of the new factory system.</a:t>
            </a:r>
          </a:p>
          <a:p>
            <a:pPr lvl="1"/>
            <a:r>
              <a:rPr lang="en-CA" sz="2400" dirty="0" smtClean="0"/>
              <a:t>After the initial phase of the industrial revolution, married women were, if financially possible, expected to withdraw from paid employment when they married in order to look after the house/children.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CA" sz="2400" dirty="0" smtClean="0"/>
              <a:t>In the 1850s trade unions emerged to secure through collective negotiation better terms for the sale of labour power. </a:t>
            </a:r>
          </a:p>
          <a:p>
            <a:pPr lvl="1"/>
            <a:r>
              <a:rPr lang="en-CA" sz="2400" dirty="0" smtClean="0"/>
              <a:t>Unions were legally recognised in 1871 and 1875 and grew quickly during the 1880s.</a:t>
            </a:r>
          </a:p>
          <a:p>
            <a:pPr lvl="1"/>
            <a:r>
              <a:rPr lang="en-CA" sz="2400" dirty="0" smtClean="0"/>
              <a:t>However, exclusionary practices against working class women and unskilled men persisted as the unions were dominated by skilled male workers.</a:t>
            </a:r>
          </a:p>
          <a:p>
            <a:r>
              <a:rPr lang="en-CA" sz="2400" dirty="0" smtClean="0"/>
              <a:t>Gender-based patterns of work changed when work broke out in Europe in 1914.</a:t>
            </a:r>
          </a:p>
          <a:p>
            <a:r>
              <a:rPr lang="en-CA" sz="2400" dirty="0" smtClean="0"/>
              <a:t>However, while the realities of the workplace have changed, ideas about them have lagged far behind.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Taylorism</a:t>
            </a:r>
            <a:r>
              <a:rPr lang="en-US" dirty="0" smtClean="0"/>
              <a:t> and </a:t>
            </a:r>
            <a:r>
              <a:rPr lang="en-US" dirty="0" err="1" smtClean="0"/>
              <a:t>Fordism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None/>
            </a:pPr>
            <a:r>
              <a:rPr lang="en-CA" sz="2400" dirty="0" smtClean="0"/>
              <a:t>These are considered ‘classical’ work organizations, because:</a:t>
            </a:r>
          </a:p>
          <a:p>
            <a:pPr lvl="1"/>
            <a:r>
              <a:rPr lang="en-CA" sz="2400" dirty="0" smtClean="0"/>
              <a:t>They represent the earliest contributions to modern management theory.</a:t>
            </a:r>
          </a:p>
          <a:p>
            <a:pPr lvl="1"/>
            <a:r>
              <a:rPr lang="en-CA" sz="2400" dirty="0" smtClean="0"/>
              <a:t>They identify ideas and issues that recur in contemporary OB literature. </a:t>
            </a:r>
          </a:p>
          <a:p>
            <a:pPr lvl="1"/>
            <a:r>
              <a:rPr lang="en-CA" sz="2400" dirty="0" smtClean="0"/>
              <a:t>(OB – Organisational Behaviour)</a:t>
            </a:r>
            <a:endParaRPr lang="en-CA" sz="2400" dirty="0" smtClean="0"/>
          </a:p>
          <a:p>
            <a:pPr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TAYLORISM</a:t>
            </a:r>
          </a:p>
          <a:p>
            <a:r>
              <a:rPr lang="en-CA" sz="2400" dirty="0" smtClean="0"/>
              <a:t>was pioneered by Frederick Taylor, who developed his ideas while working as a superintendent at a steel company in Pennsylvania:</a:t>
            </a:r>
          </a:p>
          <a:p>
            <a:pPr lvl="1"/>
            <a:r>
              <a:rPr lang="en-CA" sz="2400" dirty="0" smtClean="0"/>
              <a:t>He believed workers were motivated solely by money and were too stupid to develop the most efficient way of performing a task.</a:t>
            </a:r>
          </a:p>
          <a:p>
            <a:pPr lvl="1"/>
            <a:r>
              <a:rPr lang="en-CA" sz="2400" dirty="0" smtClean="0"/>
              <a:t>The role of management was therefore to ‘</a:t>
            </a:r>
            <a:r>
              <a:rPr lang="en-CA" sz="2400" b="1" dirty="0" smtClean="0">
                <a:solidFill>
                  <a:srgbClr val="990033"/>
                </a:solidFill>
              </a:rPr>
              <a:t>scientifically</a:t>
            </a:r>
            <a:r>
              <a:rPr lang="en-CA" sz="2400" dirty="0" smtClean="0"/>
              <a:t>’ analyse all the tasks to be undertaken, and to design jobs to be as efficient as possible, with minimal worker autonomy.</a:t>
            </a:r>
          </a:p>
          <a:p>
            <a:pPr lvl="1"/>
            <a:r>
              <a:rPr lang="en-CA" sz="2400" dirty="0" smtClean="0"/>
              <a:t>Although some of its tenets now seem very outdated it has, arguably, had a long-lasting effect.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FORDISM</a:t>
            </a:r>
          </a:p>
          <a:p>
            <a:r>
              <a:rPr lang="en-CA" sz="2400" dirty="0" smtClean="0"/>
              <a:t>was pioneered by Henry Ford (1863-1947), who applied Taylor’s principles in his car assembly factories. </a:t>
            </a:r>
          </a:p>
          <a:p>
            <a:pPr lvl="1"/>
            <a:r>
              <a:rPr lang="en-CA" sz="2400" dirty="0" smtClean="0"/>
              <a:t>To these he added the idea of the assembly line, the recording of job times and the standardisation of commodities to gain economies of scale.</a:t>
            </a:r>
            <a:endParaRPr lang="en-US" sz="2400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After </a:t>
            </a:r>
            <a:r>
              <a:rPr lang="en-US" dirty="0" err="1" smtClean="0"/>
              <a:t>Taylorism</a:t>
            </a:r>
            <a:r>
              <a:rPr lang="en-US" dirty="0" smtClean="0"/>
              <a:t> and </a:t>
            </a:r>
            <a:r>
              <a:rPr lang="en-US" dirty="0" err="1" smtClean="0"/>
              <a:t>Fordism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charset="2"/>
              <a:buNone/>
            </a:pPr>
            <a:r>
              <a:rPr lang="en-CA" dirty="0" smtClean="0"/>
              <a:t>Many criticisms have been levelled at </a:t>
            </a:r>
            <a:r>
              <a:rPr lang="en-CA" dirty="0" err="1" smtClean="0"/>
              <a:t>Taylorism</a:t>
            </a:r>
            <a:r>
              <a:rPr lang="en-CA" dirty="0" smtClean="0"/>
              <a:t> and </a:t>
            </a:r>
            <a:r>
              <a:rPr lang="en-CA" dirty="0" err="1" smtClean="0"/>
              <a:t>Fordism</a:t>
            </a:r>
            <a:r>
              <a:rPr lang="en-CA" dirty="0" smtClean="0"/>
              <a:t>, specifically that:</a:t>
            </a:r>
          </a:p>
          <a:p>
            <a:r>
              <a:rPr lang="en-CA" dirty="0" smtClean="0"/>
              <a:t>Simplification of tasks led to boredom and dissatisfaction, in turn leading to absenteeism and quick staff turnover.</a:t>
            </a:r>
          </a:p>
          <a:p>
            <a:r>
              <a:rPr lang="en-CA" dirty="0" smtClean="0"/>
              <a:t>The separation of planning and doing tended to encourage adversarial industrial relations and conflict.</a:t>
            </a:r>
          </a:p>
          <a:p>
            <a:r>
              <a:rPr lang="en-CA" dirty="0" smtClean="0"/>
              <a:t>The separation of planning created ‘indirect’ labour costs, as the managers, planners and supervisors also have to be paid – and these compensated for any increase in productivity at worker level.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charset="2"/>
              <a:buNone/>
            </a:pPr>
            <a:r>
              <a:rPr lang="en-CA" dirty="0" smtClean="0"/>
              <a:t>Alternative approaches include:</a:t>
            </a:r>
          </a:p>
          <a:p>
            <a:r>
              <a:rPr lang="en-CA" b="1" dirty="0" smtClean="0">
                <a:solidFill>
                  <a:srgbClr val="990033"/>
                </a:solidFill>
              </a:rPr>
              <a:t>Human relations movement</a:t>
            </a:r>
            <a:r>
              <a:rPr lang="en-CA" dirty="0" smtClean="0"/>
              <a:t> – grew up in the 1920s and shifted attention towards the psychological and social needs of the workers.</a:t>
            </a:r>
          </a:p>
          <a:p>
            <a:r>
              <a:rPr lang="en-CA" b="1" dirty="0" smtClean="0">
                <a:solidFill>
                  <a:srgbClr val="990033"/>
                </a:solidFill>
              </a:rPr>
              <a:t>Quality of Working Life (QWL) movement</a:t>
            </a:r>
            <a:r>
              <a:rPr lang="en-CA" dirty="0" smtClean="0"/>
              <a:t> – grew up in the 70s and 80s aiming to provide increased variety for workers by giving them a wider range of tasks to perform.</a:t>
            </a:r>
          </a:p>
          <a:p>
            <a:r>
              <a:rPr lang="en-CA" b="1" dirty="0" err="1" smtClean="0">
                <a:solidFill>
                  <a:srgbClr val="990033"/>
                </a:solidFill>
              </a:rPr>
              <a:t>Teamworking</a:t>
            </a:r>
            <a:r>
              <a:rPr lang="en-CA" dirty="0" smtClean="0"/>
              <a:t> – grew up in the 80s and is based on a multi-skilled, multi-tasking workforce.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Knowledge work and the Information Revolution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CA" dirty="0" smtClean="0"/>
              <a:t>The information revolution marks another fundamental transformation in work. </a:t>
            </a:r>
          </a:p>
          <a:p>
            <a:r>
              <a:rPr lang="en-CA" dirty="0" smtClean="0"/>
              <a:t>The key feature of the information revolution is the emergence of knowledge work, which is fundamentally different from traditional work (see table next)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26062"/>
            <a:ext cx="9144000" cy="584931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Emotional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en-CA" dirty="0"/>
              <a:t>As the service workforce has grown in importance there has been a growing interest in what sociologists call ‘emotional work’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"/>
              <a:defRPr/>
            </a:pPr>
            <a:r>
              <a:rPr lang="en-CA" dirty="0"/>
              <a:t>Social interaction is a crucial element of service provision (</a:t>
            </a:r>
            <a:r>
              <a:rPr lang="en-CA" dirty="0" err="1"/>
              <a:t>Hochschild</a:t>
            </a:r>
            <a:r>
              <a:rPr lang="en-CA" dirty="0"/>
              <a:t>, 1983) because customer service is a vital aspect of business competitiveness.</a:t>
            </a:r>
            <a:endParaRPr lang="en-CA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20040" indent="-320040" fontAlgn="auto">
              <a:spcAft>
                <a:spcPts val="0"/>
              </a:spcAft>
              <a:buFont typeface="Wingdings"/>
              <a:buChar char=""/>
              <a:defRPr/>
            </a:pPr>
            <a:r>
              <a:rPr lang="en-CA" dirty="0"/>
              <a:t>But what is emotional work?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"/>
              <a:defRPr/>
            </a:pPr>
            <a:r>
              <a:rPr lang="en-CA" dirty="0"/>
              <a:t>It exists when workers are required to show emotions with the specific aim of causing customers or clients to feel and respond in a particular way.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"/>
              <a:defRPr/>
            </a:pPr>
            <a:r>
              <a:rPr lang="en-CA" dirty="0"/>
              <a:t>Like other forms of labour, it is bought by the employer in exchange for a wage.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Bringing things together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Clr>
                <a:srgbClr val="990033"/>
              </a:buClr>
              <a:buFont typeface="Wingdings" charset="2"/>
              <a:buChar char="Ø"/>
            </a:pPr>
            <a:r>
              <a:rPr lang="en-GB" dirty="0" smtClean="0">
                <a:latin typeface="Tahoma" charset="0"/>
              </a:rPr>
              <a:t>Next table summarises the development of work in organizations and employment relations.</a:t>
            </a:r>
          </a:p>
          <a:p>
            <a:pPr>
              <a:buClr>
                <a:srgbClr val="990033"/>
              </a:buClr>
              <a:buFont typeface="Wingdings" charset="2"/>
              <a:buChar char="Ø"/>
            </a:pPr>
            <a:r>
              <a:rPr lang="en-CA" dirty="0" smtClean="0">
                <a:latin typeface="Tahoma" charset="0"/>
              </a:rPr>
              <a:t>This lecture has outlined how paid work has developed and adapted. </a:t>
            </a:r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Development of work </a:t>
            </a:r>
            <a:r>
              <a:rPr lang="en-US" dirty="0" err="1" smtClean="0"/>
              <a:t>organisation</a:t>
            </a:r>
            <a:r>
              <a:rPr lang="en-US" dirty="0" smtClean="0"/>
              <a:t> and employment relationships</a:t>
            </a:r>
            <a:endParaRPr lang="en-US" dirty="0"/>
          </a:p>
        </p:txBody>
      </p:sp>
      <p:pic>
        <p:nvPicPr>
          <p:cNvPr id="6" name="Content Placeholder 5" descr="table.png"/>
          <p:cNvPicPr>
            <a:picLocks noGrp="1" noChangeAspect="1"/>
          </p:cNvPicPr>
          <p:nvPr>
            <p:ph sz="quarter" idx="1"/>
          </p:nvPr>
        </p:nvPicPr>
        <p:blipFill>
          <a:blip r:embed="rId3"/>
          <a:srcRect l="-11212" r="-11212"/>
          <a:stretch>
            <a:fillRect/>
          </a:stretch>
        </p:blipFill>
        <p:spPr/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dian">
  <a:themeElements>
    <a:clrScheme name="Habitat">
      <a:dk1>
        <a:sysClr val="windowText" lastClr="000000"/>
      </a:dk1>
      <a:lt1>
        <a:sysClr val="window" lastClr="FFFFFF"/>
      </a:lt1>
      <a:dk2>
        <a:srgbClr val="194431"/>
      </a:dk2>
      <a:lt2>
        <a:srgbClr val="F0E6C3"/>
      </a:lt2>
      <a:accent1>
        <a:srgbClr val="F8C000"/>
      </a:accent1>
      <a:accent2>
        <a:srgbClr val="F88600"/>
      </a:accent2>
      <a:accent3>
        <a:srgbClr val="F83500"/>
      </a:accent3>
      <a:accent4>
        <a:srgbClr val="8B723D"/>
      </a:accent4>
      <a:accent5>
        <a:srgbClr val="818B3D"/>
      </a:accent5>
      <a:accent6>
        <a:srgbClr val="586215"/>
      </a:accent6>
      <a:hlink>
        <a:srgbClr val="FF621D"/>
      </a:hlink>
      <a:folHlink>
        <a:srgbClr val="F3D260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ＭＳ Ｐゴシック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ＭＳ Ｐゴシック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Median.thmx</Template>
  <TotalTime>59</TotalTime>
  <Words>1681</Words>
  <Application>Microsoft Macintosh PowerPoint</Application>
  <PresentationFormat>On-screen Show (4:3)</PresentationFormat>
  <Paragraphs>118</Paragraphs>
  <Slides>25</Slides>
  <Notes>2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Median</vt:lpstr>
      <vt:lpstr>Slide 1</vt:lpstr>
      <vt:lpstr>Introduction</vt:lpstr>
      <vt:lpstr>Overview of major work trends in the UK</vt:lpstr>
      <vt:lpstr>Continue</vt:lpstr>
      <vt:lpstr>What is work?</vt:lpstr>
      <vt:lpstr>Continued</vt:lpstr>
      <vt:lpstr>Continued</vt:lpstr>
      <vt:lpstr>The Development of Work</vt:lpstr>
      <vt:lpstr>Pre-industrial work</vt:lpstr>
      <vt:lpstr>Continued</vt:lpstr>
      <vt:lpstr>Factory-based work</vt:lpstr>
      <vt:lpstr>Continued</vt:lpstr>
      <vt:lpstr>Gender, work and trade unions</vt:lpstr>
      <vt:lpstr>Continued</vt:lpstr>
      <vt:lpstr>Taylorism and Fordism</vt:lpstr>
      <vt:lpstr>Continued</vt:lpstr>
      <vt:lpstr>Continued</vt:lpstr>
      <vt:lpstr>After Taylorism and Fordism</vt:lpstr>
      <vt:lpstr>Continued</vt:lpstr>
      <vt:lpstr>Knowledge work and the Information Revolution</vt:lpstr>
      <vt:lpstr>Slide 21</vt:lpstr>
      <vt:lpstr>Emotional Work</vt:lpstr>
      <vt:lpstr>Continued</vt:lpstr>
      <vt:lpstr>Bringing things together</vt:lpstr>
      <vt:lpstr>Development of work organisation and employment relationships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Caroline Jawad</dc:creator>
  <cp:lastModifiedBy>Caroline Jawad</cp:lastModifiedBy>
  <cp:revision>3</cp:revision>
  <dcterms:created xsi:type="dcterms:W3CDTF">2013-10-23T09:23:01Z</dcterms:created>
  <dcterms:modified xsi:type="dcterms:W3CDTF">2013-10-23T10:22:18Z</dcterms:modified>
</cp:coreProperties>
</file>