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4630400" cy="8229600"/>
  <p:notesSz cx="8229600" cy="14630400"/>
  <p:embeddedFontLst>
    <p:embeddedFont>
      <p:font typeface="Prata" panose="020B0604020202020204" charset="0"/>
      <p:regular r:id="rId9"/>
    </p:embeddedFont>
    <p:embeddedFont>
      <p:font typeface="Raleway" pitchFamily="2" charset="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7" d="100"/>
          <a:sy n="67" d="100"/>
        </p:scale>
        <p:origin x="96" y="1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font" Target="fonts/font1.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10787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B1C1D"/>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B1C1D"/>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B1C1D"/>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B1C1D"/>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B1C1D"/>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B1C1D"/>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jpg"/></Relationships>
</file>

<file path=ppt/slides/_rels/slide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56117"/>
            <a:ext cx="7556421" cy="1416205"/>
          </a:xfrm>
          <a:prstGeom prst="rect">
            <a:avLst/>
          </a:prstGeom>
          <a:noFill/>
          <a:ln/>
        </p:spPr>
        <p:txBody>
          <a:bodyPr wrap="square" lIns="0" tIns="0" rIns="0" bIns="0" rtlCol="0" anchor="t"/>
          <a:lstStyle/>
          <a:p>
            <a:pPr marL="0" indent="0" algn="l">
              <a:lnSpc>
                <a:spcPts val="5550"/>
              </a:lnSpc>
              <a:buNone/>
            </a:pPr>
            <a:r>
              <a:rPr lang="en-US" sz="4450" dirty="0">
                <a:solidFill>
                  <a:srgbClr val="F2E782"/>
                </a:solidFill>
                <a:latin typeface="Prata" pitchFamily="34" charset="0"/>
                <a:ea typeface="Prata" pitchFamily="34" charset="-122"/>
                <a:cs typeface="Prata" pitchFamily="34" charset="-120"/>
              </a:rPr>
              <a:t>The Disappearance of Dr. Dana Hart</a:t>
            </a:r>
            <a:endParaRPr lang="en-US" sz="4450" dirty="0"/>
          </a:p>
        </p:txBody>
      </p:sp>
      <p:sp>
        <p:nvSpPr>
          <p:cNvPr id="4" name="Text 1"/>
          <p:cNvSpPr/>
          <p:nvPr/>
        </p:nvSpPr>
        <p:spPr>
          <a:xfrm>
            <a:off x="6034863" y="1577897"/>
            <a:ext cx="7556421" cy="2308301"/>
          </a:xfrm>
          <a:prstGeom prst="rect">
            <a:avLst/>
          </a:prstGeom>
          <a:noFill/>
          <a:ln/>
        </p:spPr>
        <p:txBody>
          <a:bodyPr wrap="square" lIns="0" tIns="0" rIns="0" bIns="0" rtlCol="0" anchor="t"/>
          <a:lstStyle/>
          <a:p>
            <a:pPr marL="0" indent="0" algn="l">
              <a:lnSpc>
                <a:spcPts val="2850"/>
              </a:lnSpc>
              <a:buNone/>
            </a:pPr>
            <a:r>
              <a:rPr lang="en-US" sz="2800" dirty="0">
                <a:solidFill>
                  <a:srgbClr val="CFCBBF"/>
                </a:solidFill>
                <a:latin typeface="Raleway" pitchFamily="34" charset="0"/>
                <a:ea typeface="Raleway" pitchFamily="34" charset="-122"/>
                <a:cs typeface="Raleway" pitchFamily="34" charset="-120"/>
              </a:rPr>
              <a:t>Dr. Dana Hart, a senior AI and Robotics Engineer at NovaTech Industries, disappeared on January 5th, 2025, after allegedly discovering unethical practices at AutomaBot Industries. This investigation examines the circumstances surrounding her disappearance and the evidence suggesting corporate silencing of a potential whistleblower.</a:t>
            </a:r>
            <a:endParaRPr lang="en-US" sz="2800" dirty="0"/>
          </a:p>
        </p:txBody>
      </p:sp>
      <p:sp>
        <p:nvSpPr>
          <p:cNvPr id="5" name="Text 2"/>
          <p:cNvSpPr/>
          <p:nvPr/>
        </p:nvSpPr>
        <p:spPr>
          <a:xfrm>
            <a:off x="6122021" y="4962293"/>
            <a:ext cx="7971068" cy="2553631"/>
          </a:xfrm>
          <a:prstGeom prst="rect">
            <a:avLst/>
          </a:prstGeom>
          <a:noFill/>
          <a:ln/>
        </p:spPr>
        <p:txBody>
          <a:bodyPr wrap="square" lIns="0" tIns="0" rIns="0" bIns="0" rtlCol="0" anchor="t"/>
          <a:lstStyle/>
          <a:p>
            <a:pPr marL="0" indent="0" algn="l">
              <a:lnSpc>
                <a:spcPts val="2850"/>
              </a:lnSpc>
              <a:buNone/>
            </a:pPr>
            <a:r>
              <a:rPr lang="en-US" sz="2800" dirty="0">
                <a:solidFill>
                  <a:srgbClr val="CFCBBF"/>
                </a:solidFill>
                <a:latin typeface="Raleway" pitchFamily="34" charset="0"/>
                <a:ea typeface="Raleway" pitchFamily="34" charset="-122"/>
                <a:cs typeface="Raleway" pitchFamily="34" charset="-120"/>
              </a:rPr>
              <a:t>Dr. Hart, known for pioneering work in advanced robotics and the "Harmony AI" system, was last seen leaving her lab at 9:30 PM. The following day, her assistant found her office ransacked, suggesting someone was searching for specific evidence related to her discoveries</a:t>
            </a:r>
            <a:r>
              <a:rPr lang="en-US" sz="1750" dirty="0">
                <a:solidFill>
                  <a:srgbClr val="CFCBBF"/>
                </a:solidFill>
                <a:latin typeface="Raleway" pitchFamily="34" charset="0"/>
                <a:ea typeface="Raleway" pitchFamily="34" charset="-122"/>
                <a:cs typeface="Raleway" pitchFamily="34" charset="-120"/>
              </a:rPr>
              <a:t>.</a:t>
            </a:r>
            <a:endParaRPr lang="en-US" sz="1750" dirty="0"/>
          </a:p>
        </p:txBody>
      </p:sp>
      <p:pic>
        <p:nvPicPr>
          <p:cNvPr id="9" name="Picture 8" descr="A person with dark hair and a white shirt&#10;&#10;AI-generated content may be incorrect.">
            <a:extLst>
              <a:ext uri="{FF2B5EF4-FFF2-40B4-BE49-F238E27FC236}">
                <a16:creationId xmlns:a16="http://schemas.microsoft.com/office/drawing/2014/main" id="{38324CFA-A0AD-025C-EB5A-B97F836A302A}"/>
              </a:ext>
            </a:extLst>
          </p:cNvPr>
          <p:cNvPicPr>
            <a:picLocks noChangeAspect="1"/>
          </p:cNvPicPr>
          <p:nvPr/>
        </p:nvPicPr>
        <p:blipFill>
          <a:blip r:embed="rId4"/>
          <a:stretch>
            <a:fillRect/>
          </a:stretch>
        </p:blipFill>
        <p:spPr>
          <a:xfrm>
            <a:off x="11987561" y="6801549"/>
            <a:ext cx="2642839" cy="14287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835235"/>
          </a:xfrm>
          <a:prstGeom prst="rect">
            <a:avLst/>
          </a:prstGeom>
        </p:spPr>
      </p:pic>
      <p:sp>
        <p:nvSpPr>
          <p:cNvPr id="3" name="Text 0"/>
          <p:cNvSpPr/>
          <p:nvPr/>
        </p:nvSpPr>
        <p:spPr>
          <a:xfrm>
            <a:off x="793790" y="3550682"/>
            <a:ext cx="9398794" cy="708779"/>
          </a:xfrm>
          <a:prstGeom prst="rect">
            <a:avLst/>
          </a:prstGeom>
          <a:noFill/>
          <a:ln/>
        </p:spPr>
        <p:txBody>
          <a:bodyPr wrap="none" lIns="0" tIns="0" rIns="0" bIns="0" rtlCol="0" anchor="t"/>
          <a:lstStyle/>
          <a:p>
            <a:pPr marL="0" indent="0" algn="l">
              <a:lnSpc>
                <a:spcPts val="5550"/>
              </a:lnSpc>
              <a:buNone/>
            </a:pPr>
            <a:r>
              <a:rPr lang="en-US" sz="4450" dirty="0">
                <a:solidFill>
                  <a:srgbClr val="F2E782"/>
                </a:solidFill>
                <a:latin typeface="Prata" pitchFamily="34" charset="0"/>
                <a:ea typeface="Prata" pitchFamily="34" charset="-122"/>
                <a:cs typeface="Prata" pitchFamily="34" charset="-120"/>
              </a:rPr>
              <a:t>Background &amp; Professional Profile</a:t>
            </a:r>
            <a:endParaRPr lang="en-US" sz="4450" dirty="0"/>
          </a:p>
        </p:txBody>
      </p:sp>
      <p:sp>
        <p:nvSpPr>
          <p:cNvPr id="4" name="Shape 1"/>
          <p:cNvSpPr/>
          <p:nvPr/>
        </p:nvSpPr>
        <p:spPr>
          <a:xfrm>
            <a:off x="-12946" y="4840427"/>
            <a:ext cx="1116917" cy="510302"/>
          </a:xfrm>
          <a:prstGeom prst="roundRect">
            <a:avLst>
              <a:gd name="adj" fmla="val 6667"/>
            </a:avLst>
          </a:prstGeom>
          <a:solidFill>
            <a:srgbClr val="3A3B3C"/>
          </a:solidFill>
          <a:ln/>
        </p:spPr>
        <p:txBody>
          <a:bodyPr/>
          <a:lstStyle/>
          <a:p>
            <a:endParaRPr lang="en-GB"/>
          </a:p>
        </p:txBody>
      </p:sp>
      <p:pic>
        <p:nvPicPr>
          <p:cNvPr id="5" name="Image 1" descr="preencoded.png"/>
          <p:cNvPicPr>
            <a:picLocks noChangeAspect="1"/>
          </p:cNvPicPr>
          <p:nvPr/>
        </p:nvPicPr>
        <p:blipFill>
          <a:blip r:embed="rId4"/>
          <a:stretch>
            <a:fillRect/>
          </a:stretch>
        </p:blipFill>
        <p:spPr>
          <a:xfrm>
            <a:off x="249467" y="4819292"/>
            <a:ext cx="340162" cy="425291"/>
          </a:xfrm>
          <a:prstGeom prst="rect">
            <a:avLst/>
          </a:prstGeom>
        </p:spPr>
      </p:pic>
      <p:sp>
        <p:nvSpPr>
          <p:cNvPr id="6" name="Text 2"/>
          <p:cNvSpPr/>
          <p:nvPr/>
        </p:nvSpPr>
        <p:spPr>
          <a:xfrm>
            <a:off x="589630" y="4854773"/>
            <a:ext cx="3663404" cy="708660"/>
          </a:xfrm>
          <a:prstGeom prst="rect">
            <a:avLst/>
          </a:prstGeom>
          <a:noFill/>
          <a:ln/>
        </p:spPr>
        <p:txBody>
          <a:bodyPr wrap="square" lIns="0" tIns="0" rIns="0" bIns="0" rtlCol="0" anchor="t"/>
          <a:lstStyle/>
          <a:p>
            <a:pPr marL="0" indent="0" algn="l">
              <a:lnSpc>
                <a:spcPts val="2750"/>
              </a:lnSpc>
              <a:buNone/>
            </a:pPr>
            <a:r>
              <a:rPr lang="en-US" sz="2200" dirty="0">
                <a:solidFill>
                  <a:srgbClr val="CFCBBF"/>
                </a:solidFill>
                <a:latin typeface="Prata" pitchFamily="34" charset="0"/>
                <a:ea typeface="Prata" pitchFamily="34" charset="-122"/>
                <a:cs typeface="Prata" pitchFamily="34" charset="-120"/>
              </a:rPr>
              <a:t>Pioneering Robotics Work</a:t>
            </a:r>
            <a:endParaRPr lang="en-US" sz="2200" dirty="0"/>
          </a:p>
        </p:txBody>
      </p:sp>
      <p:sp>
        <p:nvSpPr>
          <p:cNvPr id="7" name="Text 3"/>
          <p:cNvSpPr/>
          <p:nvPr/>
        </p:nvSpPr>
        <p:spPr>
          <a:xfrm>
            <a:off x="423746" y="5400557"/>
            <a:ext cx="3829288" cy="2374344"/>
          </a:xfrm>
          <a:prstGeom prst="rect">
            <a:avLst/>
          </a:prstGeom>
          <a:noFill/>
          <a:ln/>
        </p:spPr>
        <p:txBody>
          <a:bodyPr wrap="square" lIns="0" tIns="0" rIns="0" bIns="0" rtlCol="0" anchor="t"/>
          <a:lstStyle/>
          <a:p>
            <a:pPr marL="0" indent="0" algn="l">
              <a:lnSpc>
                <a:spcPts val="2850"/>
              </a:lnSpc>
              <a:buNone/>
            </a:pPr>
            <a:r>
              <a:rPr lang="en-US" sz="3200" dirty="0">
                <a:solidFill>
                  <a:srgbClr val="CFCBBF"/>
                </a:solidFill>
                <a:latin typeface="Raleway" pitchFamily="34" charset="0"/>
                <a:ea typeface="Raleway" pitchFamily="34" charset="-122"/>
                <a:cs typeface="Raleway" pitchFamily="34" charset="-120"/>
              </a:rPr>
              <a:t>Dr. Hart developed groundbreaking advances in AI and robotics integration, establishing herself as a prominent figure in the field</a:t>
            </a:r>
            <a:r>
              <a:rPr lang="en-US" sz="2000" dirty="0">
                <a:solidFill>
                  <a:srgbClr val="CFCBBF"/>
                </a:solidFill>
                <a:latin typeface="Raleway" pitchFamily="34" charset="0"/>
                <a:ea typeface="Raleway" pitchFamily="34" charset="-122"/>
                <a:cs typeface="Raleway" pitchFamily="34" charset="-120"/>
              </a:rPr>
              <a:t>.</a:t>
            </a:r>
            <a:endParaRPr lang="en-US" sz="2000" dirty="0"/>
          </a:p>
        </p:txBody>
      </p:sp>
      <p:sp>
        <p:nvSpPr>
          <p:cNvPr id="8" name="Shape 4"/>
          <p:cNvSpPr/>
          <p:nvPr/>
        </p:nvSpPr>
        <p:spPr>
          <a:xfrm>
            <a:off x="5330369" y="4422457"/>
            <a:ext cx="510302" cy="510302"/>
          </a:xfrm>
          <a:prstGeom prst="roundRect">
            <a:avLst>
              <a:gd name="adj" fmla="val 6667"/>
            </a:avLst>
          </a:prstGeom>
          <a:solidFill>
            <a:srgbClr val="3A3B3C"/>
          </a:solidFill>
          <a:ln/>
        </p:spPr>
        <p:txBody>
          <a:bodyPr/>
          <a:lstStyle/>
          <a:p>
            <a:endParaRPr lang="en-GB"/>
          </a:p>
        </p:txBody>
      </p:sp>
      <p:pic>
        <p:nvPicPr>
          <p:cNvPr id="9" name="Image 2" descr="preencoded.png"/>
          <p:cNvPicPr>
            <a:picLocks noChangeAspect="1"/>
          </p:cNvPicPr>
          <p:nvPr/>
        </p:nvPicPr>
        <p:blipFill>
          <a:blip r:embed="rId5"/>
          <a:stretch>
            <a:fillRect/>
          </a:stretch>
        </p:blipFill>
        <p:spPr>
          <a:xfrm>
            <a:off x="5415439" y="4492029"/>
            <a:ext cx="340162" cy="425291"/>
          </a:xfrm>
          <a:prstGeom prst="rect">
            <a:avLst/>
          </a:prstGeom>
        </p:spPr>
      </p:pic>
      <p:sp>
        <p:nvSpPr>
          <p:cNvPr id="10" name="Text 5"/>
          <p:cNvSpPr/>
          <p:nvPr/>
        </p:nvSpPr>
        <p:spPr>
          <a:xfrm>
            <a:off x="5954078" y="450044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CFCBBF"/>
                </a:solidFill>
                <a:latin typeface="Prata" pitchFamily="34" charset="0"/>
                <a:ea typeface="Prata" pitchFamily="34" charset="-122"/>
                <a:cs typeface="Prata" pitchFamily="34" charset="-120"/>
              </a:rPr>
              <a:t>Harmony AI System</a:t>
            </a:r>
            <a:endParaRPr lang="en-US" sz="2200" dirty="0"/>
          </a:p>
        </p:txBody>
      </p:sp>
      <p:sp>
        <p:nvSpPr>
          <p:cNvPr id="11" name="Text 6"/>
          <p:cNvSpPr/>
          <p:nvPr/>
        </p:nvSpPr>
        <p:spPr>
          <a:xfrm>
            <a:off x="5103854" y="5345192"/>
            <a:ext cx="3459242" cy="2374344"/>
          </a:xfrm>
          <a:prstGeom prst="rect">
            <a:avLst/>
          </a:prstGeom>
          <a:noFill/>
          <a:ln/>
        </p:spPr>
        <p:txBody>
          <a:bodyPr wrap="square" lIns="0" tIns="0" rIns="0" bIns="0" rtlCol="0" anchor="t"/>
          <a:lstStyle/>
          <a:p>
            <a:pPr marL="0" indent="0" algn="l">
              <a:lnSpc>
                <a:spcPts val="2850"/>
              </a:lnSpc>
              <a:buNone/>
            </a:pPr>
            <a:r>
              <a:rPr lang="en-US" sz="2800" dirty="0">
                <a:solidFill>
                  <a:srgbClr val="CFCBBF"/>
                </a:solidFill>
                <a:latin typeface="Raleway" pitchFamily="34" charset="0"/>
                <a:ea typeface="Raleway" pitchFamily="34" charset="-122"/>
                <a:cs typeface="Raleway" pitchFamily="34" charset="-120"/>
              </a:rPr>
              <a:t>Created and patented the "Harmony AI" system for </a:t>
            </a:r>
            <a:r>
              <a:rPr lang="en-US" sz="2800" dirty="0" err="1">
                <a:solidFill>
                  <a:srgbClr val="CFCBBF"/>
                </a:solidFill>
                <a:latin typeface="Raleway" pitchFamily="34" charset="0"/>
                <a:ea typeface="Raleway" pitchFamily="34" charset="-122"/>
                <a:cs typeface="Raleway" pitchFamily="34" charset="-120"/>
              </a:rPr>
              <a:t>synchronising</a:t>
            </a:r>
            <a:r>
              <a:rPr lang="en-US" sz="2800" dirty="0">
                <a:solidFill>
                  <a:srgbClr val="CFCBBF"/>
                </a:solidFill>
                <a:latin typeface="Raleway" pitchFamily="34" charset="0"/>
                <a:ea typeface="Raleway" pitchFamily="34" charset="-122"/>
                <a:cs typeface="Raleway" pitchFamily="34" charset="-120"/>
              </a:rPr>
              <a:t> robotic movements with human emotion cues.</a:t>
            </a:r>
            <a:endParaRPr lang="en-US" sz="2800" dirty="0"/>
          </a:p>
        </p:txBody>
      </p:sp>
      <p:sp>
        <p:nvSpPr>
          <p:cNvPr id="12" name="Shape 7"/>
          <p:cNvSpPr/>
          <p:nvPr/>
        </p:nvSpPr>
        <p:spPr>
          <a:xfrm>
            <a:off x="9599680" y="4344471"/>
            <a:ext cx="510302" cy="510302"/>
          </a:xfrm>
          <a:prstGeom prst="roundRect">
            <a:avLst>
              <a:gd name="adj" fmla="val 6667"/>
            </a:avLst>
          </a:prstGeom>
          <a:solidFill>
            <a:srgbClr val="3A3B3C"/>
          </a:solidFill>
          <a:ln/>
        </p:spPr>
        <p:txBody>
          <a:bodyPr/>
          <a:lstStyle/>
          <a:p>
            <a:endParaRPr lang="en-GB"/>
          </a:p>
        </p:txBody>
      </p:sp>
      <p:pic>
        <p:nvPicPr>
          <p:cNvPr id="13" name="Image 3" descr="preencoded.png"/>
          <p:cNvPicPr>
            <a:picLocks noChangeAspect="1"/>
          </p:cNvPicPr>
          <p:nvPr/>
        </p:nvPicPr>
        <p:blipFill>
          <a:blip r:embed="rId6"/>
          <a:stretch>
            <a:fillRect/>
          </a:stretch>
        </p:blipFill>
        <p:spPr>
          <a:xfrm>
            <a:off x="9661339" y="4287797"/>
            <a:ext cx="340162" cy="425291"/>
          </a:xfrm>
          <a:prstGeom prst="rect">
            <a:avLst/>
          </a:prstGeom>
        </p:spPr>
      </p:pic>
      <p:sp>
        <p:nvSpPr>
          <p:cNvPr id="14" name="Text 8"/>
          <p:cNvSpPr/>
          <p:nvPr/>
        </p:nvSpPr>
        <p:spPr>
          <a:xfrm>
            <a:off x="10377249" y="4344471"/>
            <a:ext cx="2835235" cy="474821"/>
          </a:xfrm>
          <a:prstGeom prst="rect">
            <a:avLst/>
          </a:prstGeom>
          <a:noFill/>
          <a:ln/>
        </p:spPr>
        <p:txBody>
          <a:bodyPr wrap="none" lIns="0" tIns="0" rIns="0" bIns="0" rtlCol="0" anchor="t"/>
          <a:lstStyle/>
          <a:p>
            <a:pPr marL="0" indent="0" algn="l">
              <a:lnSpc>
                <a:spcPts val="2750"/>
              </a:lnSpc>
              <a:buNone/>
            </a:pPr>
            <a:r>
              <a:rPr lang="en-US" sz="2200" dirty="0">
                <a:solidFill>
                  <a:srgbClr val="CFCBBF"/>
                </a:solidFill>
                <a:latin typeface="Prata" pitchFamily="34" charset="0"/>
                <a:ea typeface="Prata" pitchFamily="34" charset="-122"/>
                <a:cs typeface="Prata" pitchFamily="34" charset="-120"/>
              </a:rPr>
              <a:t>Ethical Advocacy</a:t>
            </a:r>
            <a:endParaRPr lang="en-US" sz="2200" dirty="0"/>
          </a:p>
        </p:txBody>
      </p:sp>
      <p:sp>
        <p:nvSpPr>
          <p:cNvPr id="15" name="Text 9"/>
          <p:cNvSpPr/>
          <p:nvPr/>
        </p:nvSpPr>
        <p:spPr>
          <a:xfrm>
            <a:off x="10377249" y="4854773"/>
            <a:ext cx="3459242" cy="1579127"/>
          </a:xfrm>
          <a:prstGeom prst="rect">
            <a:avLst/>
          </a:prstGeom>
          <a:noFill/>
          <a:ln/>
        </p:spPr>
        <p:txBody>
          <a:bodyPr wrap="square" lIns="0" tIns="0" rIns="0" bIns="0" rtlCol="0" anchor="t"/>
          <a:lstStyle/>
          <a:p>
            <a:pPr marL="0" indent="0" algn="l">
              <a:lnSpc>
                <a:spcPts val="2850"/>
              </a:lnSpc>
              <a:buNone/>
            </a:pPr>
            <a:r>
              <a:rPr lang="en-US" sz="3200" dirty="0">
                <a:solidFill>
                  <a:srgbClr val="CFCBBF"/>
                </a:solidFill>
                <a:latin typeface="Raleway" pitchFamily="34" charset="0"/>
                <a:ea typeface="Raleway" pitchFamily="34" charset="-122"/>
                <a:cs typeface="Raleway" pitchFamily="34" charset="-120"/>
              </a:rPr>
              <a:t>Consistently advocated for ethical AI implementation in medical and educational sectors.</a:t>
            </a:r>
            <a:endParaRPr lang="en-US" sz="3200" dirty="0"/>
          </a:p>
        </p:txBody>
      </p:sp>
      <p:pic>
        <p:nvPicPr>
          <p:cNvPr id="17" name="Picture 16" descr="A cartoon character with a question mark&#10;&#10;AI-generated content may be incorrect.">
            <a:extLst>
              <a:ext uri="{FF2B5EF4-FFF2-40B4-BE49-F238E27FC236}">
                <a16:creationId xmlns:a16="http://schemas.microsoft.com/office/drawing/2014/main" id="{007D775E-89DE-51DE-85A1-C12B197DA845}"/>
              </a:ext>
            </a:extLst>
          </p:cNvPr>
          <p:cNvPicPr>
            <a:picLocks noChangeAspect="1"/>
          </p:cNvPicPr>
          <p:nvPr/>
        </p:nvPicPr>
        <p:blipFill>
          <a:blip r:embed="rId7"/>
          <a:stretch>
            <a:fillRect/>
          </a:stretch>
        </p:blipFill>
        <p:spPr>
          <a:xfrm>
            <a:off x="11763944" y="7199148"/>
            <a:ext cx="2866456" cy="104077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35925" y="1083350"/>
            <a:ext cx="7953137" cy="656987"/>
          </a:xfrm>
          <a:prstGeom prst="rect">
            <a:avLst/>
          </a:prstGeom>
          <a:noFill/>
          <a:ln/>
        </p:spPr>
        <p:txBody>
          <a:bodyPr wrap="none" lIns="0" tIns="0" rIns="0" bIns="0" rtlCol="0" anchor="t"/>
          <a:lstStyle/>
          <a:p>
            <a:pPr marL="0" indent="0" algn="l">
              <a:lnSpc>
                <a:spcPts val="5150"/>
              </a:lnSpc>
              <a:buNone/>
            </a:pPr>
            <a:r>
              <a:rPr lang="en-US" sz="4100" dirty="0">
                <a:solidFill>
                  <a:srgbClr val="F2E782"/>
                </a:solidFill>
                <a:latin typeface="Prata" pitchFamily="34" charset="0"/>
                <a:ea typeface="Prata" pitchFamily="34" charset="-122"/>
                <a:cs typeface="Prata" pitchFamily="34" charset="-120"/>
              </a:rPr>
              <a:t>Ethical Concerns &amp; Discoveries</a:t>
            </a:r>
            <a:endParaRPr lang="en-US" sz="4100" dirty="0"/>
          </a:p>
        </p:txBody>
      </p:sp>
      <p:pic>
        <p:nvPicPr>
          <p:cNvPr id="3" name="Image 0" descr="preencoded.png"/>
          <p:cNvPicPr>
            <a:picLocks noChangeAspect="1"/>
          </p:cNvPicPr>
          <p:nvPr/>
        </p:nvPicPr>
        <p:blipFill>
          <a:blip r:embed="rId3"/>
          <a:stretch>
            <a:fillRect/>
          </a:stretch>
        </p:blipFill>
        <p:spPr>
          <a:xfrm>
            <a:off x="2939891" y="2160865"/>
            <a:ext cx="2171105" cy="1211580"/>
          </a:xfrm>
          <a:prstGeom prst="rect">
            <a:avLst/>
          </a:prstGeom>
        </p:spPr>
      </p:pic>
      <p:pic>
        <p:nvPicPr>
          <p:cNvPr id="4" name="Image 1" descr="preencoded.png"/>
          <p:cNvPicPr>
            <a:picLocks noChangeAspect="1"/>
          </p:cNvPicPr>
          <p:nvPr/>
        </p:nvPicPr>
        <p:blipFill>
          <a:blip r:embed="rId4"/>
          <a:stretch>
            <a:fillRect/>
          </a:stretch>
        </p:blipFill>
        <p:spPr>
          <a:xfrm>
            <a:off x="3877627" y="2732008"/>
            <a:ext cx="295632" cy="369570"/>
          </a:xfrm>
          <a:prstGeom prst="rect">
            <a:avLst/>
          </a:prstGeom>
        </p:spPr>
      </p:pic>
      <p:sp>
        <p:nvSpPr>
          <p:cNvPr id="5" name="Text 1"/>
          <p:cNvSpPr/>
          <p:nvPr/>
        </p:nvSpPr>
        <p:spPr>
          <a:xfrm>
            <a:off x="5321260" y="2371130"/>
            <a:ext cx="3432334" cy="328613"/>
          </a:xfrm>
          <a:prstGeom prst="rect">
            <a:avLst/>
          </a:prstGeom>
          <a:noFill/>
          <a:ln/>
        </p:spPr>
        <p:txBody>
          <a:bodyPr wrap="none" lIns="0" tIns="0" rIns="0" bIns="0" rtlCol="0" anchor="t"/>
          <a:lstStyle/>
          <a:p>
            <a:pPr marL="0" indent="0" algn="l">
              <a:lnSpc>
                <a:spcPts val="2550"/>
              </a:lnSpc>
              <a:buNone/>
            </a:pPr>
            <a:r>
              <a:rPr lang="en-US" sz="2800" dirty="0">
                <a:solidFill>
                  <a:srgbClr val="CFCBBF"/>
                </a:solidFill>
                <a:latin typeface="Prata" pitchFamily="34" charset="0"/>
                <a:ea typeface="Prata" pitchFamily="34" charset="-122"/>
                <a:cs typeface="Prata" pitchFamily="34" charset="-120"/>
              </a:rPr>
              <a:t>Military Robot Malfunction</a:t>
            </a:r>
            <a:endParaRPr lang="en-US" sz="2800" dirty="0"/>
          </a:p>
        </p:txBody>
      </p:sp>
      <p:sp>
        <p:nvSpPr>
          <p:cNvPr id="6" name="Text 2"/>
          <p:cNvSpPr/>
          <p:nvPr/>
        </p:nvSpPr>
        <p:spPr>
          <a:xfrm>
            <a:off x="5321260" y="2825829"/>
            <a:ext cx="4253389" cy="336352"/>
          </a:xfrm>
          <a:prstGeom prst="rect">
            <a:avLst/>
          </a:prstGeom>
          <a:noFill/>
          <a:ln/>
        </p:spPr>
        <p:txBody>
          <a:bodyPr wrap="none" lIns="0" tIns="0" rIns="0" bIns="0" rtlCol="0" anchor="t"/>
          <a:lstStyle/>
          <a:p>
            <a:pPr marL="0" indent="0" algn="l">
              <a:lnSpc>
                <a:spcPts val="2600"/>
              </a:lnSpc>
              <a:buNone/>
            </a:pPr>
            <a:r>
              <a:rPr lang="en-US" sz="2800" dirty="0">
                <a:solidFill>
                  <a:srgbClr val="CFCBBF"/>
                </a:solidFill>
                <a:latin typeface="Raleway" pitchFamily="34" charset="0"/>
                <a:ea typeface="Raleway" pitchFamily="34" charset="-122"/>
                <a:cs typeface="Raleway" pitchFamily="34" charset="-120"/>
              </a:rPr>
              <a:t>Evidence of defective robots sold to military</a:t>
            </a:r>
            <a:endParaRPr lang="en-US" sz="2800" dirty="0"/>
          </a:p>
        </p:txBody>
      </p:sp>
      <p:sp>
        <p:nvSpPr>
          <p:cNvPr id="7" name="Shape 3"/>
          <p:cNvSpPr/>
          <p:nvPr/>
        </p:nvSpPr>
        <p:spPr>
          <a:xfrm>
            <a:off x="5163503" y="3389114"/>
            <a:ext cx="8678466" cy="11430"/>
          </a:xfrm>
          <a:prstGeom prst="roundRect">
            <a:avLst>
              <a:gd name="adj" fmla="val 275956"/>
            </a:avLst>
          </a:prstGeom>
          <a:solidFill>
            <a:srgbClr val="535455"/>
          </a:solidFill>
          <a:ln/>
        </p:spPr>
        <p:txBody>
          <a:bodyPr/>
          <a:lstStyle/>
          <a:p>
            <a:endParaRPr lang="en-GB"/>
          </a:p>
        </p:txBody>
      </p:sp>
      <p:pic>
        <p:nvPicPr>
          <p:cNvPr id="8" name="Image 2" descr="preencoded.png"/>
          <p:cNvPicPr>
            <a:picLocks noChangeAspect="1"/>
          </p:cNvPicPr>
          <p:nvPr/>
        </p:nvPicPr>
        <p:blipFill>
          <a:blip r:embed="rId5"/>
          <a:stretch>
            <a:fillRect/>
          </a:stretch>
        </p:blipFill>
        <p:spPr>
          <a:xfrm>
            <a:off x="1854398" y="3424952"/>
            <a:ext cx="4342209" cy="1211580"/>
          </a:xfrm>
          <a:prstGeom prst="rect">
            <a:avLst/>
          </a:prstGeom>
        </p:spPr>
      </p:pic>
      <p:pic>
        <p:nvPicPr>
          <p:cNvPr id="9" name="Image 3" descr="preencoded.png"/>
          <p:cNvPicPr>
            <a:picLocks noChangeAspect="1"/>
          </p:cNvPicPr>
          <p:nvPr/>
        </p:nvPicPr>
        <p:blipFill>
          <a:blip r:embed="rId6"/>
          <a:stretch>
            <a:fillRect/>
          </a:stretch>
        </p:blipFill>
        <p:spPr>
          <a:xfrm>
            <a:off x="3877627" y="3845957"/>
            <a:ext cx="295632" cy="369570"/>
          </a:xfrm>
          <a:prstGeom prst="rect">
            <a:avLst/>
          </a:prstGeom>
        </p:spPr>
      </p:pic>
      <p:sp>
        <p:nvSpPr>
          <p:cNvPr id="10" name="Text 4"/>
          <p:cNvSpPr/>
          <p:nvPr/>
        </p:nvSpPr>
        <p:spPr>
          <a:xfrm>
            <a:off x="6406872" y="3477944"/>
            <a:ext cx="2760940" cy="485886"/>
          </a:xfrm>
          <a:prstGeom prst="rect">
            <a:avLst/>
          </a:prstGeom>
          <a:noFill/>
          <a:ln/>
        </p:spPr>
        <p:txBody>
          <a:bodyPr wrap="none" lIns="0" tIns="0" rIns="0" bIns="0" rtlCol="0" anchor="t"/>
          <a:lstStyle/>
          <a:p>
            <a:pPr marL="0" indent="0" algn="l">
              <a:lnSpc>
                <a:spcPts val="2550"/>
              </a:lnSpc>
              <a:buNone/>
            </a:pPr>
            <a:r>
              <a:rPr lang="en-US" sz="2800" dirty="0">
                <a:solidFill>
                  <a:srgbClr val="CFCBBF"/>
                </a:solidFill>
                <a:latin typeface="Prata" pitchFamily="34" charset="0"/>
                <a:ea typeface="Prata" pitchFamily="34" charset="-122"/>
                <a:cs typeface="Prata" pitchFamily="34" charset="-120"/>
              </a:rPr>
              <a:t>Corporate Knowledge</a:t>
            </a:r>
            <a:endParaRPr lang="en-US" sz="2800" dirty="0"/>
          </a:p>
        </p:txBody>
      </p:sp>
      <p:sp>
        <p:nvSpPr>
          <p:cNvPr id="11" name="Text 5"/>
          <p:cNvSpPr/>
          <p:nvPr/>
        </p:nvSpPr>
        <p:spPr>
          <a:xfrm>
            <a:off x="6406872" y="4089916"/>
            <a:ext cx="5321141" cy="336352"/>
          </a:xfrm>
          <a:prstGeom prst="rect">
            <a:avLst/>
          </a:prstGeom>
          <a:noFill/>
          <a:ln/>
        </p:spPr>
        <p:txBody>
          <a:bodyPr wrap="none" lIns="0" tIns="0" rIns="0" bIns="0" rtlCol="0" anchor="t"/>
          <a:lstStyle/>
          <a:p>
            <a:pPr marL="0" indent="0" algn="l">
              <a:lnSpc>
                <a:spcPts val="2600"/>
              </a:lnSpc>
              <a:buNone/>
            </a:pPr>
            <a:r>
              <a:rPr lang="en-US" sz="2400" dirty="0">
                <a:solidFill>
                  <a:srgbClr val="CFCBBF"/>
                </a:solidFill>
                <a:latin typeface="Raleway" pitchFamily="34" charset="0"/>
                <a:ea typeface="Raleway" pitchFamily="34" charset="-122"/>
                <a:cs typeface="Raleway" pitchFamily="34" charset="-120"/>
              </a:rPr>
              <a:t>AutomaBot aware of defects but proceeding with sales</a:t>
            </a:r>
            <a:endParaRPr lang="en-US" sz="2400" dirty="0"/>
          </a:p>
        </p:txBody>
      </p:sp>
      <p:sp>
        <p:nvSpPr>
          <p:cNvPr id="12" name="Shape 6"/>
          <p:cNvSpPr/>
          <p:nvPr/>
        </p:nvSpPr>
        <p:spPr>
          <a:xfrm>
            <a:off x="6249114" y="4653201"/>
            <a:ext cx="7592854" cy="11430"/>
          </a:xfrm>
          <a:prstGeom prst="roundRect">
            <a:avLst>
              <a:gd name="adj" fmla="val 275956"/>
            </a:avLst>
          </a:prstGeom>
          <a:solidFill>
            <a:srgbClr val="535455"/>
          </a:solidFill>
          <a:ln/>
        </p:spPr>
        <p:txBody>
          <a:bodyPr/>
          <a:lstStyle/>
          <a:p>
            <a:endParaRPr lang="en-GB"/>
          </a:p>
        </p:txBody>
      </p:sp>
      <p:pic>
        <p:nvPicPr>
          <p:cNvPr id="13" name="Image 4" descr="preencoded.png"/>
          <p:cNvPicPr>
            <a:picLocks noChangeAspect="1"/>
          </p:cNvPicPr>
          <p:nvPr/>
        </p:nvPicPr>
        <p:blipFill>
          <a:blip r:embed="rId7"/>
          <a:stretch>
            <a:fillRect/>
          </a:stretch>
        </p:blipFill>
        <p:spPr>
          <a:xfrm>
            <a:off x="768787" y="4689038"/>
            <a:ext cx="6513433" cy="1211580"/>
          </a:xfrm>
          <a:prstGeom prst="rect">
            <a:avLst/>
          </a:prstGeom>
        </p:spPr>
      </p:pic>
      <p:pic>
        <p:nvPicPr>
          <p:cNvPr id="14" name="Image 5" descr="preencoded.png"/>
          <p:cNvPicPr>
            <a:picLocks noChangeAspect="1"/>
          </p:cNvPicPr>
          <p:nvPr/>
        </p:nvPicPr>
        <p:blipFill>
          <a:blip r:embed="rId8"/>
          <a:stretch>
            <a:fillRect/>
          </a:stretch>
        </p:blipFill>
        <p:spPr>
          <a:xfrm>
            <a:off x="3877627" y="5110043"/>
            <a:ext cx="295632" cy="369570"/>
          </a:xfrm>
          <a:prstGeom prst="rect">
            <a:avLst/>
          </a:prstGeom>
        </p:spPr>
      </p:pic>
      <p:sp>
        <p:nvSpPr>
          <p:cNvPr id="15" name="Text 7"/>
          <p:cNvSpPr/>
          <p:nvPr/>
        </p:nvSpPr>
        <p:spPr>
          <a:xfrm>
            <a:off x="7492484" y="4899303"/>
            <a:ext cx="2628424" cy="328613"/>
          </a:xfrm>
          <a:prstGeom prst="rect">
            <a:avLst/>
          </a:prstGeom>
          <a:noFill/>
          <a:ln/>
        </p:spPr>
        <p:txBody>
          <a:bodyPr wrap="none" lIns="0" tIns="0" rIns="0" bIns="0" rtlCol="0" anchor="t"/>
          <a:lstStyle/>
          <a:p>
            <a:pPr marL="0" indent="0" algn="l">
              <a:lnSpc>
                <a:spcPts val="2550"/>
              </a:lnSpc>
              <a:buNone/>
            </a:pPr>
            <a:r>
              <a:rPr lang="en-US" sz="3200" dirty="0">
                <a:solidFill>
                  <a:srgbClr val="CFCBBF"/>
                </a:solidFill>
                <a:latin typeface="Prata" pitchFamily="34" charset="0"/>
                <a:ea typeface="Prata" pitchFamily="34" charset="-122"/>
                <a:cs typeface="Prata" pitchFamily="34" charset="-120"/>
              </a:rPr>
              <a:t>Ethical Research</a:t>
            </a:r>
            <a:endParaRPr lang="en-US" sz="3200" dirty="0"/>
          </a:p>
        </p:txBody>
      </p:sp>
      <p:sp>
        <p:nvSpPr>
          <p:cNvPr id="16" name="Text 8"/>
          <p:cNvSpPr/>
          <p:nvPr/>
        </p:nvSpPr>
        <p:spPr>
          <a:xfrm>
            <a:off x="7315200" y="5373170"/>
            <a:ext cx="6047303" cy="317184"/>
          </a:xfrm>
          <a:prstGeom prst="rect">
            <a:avLst/>
          </a:prstGeom>
          <a:noFill/>
          <a:ln/>
        </p:spPr>
        <p:txBody>
          <a:bodyPr wrap="none" lIns="0" tIns="0" rIns="0" bIns="0" rtlCol="0" anchor="t"/>
          <a:lstStyle/>
          <a:p>
            <a:pPr marL="0" indent="0" algn="l">
              <a:lnSpc>
                <a:spcPts val="2600"/>
              </a:lnSpc>
              <a:buNone/>
            </a:pPr>
            <a:r>
              <a:rPr lang="en-US" sz="2000" dirty="0">
                <a:solidFill>
                  <a:srgbClr val="CFCBBF"/>
                </a:solidFill>
                <a:latin typeface="Raleway" pitchFamily="34" charset="0"/>
                <a:ea typeface="Raleway" pitchFamily="34" charset="-122"/>
                <a:cs typeface="Raleway" pitchFamily="34" charset="-120"/>
              </a:rPr>
              <a:t>Published work exposing poor treatment of intelligent robots</a:t>
            </a:r>
            <a:endParaRPr lang="en-US" sz="2000" dirty="0"/>
          </a:p>
        </p:txBody>
      </p:sp>
      <p:sp>
        <p:nvSpPr>
          <p:cNvPr id="17" name="Text 9"/>
          <p:cNvSpPr/>
          <p:nvPr/>
        </p:nvSpPr>
        <p:spPr>
          <a:xfrm>
            <a:off x="89211" y="6512591"/>
            <a:ext cx="12600877" cy="1426799"/>
          </a:xfrm>
          <a:prstGeom prst="rect">
            <a:avLst/>
          </a:prstGeom>
          <a:noFill/>
          <a:ln/>
        </p:spPr>
        <p:txBody>
          <a:bodyPr wrap="square" lIns="0" tIns="0" rIns="0" bIns="0" rtlCol="0" anchor="t"/>
          <a:lstStyle/>
          <a:p>
            <a:pPr marL="0" indent="0" algn="l">
              <a:lnSpc>
                <a:spcPts val="2600"/>
              </a:lnSpc>
              <a:buNone/>
            </a:pPr>
            <a:r>
              <a:rPr lang="en-US" sz="2800" dirty="0">
                <a:solidFill>
                  <a:srgbClr val="CFCBBF"/>
                </a:solidFill>
                <a:latin typeface="Raleway" pitchFamily="34" charset="0"/>
                <a:ea typeface="Raleway" pitchFamily="34" charset="-122"/>
                <a:cs typeface="Raleway" pitchFamily="34" charset="-120"/>
              </a:rPr>
              <a:t>Dr. Hart had been investigating several ethical issues in AI implementation, including bias in medical diagnosis systems affecting marginalized communities and the need for human oversight in critical AI decision-making. Her research specifically mentioned AutomaBot Industries in relation to poor treatment of highly intelligent robots.</a:t>
            </a:r>
            <a:endParaRPr lang="en-US" sz="2800" dirty="0"/>
          </a:p>
        </p:txBody>
      </p:sp>
      <p:pic>
        <p:nvPicPr>
          <p:cNvPr id="19" name="Picture 18" descr="A robot with an object shooting">
            <a:extLst>
              <a:ext uri="{FF2B5EF4-FFF2-40B4-BE49-F238E27FC236}">
                <a16:creationId xmlns:a16="http://schemas.microsoft.com/office/drawing/2014/main" id="{31909225-247B-6F87-6686-E78B22FE823D}"/>
              </a:ext>
            </a:extLst>
          </p:cNvPr>
          <p:cNvPicPr>
            <a:picLocks noChangeAspect="1"/>
          </p:cNvPicPr>
          <p:nvPr/>
        </p:nvPicPr>
        <p:blipFill>
          <a:blip r:embed="rId9"/>
          <a:stretch>
            <a:fillRect/>
          </a:stretch>
        </p:blipFill>
        <p:spPr>
          <a:xfrm>
            <a:off x="11473934" y="6916988"/>
            <a:ext cx="3156466" cy="131261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37354" y="681871"/>
            <a:ext cx="5267206" cy="658416"/>
          </a:xfrm>
          <a:prstGeom prst="rect">
            <a:avLst/>
          </a:prstGeom>
          <a:noFill/>
          <a:ln/>
        </p:spPr>
        <p:txBody>
          <a:bodyPr wrap="none" lIns="0" tIns="0" rIns="0" bIns="0" rtlCol="0" anchor="t"/>
          <a:lstStyle/>
          <a:p>
            <a:pPr marL="0" indent="0" algn="l">
              <a:lnSpc>
                <a:spcPts val="5150"/>
              </a:lnSpc>
              <a:buNone/>
            </a:pPr>
            <a:r>
              <a:rPr lang="en-US" sz="4100" dirty="0">
                <a:solidFill>
                  <a:srgbClr val="F2E782"/>
                </a:solidFill>
                <a:latin typeface="Prata" pitchFamily="34" charset="0"/>
                <a:ea typeface="Prata" pitchFamily="34" charset="-122"/>
                <a:cs typeface="Prata" pitchFamily="34" charset="-120"/>
              </a:rPr>
              <a:t>Timeline of Events</a:t>
            </a:r>
            <a:endParaRPr lang="en-US" sz="4100" dirty="0"/>
          </a:p>
        </p:txBody>
      </p:sp>
      <p:sp>
        <p:nvSpPr>
          <p:cNvPr id="3" name="Shape 1"/>
          <p:cNvSpPr/>
          <p:nvPr/>
        </p:nvSpPr>
        <p:spPr>
          <a:xfrm>
            <a:off x="7303770" y="1761649"/>
            <a:ext cx="22860" cy="5785961"/>
          </a:xfrm>
          <a:prstGeom prst="roundRect">
            <a:avLst>
              <a:gd name="adj" fmla="val 138250"/>
            </a:avLst>
          </a:prstGeom>
          <a:solidFill>
            <a:srgbClr val="535455"/>
          </a:solidFill>
          <a:ln/>
        </p:spPr>
        <p:txBody>
          <a:bodyPr/>
          <a:lstStyle/>
          <a:p>
            <a:endParaRPr lang="en-GB"/>
          </a:p>
        </p:txBody>
      </p:sp>
      <p:sp>
        <p:nvSpPr>
          <p:cNvPr id="4" name="Shape 2"/>
          <p:cNvSpPr/>
          <p:nvPr/>
        </p:nvSpPr>
        <p:spPr>
          <a:xfrm>
            <a:off x="6469082" y="2224087"/>
            <a:ext cx="631984" cy="22860"/>
          </a:xfrm>
          <a:prstGeom prst="roundRect">
            <a:avLst>
              <a:gd name="adj" fmla="val 138250"/>
            </a:avLst>
          </a:prstGeom>
          <a:solidFill>
            <a:srgbClr val="535455"/>
          </a:solidFill>
          <a:ln/>
        </p:spPr>
        <p:txBody>
          <a:bodyPr/>
          <a:lstStyle/>
          <a:p>
            <a:endParaRPr lang="en-GB"/>
          </a:p>
        </p:txBody>
      </p:sp>
      <p:sp>
        <p:nvSpPr>
          <p:cNvPr id="5" name="Shape 3"/>
          <p:cNvSpPr/>
          <p:nvPr/>
        </p:nvSpPr>
        <p:spPr>
          <a:xfrm>
            <a:off x="7078206" y="1998583"/>
            <a:ext cx="473988" cy="473988"/>
          </a:xfrm>
          <a:prstGeom prst="roundRect">
            <a:avLst>
              <a:gd name="adj" fmla="val 6668"/>
            </a:avLst>
          </a:prstGeom>
          <a:solidFill>
            <a:srgbClr val="3A3B3C"/>
          </a:solidFill>
          <a:ln/>
        </p:spPr>
        <p:txBody>
          <a:bodyPr/>
          <a:lstStyle/>
          <a:p>
            <a:endParaRPr lang="en-GB"/>
          </a:p>
        </p:txBody>
      </p:sp>
      <p:sp>
        <p:nvSpPr>
          <p:cNvPr id="6" name="Text 4"/>
          <p:cNvSpPr/>
          <p:nvPr/>
        </p:nvSpPr>
        <p:spPr>
          <a:xfrm>
            <a:off x="7157145" y="2038052"/>
            <a:ext cx="315992" cy="394930"/>
          </a:xfrm>
          <a:prstGeom prst="rect">
            <a:avLst/>
          </a:prstGeom>
          <a:noFill/>
          <a:ln/>
        </p:spPr>
        <p:txBody>
          <a:bodyPr wrap="none" lIns="0" tIns="0" rIns="0" bIns="0" rtlCol="0" anchor="t"/>
          <a:lstStyle/>
          <a:p>
            <a:pPr marL="0" indent="0" algn="ctr">
              <a:lnSpc>
                <a:spcPts val="2450"/>
              </a:lnSpc>
              <a:buNone/>
            </a:pPr>
            <a:r>
              <a:rPr lang="en-US" sz="2450" dirty="0">
                <a:solidFill>
                  <a:srgbClr val="CFCBBF"/>
                </a:solidFill>
                <a:latin typeface="Prata" pitchFamily="34" charset="0"/>
                <a:ea typeface="Prata" pitchFamily="34" charset="-122"/>
                <a:cs typeface="Prata" pitchFamily="34" charset="-120"/>
              </a:rPr>
              <a:t>1</a:t>
            </a:r>
            <a:endParaRPr lang="en-US" sz="2450" dirty="0"/>
          </a:p>
        </p:txBody>
      </p:sp>
      <p:sp>
        <p:nvSpPr>
          <p:cNvPr id="7" name="Text 5"/>
          <p:cNvSpPr/>
          <p:nvPr/>
        </p:nvSpPr>
        <p:spPr>
          <a:xfrm>
            <a:off x="3530162" y="1827728"/>
            <a:ext cx="2697004" cy="736335"/>
          </a:xfrm>
          <a:prstGeom prst="rect">
            <a:avLst/>
          </a:prstGeom>
          <a:noFill/>
          <a:ln/>
        </p:spPr>
        <p:txBody>
          <a:bodyPr wrap="none" lIns="0" tIns="0" rIns="0" bIns="0" rtlCol="0" anchor="t"/>
          <a:lstStyle/>
          <a:p>
            <a:pPr marL="0" indent="0" algn="r">
              <a:lnSpc>
                <a:spcPts val="2550"/>
              </a:lnSpc>
              <a:buNone/>
            </a:pPr>
            <a:r>
              <a:rPr lang="en-US" sz="2050" dirty="0">
                <a:solidFill>
                  <a:srgbClr val="CFCBBF"/>
                </a:solidFill>
                <a:latin typeface="Prata" pitchFamily="34" charset="0"/>
                <a:ea typeface="Prata" pitchFamily="34" charset="-122"/>
                <a:cs typeface="Prata" pitchFamily="34" charset="-120"/>
              </a:rPr>
              <a:t>Research Publication</a:t>
            </a:r>
            <a:endParaRPr lang="en-US" sz="2050" dirty="0"/>
          </a:p>
        </p:txBody>
      </p:sp>
      <p:sp>
        <p:nvSpPr>
          <p:cNvPr id="8" name="Text 6"/>
          <p:cNvSpPr/>
          <p:nvPr/>
        </p:nvSpPr>
        <p:spPr>
          <a:xfrm>
            <a:off x="737354" y="2427803"/>
            <a:ext cx="5524500" cy="1011555"/>
          </a:xfrm>
          <a:prstGeom prst="rect">
            <a:avLst/>
          </a:prstGeom>
          <a:noFill/>
          <a:ln/>
        </p:spPr>
        <p:txBody>
          <a:bodyPr wrap="square" lIns="0" tIns="0" rIns="0" bIns="0" rtlCol="0" anchor="t"/>
          <a:lstStyle/>
          <a:p>
            <a:pPr marL="0" indent="0" algn="r">
              <a:lnSpc>
                <a:spcPts val="2650"/>
              </a:lnSpc>
              <a:buNone/>
            </a:pPr>
            <a:r>
              <a:rPr lang="en-US" sz="1650" dirty="0">
                <a:solidFill>
                  <a:srgbClr val="CFCBBF"/>
                </a:solidFill>
                <a:latin typeface="Raleway" pitchFamily="34" charset="0"/>
                <a:ea typeface="Raleway" pitchFamily="34" charset="-122"/>
                <a:cs typeface="Raleway" pitchFamily="34" charset="-120"/>
              </a:rPr>
              <a:t>Dr. Hart published research criticizing AI ethics violations, specifically calling out a "major player in industrial automation" later identified as AutomaBot.</a:t>
            </a:r>
            <a:endParaRPr lang="en-US" sz="1650" dirty="0"/>
          </a:p>
        </p:txBody>
      </p:sp>
      <p:sp>
        <p:nvSpPr>
          <p:cNvPr id="9" name="Shape 7"/>
          <p:cNvSpPr/>
          <p:nvPr/>
        </p:nvSpPr>
        <p:spPr>
          <a:xfrm>
            <a:off x="7529334" y="3277433"/>
            <a:ext cx="631984" cy="22860"/>
          </a:xfrm>
          <a:prstGeom prst="roundRect">
            <a:avLst>
              <a:gd name="adj" fmla="val 138250"/>
            </a:avLst>
          </a:prstGeom>
          <a:solidFill>
            <a:srgbClr val="535455"/>
          </a:solidFill>
          <a:ln/>
        </p:spPr>
        <p:txBody>
          <a:bodyPr/>
          <a:lstStyle/>
          <a:p>
            <a:endParaRPr lang="en-GB"/>
          </a:p>
        </p:txBody>
      </p:sp>
      <p:sp>
        <p:nvSpPr>
          <p:cNvPr id="10" name="Shape 8"/>
          <p:cNvSpPr/>
          <p:nvPr/>
        </p:nvSpPr>
        <p:spPr>
          <a:xfrm>
            <a:off x="7078206" y="3051929"/>
            <a:ext cx="473988" cy="473988"/>
          </a:xfrm>
          <a:prstGeom prst="roundRect">
            <a:avLst>
              <a:gd name="adj" fmla="val 6668"/>
            </a:avLst>
          </a:prstGeom>
          <a:solidFill>
            <a:srgbClr val="3A3B3C"/>
          </a:solidFill>
          <a:ln/>
        </p:spPr>
        <p:txBody>
          <a:bodyPr/>
          <a:lstStyle/>
          <a:p>
            <a:endParaRPr lang="en-GB"/>
          </a:p>
        </p:txBody>
      </p:sp>
      <p:sp>
        <p:nvSpPr>
          <p:cNvPr id="11" name="Text 9"/>
          <p:cNvSpPr/>
          <p:nvPr/>
        </p:nvSpPr>
        <p:spPr>
          <a:xfrm>
            <a:off x="7157145" y="3091398"/>
            <a:ext cx="315992" cy="394930"/>
          </a:xfrm>
          <a:prstGeom prst="rect">
            <a:avLst/>
          </a:prstGeom>
          <a:noFill/>
          <a:ln/>
        </p:spPr>
        <p:txBody>
          <a:bodyPr wrap="none" lIns="0" tIns="0" rIns="0" bIns="0" rtlCol="0" anchor="t"/>
          <a:lstStyle/>
          <a:p>
            <a:pPr marL="0" indent="0" algn="ctr">
              <a:lnSpc>
                <a:spcPts val="2450"/>
              </a:lnSpc>
              <a:buNone/>
            </a:pPr>
            <a:r>
              <a:rPr lang="en-US" sz="2450" dirty="0">
                <a:solidFill>
                  <a:srgbClr val="CFCBBF"/>
                </a:solidFill>
                <a:latin typeface="Prata" pitchFamily="34" charset="0"/>
                <a:ea typeface="Prata" pitchFamily="34" charset="-122"/>
                <a:cs typeface="Prata" pitchFamily="34" charset="-120"/>
              </a:rPr>
              <a:t>2</a:t>
            </a:r>
            <a:endParaRPr lang="en-US" sz="2450" dirty="0"/>
          </a:p>
        </p:txBody>
      </p:sp>
      <p:sp>
        <p:nvSpPr>
          <p:cNvPr id="12" name="Text 10"/>
          <p:cNvSpPr/>
          <p:nvPr/>
        </p:nvSpPr>
        <p:spPr>
          <a:xfrm>
            <a:off x="8368546" y="3025616"/>
            <a:ext cx="3774281" cy="329208"/>
          </a:xfrm>
          <a:prstGeom prst="rect">
            <a:avLst/>
          </a:prstGeom>
          <a:noFill/>
          <a:ln/>
        </p:spPr>
        <p:txBody>
          <a:bodyPr wrap="none" lIns="0" tIns="0" rIns="0" bIns="0" rtlCol="0" anchor="t"/>
          <a:lstStyle/>
          <a:p>
            <a:pPr marL="0" indent="0" algn="l">
              <a:lnSpc>
                <a:spcPts val="2550"/>
              </a:lnSpc>
              <a:buNone/>
            </a:pPr>
            <a:r>
              <a:rPr lang="en-US" sz="2050" dirty="0">
                <a:solidFill>
                  <a:srgbClr val="CFCBBF"/>
                </a:solidFill>
                <a:latin typeface="Prata" pitchFamily="34" charset="0"/>
                <a:ea typeface="Prata" pitchFamily="34" charset="-122"/>
                <a:cs typeface="Prata" pitchFamily="34" charset="-120"/>
              </a:rPr>
              <a:t>Threatening Communications</a:t>
            </a:r>
            <a:endParaRPr lang="en-US" sz="2050" dirty="0"/>
          </a:p>
        </p:txBody>
      </p:sp>
      <p:sp>
        <p:nvSpPr>
          <p:cNvPr id="13" name="Text 11"/>
          <p:cNvSpPr/>
          <p:nvPr/>
        </p:nvSpPr>
        <p:spPr>
          <a:xfrm>
            <a:off x="8368546" y="3481149"/>
            <a:ext cx="5524500" cy="1011555"/>
          </a:xfrm>
          <a:prstGeom prst="rect">
            <a:avLst/>
          </a:prstGeom>
          <a:noFill/>
          <a:ln/>
        </p:spPr>
        <p:txBody>
          <a:bodyPr wrap="square" lIns="0" tIns="0" rIns="0" bIns="0" rtlCol="0" anchor="t"/>
          <a:lstStyle/>
          <a:p>
            <a:pPr marL="0" indent="0" algn="l">
              <a:lnSpc>
                <a:spcPts val="2650"/>
              </a:lnSpc>
              <a:buNone/>
            </a:pPr>
            <a:r>
              <a:rPr lang="en-US" sz="1650" dirty="0">
                <a:solidFill>
                  <a:srgbClr val="CFCBBF"/>
                </a:solidFill>
                <a:latin typeface="Raleway" pitchFamily="34" charset="0"/>
                <a:ea typeface="Raleway" pitchFamily="34" charset="-122"/>
                <a:cs typeface="Raleway" pitchFamily="34" charset="-120"/>
              </a:rPr>
              <a:t>Received threatening emails from a company's legal team according to her lab assistant Peter Singh's testimony.</a:t>
            </a:r>
            <a:endParaRPr lang="en-US" sz="1650" dirty="0"/>
          </a:p>
        </p:txBody>
      </p:sp>
      <p:sp>
        <p:nvSpPr>
          <p:cNvPr id="14" name="Shape 12"/>
          <p:cNvSpPr/>
          <p:nvPr/>
        </p:nvSpPr>
        <p:spPr>
          <a:xfrm>
            <a:off x="6469082" y="4326850"/>
            <a:ext cx="631984" cy="22860"/>
          </a:xfrm>
          <a:prstGeom prst="roundRect">
            <a:avLst>
              <a:gd name="adj" fmla="val 138250"/>
            </a:avLst>
          </a:prstGeom>
          <a:solidFill>
            <a:srgbClr val="535455"/>
          </a:solidFill>
          <a:ln/>
        </p:spPr>
        <p:txBody>
          <a:bodyPr/>
          <a:lstStyle/>
          <a:p>
            <a:endParaRPr lang="en-GB"/>
          </a:p>
        </p:txBody>
      </p:sp>
      <p:sp>
        <p:nvSpPr>
          <p:cNvPr id="15" name="Shape 13"/>
          <p:cNvSpPr/>
          <p:nvPr/>
        </p:nvSpPr>
        <p:spPr>
          <a:xfrm>
            <a:off x="7078206" y="4101346"/>
            <a:ext cx="473988" cy="473988"/>
          </a:xfrm>
          <a:prstGeom prst="roundRect">
            <a:avLst>
              <a:gd name="adj" fmla="val 6668"/>
            </a:avLst>
          </a:prstGeom>
          <a:solidFill>
            <a:srgbClr val="3A3B3C"/>
          </a:solidFill>
          <a:ln/>
        </p:spPr>
        <p:txBody>
          <a:bodyPr/>
          <a:lstStyle/>
          <a:p>
            <a:endParaRPr lang="en-GB"/>
          </a:p>
        </p:txBody>
      </p:sp>
      <p:sp>
        <p:nvSpPr>
          <p:cNvPr id="16" name="Text 14"/>
          <p:cNvSpPr/>
          <p:nvPr/>
        </p:nvSpPr>
        <p:spPr>
          <a:xfrm>
            <a:off x="7157145" y="4140815"/>
            <a:ext cx="315992" cy="394930"/>
          </a:xfrm>
          <a:prstGeom prst="rect">
            <a:avLst/>
          </a:prstGeom>
          <a:noFill/>
          <a:ln/>
        </p:spPr>
        <p:txBody>
          <a:bodyPr wrap="none" lIns="0" tIns="0" rIns="0" bIns="0" rtlCol="0" anchor="t"/>
          <a:lstStyle/>
          <a:p>
            <a:pPr marL="0" indent="0" algn="ctr">
              <a:lnSpc>
                <a:spcPts val="2450"/>
              </a:lnSpc>
              <a:buNone/>
            </a:pPr>
            <a:r>
              <a:rPr lang="en-US" sz="2450" dirty="0">
                <a:solidFill>
                  <a:srgbClr val="CFCBBF"/>
                </a:solidFill>
                <a:latin typeface="Prata" pitchFamily="34" charset="0"/>
                <a:ea typeface="Prata" pitchFamily="34" charset="-122"/>
                <a:cs typeface="Prata" pitchFamily="34" charset="-120"/>
              </a:rPr>
              <a:t>3</a:t>
            </a:r>
            <a:endParaRPr lang="en-US" sz="2450" dirty="0"/>
          </a:p>
        </p:txBody>
      </p:sp>
      <p:sp>
        <p:nvSpPr>
          <p:cNvPr id="17" name="Text 15"/>
          <p:cNvSpPr/>
          <p:nvPr/>
        </p:nvSpPr>
        <p:spPr>
          <a:xfrm>
            <a:off x="3567232" y="4075033"/>
            <a:ext cx="2694623" cy="329208"/>
          </a:xfrm>
          <a:prstGeom prst="rect">
            <a:avLst/>
          </a:prstGeom>
          <a:noFill/>
          <a:ln/>
        </p:spPr>
        <p:txBody>
          <a:bodyPr wrap="none" lIns="0" tIns="0" rIns="0" bIns="0" rtlCol="0" anchor="t"/>
          <a:lstStyle/>
          <a:p>
            <a:pPr marL="0" indent="0" algn="r">
              <a:lnSpc>
                <a:spcPts val="2550"/>
              </a:lnSpc>
              <a:buNone/>
            </a:pPr>
            <a:r>
              <a:rPr lang="en-US" sz="2050" dirty="0">
                <a:solidFill>
                  <a:srgbClr val="CFCBBF"/>
                </a:solidFill>
                <a:latin typeface="Prata" pitchFamily="34" charset="0"/>
                <a:ea typeface="Prata" pitchFamily="34" charset="-122"/>
                <a:cs typeface="Prata" pitchFamily="34" charset="-120"/>
              </a:rPr>
              <a:t>January 5th, 8:30 PM</a:t>
            </a:r>
            <a:endParaRPr lang="en-US" sz="2050" dirty="0"/>
          </a:p>
        </p:txBody>
      </p:sp>
      <p:sp>
        <p:nvSpPr>
          <p:cNvPr id="18" name="Text 16"/>
          <p:cNvSpPr/>
          <p:nvPr/>
        </p:nvSpPr>
        <p:spPr>
          <a:xfrm>
            <a:off x="737354" y="4530566"/>
            <a:ext cx="5524500" cy="674370"/>
          </a:xfrm>
          <a:prstGeom prst="rect">
            <a:avLst/>
          </a:prstGeom>
          <a:noFill/>
          <a:ln/>
        </p:spPr>
        <p:txBody>
          <a:bodyPr wrap="square" lIns="0" tIns="0" rIns="0" bIns="0" rtlCol="0" anchor="t"/>
          <a:lstStyle/>
          <a:p>
            <a:pPr marL="0" indent="0" algn="r">
              <a:lnSpc>
                <a:spcPts val="2650"/>
              </a:lnSpc>
              <a:buNone/>
            </a:pPr>
            <a:r>
              <a:rPr lang="en-US" sz="1650" dirty="0">
                <a:solidFill>
                  <a:srgbClr val="CFCBBF"/>
                </a:solidFill>
                <a:latin typeface="Raleway" pitchFamily="34" charset="0"/>
                <a:ea typeface="Raleway" pitchFamily="34" charset="-122"/>
                <a:cs typeface="Raleway" pitchFamily="34" charset="-120"/>
              </a:rPr>
              <a:t>Dr. Hart emailed Felix Morgan (CEO of NovaTech) requesting an urgent meeting about a critical matter.</a:t>
            </a:r>
            <a:endParaRPr lang="en-US" sz="1650" dirty="0"/>
          </a:p>
        </p:txBody>
      </p:sp>
      <p:sp>
        <p:nvSpPr>
          <p:cNvPr id="19" name="Shape 17"/>
          <p:cNvSpPr/>
          <p:nvPr/>
        </p:nvSpPr>
        <p:spPr>
          <a:xfrm>
            <a:off x="7529334" y="5376386"/>
            <a:ext cx="631984" cy="22860"/>
          </a:xfrm>
          <a:prstGeom prst="roundRect">
            <a:avLst>
              <a:gd name="adj" fmla="val 138250"/>
            </a:avLst>
          </a:prstGeom>
          <a:solidFill>
            <a:srgbClr val="535455"/>
          </a:solidFill>
          <a:ln/>
        </p:spPr>
        <p:txBody>
          <a:bodyPr/>
          <a:lstStyle/>
          <a:p>
            <a:endParaRPr lang="en-GB"/>
          </a:p>
        </p:txBody>
      </p:sp>
      <p:sp>
        <p:nvSpPr>
          <p:cNvPr id="20" name="Shape 18"/>
          <p:cNvSpPr/>
          <p:nvPr/>
        </p:nvSpPr>
        <p:spPr>
          <a:xfrm>
            <a:off x="7078206" y="5150882"/>
            <a:ext cx="473988" cy="473988"/>
          </a:xfrm>
          <a:prstGeom prst="roundRect">
            <a:avLst>
              <a:gd name="adj" fmla="val 6668"/>
            </a:avLst>
          </a:prstGeom>
          <a:solidFill>
            <a:srgbClr val="3A3B3C"/>
          </a:solidFill>
          <a:ln/>
        </p:spPr>
        <p:txBody>
          <a:bodyPr/>
          <a:lstStyle/>
          <a:p>
            <a:endParaRPr lang="en-GB"/>
          </a:p>
        </p:txBody>
      </p:sp>
      <p:sp>
        <p:nvSpPr>
          <p:cNvPr id="21" name="Text 19"/>
          <p:cNvSpPr/>
          <p:nvPr/>
        </p:nvSpPr>
        <p:spPr>
          <a:xfrm>
            <a:off x="7157145" y="5190351"/>
            <a:ext cx="315992" cy="394930"/>
          </a:xfrm>
          <a:prstGeom prst="rect">
            <a:avLst/>
          </a:prstGeom>
          <a:noFill/>
          <a:ln/>
        </p:spPr>
        <p:txBody>
          <a:bodyPr wrap="none" lIns="0" tIns="0" rIns="0" bIns="0" rtlCol="0" anchor="t"/>
          <a:lstStyle/>
          <a:p>
            <a:pPr marL="0" indent="0" algn="ctr">
              <a:lnSpc>
                <a:spcPts val="2450"/>
              </a:lnSpc>
              <a:buNone/>
            </a:pPr>
            <a:r>
              <a:rPr lang="en-US" sz="2450" dirty="0">
                <a:solidFill>
                  <a:srgbClr val="CFCBBF"/>
                </a:solidFill>
                <a:latin typeface="Prata" pitchFamily="34" charset="0"/>
                <a:ea typeface="Prata" pitchFamily="34" charset="-122"/>
                <a:cs typeface="Prata" pitchFamily="34" charset="-120"/>
              </a:rPr>
              <a:t>4</a:t>
            </a:r>
            <a:endParaRPr lang="en-US" sz="2450" dirty="0"/>
          </a:p>
        </p:txBody>
      </p:sp>
      <p:sp>
        <p:nvSpPr>
          <p:cNvPr id="22" name="Text 20"/>
          <p:cNvSpPr/>
          <p:nvPr/>
        </p:nvSpPr>
        <p:spPr>
          <a:xfrm>
            <a:off x="8368546" y="5124569"/>
            <a:ext cx="2694861" cy="329208"/>
          </a:xfrm>
          <a:prstGeom prst="rect">
            <a:avLst/>
          </a:prstGeom>
          <a:noFill/>
          <a:ln/>
        </p:spPr>
        <p:txBody>
          <a:bodyPr wrap="none" lIns="0" tIns="0" rIns="0" bIns="0" rtlCol="0" anchor="t"/>
          <a:lstStyle/>
          <a:p>
            <a:pPr marL="0" indent="0" algn="l">
              <a:lnSpc>
                <a:spcPts val="2550"/>
              </a:lnSpc>
              <a:buNone/>
            </a:pPr>
            <a:r>
              <a:rPr lang="en-US" sz="2050" dirty="0">
                <a:solidFill>
                  <a:srgbClr val="CFCBBF"/>
                </a:solidFill>
                <a:latin typeface="Prata" pitchFamily="34" charset="0"/>
                <a:ea typeface="Prata" pitchFamily="34" charset="-122"/>
                <a:cs typeface="Prata" pitchFamily="34" charset="-120"/>
              </a:rPr>
              <a:t>January 5th, 9:30 PM</a:t>
            </a:r>
            <a:endParaRPr lang="en-US" sz="2050" dirty="0"/>
          </a:p>
        </p:txBody>
      </p:sp>
      <p:sp>
        <p:nvSpPr>
          <p:cNvPr id="23" name="Text 21"/>
          <p:cNvSpPr/>
          <p:nvPr/>
        </p:nvSpPr>
        <p:spPr>
          <a:xfrm>
            <a:off x="8368546" y="5580102"/>
            <a:ext cx="5524500" cy="674370"/>
          </a:xfrm>
          <a:prstGeom prst="rect">
            <a:avLst/>
          </a:prstGeom>
          <a:noFill/>
          <a:ln/>
        </p:spPr>
        <p:txBody>
          <a:bodyPr wrap="square" lIns="0" tIns="0" rIns="0" bIns="0" rtlCol="0" anchor="t"/>
          <a:lstStyle/>
          <a:p>
            <a:pPr marL="0" indent="0" algn="l">
              <a:lnSpc>
                <a:spcPts val="2650"/>
              </a:lnSpc>
              <a:buNone/>
            </a:pPr>
            <a:r>
              <a:rPr lang="en-US" sz="1650" dirty="0">
                <a:solidFill>
                  <a:srgbClr val="CFCBBF"/>
                </a:solidFill>
                <a:latin typeface="Raleway" pitchFamily="34" charset="0"/>
                <a:ea typeface="Raleway" pitchFamily="34" charset="-122"/>
                <a:cs typeface="Raleway" pitchFamily="34" charset="-120"/>
              </a:rPr>
              <a:t>Last seen leaving her lab on security footage. A strange SUV was later reported outside her home that night.</a:t>
            </a:r>
            <a:endParaRPr lang="en-US" sz="1650" dirty="0"/>
          </a:p>
        </p:txBody>
      </p:sp>
      <p:sp>
        <p:nvSpPr>
          <p:cNvPr id="24" name="Shape 22"/>
          <p:cNvSpPr/>
          <p:nvPr/>
        </p:nvSpPr>
        <p:spPr>
          <a:xfrm>
            <a:off x="6469082" y="6324481"/>
            <a:ext cx="631984" cy="22860"/>
          </a:xfrm>
          <a:prstGeom prst="roundRect">
            <a:avLst>
              <a:gd name="adj" fmla="val 138250"/>
            </a:avLst>
          </a:prstGeom>
          <a:solidFill>
            <a:srgbClr val="535455"/>
          </a:solidFill>
          <a:ln/>
        </p:spPr>
        <p:txBody>
          <a:bodyPr/>
          <a:lstStyle/>
          <a:p>
            <a:endParaRPr lang="en-GB"/>
          </a:p>
        </p:txBody>
      </p:sp>
      <p:sp>
        <p:nvSpPr>
          <p:cNvPr id="25" name="Shape 23"/>
          <p:cNvSpPr/>
          <p:nvPr/>
        </p:nvSpPr>
        <p:spPr>
          <a:xfrm>
            <a:off x="7078206" y="6098977"/>
            <a:ext cx="473988" cy="473988"/>
          </a:xfrm>
          <a:prstGeom prst="roundRect">
            <a:avLst>
              <a:gd name="adj" fmla="val 6668"/>
            </a:avLst>
          </a:prstGeom>
          <a:solidFill>
            <a:srgbClr val="3A3B3C"/>
          </a:solidFill>
          <a:ln/>
        </p:spPr>
        <p:txBody>
          <a:bodyPr/>
          <a:lstStyle/>
          <a:p>
            <a:endParaRPr lang="en-GB"/>
          </a:p>
        </p:txBody>
      </p:sp>
      <p:sp>
        <p:nvSpPr>
          <p:cNvPr id="26" name="Text 24"/>
          <p:cNvSpPr/>
          <p:nvPr/>
        </p:nvSpPr>
        <p:spPr>
          <a:xfrm>
            <a:off x="7157145" y="6138446"/>
            <a:ext cx="315992" cy="394930"/>
          </a:xfrm>
          <a:prstGeom prst="rect">
            <a:avLst/>
          </a:prstGeom>
          <a:noFill/>
          <a:ln/>
        </p:spPr>
        <p:txBody>
          <a:bodyPr wrap="none" lIns="0" tIns="0" rIns="0" bIns="0" rtlCol="0" anchor="t"/>
          <a:lstStyle/>
          <a:p>
            <a:pPr marL="0" indent="0" algn="ctr">
              <a:lnSpc>
                <a:spcPts val="2450"/>
              </a:lnSpc>
              <a:buNone/>
            </a:pPr>
            <a:r>
              <a:rPr lang="en-US" sz="2450" dirty="0">
                <a:solidFill>
                  <a:srgbClr val="CFCBBF"/>
                </a:solidFill>
                <a:latin typeface="Prata" pitchFamily="34" charset="0"/>
                <a:ea typeface="Prata" pitchFamily="34" charset="-122"/>
                <a:cs typeface="Prata" pitchFamily="34" charset="-120"/>
              </a:rPr>
              <a:t>5</a:t>
            </a:r>
            <a:endParaRPr lang="en-US" sz="2450" dirty="0"/>
          </a:p>
        </p:txBody>
      </p:sp>
      <p:sp>
        <p:nvSpPr>
          <p:cNvPr id="27" name="Text 25"/>
          <p:cNvSpPr/>
          <p:nvPr/>
        </p:nvSpPr>
        <p:spPr>
          <a:xfrm>
            <a:off x="3628311" y="6072664"/>
            <a:ext cx="2633543" cy="329208"/>
          </a:xfrm>
          <a:prstGeom prst="rect">
            <a:avLst/>
          </a:prstGeom>
          <a:noFill/>
          <a:ln/>
        </p:spPr>
        <p:txBody>
          <a:bodyPr wrap="none" lIns="0" tIns="0" rIns="0" bIns="0" rtlCol="0" anchor="t"/>
          <a:lstStyle/>
          <a:p>
            <a:pPr marL="0" indent="0" algn="r">
              <a:lnSpc>
                <a:spcPts val="2550"/>
              </a:lnSpc>
              <a:buNone/>
            </a:pPr>
            <a:r>
              <a:rPr lang="en-US" sz="2050" dirty="0">
                <a:solidFill>
                  <a:srgbClr val="CFCBBF"/>
                </a:solidFill>
                <a:latin typeface="Prata" pitchFamily="34" charset="0"/>
                <a:ea typeface="Prata" pitchFamily="34" charset="-122"/>
                <a:cs typeface="Prata" pitchFamily="34" charset="-120"/>
              </a:rPr>
              <a:t>January 6th</a:t>
            </a:r>
            <a:endParaRPr lang="en-US" sz="2050" dirty="0"/>
          </a:p>
        </p:txBody>
      </p:sp>
      <p:sp>
        <p:nvSpPr>
          <p:cNvPr id="28" name="Text 26"/>
          <p:cNvSpPr/>
          <p:nvPr/>
        </p:nvSpPr>
        <p:spPr>
          <a:xfrm>
            <a:off x="737354" y="6528197"/>
            <a:ext cx="5524500" cy="674370"/>
          </a:xfrm>
          <a:prstGeom prst="rect">
            <a:avLst/>
          </a:prstGeom>
          <a:noFill/>
          <a:ln/>
        </p:spPr>
        <p:txBody>
          <a:bodyPr wrap="square" lIns="0" tIns="0" rIns="0" bIns="0" rtlCol="0" anchor="t"/>
          <a:lstStyle/>
          <a:p>
            <a:pPr marL="0" indent="0" algn="r">
              <a:lnSpc>
                <a:spcPts val="2650"/>
              </a:lnSpc>
              <a:buNone/>
            </a:pPr>
            <a:r>
              <a:rPr lang="en-US" sz="1650" dirty="0">
                <a:solidFill>
                  <a:srgbClr val="CFCBBF"/>
                </a:solidFill>
                <a:latin typeface="Raleway" pitchFamily="34" charset="0"/>
                <a:ea typeface="Raleway" pitchFamily="34" charset="-122"/>
                <a:cs typeface="Raleway" pitchFamily="34" charset="-120"/>
              </a:rPr>
              <a:t>Peter Singh discovered her office had been ransacked, with items selectively taken.</a:t>
            </a:r>
            <a:endParaRPr lang="en-US" sz="1650" dirty="0"/>
          </a:p>
        </p:txBody>
      </p:sp>
      <p:pic>
        <p:nvPicPr>
          <p:cNvPr id="30" name="Picture 29" descr="A pin board with papers and papers pinned to it">
            <a:extLst>
              <a:ext uri="{FF2B5EF4-FFF2-40B4-BE49-F238E27FC236}">
                <a16:creationId xmlns:a16="http://schemas.microsoft.com/office/drawing/2014/main" id="{901B04BD-4FD4-7749-B25E-3986E7E3EDE9}"/>
              </a:ext>
            </a:extLst>
          </p:cNvPr>
          <p:cNvPicPr>
            <a:picLocks noChangeAspect="1"/>
          </p:cNvPicPr>
          <p:nvPr/>
        </p:nvPicPr>
        <p:blipFill>
          <a:blip r:embed="rId3"/>
          <a:stretch>
            <a:fillRect/>
          </a:stretch>
        </p:blipFill>
        <p:spPr>
          <a:xfrm>
            <a:off x="11841480" y="6663690"/>
            <a:ext cx="2788920" cy="156591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843082"/>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F2E782"/>
                </a:solidFill>
                <a:latin typeface="Prata" pitchFamily="34" charset="0"/>
                <a:ea typeface="Prata" pitchFamily="34" charset="-122"/>
                <a:cs typeface="Prata" pitchFamily="34" charset="-120"/>
              </a:rPr>
              <a:t>Witness Testimonies</a:t>
            </a:r>
            <a:endParaRPr lang="en-US" sz="4450" dirty="0"/>
          </a:p>
        </p:txBody>
      </p:sp>
      <p:sp>
        <p:nvSpPr>
          <p:cNvPr id="3" name="Shape 1"/>
          <p:cNvSpPr/>
          <p:nvPr/>
        </p:nvSpPr>
        <p:spPr>
          <a:xfrm>
            <a:off x="566976" y="1551861"/>
            <a:ext cx="6346450" cy="3375541"/>
          </a:xfrm>
          <a:prstGeom prst="roundRect">
            <a:avLst>
              <a:gd name="adj" fmla="val 1233"/>
            </a:avLst>
          </a:prstGeom>
          <a:solidFill>
            <a:srgbClr val="3A3B3C"/>
          </a:solidFill>
          <a:ln/>
        </p:spPr>
        <p:txBody>
          <a:bodyPr/>
          <a:lstStyle/>
          <a:p>
            <a:endParaRPr lang="en-GB"/>
          </a:p>
        </p:txBody>
      </p:sp>
      <p:sp>
        <p:nvSpPr>
          <p:cNvPr id="4" name="Text 2"/>
          <p:cNvSpPr/>
          <p:nvPr/>
        </p:nvSpPr>
        <p:spPr>
          <a:xfrm>
            <a:off x="1020604" y="1850117"/>
            <a:ext cx="3490079" cy="410523"/>
          </a:xfrm>
          <a:prstGeom prst="rect">
            <a:avLst/>
          </a:prstGeom>
          <a:noFill/>
          <a:ln/>
        </p:spPr>
        <p:txBody>
          <a:bodyPr wrap="none" lIns="0" tIns="0" rIns="0" bIns="0" rtlCol="0" anchor="t"/>
          <a:lstStyle/>
          <a:p>
            <a:pPr marL="0" indent="0" algn="l">
              <a:lnSpc>
                <a:spcPts val="2750"/>
              </a:lnSpc>
              <a:buNone/>
            </a:pPr>
            <a:r>
              <a:rPr lang="en-US" sz="2200" dirty="0">
                <a:solidFill>
                  <a:srgbClr val="CFCBBF"/>
                </a:solidFill>
                <a:latin typeface="Prata" pitchFamily="34" charset="0"/>
                <a:ea typeface="Prata" pitchFamily="34" charset="-122"/>
                <a:cs typeface="Prata" pitchFamily="34" charset="-120"/>
              </a:rPr>
              <a:t>Dr. Avery Cho (Colleague)</a:t>
            </a:r>
            <a:endParaRPr lang="en-US" sz="2200" dirty="0"/>
          </a:p>
        </p:txBody>
      </p:sp>
      <p:sp>
        <p:nvSpPr>
          <p:cNvPr id="5" name="Text 3"/>
          <p:cNvSpPr/>
          <p:nvPr/>
        </p:nvSpPr>
        <p:spPr>
          <a:xfrm>
            <a:off x="1020604" y="2320227"/>
            <a:ext cx="5954436" cy="2217008"/>
          </a:xfrm>
          <a:prstGeom prst="rect">
            <a:avLst/>
          </a:prstGeom>
          <a:noFill/>
          <a:ln/>
        </p:spPr>
        <p:txBody>
          <a:bodyPr wrap="square" lIns="0" tIns="0" rIns="0" bIns="0" rtlCol="0" anchor="t"/>
          <a:lstStyle/>
          <a:p>
            <a:pPr marL="0" indent="0" algn="l">
              <a:lnSpc>
                <a:spcPts val="2850"/>
              </a:lnSpc>
              <a:buNone/>
            </a:pPr>
            <a:r>
              <a:rPr lang="en-US" sz="1750" dirty="0">
                <a:solidFill>
                  <a:srgbClr val="CFCBBF"/>
                </a:solidFill>
                <a:latin typeface="Raleway" pitchFamily="34" charset="0"/>
                <a:ea typeface="Raleway" pitchFamily="34" charset="-122"/>
                <a:cs typeface="Raleway" pitchFamily="34" charset="-120"/>
              </a:rPr>
              <a:t>"</a:t>
            </a:r>
            <a:r>
              <a:rPr lang="en-US" sz="2400" i="1" dirty="0">
                <a:solidFill>
                  <a:srgbClr val="CFCBBF"/>
                </a:solidFill>
                <a:latin typeface="Raleway" pitchFamily="34" charset="0"/>
                <a:ea typeface="Raleway" pitchFamily="34" charset="-122"/>
                <a:cs typeface="Raleway" pitchFamily="34" charset="-120"/>
              </a:rPr>
              <a:t>Dr. Hart was last seen leaving the robotics lab at 9:30 PM on Sunday 5th January, according to the security footage. I always thought Dr. Hart was too obsessed with AI ethics. She worried about things that aren't even real issues yet."</a:t>
            </a:r>
            <a:endParaRPr lang="en-US" sz="1750" i="1" dirty="0"/>
          </a:p>
        </p:txBody>
      </p:sp>
      <p:sp>
        <p:nvSpPr>
          <p:cNvPr id="6" name="Shape 4"/>
          <p:cNvSpPr/>
          <p:nvPr/>
        </p:nvSpPr>
        <p:spPr>
          <a:xfrm>
            <a:off x="7558028" y="1615619"/>
            <a:ext cx="7072372" cy="3254909"/>
          </a:xfrm>
          <a:prstGeom prst="roundRect">
            <a:avLst>
              <a:gd name="adj" fmla="val 1233"/>
            </a:avLst>
          </a:prstGeom>
          <a:solidFill>
            <a:srgbClr val="3A3B3C"/>
          </a:solidFill>
          <a:ln/>
        </p:spPr>
        <p:txBody>
          <a:bodyPr/>
          <a:lstStyle/>
          <a:p>
            <a:endParaRPr lang="en-GB"/>
          </a:p>
        </p:txBody>
      </p:sp>
      <p:sp>
        <p:nvSpPr>
          <p:cNvPr id="7" name="Text 5"/>
          <p:cNvSpPr/>
          <p:nvPr/>
        </p:nvSpPr>
        <p:spPr>
          <a:xfrm>
            <a:off x="9166861" y="2008384"/>
            <a:ext cx="4442936" cy="578249"/>
          </a:xfrm>
          <a:prstGeom prst="rect">
            <a:avLst/>
          </a:prstGeom>
          <a:noFill/>
          <a:ln/>
        </p:spPr>
        <p:txBody>
          <a:bodyPr wrap="none" lIns="0" tIns="0" rIns="0" bIns="0" rtlCol="0" anchor="t"/>
          <a:lstStyle/>
          <a:p>
            <a:pPr marL="0" indent="0" algn="l">
              <a:lnSpc>
                <a:spcPts val="2750"/>
              </a:lnSpc>
              <a:buNone/>
            </a:pPr>
            <a:r>
              <a:rPr lang="en-US" sz="2200" dirty="0">
                <a:solidFill>
                  <a:srgbClr val="CFCBBF"/>
                </a:solidFill>
                <a:latin typeface="Prata" pitchFamily="34" charset="0"/>
                <a:ea typeface="Prata" pitchFamily="34" charset="-122"/>
                <a:cs typeface="Prata" pitchFamily="34" charset="-120"/>
              </a:rPr>
              <a:t>Jamie Patel (Research Assistant)</a:t>
            </a:r>
            <a:endParaRPr lang="en-US" sz="2200" dirty="0"/>
          </a:p>
        </p:txBody>
      </p:sp>
      <p:sp>
        <p:nvSpPr>
          <p:cNvPr id="8" name="Text 6"/>
          <p:cNvSpPr/>
          <p:nvPr/>
        </p:nvSpPr>
        <p:spPr>
          <a:xfrm>
            <a:off x="9047023" y="2673070"/>
            <a:ext cx="5954435" cy="1088708"/>
          </a:xfrm>
          <a:prstGeom prst="rect">
            <a:avLst/>
          </a:prstGeom>
          <a:noFill/>
          <a:ln/>
        </p:spPr>
        <p:txBody>
          <a:bodyPr wrap="square" lIns="0" tIns="0" rIns="0" bIns="0" rtlCol="0" anchor="t"/>
          <a:lstStyle/>
          <a:p>
            <a:pPr marL="0" indent="0" algn="l">
              <a:lnSpc>
                <a:spcPts val="2850"/>
              </a:lnSpc>
              <a:buNone/>
            </a:pPr>
            <a:r>
              <a:rPr lang="en-US" sz="1750" dirty="0">
                <a:solidFill>
                  <a:srgbClr val="CFCBBF"/>
                </a:solidFill>
                <a:latin typeface="Raleway" pitchFamily="34" charset="0"/>
                <a:ea typeface="Raleway" pitchFamily="34" charset="-122"/>
                <a:cs typeface="Raleway" pitchFamily="34" charset="-120"/>
              </a:rPr>
              <a:t>"</a:t>
            </a:r>
            <a:r>
              <a:rPr lang="en-US" sz="2400" dirty="0">
                <a:solidFill>
                  <a:srgbClr val="CFCBBF"/>
                </a:solidFill>
                <a:latin typeface="Raleway" pitchFamily="34" charset="0"/>
                <a:ea typeface="Raleway" pitchFamily="34" charset="-122"/>
                <a:cs typeface="Raleway" pitchFamily="34" charset="-120"/>
              </a:rPr>
              <a:t>Dr. Hart believed that AI should never make life-or-death decisions without human oversight. I feel like someone wanted to silence her. Maybe a big tech company?"</a:t>
            </a:r>
            <a:endParaRPr lang="en-US" sz="1750" dirty="0"/>
          </a:p>
        </p:txBody>
      </p:sp>
      <p:sp>
        <p:nvSpPr>
          <p:cNvPr id="9" name="Shape 7"/>
          <p:cNvSpPr/>
          <p:nvPr/>
        </p:nvSpPr>
        <p:spPr>
          <a:xfrm>
            <a:off x="566976" y="5236958"/>
            <a:ext cx="6408063" cy="2736164"/>
          </a:xfrm>
          <a:prstGeom prst="roundRect">
            <a:avLst>
              <a:gd name="adj" fmla="val 1420"/>
            </a:avLst>
          </a:prstGeom>
          <a:solidFill>
            <a:srgbClr val="3A3B3C"/>
          </a:solidFill>
          <a:ln/>
        </p:spPr>
        <p:txBody>
          <a:bodyPr/>
          <a:lstStyle/>
          <a:p>
            <a:endParaRPr lang="en-GB"/>
          </a:p>
        </p:txBody>
      </p:sp>
      <p:sp>
        <p:nvSpPr>
          <p:cNvPr id="10" name="Text 8"/>
          <p:cNvSpPr/>
          <p:nvPr/>
        </p:nvSpPr>
        <p:spPr>
          <a:xfrm>
            <a:off x="1020604" y="5535214"/>
            <a:ext cx="4511873" cy="374160"/>
          </a:xfrm>
          <a:prstGeom prst="rect">
            <a:avLst/>
          </a:prstGeom>
          <a:noFill/>
          <a:ln/>
        </p:spPr>
        <p:txBody>
          <a:bodyPr wrap="none" lIns="0" tIns="0" rIns="0" bIns="0" rtlCol="0" anchor="t"/>
          <a:lstStyle/>
          <a:p>
            <a:pPr marL="0" indent="0" algn="l">
              <a:lnSpc>
                <a:spcPts val="2750"/>
              </a:lnSpc>
              <a:buNone/>
            </a:pPr>
            <a:r>
              <a:rPr lang="en-US" sz="2200" dirty="0">
                <a:solidFill>
                  <a:srgbClr val="CFCBBF"/>
                </a:solidFill>
                <a:latin typeface="Prata" pitchFamily="34" charset="0"/>
                <a:ea typeface="Prata" pitchFamily="34" charset="-122"/>
                <a:cs typeface="Prata" pitchFamily="34" charset="-120"/>
              </a:rPr>
              <a:t>Felix Morgan (CEO of NovaTech)</a:t>
            </a:r>
            <a:endParaRPr lang="en-US" sz="2200" dirty="0"/>
          </a:p>
        </p:txBody>
      </p:sp>
      <p:sp>
        <p:nvSpPr>
          <p:cNvPr id="11" name="Text 9"/>
          <p:cNvSpPr/>
          <p:nvPr/>
        </p:nvSpPr>
        <p:spPr>
          <a:xfrm>
            <a:off x="1020604" y="5909374"/>
            <a:ext cx="5954435" cy="2063748"/>
          </a:xfrm>
          <a:prstGeom prst="rect">
            <a:avLst/>
          </a:prstGeom>
          <a:noFill/>
          <a:ln/>
        </p:spPr>
        <p:txBody>
          <a:bodyPr wrap="square" lIns="0" tIns="0" rIns="0" bIns="0" rtlCol="0" anchor="t"/>
          <a:lstStyle/>
          <a:p>
            <a:pPr marL="0" indent="0" algn="l">
              <a:lnSpc>
                <a:spcPts val="2850"/>
              </a:lnSpc>
              <a:buNone/>
            </a:pPr>
            <a:r>
              <a:rPr lang="en-US" sz="1750" i="1" dirty="0">
                <a:solidFill>
                  <a:srgbClr val="CFCBBF"/>
                </a:solidFill>
                <a:latin typeface="Raleway" pitchFamily="34" charset="0"/>
                <a:ea typeface="Raleway" pitchFamily="34" charset="-122"/>
                <a:cs typeface="Raleway" pitchFamily="34" charset="-120"/>
              </a:rPr>
              <a:t>"</a:t>
            </a:r>
            <a:r>
              <a:rPr lang="en-US" sz="2400" i="1" dirty="0">
                <a:solidFill>
                  <a:srgbClr val="CFCBBF"/>
                </a:solidFill>
                <a:latin typeface="Raleway" pitchFamily="34" charset="0"/>
                <a:ea typeface="Raleway" pitchFamily="34" charset="-122"/>
                <a:cs typeface="Raleway" pitchFamily="34" charset="-120"/>
              </a:rPr>
              <a:t>Dr. Hart's work was valuable, but she was being alarmist about the dangers of AI in medicine. Dr. Hart emailed me at 8:30 PM on the day of her disappearance saying she wanted to discuss something urgent."</a:t>
            </a:r>
            <a:endParaRPr lang="en-US" sz="1750" i="1" dirty="0"/>
          </a:p>
        </p:txBody>
      </p:sp>
      <p:sp>
        <p:nvSpPr>
          <p:cNvPr id="12" name="Shape 10"/>
          <p:cNvSpPr/>
          <p:nvPr/>
        </p:nvSpPr>
        <p:spPr>
          <a:xfrm>
            <a:off x="7995403" y="5381665"/>
            <a:ext cx="6634997" cy="2847935"/>
          </a:xfrm>
          <a:prstGeom prst="roundRect">
            <a:avLst>
              <a:gd name="adj" fmla="val 21901"/>
            </a:avLst>
          </a:prstGeom>
          <a:solidFill>
            <a:srgbClr val="3A3B3C"/>
          </a:solidFill>
          <a:ln/>
        </p:spPr>
        <p:txBody>
          <a:bodyPr/>
          <a:lstStyle/>
          <a:p>
            <a:endParaRPr lang="en-GB"/>
          </a:p>
        </p:txBody>
      </p:sp>
      <p:sp>
        <p:nvSpPr>
          <p:cNvPr id="13" name="Text 11"/>
          <p:cNvSpPr/>
          <p:nvPr/>
        </p:nvSpPr>
        <p:spPr>
          <a:xfrm>
            <a:off x="9281159" y="5535214"/>
            <a:ext cx="4397931" cy="490418"/>
          </a:xfrm>
          <a:prstGeom prst="rect">
            <a:avLst/>
          </a:prstGeom>
          <a:noFill/>
          <a:ln/>
        </p:spPr>
        <p:txBody>
          <a:bodyPr wrap="none" lIns="0" tIns="0" rIns="0" bIns="0" rtlCol="0" anchor="t"/>
          <a:lstStyle/>
          <a:p>
            <a:pPr marL="0" indent="0" algn="l">
              <a:lnSpc>
                <a:spcPts val="2750"/>
              </a:lnSpc>
              <a:buNone/>
            </a:pPr>
            <a:r>
              <a:rPr lang="en-US" sz="2200" dirty="0">
                <a:solidFill>
                  <a:srgbClr val="CFCBBF"/>
                </a:solidFill>
                <a:latin typeface="Prata" pitchFamily="34" charset="0"/>
                <a:ea typeface="Prata" pitchFamily="34" charset="-122"/>
                <a:cs typeface="Prata" pitchFamily="34" charset="-120"/>
              </a:rPr>
              <a:t>Peter Singh (Lab Assistant)</a:t>
            </a:r>
            <a:endParaRPr lang="en-US" sz="2200" dirty="0"/>
          </a:p>
        </p:txBody>
      </p:sp>
      <p:sp>
        <p:nvSpPr>
          <p:cNvPr id="14" name="Text 12"/>
          <p:cNvSpPr/>
          <p:nvPr/>
        </p:nvSpPr>
        <p:spPr>
          <a:xfrm>
            <a:off x="8366760" y="6025632"/>
            <a:ext cx="6023610" cy="1552458"/>
          </a:xfrm>
          <a:prstGeom prst="rect">
            <a:avLst/>
          </a:prstGeom>
          <a:noFill/>
          <a:ln/>
        </p:spPr>
        <p:txBody>
          <a:bodyPr wrap="square" lIns="0" tIns="0" rIns="0" bIns="0" rtlCol="0" anchor="t"/>
          <a:lstStyle/>
          <a:p>
            <a:pPr marL="0" indent="0" algn="l">
              <a:lnSpc>
                <a:spcPts val="2850"/>
              </a:lnSpc>
              <a:buNone/>
            </a:pPr>
            <a:r>
              <a:rPr lang="en-US" sz="1750" dirty="0">
                <a:solidFill>
                  <a:srgbClr val="CFCBBF"/>
                </a:solidFill>
                <a:latin typeface="Raleway" pitchFamily="34" charset="0"/>
                <a:ea typeface="Raleway" pitchFamily="34" charset="-122"/>
                <a:cs typeface="Raleway" pitchFamily="34" charset="-120"/>
              </a:rPr>
              <a:t>"I </a:t>
            </a:r>
            <a:r>
              <a:rPr lang="en-US" sz="2400" dirty="0">
                <a:solidFill>
                  <a:srgbClr val="CFCBBF"/>
                </a:solidFill>
                <a:latin typeface="Raleway" pitchFamily="34" charset="0"/>
                <a:ea typeface="Raleway" pitchFamily="34" charset="-122"/>
                <a:cs typeface="Raleway" pitchFamily="34" charset="-120"/>
              </a:rPr>
              <a:t>remember Dr. Hart receiving threatening emails from a company's legal team."</a:t>
            </a:r>
            <a:endParaRPr lang="en-US" sz="17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4" name="Text 1"/>
          <p:cNvSpPr/>
          <p:nvPr/>
        </p:nvSpPr>
        <p:spPr>
          <a:xfrm>
            <a:off x="793790" y="1518047"/>
            <a:ext cx="2835235" cy="354330"/>
          </a:xfrm>
          <a:prstGeom prst="rect">
            <a:avLst/>
          </a:prstGeom>
          <a:noFill/>
          <a:ln/>
        </p:spPr>
        <p:txBody>
          <a:bodyPr wrap="none" lIns="0" tIns="0" rIns="0" bIns="0" rtlCol="0" anchor="t"/>
          <a:lstStyle/>
          <a:p>
            <a:pPr marL="0" indent="0" algn="l">
              <a:lnSpc>
                <a:spcPts val="2750"/>
              </a:lnSpc>
              <a:buNone/>
            </a:pPr>
            <a:endParaRPr lang="en-US" sz="2200" dirty="0"/>
          </a:p>
        </p:txBody>
      </p:sp>
      <p:sp>
        <p:nvSpPr>
          <p:cNvPr id="5" name="Text 2"/>
          <p:cNvSpPr/>
          <p:nvPr/>
        </p:nvSpPr>
        <p:spPr>
          <a:xfrm>
            <a:off x="793790" y="2008465"/>
            <a:ext cx="4120753" cy="362903"/>
          </a:xfrm>
          <a:prstGeom prst="rect">
            <a:avLst/>
          </a:prstGeom>
          <a:noFill/>
          <a:ln/>
        </p:spPr>
        <p:txBody>
          <a:bodyPr wrap="none" lIns="0" tIns="0" rIns="0" bIns="0" rtlCol="0" anchor="t"/>
          <a:lstStyle/>
          <a:p>
            <a:pPr marL="0" indent="0" algn="l">
              <a:lnSpc>
                <a:spcPts val="2850"/>
              </a:lnSpc>
              <a:buNone/>
            </a:pPr>
            <a:endParaRPr lang="en-US" sz="1750" dirty="0"/>
          </a:p>
        </p:txBody>
      </p:sp>
      <p:sp>
        <p:nvSpPr>
          <p:cNvPr id="8" name="Text 4"/>
          <p:cNvSpPr/>
          <p:nvPr/>
        </p:nvSpPr>
        <p:spPr>
          <a:xfrm>
            <a:off x="5254704" y="1518047"/>
            <a:ext cx="2835235" cy="354330"/>
          </a:xfrm>
          <a:prstGeom prst="rect">
            <a:avLst/>
          </a:prstGeom>
          <a:noFill/>
          <a:ln/>
        </p:spPr>
        <p:txBody>
          <a:bodyPr wrap="none" lIns="0" tIns="0" rIns="0" bIns="0" rtlCol="0" anchor="t"/>
          <a:lstStyle/>
          <a:p>
            <a:pPr marL="0" indent="0" algn="l">
              <a:lnSpc>
                <a:spcPts val="2750"/>
              </a:lnSpc>
              <a:buNone/>
            </a:pPr>
            <a:endParaRPr lang="en-US" sz="2200" dirty="0"/>
          </a:p>
        </p:txBody>
      </p:sp>
      <p:sp>
        <p:nvSpPr>
          <p:cNvPr id="9" name="Text 5"/>
          <p:cNvSpPr/>
          <p:nvPr/>
        </p:nvSpPr>
        <p:spPr>
          <a:xfrm>
            <a:off x="5254704" y="2008465"/>
            <a:ext cx="4120872" cy="362903"/>
          </a:xfrm>
          <a:prstGeom prst="rect">
            <a:avLst/>
          </a:prstGeom>
          <a:noFill/>
          <a:ln/>
        </p:spPr>
        <p:txBody>
          <a:bodyPr wrap="none" lIns="0" tIns="0" rIns="0" bIns="0" rtlCol="0" anchor="t"/>
          <a:lstStyle/>
          <a:p>
            <a:pPr marL="0" indent="0" algn="l">
              <a:lnSpc>
                <a:spcPts val="2850"/>
              </a:lnSpc>
              <a:buNone/>
            </a:pPr>
            <a:endParaRPr lang="en-US" sz="1750" dirty="0"/>
          </a:p>
        </p:txBody>
      </p:sp>
      <p:sp>
        <p:nvSpPr>
          <p:cNvPr id="12" name="Text 7"/>
          <p:cNvSpPr/>
          <p:nvPr/>
        </p:nvSpPr>
        <p:spPr>
          <a:xfrm>
            <a:off x="9715738" y="1518047"/>
            <a:ext cx="2835235" cy="354330"/>
          </a:xfrm>
          <a:prstGeom prst="rect">
            <a:avLst/>
          </a:prstGeom>
          <a:noFill/>
          <a:ln/>
        </p:spPr>
        <p:txBody>
          <a:bodyPr wrap="none" lIns="0" tIns="0" rIns="0" bIns="0" rtlCol="0" anchor="t"/>
          <a:lstStyle/>
          <a:p>
            <a:pPr marL="0" indent="0" algn="l">
              <a:lnSpc>
                <a:spcPts val="2750"/>
              </a:lnSpc>
              <a:buNone/>
            </a:pPr>
            <a:endParaRPr lang="en-US" sz="2200" dirty="0"/>
          </a:p>
        </p:txBody>
      </p:sp>
      <p:sp>
        <p:nvSpPr>
          <p:cNvPr id="13" name="Text 8"/>
          <p:cNvSpPr/>
          <p:nvPr/>
        </p:nvSpPr>
        <p:spPr>
          <a:xfrm>
            <a:off x="9715738" y="2008465"/>
            <a:ext cx="4120753" cy="362903"/>
          </a:xfrm>
          <a:prstGeom prst="rect">
            <a:avLst/>
          </a:prstGeom>
          <a:noFill/>
          <a:ln/>
        </p:spPr>
        <p:txBody>
          <a:bodyPr wrap="none" lIns="0" tIns="0" rIns="0" bIns="0" rtlCol="0" anchor="t"/>
          <a:lstStyle/>
          <a:p>
            <a:pPr marL="0" indent="0" algn="l">
              <a:lnSpc>
                <a:spcPts val="2850"/>
              </a:lnSpc>
              <a:buNone/>
            </a:pPr>
            <a:endParaRPr lang="en-US" sz="1750" dirty="0"/>
          </a:p>
        </p:txBody>
      </p:sp>
      <p:sp>
        <p:nvSpPr>
          <p:cNvPr id="14" name="Text 9"/>
          <p:cNvSpPr/>
          <p:nvPr/>
        </p:nvSpPr>
        <p:spPr>
          <a:xfrm>
            <a:off x="525780" y="925831"/>
            <a:ext cx="5938600" cy="2494478"/>
          </a:xfrm>
          <a:prstGeom prst="rect">
            <a:avLst/>
          </a:prstGeom>
          <a:noFill/>
          <a:ln/>
        </p:spPr>
        <p:txBody>
          <a:bodyPr wrap="none" lIns="0" tIns="0" rIns="0" bIns="0" rtlCol="0" anchor="t"/>
          <a:lstStyle/>
          <a:p>
            <a:pPr marL="0" indent="0" algn="l">
              <a:lnSpc>
                <a:spcPts val="5550"/>
              </a:lnSpc>
              <a:buNone/>
            </a:pPr>
            <a:r>
              <a:rPr lang="en-US" sz="4450" dirty="0">
                <a:solidFill>
                  <a:srgbClr val="F2E782"/>
                </a:solidFill>
                <a:latin typeface="Prata" pitchFamily="34" charset="0"/>
                <a:ea typeface="Prata" pitchFamily="34" charset="-122"/>
                <a:cs typeface="Prata" pitchFamily="34" charset="-120"/>
              </a:rPr>
              <a:t>Conclusions </a:t>
            </a:r>
            <a:endParaRPr lang="en-US" sz="4450" dirty="0"/>
          </a:p>
        </p:txBody>
      </p:sp>
      <p:sp>
        <p:nvSpPr>
          <p:cNvPr id="15" name="Text 10"/>
          <p:cNvSpPr/>
          <p:nvPr/>
        </p:nvSpPr>
        <p:spPr>
          <a:xfrm>
            <a:off x="793790" y="2008465"/>
            <a:ext cx="2835235" cy="746165"/>
          </a:xfrm>
          <a:prstGeom prst="rect">
            <a:avLst/>
          </a:prstGeom>
          <a:noFill/>
          <a:ln/>
        </p:spPr>
        <p:txBody>
          <a:bodyPr wrap="none" lIns="0" tIns="0" rIns="0" bIns="0" rtlCol="0" anchor="t"/>
          <a:lstStyle/>
          <a:p>
            <a:pPr marL="0" indent="0" algn="l">
              <a:lnSpc>
                <a:spcPts val="2750"/>
              </a:lnSpc>
              <a:buNone/>
            </a:pPr>
            <a:r>
              <a:rPr lang="en-US" sz="2200" dirty="0">
                <a:solidFill>
                  <a:srgbClr val="F2E782"/>
                </a:solidFill>
                <a:latin typeface="Prata" pitchFamily="34" charset="0"/>
                <a:ea typeface="Prata" pitchFamily="34" charset="-122"/>
                <a:cs typeface="Prata" pitchFamily="34" charset="-120"/>
              </a:rPr>
              <a:t>Key Conclusions</a:t>
            </a:r>
            <a:endParaRPr lang="en-US" sz="2200" dirty="0"/>
          </a:p>
        </p:txBody>
      </p:sp>
      <p:sp>
        <p:nvSpPr>
          <p:cNvPr id="16" name="Text 11"/>
          <p:cNvSpPr/>
          <p:nvPr/>
        </p:nvSpPr>
        <p:spPr>
          <a:xfrm>
            <a:off x="793790" y="2617470"/>
            <a:ext cx="6244709" cy="4128373"/>
          </a:xfrm>
          <a:prstGeom prst="rect">
            <a:avLst/>
          </a:prstGeom>
          <a:noFill/>
          <a:ln/>
        </p:spPr>
        <p:txBody>
          <a:bodyPr wrap="square" lIns="0" tIns="0" rIns="0" bIns="0" rtlCol="0" anchor="t"/>
          <a:lstStyle/>
          <a:p>
            <a:pPr marL="0" indent="0" algn="l">
              <a:lnSpc>
                <a:spcPts val="2850"/>
              </a:lnSpc>
              <a:buNone/>
            </a:pPr>
            <a:r>
              <a:rPr lang="en-US" sz="2800" dirty="0">
                <a:solidFill>
                  <a:srgbClr val="CFCBBF"/>
                </a:solidFill>
                <a:latin typeface="Raleway" pitchFamily="34" charset="0"/>
                <a:ea typeface="Raleway" pitchFamily="34" charset="-122"/>
                <a:cs typeface="Raleway" pitchFamily="34" charset="-120"/>
              </a:rPr>
              <a:t>Evidence strongly suggests Dr. Hart discovered AutomaBot's plan to knowingly sell defective robots to military </a:t>
            </a:r>
            <a:r>
              <a:rPr lang="en-US" sz="2800" dirty="0" err="1">
                <a:solidFill>
                  <a:srgbClr val="CFCBBF"/>
                </a:solidFill>
                <a:latin typeface="Raleway" pitchFamily="34" charset="0"/>
                <a:ea typeface="Raleway" pitchFamily="34" charset="-122"/>
                <a:cs typeface="Raleway" pitchFamily="34" charset="-120"/>
              </a:rPr>
              <a:t>organisations</a:t>
            </a:r>
            <a:r>
              <a:rPr lang="en-US" sz="2800" dirty="0">
                <a:solidFill>
                  <a:srgbClr val="CFCBBF"/>
                </a:solidFill>
                <a:latin typeface="Raleway" pitchFamily="34" charset="0"/>
                <a:ea typeface="Raleway" pitchFamily="34" charset="-122"/>
                <a:cs typeface="Raleway" pitchFamily="34" charset="-120"/>
              </a:rPr>
              <a:t>, putting lives at risk. Her ethical stance and imminent exposure likely made her a target. The strategic search of her office indicates that someone was looking for specific evidence related to these findings.</a:t>
            </a:r>
            <a:endParaRPr lang="en-US" sz="2800" dirty="0"/>
          </a:p>
        </p:txBody>
      </p:sp>
      <p:sp>
        <p:nvSpPr>
          <p:cNvPr id="17" name="Text 12"/>
          <p:cNvSpPr/>
          <p:nvPr/>
        </p:nvSpPr>
        <p:spPr>
          <a:xfrm>
            <a:off x="7599521" y="2481513"/>
            <a:ext cx="3173254" cy="627447"/>
          </a:xfrm>
          <a:prstGeom prst="rect">
            <a:avLst/>
          </a:prstGeom>
          <a:noFill/>
          <a:ln/>
        </p:spPr>
        <p:txBody>
          <a:bodyPr wrap="none" lIns="0" tIns="0" rIns="0" bIns="0" rtlCol="0" anchor="t"/>
          <a:lstStyle/>
          <a:p>
            <a:pPr marL="0" indent="0" algn="l">
              <a:lnSpc>
                <a:spcPts val="2750"/>
              </a:lnSpc>
              <a:buNone/>
            </a:pPr>
            <a:r>
              <a:rPr lang="en-US" sz="2200" dirty="0">
                <a:solidFill>
                  <a:srgbClr val="F2E782"/>
                </a:solidFill>
                <a:latin typeface="Prata" pitchFamily="34" charset="0"/>
                <a:ea typeface="Prata" pitchFamily="34" charset="-122"/>
                <a:cs typeface="Prata" pitchFamily="34" charset="-120"/>
              </a:rPr>
              <a:t>Recommended Actions</a:t>
            </a:r>
            <a:endParaRPr lang="en-US" sz="2200" dirty="0"/>
          </a:p>
        </p:txBody>
      </p:sp>
      <p:sp>
        <p:nvSpPr>
          <p:cNvPr id="18" name="Text 13"/>
          <p:cNvSpPr/>
          <p:nvPr/>
        </p:nvSpPr>
        <p:spPr>
          <a:xfrm>
            <a:off x="7599521" y="2980505"/>
            <a:ext cx="6244709" cy="905696"/>
          </a:xfrm>
          <a:prstGeom prst="rect">
            <a:avLst/>
          </a:prstGeom>
          <a:noFill/>
          <a:ln/>
        </p:spPr>
        <p:txBody>
          <a:bodyPr wrap="square" lIns="0" tIns="0" rIns="0" bIns="0" rtlCol="0" anchor="t"/>
          <a:lstStyle/>
          <a:p>
            <a:pPr marL="342900" indent="-342900" algn="l">
              <a:lnSpc>
                <a:spcPts val="2850"/>
              </a:lnSpc>
              <a:buSzPct val="100000"/>
              <a:buFont typeface="+mj-lt"/>
              <a:buAutoNum type="arabicPeriod"/>
            </a:pPr>
            <a:r>
              <a:rPr lang="en-US" sz="2400" dirty="0">
                <a:solidFill>
                  <a:srgbClr val="CFCBBF"/>
                </a:solidFill>
                <a:latin typeface="Raleway" pitchFamily="34" charset="0"/>
                <a:ea typeface="Raleway" pitchFamily="34" charset="-122"/>
                <a:cs typeface="Raleway" pitchFamily="34" charset="-120"/>
              </a:rPr>
              <a:t>Obtain search warrants for AutomaBot Industries' communications</a:t>
            </a:r>
            <a:endParaRPr lang="en-US" sz="2400" dirty="0"/>
          </a:p>
        </p:txBody>
      </p:sp>
      <p:sp>
        <p:nvSpPr>
          <p:cNvPr id="19" name="Text 14"/>
          <p:cNvSpPr/>
          <p:nvPr/>
        </p:nvSpPr>
        <p:spPr>
          <a:xfrm>
            <a:off x="7668194" y="3777362"/>
            <a:ext cx="6099743" cy="362903"/>
          </a:xfrm>
          <a:prstGeom prst="rect">
            <a:avLst/>
          </a:prstGeom>
          <a:noFill/>
          <a:ln/>
        </p:spPr>
        <p:txBody>
          <a:bodyPr wrap="none" lIns="0" tIns="0" rIns="0" bIns="0" rtlCol="0" anchor="t"/>
          <a:lstStyle/>
          <a:p>
            <a:pPr marL="342900" indent="-342900" algn="l">
              <a:lnSpc>
                <a:spcPts val="2850"/>
              </a:lnSpc>
              <a:buSzPct val="100000"/>
              <a:buFont typeface="+mj-lt"/>
              <a:buAutoNum type="arabicPeriod" startAt="2"/>
            </a:pPr>
            <a:r>
              <a:rPr lang="en-US" sz="2400" dirty="0">
                <a:solidFill>
                  <a:srgbClr val="CFCBBF"/>
                </a:solidFill>
                <a:latin typeface="Raleway" pitchFamily="34" charset="0"/>
                <a:ea typeface="Raleway" pitchFamily="34" charset="-122"/>
                <a:cs typeface="Raleway" pitchFamily="34" charset="-120"/>
              </a:rPr>
              <a:t>Interview Francis Cloner from AutomaBot</a:t>
            </a:r>
            <a:endParaRPr lang="en-US" sz="2400" dirty="0"/>
          </a:p>
        </p:txBody>
      </p:sp>
      <p:sp>
        <p:nvSpPr>
          <p:cNvPr id="20" name="Text 15"/>
          <p:cNvSpPr/>
          <p:nvPr/>
        </p:nvSpPr>
        <p:spPr>
          <a:xfrm>
            <a:off x="7655335" y="4386976"/>
            <a:ext cx="6252327" cy="362903"/>
          </a:xfrm>
          <a:prstGeom prst="rect">
            <a:avLst/>
          </a:prstGeom>
          <a:noFill/>
          <a:ln/>
        </p:spPr>
        <p:txBody>
          <a:bodyPr wrap="none" lIns="0" tIns="0" rIns="0" bIns="0" rtlCol="0" anchor="t"/>
          <a:lstStyle/>
          <a:p>
            <a:pPr marL="342900" indent="-342900" algn="l">
              <a:lnSpc>
                <a:spcPts val="2850"/>
              </a:lnSpc>
              <a:buSzPct val="100000"/>
              <a:buFont typeface="+mj-lt"/>
              <a:buAutoNum type="arabicPeriod" startAt="3"/>
            </a:pPr>
            <a:r>
              <a:rPr lang="en-US" sz="2400" dirty="0">
                <a:solidFill>
                  <a:srgbClr val="CFCBBF"/>
                </a:solidFill>
                <a:latin typeface="Raleway" pitchFamily="34" charset="0"/>
                <a:ea typeface="Raleway" pitchFamily="34" charset="-122"/>
                <a:cs typeface="Raleway" pitchFamily="34" charset="-120"/>
              </a:rPr>
              <a:t>Analyze Dr. Hart's recent publications</a:t>
            </a:r>
            <a:endParaRPr lang="en-US" sz="2400" dirty="0"/>
          </a:p>
        </p:txBody>
      </p:sp>
      <p:sp>
        <p:nvSpPr>
          <p:cNvPr id="21" name="Text 16"/>
          <p:cNvSpPr/>
          <p:nvPr/>
        </p:nvSpPr>
        <p:spPr>
          <a:xfrm>
            <a:off x="7650420" y="5044097"/>
            <a:ext cx="6244709" cy="362903"/>
          </a:xfrm>
          <a:prstGeom prst="rect">
            <a:avLst/>
          </a:prstGeom>
          <a:noFill/>
          <a:ln/>
        </p:spPr>
        <p:txBody>
          <a:bodyPr wrap="none" lIns="0" tIns="0" rIns="0" bIns="0" rtlCol="0" anchor="t"/>
          <a:lstStyle/>
          <a:p>
            <a:pPr marL="342900" indent="-342900" algn="l">
              <a:lnSpc>
                <a:spcPts val="2850"/>
              </a:lnSpc>
              <a:buSzPct val="100000"/>
              <a:buFont typeface="+mj-lt"/>
              <a:buAutoNum type="arabicPeriod" startAt="4"/>
            </a:pPr>
            <a:r>
              <a:rPr lang="en-US" sz="2800" dirty="0">
                <a:solidFill>
                  <a:srgbClr val="CFCBBF"/>
                </a:solidFill>
                <a:latin typeface="Raleway" pitchFamily="34" charset="0"/>
                <a:ea typeface="Raleway" pitchFamily="34" charset="-122"/>
                <a:cs typeface="Raleway" pitchFamily="34" charset="-120"/>
              </a:rPr>
              <a:t>Track the unidentified SUV</a:t>
            </a:r>
            <a:endParaRPr lang="en-US" sz="2800" dirty="0"/>
          </a:p>
        </p:txBody>
      </p:sp>
      <p:sp>
        <p:nvSpPr>
          <p:cNvPr id="22" name="Text 17"/>
          <p:cNvSpPr/>
          <p:nvPr/>
        </p:nvSpPr>
        <p:spPr>
          <a:xfrm>
            <a:off x="7200901" y="5701219"/>
            <a:ext cx="6498364" cy="863677"/>
          </a:xfrm>
          <a:prstGeom prst="rect">
            <a:avLst/>
          </a:prstGeom>
          <a:noFill/>
          <a:ln/>
        </p:spPr>
        <p:txBody>
          <a:bodyPr wrap="square" lIns="0" tIns="0" rIns="0" bIns="0" rtlCol="0" anchor="t"/>
          <a:lstStyle/>
          <a:p>
            <a:pPr marL="800100" lvl="1" indent="-342900">
              <a:lnSpc>
                <a:spcPts val="2850"/>
              </a:lnSpc>
              <a:buSzPct val="100000"/>
              <a:buFont typeface="+mj-lt"/>
              <a:buAutoNum type="arabicPeriod" startAt="5"/>
            </a:pPr>
            <a:r>
              <a:rPr lang="en-US" sz="2400" dirty="0">
                <a:solidFill>
                  <a:srgbClr val="CFCBBF"/>
                </a:solidFill>
                <a:latin typeface="Raleway" pitchFamily="34" charset="0"/>
                <a:ea typeface="Raleway" pitchFamily="34" charset="-122"/>
                <a:cs typeface="Raleway" pitchFamily="34" charset="-120"/>
              </a:rPr>
              <a:t>Investigate Dr. Fox Alaric and potential AutomaBot connections</a:t>
            </a:r>
            <a:endParaRPr lang="en-US" sz="2400" dirty="0"/>
          </a:p>
        </p:txBody>
      </p:sp>
      <p:pic>
        <p:nvPicPr>
          <p:cNvPr id="24" name="Picture 23" descr="Cartoon judge holding a gavel&#10;&#10;AI-generated content may be incorrect.">
            <a:extLst>
              <a:ext uri="{FF2B5EF4-FFF2-40B4-BE49-F238E27FC236}">
                <a16:creationId xmlns:a16="http://schemas.microsoft.com/office/drawing/2014/main" id="{FBB3A79C-CCB8-5B2B-E4C3-A17FA9291C8E}"/>
              </a:ext>
            </a:extLst>
          </p:cNvPr>
          <p:cNvPicPr>
            <a:picLocks noChangeAspect="1"/>
          </p:cNvPicPr>
          <p:nvPr/>
        </p:nvPicPr>
        <p:blipFill>
          <a:blip r:embed="rId3"/>
          <a:stretch>
            <a:fillRect/>
          </a:stretch>
        </p:blipFill>
        <p:spPr>
          <a:xfrm>
            <a:off x="12049593" y="6103123"/>
            <a:ext cx="2580807" cy="212647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TotalTime>
  <Words>641</Words>
  <Application>Microsoft Office PowerPoint</Application>
  <PresentationFormat>Custom</PresentationFormat>
  <Paragraphs>58</Paragraphs>
  <Slides>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Prata</vt:lpstr>
      <vt:lpstr>Raleway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Marius-Gabriel Anghelina (2421968)</cp:lastModifiedBy>
  <cp:revision>2</cp:revision>
  <dcterms:created xsi:type="dcterms:W3CDTF">2025-03-24T23:26:59Z</dcterms:created>
  <dcterms:modified xsi:type="dcterms:W3CDTF">2025-03-24T23:51:44Z</dcterms:modified>
</cp:coreProperties>
</file>