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17.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xml"/>
  <Override ContentType="application/vnd.openxmlformats-officedocument.presentationml.slide+xml" PartName="/ppt/slides/slide20.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x="9144000" cy="5143500"/>
  <p:notesSz cx="6858000" cy="9144000"/>
  <p:embeddedFontLst>
    <p:embeddedFont>
      <p:font typeface="Nunito"/>
      <p:regular r:id="rId26"/>
      <p:bold r:id="rId27"/>
      <p:italic r:id="rId28"/>
      <p:boldItalic r:id="rId29"/>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27" Target="fonts/Nunito-bold.fntdata" Type="http://schemas.openxmlformats.org/officeDocument/2006/relationships/font"/><Relationship Id="rId26" Target="fonts/Nunito-regular.fntdata" Type="http://schemas.openxmlformats.org/officeDocument/2006/relationships/font"/><Relationship Id="rId25" Target="slides/slide20.xml" Type="http://schemas.openxmlformats.org/officeDocument/2006/relationships/slide"/><Relationship Id="rId24" Target="slides/slide19.xml" Type="http://schemas.openxmlformats.org/officeDocument/2006/relationships/slide"/><Relationship Id="rId21" Target="slides/slide16.xml" Type="http://schemas.openxmlformats.org/officeDocument/2006/relationships/slide"/><Relationship Id="rId19" Target="slides/slide14.xml" Type="http://schemas.openxmlformats.org/officeDocument/2006/relationships/slide"/><Relationship Id="rId20" Target="slides/slide15.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3" Target="slides/slide18.xml" Type="http://schemas.openxmlformats.org/officeDocument/2006/relationships/slide"/><Relationship Id="rId29" Target="fonts/Nunito-boldItalic.fntdata" Type="http://schemas.openxmlformats.org/officeDocument/2006/relationships/font"/><Relationship Id="rId2" Target="viewProps.xml" Type="http://schemas.openxmlformats.org/officeDocument/2006/relationships/viewProps"/><Relationship Id="rId22" Target="slides/slide17.xml" Type="http://schemas.openxmlformats.org/officeDocument/2006/relationships/slide"/><Relationship Id="rId28" Target="fonts/Nunito-italic.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1d18d449ab0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1d18d449ab0_0_1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1d18d449ab0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1d18d449ab0_0_9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1d18d449ab0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1d18d449ab0_0_1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1d18d449ab0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1d18d449ab0_0_2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1d18d449ab0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1d18d449ab0_0_2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1d18d449ab0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1d18d449ab0_0_3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1d18d449ab0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1d18d449ab0_0_3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1d18d449ab0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1d18d449ab0_0_4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g1d18d449ab0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2" name="Google Shape;182;g1d18d449ab0_0_4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1d18d449ab0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1d18d449ab0_0_5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1d18d449ab0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1d18d449ab0_0_5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1d18d449ab0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1d18d449ab0_0_6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a:p>
            <a:pPr algn="l" indent="0" lvl="0" marL="0" rt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g1d18d449ab0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1d18d449ab0_0_6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g1d18d449ab0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7" name="Google Shape;217;g1d18d449ab0_0_7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r>
              <a:rPr altLang="en" b="1" lang="en">
                <a:solidFill>
                  <a:schemeClr val="dk1"/>
                </a:solidFill>
              </a:rPr>
              <a:t> </a:t>
            </a:r>
            <a:r>
              <a:rPr altLang="en" lang="en">
                <a:solidFill>
                  <a:schemeClr val="dk1"/>
                </a:solidFill>
              </a:rPr>
              <a:t>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g1d18d449ab0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4" name="Google Shape;224;g1d18d449ab0_0_7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1d18d449ab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1d18d449ab0_0_8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Clr>
                <a:schemeClr val="dk1"/>
              </a:buClr>
              <a:buSzPts val="1100"/>
              <a:buFont typeface="Arial"/>
              <a:buNone/>
            </a:pPr>
            <a:r>
              <a:rPr altLang="en" lang="en">
                <a:solidFill>
                  <a:schemeClr val="dk1"/>
                </a:solidFill>
              </a:rPr>
              <a:t>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1d18d449ab0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8" name="Google Shape;238;g1d18d449ab0_0_8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None/>
            </a:pPr>
            <a:endParaRPr>
              <a:solidFill>
                <a:srgbClr val="222222"/>
              </a:solidFill>
              <a:highlight>
                <a:srgbClr val="FFFFFF"/>
              </a:highlight>
            </a:endParaRPr>
          </a:p>
          <a:p>
            <a:pPr algn="l" indent="0" lvl="0" marL="0" rtl="0">
              <a:lnSpc>
                <a:spcPct val="115000"/>
              </a:lnSpc>
              <a:spcBef>
                <a:spcPts val="0"/>
              </a:spcBef>
              <a:spcAft>
                <a:spcPts val="0"/>
              </a:spcAft>
              <a:buClr>
                <a:schemeClr val="dk1"/>
              </a:buClr>
              <a:buSzPts val="440"/>
              <a:buFont typeface="Arial"/>
              <a:buNone/>
            </a:pPr>
            <a:r>
              <a:t/>
            </a:r>
            <a:endParaRPr>
              <a:solidFill>
                <a:srgbClr val="233A44"/>
              </a:solidFill>
            </a:endParaRPr>
          </a:p>
          <a:p>
            <a:pPr algn="l" indent="0" lvl="0" marL="0" rtl="0">
              <a:spcBef>
                <a:spcPts val="120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 anchorCtr="0" bIns="91425" lIns="91425" numCol="1" rIns="91425" spcFirstLastPara="1" tIns="91425" wrap="square">
            <a:normAutofit/>
          </a:bodyPr>
          <a:lstStyle>
            <a:lvl1pPr algn="ctr" lvl="0">
              <a:spcBef>
                <a:spcPts val="0"/>
              </a:spcBef>
              <a:spcAft>
                <a:spcPts val="0"/>
              </a:spcAft>
              <a:buSzPts val="3800"/>
              <a:buNone/>
              <a:defRPr sz="3800"/>
            </a:lvl1pPr>
            <a:lvl2pPr algn="ctr" lvl="1">
              <a:spcBef>
                <a:spcPts val="0"/>
              </a:spcBef>
              <a:spcAft>
                <a:spcPts val="0"/>
              </a:spcAft>
              <a:buSzPts val="3800"/>
              <a:buNone/>
              <a:defRPr sz="3800"/>
            </a:lvl2pPr>
            <a:lvl3pPr algn="ctr" lvl="2">
              <a:spcBef>
                <a:spcPts val="0"/>
              </a:spcBef>
              <a:spcAft>
                <a:spcPts val="0"/>
              </a:spcAft>
              <a:buSzPts val="3800"/>
              <a:buNone/>
              <a:defRPr sz="3800"/>
            </a:lvl3pPr>
            <a:lvl4pPr algn="ctr" lvl="3">
              <a:spcBef>
                <a:spcPts val="0"/>
              </a:spcBef>
              <a:spcAft>
                <a:spcPts val="0"/>
              </a:spcAft>
              <a:buSzPts val="3800"/>
              <a:buNone/>
              <a:defRPr sz="3800"/>
            </a:lvl4pPr>
            <a:lvl5pPr algn="ctr" lvl="4">
              <a:spcBef>
                <a:spcPts val="0"/>
              </a:spcBef>
              <a:spcAft>
                <a:spcPts val="0"/>
              </a:spcAft>
              <a:buSzPts val="3800"/>
              <a:buNone/>
              <a:defRPr sz="3800"/>
            </a:lvl5pPr>
            <a:lvl6pPr algn="ctr" lvl="5">
              <a:spcBef>
                <a:spcPts val="0"/>
              </a:spcBef>
              <a:spcAft>
                <a:spcPts val="0"/>
              </a:spcAft>
              <a:buSzPts val="3800"/>
              <a:buNone/>
              <a:defRPr sz="3800"/>
            </a:lvl6pPr>
            <a:lvl7pPr algn="ctr" lvl="6">
              <a:spcBef>
                <a:spcPts val="0"/>
              </a:spcBef>
              <a:spcAft>
                <a:spcPts val="0"/>
              </a:spcAft>
              <a:buSzPts val="3800"/>
              <a:buNone/>
              <a:defRPr sz="3800"/>
            </a:lvl7pPr>
            <a:lvl8pPr algn="ctr" lvl="7">
              <a:spcBef>
                <a:spcPts val="0"/>
              </a:spcBef>
              <a:spcAft>
                <a:spcPts val="0"/>
              </a:spcAft>
              <a:buSzPts val="3800"/>
              <a:buNone/>
              <a:defRPr sz="3800"/>
            </a:lvl8pPr>
            <a:lvl9pPr algn="ctr" lvl="8">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t" anchorCtr="0" bIns="91425" lIns="91425" numCol="1" rIns="91425" spcFirstLastPara="1" tIns="91425" wrap="square">
            <a:normAutofit/>
          </a:bodyPr>
          <a:lstStyle>
            <a:lvl1pPr algn="ctr" lvl="0">
              <a:lnSpc>
                <a:spcPct val="100000"/>
              </a:lnSpc>
              <a:spcBef>
                <a:spcPts val="0"/>
              </a:spcBef>
              <a:spcAft>
                <a:spcPts val="0"/>
              </a:spcAft>
              <a:buClr>
                <a:schemeClr val="lt1"/>
              </a:buClr>
              <a:buSzPts val="1600"/>
              <a:buNone/>
              <a:defRPr sz="1600">
                <a:solidFill>
                  <a:schemeClr val="lt1"/>
                </a:solidFill>
              </a:defRPr>
            </a:lvl1pPr>
            <a:lvl2pPr algn="ctr" lvl="1">
              <a:lnSpc>
                <a:spcPct val="100000"/>
              </a:lnSpc>
              <a:spcBef>
                <a:spcPts val="0"/>
              </a:spcBef>
              <a:spcAft>
                <a:spcPts val="0"/>
              </a:spcAft>
              <a:buClr>
                <a:schemeClr val="lt1"/>
              </a:buClr>
              <a:buSzPts val="1600"/>
              <a:buNone/>
              <a:defRPr sz="1600">
                <a:solidFill>
                  <a:schemeClr val="lt1"/>
                </a:solidFill>
              </a:defRPr>
            </a:lvl2pPr>
            <a:lvl3pPr algn="ctr" lvl="2">
              <a:lnSpc>
                <a:spcPct val="100000"/>
              </a:lnSpc>
              <a:spcBef>
                <a:spcPts val="0"/>
              </a:spcBef>
              <a:spcAft>
                <a:spcPts val="0"/>
              </a:spcAft>
              <a:buClr>
                <a:schemeClr val="lt1"/>
              </a:buClr>
              <a:buSzPts val="1600"/>
              <a:buNone/>
              <a:defRPr sz="1600">
                <a:solidFill>
                  <a:schemeClr val="lt1"/>
                </a:solidFill>
              </a:defRPr>
            </a:lvl3pPr>
            <a:lvl4pPr algn="ctr" lvl="3">
              <a:lnSpc>
                <a:spcPct val="100000"/>
              </a:lnSpc>
              <a:spcBef>
                <a:spcPts val="0"/>
              </a:spcBef>
              <a:spcAft>
                <a:spcPts val="0"/>
              </a:spcAft>
              <a:buClr>
                <a:schemeClr val="lt1"/>
              </a:buClr>
              <a:buSzPts val="1600"/>
              <a:buNone/>
              <a:defRPr sz="1600">
                <a:solidFill>
                  <a:schemeClr val="lt1"/>
                </a:solidFill>
              </a:defRPr>
            </a:lvl4pPr>
            <a:lvl5pPr algn="ctr" lvl="4">
              <a:lnSpc>
                <a:spcPct val="100000"/>
              </a:lnSpc>
              <a:spcBef>
                <a:spcPts val="0"/>
              </a:spcBef>
              <a:spcAft>
                <a:spcPts val="0"/>
              </a:spcAft>
              <a:buClr>
                <a:schemeClr val="lt1"/>
              </a:buClr>
              <a:buSzPts val="1600"/>
              <a:buNone/>
              <a:defRPr sz="1600">
                <a:solidFill>
                  <a:schemeClr val="lt1"/>
                </a:solidFill>
              </a:defRPr>
            </a:lvl5pPr>
            <a:lvl6pPr algn="ctr" lvl="5">
              <a:lnSpc>
                <a:spcPct val="100000"/>
              </a:lnSpc>
              <a:spcBef>
                <a:spcPts val="0"/>
              </a:spcBef>
              <a:spcAft>
                <a:spcPts val="0"/>
              </a:spcAft>
              <a:buClr>
                <a:schemeClr val="lt1"/>
              </a:buClr>
              <a:buSzPts val="1600"/>
              <a:buNone/>
              <a:defRPr sz="1600">
                <a:solidFill>
                  <a:schemeClr val="lt1"/>
                </a:solidFill>
              </a:defRPr>
            </a:lvl6pPr>
            <a:lvl7pPr algn="ctr" lvl="6">
              <a:lnSpc>
                <a:spcPct val="100000"/>
              </a:lnSpc>
              <a:spcBef>
                <a:spcPts val="0"/>
              </a:spcBef>
              <a:spcAft>
                <a:spcPts val="0"/>
              </a:spcAft>
              <a:buClr>
                <a:schemeClr val="lt1"/>
              </a:buClr>
              <a:buSzPts val="1600"/>
              <a:buNone/>
              <a:defRPr sz="1600">
                <a:solidFill>
                  <a:schemeClr val="lt1"/>
                </a:solidFill>
              </a:defRPr>
            </a:lvl7pPr>
            <a:lvl8pPr algn="ctr" lvl="7">
              <a:lnSpc>
                <a:spcPct val="100000"/>
              </a:lnSpc>
              <a:spcBef>
                <a:spcPts val="0"/>
              </a:spcBef>
              <a:spcAft>
                <a:spcPts val="0"/>
              </a:spcAft>
              <a:buClr>
                <a:schemeClr val="lt1"/>
              </a:buClr>
              <a:buSzPts val="1600"/>
              <a:buNone/>
              <a:defRPr sz="1600">
                <a:solidFill>
                  <a:schemeClr val="lt1"/>
                </a:solidFill>
              </a:defRPr>
            </a:lvl8pPr>
            <a:lvl9pPr algn="ctr" lvl="8">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 anchorCtr="0" bIns="91425" lIns="91425" numCol="1" rIns="91425" spcFirstLastPara="1" tIns="91425" wrap="square">
            <a:normAutofit/>
          </a:bodyPr>
          <a:lstStyle>
            <a:lvl1pPr algn="ctr" lvl="0">
              <a:spcBef>
                <a:spcPts val="0"/>
              </a:spcBef>
              <a:spcAft>
                <a:spcPts val="0"/>
              </a:spcAft>
              <a:buClr>
                <a:schemeClr val="dk2"/>
              </a:buClr>
              <a:buSzPts val="3200"/>
              <a:buNone/>
              <a:defRPr sz="3200">
                <a:solidFill>
                  <a:schemeClr val="dk2"/>
                </a:solidFill>
              </a:defRPr>
            </a:lvl1pPr>
            <a:lvl2pPr algn="ctr" lvl="1">
              <a:spcBef>
                <a:spcPts val="0"/>
              </a:spcBef>
              <a:spcAft>
                <a:spcPts val="0"/>
              </a:spcAft>
              <a:buClr>
                <a:schemeClr val="dk2"/>
              </a:buClr>
              <a:buSzPts val="3200"/>
              <a:buNone/>
              <a:defRPr sz="3200">
                <a:solidFill>
                  <a:schemeClr val="dk2"/>
                </a:solidFill>
              </a:defRPr>
            </a:lvl2pPr>
            <a:lvl3pPr algn="ctr" lvl="2">
              <a:spcBef>
                <a:spcPts val="0"/>
              </a:spcBef>
              <a:spcAft>
                <a:spcPts val="0"/>
              </a:spcAft>
              <a:buClr>
                <a:schemeClr val="dk2"/>
              </a:buClr>
              <a:buSzPts val="3200"/>
              <a:buNone/>
              <a:defRPr sz="3200">
                <a:solidFill>
                  <a:schemeClr val="dk2"/>
                </a:solidFill>
              </a:defRPr>
            </a:lvl3pPr>
            <a:lvl4pPr algn="ctr" lvl="3">
              <a:spcBef>
                <a:spcPts val="0"/>
              </a:spcBef>
              <a:spcAft>
                <a:spcPts val="0"/>
              </a:spcAft>
              <a:buClr>
                <a:schemeClr val="dk2"/>
              </a:buClr>
              <a:buSzPts val="3200"/>
              <a:buNone/>
              <a:defRPr sz="3200">
                <a:solidFill>
                  <a:schemeClr val="dk2"/>
                </a:solidFill>
              </a:defRPr>
            </a:lvl4pPr>
            <a:lvl5pPr algn="ctr" lvl="4">
              <a:spcBef>
                <a:spcPts val="0"/>
              </a:spcBef>
              <a:spcAft>
                <a:spcPts val="0"/>
              </a:spcAft>
              <a:buClr>
                <a:schemeClr val="dk2"/>
              </a:buClr>
              <a:buSzPts val="3200"/>
              <a:buNone/>
              <a:defRPr sz="3200">
                <a:solidFill>
                  <a:schemeClr val="dk2"/>
                </a:solidFill>
              </a:defRPr>
            </a:lvl5pPr>
            <a:lvl6pPr algn="ctr" lvl="5">
              <a:spcBef>
                <a:spcPts val="0"/>
              </a:spcBef>
              <a:spcAft>
                <a:spcPts val="0"/>
              </a:spcAft>
              <a:buClr>
                <a:schemeClr val="dk2"/>
              </a:buClr>
              <a:buSzPts val="3200"/>
              <a:buNone/>
              <a:defRPr sz="3200">
                <a:solidFill>
                  <a:schemeClr val="dk2"/>
                </a:solidFill>
              </a:defRPr>
            </a:lvl6pPr>
            <a:lvl7pPr algn="ctr" lvl="6">
              <a:spcBef>
                <a:spcPts val="0"/>
              </a:spcBef>
              <a:spcAft>
                <a:spcPts val="0"/>
              </a:spcAft>
              <a:buClr>
                <a:schemeClr val="dk2"/>
              </a:buClr>
              <a:buSzPts val="3200"/>
              <a:buNone/>
              <a:defRPr sz="3200">
                <a:solidFill>
                  <a:schemeClr val="dk2"/>
                </a:solidFill>
              </a:defRPr>
            </a:lvl7pPr>
            <a:lvl8pPr algn="ctr" lvl="7">
              <a:spcBef>
                <a:spcPts val="0"/>
              </a:spcBef>
              <a:spcAft>
                <a:spcPts val="0"/>
              </a:spcAft>
              <a:buClr>
                <a:schemeClr val="dk2"/>
              </a:buClr>
              <a:buSzPts val="3200"/>
              <a:buNone/>
              <a:defRPr sz="3200">
                <a:solidFill>
                  <a:schemeClr val="dk2"/>
                </a:solidFill>
              </a:defRPr>
            </a:lvl8pPr>
            <a:lvl9pPr algn="ctr" lvl="8">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t" anchorCtr="0" bIns="91425" lIns="91425" numCol="1" rIns="91425" spcFirstLastPara="1" tIns="91425" wrap="square">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t" anchorCtr="0" bIns="91425" lIns="91425" numCol="1" rIns="91425" spcFirstLastPara="1" tIns="91425" wrap="square">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t" anchorCtr="0" bIns="91425" lIns="91425" numCol="1" rIns="91425" spcFirstLastPara="1" tIns="91425" wrap="square">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t" anchorCtr="0" bIns="91425" lIns="91425" numCol="1" rIns="91425" spcFirstLastPara="1" tIns="91425" wrap="square">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 anchorCtr="0" bIns="91425" lIns="91425" numCol="1" rIns="91425" spcFirstLastPara="1" tIns="91425" wrap="square">
            <a:normAutofit/>
          </a:bodyPr>
          <a:lstStyle>
            <a:lvl1pPr algn="ctr" lvl="0">
              <a:spcBef>
                <a:spcPts val="0"/>
              </a:spcBef>
              <a:spcAft>
                <a:spcPts val="0"/>
              </a:spcAft>
              <a:buSzPts val="3200"/>
              <a:buNone/>
              <a:defRPr sz="3200"/>
            </a:lvl1pPr>
            <a:lvl2pPr algn="ctr" lvl="1">
              <a:spcBef>
                <a:spcPts val="0"/>
              </a:spcBef>
              <a:spcAft>
                <a:spcPts val="0"/>
              </a:spcAft>
              <a:buSzPts val="3200"/>
              <a:buNone/>
              <a:defRPr sz="3200"/>
            </a:lvl2pPr>
            <a:lvl3pPr algn="ctr" lvl="2">
              <a:spcBef>
                <a:spcPts val="0"/>
              </a:spcBef>
              <a:spcAft>
                <a:spcPts val="0"/>
              </a:spcAft>
              <a:buSzPts val="3200"/>
              <a:buNone/>
              <a:defRPr sz="3200"/>
            </a:lvl3pPr>
            <a:lvl4pPr algn="ctr" lvl="3">
              <a:spcBef>
                <a:spcPts val="0"/>
              </a:spcBef>
              <a:spcAft>
                <a:spcPts val="0"/>
              </a:spcAft>
              <a:buSzPts val="3200"/>
              <a:buNone/>
              <a:defRPr sz="3200"/>
            </a:lvl4pPr>
            <a:lvl5pPr algn="ctr" lvl="4">
              <a:spcBef>
                <a:spcPts val="0"/>
              </a:spcBef>
              <a:spcAft>
                <a:spcPts val="0"/>
              </a:spcAft>
              <a:buSzPts val="3200"/>
              <a:buNone/>
              <a:defRPr sz="3200"/>
            </a:lvl5pPr>
            <a:lvl6pPr algn="ctr" lvl="5">
              <a:spcBef>
                <a:spcPts val="0"/>
              </a:spcBef>
              <a:spcAft>
                <a:spcPts val="0"/>
              </a:spcAft>
              <a:buSzPts val="3200"/>
              <a:buNone/>
              <a:defRPr sz="3200"/>
            </a:lvl6pPr>
            <a:lvl7pPr algn="ctr" lvl="6">
              <a:spcBef>
                <a:spcPts val="0"/>
              </a:spcBef>
              <a:spcAft>
                <a:spcPts val="0"/>
              </a:spcAft>
              <a:buSzPts val="3200"/>
              <a:buNone/>
              <a:defRPr sz="3200"/>
            </a:lvl7pPr>
            <a:lvl8pPr algn="ctr" lvl="7">
              <a:spcBef>
                <a:spcPts val="0"/>
              </a:spcBef>
              <a:spcAft>
                <a:spcPts val="0"/>
              </a:spcAft>
              <a:buSzPts val="3200"/>
              <a:buNone/>
              <a:defRPr sz="3200"/>
            </a:lvl8pPr>
            <a:lvl9pPr algn="ctr" lvl="8">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t" anchorCtr="0" bIns="91425" lIns="91425" numCol="1" rIns="91425" spcFirstLastPara="1" tIns="91425" wrap="square">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t" anchorCtr="0" bIns="91425" lIns="91425" numCol="1" rIns="91425" spcFirstLastPara="1" tIns="91425" wrap="square">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t" anchorCtr="0" bIns="91425" lIns="91425" numCol="1" rIns="91425" spcFirstLastPara="1" tIns="91425" wrap="square">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b" anchorCtr="0" bIns="91425" lIns="91425" numCol="1" rIns="91425" spcFirstLastPara="1" tIns="91425" wrap="square">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 anchorCtr="0" bIns="91425" lIns="91425" numCol="1" rIns="91425" spcFirstLastPara="1" tIns="91425" wrap="square">
            <a:normAutofit/>
          </a:bodyPr>
          <a:lstStyle>
            <a:lvl1pPr algn="ctr" lvl="0">
              <a:spcBef>
                <a:spcPts val="0"/>
              </a:spcBef>
              <a:spcAft>
                <a:spcPts val="0"/>
              </a:spcAft>
              <a:buClr>
                <a:schemeClr val="dk2"/>
              </a:buClr>
              <a:buSzPts val="8600"/>
              <a:buNone/>
              <a:defRPr sz="8600">
                <a:solidFill>
                  <a:schemeClr val="dk2"/>
                </a:solidFill>
              </a:defRPr>
            </a:lvl1pPr>
            <a:lvl2pPr algn="ctr" lvl="1">
              <a:spcBef>
                <a:spcPts val="0"/>
              </a:spcBef>
              <a:spcAft>
                <a:spcPts val="0"/>
              </a:spcAft>
              <a:buClr>
                <a:schemeClr val="dk2"/>
              </a:buClr>
              <a:buSzPts val="8600"/>
              <a:buNone/>
              <a:defRPr sz="8600">
                <a:solidFill>
                  <a:schemeClr val="dk2"/>
                </a:solidFill>
              </a:defRPr>
            </a:lvl2pPr>
            <a:lvl3pPr algn="ctr" lvl="2">
              <a:spcBef>
                <a:spcPts val="0"/>
              </a:spcBef>
              <a:spcAft>
                <a:spcPts val="0"/>
              </a:spcAft>
              <a:buClr>
                <a:schemeClr val="dk2"/>
              </a:buClr>
              <a:buSzPts val="8600"/>
              <a:buNone/>
              <a:defRPr sz="8600">
                <a:solidFill>
                  <a:schemeClr val="dk2"/>
                </a:solidFill>
              </a:defRPr>
            </a:lvl3pPr>
            <a:lvl4pPr algn="ctr" lvl="3">
              <a:spcBef>
                <a:spcPts val="0"/>
              </a:spcBef>
              <a:spcAft>
                <a:spcPts val="0"/>
              </a:spcAft>
              <a:buClr>
                <a:schemeClr val="dk2"/>
              </a:buClr>
              <a:buSzPts val="8600"/>
              <a:buNone/>
              <a:defRPr sz="8600">
                <a:solidFill>
                  <a:schemeClr val="dk2"/>
                </a:solidFill>
              </a:defRPr>
            </a:lvl4pPr>
            <a:lvl5pPr algn="ctr" lvl="4">
              <a:spcBef>
                <a:spcPts val="0"/>
              </a:spcBef>
              <a:spcAft>
                <a:spcPts val="0"/>
              </a:spcAft>
              <a:buClr>
                <a:schemeClr val="dk2"/>
              </a:buClr>
              <a:buSzPts val="8600"/>
              <a:buNone/>
              <a:defRPr sz="8600">
                <a:solidFill>
                  <a:schemeClr val="dk2"/>
                </a:solidFill>
              </a:defRPr>
            </a:lvl5pPr>
            <a:lvl6pPr algn="ctr" lvl="5">
              <a:spcBef>
                <a:spcPts val="0"/>
              </a:spcBef>
              <a:spcAft>
                <a:spcPts val="0"/>
              </a:spcAft>
              <a:buClr>
                <a:schemeClr val="dk2"/>
              </a:buClr>
              <a:buSzPts val="8600"/>
              <a:buNone/>
              <a:defRPr sz="8600">
                <a:solidFill>
                  <a:schemeClr val="dk2"/>
                </a:solidFill>
              </a:defRPr>
            </a:lvl6pPr>
            <a:lvl7pPr algn="ctr" lvl="6">
              <a:spcBef>
                <a:spcPts val="0"/>
              </a:spcBef>
              <a:spcAft>
                <a:spcPts val="0"/>
              </a:spcAft>
              <a:buClr>
                <a:schemeClr val="dk2"/>
              </a:buClr>
              <a:buSzPts val="8600"/>
              <a:buNone/>
              <a:defRPr sz="8600">
                <a:solidFill>
                  <a:schemeClr val="dk2"/>
                </a:solidFill>
              </a:defRPr>
            </a:lvl7pPr>
            <a:lvl8pPr algn="ctr" lvl="7">
              <a:spcBef>
                <a:spcPts val="0"/>
              </a:spcBef>
              <a:spcAft>
                <a:spcPts val="0"/>
              </a:spcAft>
              <a:buClr>
                <a:schemeClr val="dk2"/>
              </a:buClr>
              <a:buSzPts val="8600"/>
              <a:buNone/>
              <a:defRPr sz="8600">
                <a:solidFill>
                  <a:schemeClr val="dk2"/>
                </a:solidFill>
              </a:defRPr>
            </a:lvl8pPr>
            <a:lvl9pPr algn="ctr" lvl="8">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t" anchorCtr="0" bIns="91425" lIns="91425" numCol="1" rIns="91425" spcFirstLastPara="1" tIns="91425" wrap="square">
            <a:normAutofit/>
          </a:bodyPr>
          <a:lstStyle>
            <a:lvl1pPr algn="ctr" indent="-311150" lvl="0" marL="457200">
              <a:spcBef>
                <a:spcPts val="0"/>
              </a:spcBef>
              <a:spcAft>
                <a:spcPts val="0"/>
              </a:spcAft>
              <a:buSzPts val="1300"/>
              <a:buChar char="●"/>
              <a:defRPr/>
            </a:lvl1pPr>
            <a:lvl2pPr algn="ctr" indent="-298450" lvl="1" marL="914400">
              <a:spcBef>
                <a:spcPts val="0"/>
              </a:spcBef>
              <a:spcAft>
                <a:spcPts val="0"/>
              </a:spcAft>
              <a:buSzPts val="1100"/>
              <a:buChar char="○"/>
              <a:defRPr/>
            </a:lvl2pPr>
            <a:lvl3pPr algn="ctr" indent="-298450" lvl="2" marL="1371600">
              <a:spcBef>
                <a:spcPts val="0"/>
              </a:spcBef>
              <a:spcAft>
                <a:spcPts val="0"/>
              </a:spcAft>
              <a:buSzPts val="1100"/>
              <a:buChar char="■"/>
              <a:defRPr/>
            </a:lvl3pPr>
            <a:lvl4pPr algn="ctr" indent="-298450" lvl="3" marL="1828800">
              <a:spcBef>
                <a:spcPts val="0"/>
              </a:spcBef>
              <a:spcAft>
                <a:spcPts val="0"/>
              </a:spcAft>
              <a:buSzPts val="1100"/>
              <a:buChar char="●"/>
              <a:defRPr/>
            </a:lvl4pPr>
            <a:lvl5pPr algn="ctr" indent="-298450" lvl="4" marL="2286000">
              <a:spcBef>
                <a:spcPts val="0"/>
              </a:spcBef>
              <a:spcAft>
                <a:spcPts val="0"/>
              </a:spcAft>
              <a:buSzPts val="1100"/>
              <a:buChar char="○"/>
              <a:defRPr/>
            </a:lvl5pPr>
            <a:lvl6pPr algn="ctr" indent="-298450" lvl="5" marL="2743200">
              <a:spcBef>
                <a:spcPts val="0"/>
              </a:spcBef>
              <a:spcAft>
                <a:spcPts val="0"/>
              </a:spcAft>
              <a:buSzPts val="1100"/>
              <a:buChar char="■"/>
              <a:defRPr/>
            </a:lvl6pPr>
            <a:lvl7pPr algn="ctr" indent="-298450" lvl="6" marL="3200400">
              <a:spcBef>
                <a:spcPts val="0"/>
              </a:spcBef>
              <a:spcAft>
                <a:spcPts val="0"/>
              </a:spcAft>
              <a:buSzPts val="1100"/>
              <a:buChar char="●"/>
              <a:defRPr/>
            </a:lvl7pPr>
            <a:lvl8pPr algn="ctr" indent="-298450" lvl="7" marL="3657600">
              <a:spcBef>
                <a:spcPts val="0"/>
              </a:spcBef>
              <a:spcAft>
                <a:spcPts val="0"/>
              </a:spcAft>
              <a:buSzPts val="1100"/>
              <a:buChar char="○"/>
              <a:defRPr/>
            </a:lvl8pPr>
            <a:lvl9pPr algn="ctr" indent="-298450" lvl="8" marL="4114800">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t" anchorCtr="0" bIns="91425" lIns="91425" numCol="1" rIns="91425" spcFirstLastPara="1" tIns="91425" wrap="square">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 anchorCtr="0" bIns="91425" lIns="91425" numCol="1" rIns="91425" spcFirstLastPara="1" tIns="91425" wrap="square">
            <a:normAutofit/>
          </a:bodyPr>
          <a:lstStyle>
            <a:lvl1pPr algn="r" lvl="0">
              <a:buNone/>
              <a:defRPr sz="1000">
                <a:solidFill>
                  <a:schemeClr val="dk2"/>
                </a:solidFill>
                <a:latin typeface="Nunito"/>
                <a:ea typeface="Nunito"/>
                <a:cs typeface="Nunito"/>
                <a:sym typeface="Nunito"/>
              </a:defRPr>
            </a:lvl1pPr>
            <a:lvl2pPr algn="r" lvl="1">
              <a:buNone/>
              <a:defRPr sz="1000">
                <a:solidFill>
                  <a:schemeClr val="dk2"/>
                </a:solidFill>
                <a:latin typeface="Nunito"/>
                <a:ea typeface="Nunito"/>
                <a:cs typeface="Nunito"/>
                <a:sym typeface="Nunito"/>
              </a:defRPr>
            </a:lvl2pPr>
            <a:lvl3pPr algn="r" lvl="2">
              <a:buNone/>
              <a:defRPr sz="1000">
                <a:solidFill>
                  <a:schemeClr val="dk2"/>
                </a:solidFill>
                <a:latin typeface="Nunito"/>
                <a:ea typeface="Nunito"/>
                <a:cs typeface="Nunito"/>
                <a:sym typeface="Nunito"/>
              </a:defRPr>
            </a:lvl3pPr>
            <a:lvl4pPr algn="r" lvl="3">
              <a:buNone/>
              <a:defRPr sz="1000">
                <a:solidFill>
                  <a:schemeClr val="dk2"/>
                </a:solidFill>
                <a:latin typeface="Nunito"/>
                <a:ea typeface="Nunito"/>
                <a:cs typeface="Nunito"/>
                <a:sym typeface="Nunito"/>
              </a:defRPr>
            </a:lvl4pPr>
            <a:lvl5pPr algn="r" lvl="4">
              <a:buNone/>
              <a:defRPr sz="1000">
                <a:solidFill>
                  <a:schemeClr val="dk2"/>
                </a:solidFill>
                <a:latin typeface="Nunito"/>
                <a:ea typeface="Nunito"/>
                <a:cs typeface="Nunito"/>
                <a:sym typeface="Nunito"/>
              </a:defRPr>
            </a:lvl5pPr>
            <a:lvl6pPr algn="r" lvl="5">
              <a:buNone/>
              <a:defRPr sz="1000">
                <a:solidFill>
                  <a:schemeClr val="dk2"/>
                </a:solidFill>
                <a:latin typeface="Nunito"/>
                <a:ea typeface="Nunito"/>
                <a:cs typeface="Nunito"/>
                <a:sym typeface="Nunito"/>
              </a:defRPr>
            </a:lvl6pPr>
            <a:lvl7pPr algn="r" lvl="6">
              <a:buNone/>
              <a:defRPr sz="1000">
                <a:solidFill>
                  <a:schemeClr val="dk2"/>
                </a:solidFill>
                <a:latin typeface="Nunito"/>
                <a:ea typeface="Nunito"/>
                <a:cs typeface="Nunito"/>
                <a:sym typeface="Nunito"/>
              </a:defRPr>
            </a:lvl7pPr>
            <a:lvl8pPr algn="r" lvl="7">
              <a:buNone/>
              <a:defRPr sz="1000">
                <a:solidFill>
                  <a:schemeClr val="dk2"/>
                </a:solidFill>
                <a:latin typeface="Nunito"/>
                <a:ea typeface="Nunito"/>
                <a:cs typeface="Nunito"/>
                <a:sym typeface="Nunito"/>
              </a:defRPr>
            </a:lvl8pPr>
            <a:lvl9pPr algn="r" lvl="8">
              <a:buNone/>
              <a:defRPr sz="1000">
                <a:solidFill>
                  <a:schemeClr val="dk2"/>
                </a:solidFill>
                <a:latin typeface="Nunito"/>
                <a:ea typeface="Nunito"/>
                <a:cs typeface="Nunito"/>
                <a:sym typeface="Nunito"/>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11.png" Type="http://schemas.openxmlformats.org/officeDocument/2006/relationships/image"/><Relationship Id="rId2" Target="../notesSlides/notesSlide1.xml" Type="http://schemas.openxmlformats.org/officeDocument/2006/relationships/notesSlide"/><Relationship Id="rId1" Target="../slideLayouts/slideLayout3.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3.png" Type="http://schemas.openxmlformats.org/officeDocument/2006/relationships/image"/><Relationship Id="rId2" Target="../notesSlides/notesSlide2.xml" Type="http://schemas.openxmlformats.org/officeDocument/2006/relationships/notesSlide"/><Relationship Id="rId1" Target="../slideLayouts/slideLayout3.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16.pn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14.pn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8.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2.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png" Type="http://schemas.openxmlformats.org/officeDocument/2006/relationships/image"/><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0.png" Type="http://schemas.openxmlformats.org/officeDocument/2006/relationships/image"/><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5.png" Type="http://schemas.openxmlformats.org/officeDocument/2006/relationships/image"/><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3.png" Type="http://schemas.openxmlformats.org/officeDocument/2006/relationships/image"/><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png" Type="http://schemas.openxmlformats.org/officeDocument/2006/relationships/image"/><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2.png" Type="http://schemas.openxmlformats.org/officeDocument/2006/relationships/image"/><Relationship Id="rId2" Target="../notesSlides/notesSlide13.xml" Type="http://schemas.openxmlformats.org/officeDocument/2006/relationships/notesSlide"/><Relationship Id="rId1" Target="../slideLayouts/slideLayout3.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4.png" Type="http://schemas.openxmlformats.org/officeDocument/2006/relationships/image"/><Relationship Id="rId2" Target="../notesSlides/notesSlide14.xml" Type="http://schemas.openxmlformats.org/officeDocument/2006/relationships/notesSlide"/><Relationship Id="rId1" Target="../slideLayouts/slideLayout3.xml" Type="http://schemas.openxmlformats.org/officeDocument/2006/relationships/slideLayout"/></Relationships>
</file>

<file path=ppt/slides/_rels/slide15.xml.rels><?xml version="1.0" encoding="UTF-8" standalone="yes"?><Relationships xmlns="http://schemas.openxmlformats.org/package/2006/relationships"><Relationship Id="rId3" Target="../media/image5.png" Type="http://schemas.openxmlformats.org/officeDocument/2006/relationships/image"/><Relationship Id="rId2" Target="../notesSlides/notesSlide15.xml" Type="http://schemas.openxmlformats.org/officeDocument/2006/relationships/notesSlide"/><Relationship Id="rId1" Target="../slideLayouts/slideLayout3.xml" Type="http://schemas.openxmlformats.org/officeDocument/2006/relationships/slideLayout"/></Relationships>
</file>

<file path=ppt/slides/_rels/slide16.xml.rels><?xml version="1.0" encoding="UTF-8" standalone="yes"?><Relationships xmlns="http://schemas.openxmlformats.org/package/2006/relationships"><Relationship Id="rId3" Target="../media/image7.png" Type="http://schemas.openxmlformats.org/officeDocument/2006/relationships/image"/><Relationship Id="rId2" Target="../notesSlides/notesSlide16.xml" Type="http://schemas.openxmlformats.org/officeDocument/2006/relationships/notesSlide"/><Relationship Id="rId1" Target="../slideLayouts/slideLayout3.xml" Type="http://schemas.openxmlformats.org/officeDocument/2006/relationships/slideLayout"/></Relationships>
</file>

<file path=ppt/slides/_rels/slide17.xml.rels><?xml version="1.0" encoding="UTF-8" standalone="yes"?><Relationships xmlns="http://schemas.openxmlformats.org/package/2006/relationships"><Relationship Id="rId6" Target="https://www.mdpi.com/1424-8220/20/8/2195" TargetMode="External" Type="http://schemas.openxmlformats.org/officeDocument/2006/relationships/hyperlink"/><Relationship Id="rId5" Target="https://ift.onlinelibrary.wiley.com/doi/abs/10.1111/1541-4337.12610" TargetMode="External" Type="http://schemas.openxmlformats.org/officeDocument/2006/relationships/hyperlink"/><Relationship Id="rId4" Target="http://m.growingscience.com/beta/msl/3804-internet-users-attitudes-towards-social-media-advertisements-the-role-of-advertisement-design-and-users-motives.html" TargetMode="External" Type="http://schemas.openxmlformats.org/officeDocument/2006/relationships/hyperlink"/><Relationship Id="rId3" Target="https://www.pnrjournal.com/index.php/home/article/view/6809" TargetMode="External" Type="http://schemas.openxmlformats.org/officeDocument/2006/relationships/hyperlink"/><Relationship Id="rId2" Target="../notesSlides/notesSlide17.xml" Type="http://schemas.openxmlformats.org/officeDocument/2006/relationships/notesSlide"/><Relationship Id="rId1" Target="../slideLayouts/slideLayout3.xml" Type="http://schemas.openxmlformats.org/officeDocument/2006/relationships/slideLayout"/></Relationships>
</file>

<file path=ppt/slides/_rels/slide18.xml.rels><?xml version="1.0" encoding="UTF-8" standalone="yes"?><Relationships xmlns="http://schemas.openxmlformats.org/package/2006/relationships"><Relationship Id="rId1" Target="../slideLayouts/slideLayout3.xml" Type="http://schemas.openxmlformats.org/officeDocument/2006/relationships/slideLayout"/></Relationships>
</file>

<file path=ppt/slides/_rels/slide19.xml.rels><?xml version="1.0" encoding="UTF-8" standalone="yes"?><Relationships xmlns="http://schemas.openxmlformats.org/package/2006/relationships"><Relationship Id="rId1" Target="../slideLayouts/slideLayout3.xml" Type="http://schemas.openxmlformats.org/officeDocument/2006/relationships/slideLayout"/></Relationships>
</file>

<file path=ppt/slides/_rels/slide20.xml.rels><?xml version="1.0" encoding="UTF-8" standalone="yes"?><Relationships xmlns="http://schemas.openxmlformats.org/package/2006/relationships"><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3"/>
          <p:cNvSpPr txBox="1"/>
          <p:nvPr>
            <p:ph type="title"/>
          </p:nvPr>
        </p:nvSpPr>
        <p:spPr>
          <a:xfrm>
            <a:off x="819150" y="1994400"/>
            <a:ext cx="7505700" cy="954600"/>
          </a:xfrm>
          <a:prstGeom prst="rect">
            <a:avLst/>
          </a:prstGeom>
        </p:spPr>
        <p:txBody>
          <a:bodyPr anchor="t" anchorCtr="0" bIns="91425" lIns="91425" numCol="1" rIns="91425" spcFirstLastPara="1" tIns="91425" wrap="square">
            <a:normAutofit/>
          </a:bodyPr>
          <a:lstStyle/>
          <a:p>
            <a:pPr algn="ctr" indent="0" lvl="0" marL="0" rtl="0">
              <a:spcBef>
                <a:spcPts val="0"/>
              </a:spcBef>
              <a:spcAft>
                <a:spcPts val="0"/>
              </a:spcAft>
              <a:buNone/>
            </a:pPr>
            <a:r>
              <a:rPr altLang="en" lang="en"/>
              <a:t>Marketing Management Presentation</a:t>
            </a:r>
            <a:endParaRPr/>
          </a:p>
        </p:txBody>
      </p:sp>
      <p:sp>
        <p:nvSpPr>
          <p:cNvPr id="129" name="Google Shape;129;p13"/>
          <p:cNvSpPr txBox="1"/>
          <p:nvPr>
            <p:ph idx="1" type="body"/>
          </p:nvPr>
        </p:nvSpPr>
        <p:spPr>
          <a:xfrm>
            <a:off x="649450" y="3022700"/>
            <a:ext cx="6286200" cy="1194000"/>
          </a:xfrm>
          <a:prstGeom prst="rect">
            <a:avLst/>
          </a:prstGeom>
        </p:spPr>
        <p:txBody>
          <a:bodyPr anchor="t" anchorCtr="0" bIns="91425" lIns="91425" numCol="1" rIns="91425" spcFirstLastPara="1" tIns="91425" wrap="square">
            <a:noAutofit/>
          </a:bodyPr>
          <a:lstStyle/>
          <a:p>
            <a:pPr algn="l" indent="0" lvl="0" marL="0" rtl="0">
              <a:lnSpc>
                <a:spcPct val="95000"/>
              </a:lnSpc>
              <a:spcBef>
                <a:spcPts val="0"/>
              </a:spcBef>
              <a:spcAft>
                <a:spcPts val="0"/>
              </a:spcAft>
              <a:buSzPts val="440"/>
              <a:buNone/>
            </a:pPr>
            <a:r>
              <a:rPr altLang="en" b="1" lang="en" sz="1320"/>
              <a:t>Student Name: Anuja Vinodkumar</a:t>
            </a:r>
            <a:endParaRPr b="1" sz="1320"/>
          </a:p>
          <a:p>
            <a:pPr algn="l" indent="0" lvl="0" marL="0" rtl="0">
              <a:lnSpc>
                <a:spcPct val="95000"/>
              </a:lnSpc>
              <a:spcBef>
                <a:spcPts val="1200"/>
              </a:spcBef>
              <a:spcAft>
                <a:spcPts val="0"/>
              </a:spcAft>
              <a:buSzPts val="440"/>
              <a:buNone/>
            </a:pPr>
            <a:r>
              <a:rPr altLang="en" b="1" lang="en" sz="1320"/>
              <a:t>Student ID: 2218255</a:t>
            </a:r>
            <a:endParaRPr b="1" sz="1320"/>
          </a:p>
          <a:p>
            <a:pPr algn="l" indent="0" lvl="0" marL="0" rtl="0">
              <a:lnSpc>
                <a:spcPct val="95000"/>
              </a:lnSpc>
              <a:spcBef>
                <a:spcPts val="1200"/>
              </a:spcBef>
              <a:spcAft>
                <a:spcPts val="0"/>
              </a:spcAft>
              <a:buSzPts val="440"/>
              <a:buNone/>
            </a:pPr>
            <a:r>
              <a:rPr altLang="en" b="1" lang="en" sz="1320"/>
              <a:t>Module Code: </a:t>
            </a:r>
            <a:r>
              <a:rPr altLang="en" lang="en" sz="1320"/>
              <a:t>LCMB7001</a:t>
            </a:r>
            <a:endParaRPr sz="1320"/>
          </a:p>
          <a:p>
            <a:pPr algn="l" indent="0" lvl="0" marL="0" rtl="0">
              <a:lnSpc>
                <a:spcPct val="95000"/>
              </a:lnSpc>
              <a:spcBef>
                <a:spcPts val="1200"/>
              </a:spcBef>
              <a:spcAft>
                <a:spcPts val="0"/>
              </a:spcAft>
              <a:buSzPts val="440"/>
              <a:buNone/>
            </a:pPr>
            <a:r>
              <a:rPr altLang="en" b="1" lang="en" sz="1320"/>
              <a:t>Lecturer’s Name:</a:t>
            </a:r>
            <a:r>
              <a:rPr altLang="en" lang="en" sz="1320"/>
              <a:t> Efua Adams</a:t>
            </a:r>
            <a:endParaRPr sz="1320"/>
          </a:p>
          <a:p>
            <a:pPr algn="l" indent="0" lvl="0" marL="0" rtl="0">
              <a:lnSpc>
                <a:spcPct val="95000"/>
              </a:lnSpc>
              <a:spcBef>
                <a:spcPts val="1200"/>
              </a:spcBef>
              <a:spcAft>
                <a:spcPts val="1200"/>
              </a:spcAft>
              <a:buSzPts val="440"/>
              <a:buNone/>
            </a:pPr>
            <a:endParaRPr sz="1320"/>
          </a:p>
        </p:txBody>
      </p:sp>
      <p:pic>
        <p:nvPicPr>
          <p:cNvPr id="130" name="Google Shape;130;p13"/>
          <p:cNvPicPr preferRelativeResize="0"/>
          <p:nvPr/>
        </p:nvPicPr>
        <p:blipFill>
          <a:blip r:embed="rId3">
            <a:alphaModFix/>
          </a:blip>
          <a:stretch>
            <a:fillRect/>
          </a:stretch>
        </p:blipFill>
        <p:spPr>
          <a:xfrm>
            <a:off x="3304125" y="304800"/>
            <a:ext cx="2535752" cy="16896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14"/>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Introduction</a:t>
            </a:r>
            <a:endParaRPr sz="3300"/>
          </a:p>
        </p:txBody>
      </p:sp>
      <p:sp>
        <p:nvSpPr>
          <p:cNvPr id="136" name="Google Shape;136;p14"/>
          <p:cNvSpPr txBox="1"/>
          <p:nvPr>
            <p:ph idx="1" type="body"/>
          </p:nvPr>
        </p:nvSpPr>
        <p:spPr>
          <a:xfrm>
            <a:off x="819150" y="12879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Marketing management involves the needs within an organization and being able to meet the requirements of customers.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 This management helps businesses to reach their goals and develop customer relationship management, segmentation, and targeting.</a:t>
            </a:r>
            <a:endParaRPr/>
          </a:p>
        </p:txBody>
      </p:sp>
      <p:pic>
        <p:nvPicPr>
          <p:cNvPr id="137" name="Google Shape;137;p14"/>
          <p:cNvPicPr preferRelativeResize="0"/>
          <p:nvPr/>
        </p:nvPicPr>
        <p:blipFill>
          <a:blip r:embed="rId3">
            <a:alphaModFix/>
          </a:blip>
          <a:stretch>
            <a:fillRect/>
          </a:stretch>
        </p:blipFill>
        <p:spPr>
          <a:xfrm>
            <a:off x="2662225" y="2422375"/>
            <a:ext cx="3819525" cy="2448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15"/>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Theory 1 - The 4 P’s of Marketing</a:t>
            </a:r>
            <a:endParaRPr sz="3300"/>
          </a:p>
        </p:txBody>
      </p:sp>
      <p:sp>
        <p:nvSpPr>
          <p:cNvPr id="143" name="Google Shape;143;p15"/>
          <p:cNvSpPr txBox="1"/>
          <p:nvPr>
            <p:ph idx="1" type="body"/>
          </p:nvPr>
        </p:nvSpPr>
        <p:spPr>
          <a:xfrm>
            <a:off x="819150"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Sudar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(2019),</a:t>
            </a:r>
            <a:r>
              <a:rPr altLang="en" lang="en" sz="1100">
                <a:solidFill>
                  <a:srgbClr val="000000"/>
                </a:solidFill>
                <a:latin typeface="Arial"/>
                <a:ea typeface="Arial"/>
                <a:cs typeface="Arial"/>
                <a:sym typeface="Arial"/>
              </a:rPr>
              <a:t> the main components of the 4 P's of marketing are product, promotion, price, and place.</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The product defines the design of a product for customers, whereas setting a price to customer needs.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Promotion is based on the spreading of knowledge of products between the customers, whereas place defines the engagement of customers at a particular time.</a:t>
            </a:r>
            <a:endParaRPr/>
          </a:p>
        </p:txBody>
      </p:sp>
      <p:pic>
        <p:nvPicPr>
          <p:cNvPr id="144" name="Google Shape;144;p15"/>
          <p:cNvPicPr preferRelativeResize="0"/>
          <p:nvPr/>
        </p:nvPicPr>
        <p:blipFill>
          <a:blip r:embed="rId3">
            <a:alphaModFix/>
          </a:blip>
          <a:stretch>
            <a:fillRect/>
          </a:stretch>
        </p:blipFill>
        <p:spPr>
          <a:xfrm>
            <a:off x="2614625" y="2805000"/>
            <a:ext cx="4219575" cy="20051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16"/>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 Product</a:t>
            </a:r>
            <a:endParaRPr b="1" sz="140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50" name="Google Shape;150;p16"/>
          <p:cNvSpPr txBox="1"/>
          <p:nvPr>
            <p:ph idx="1" type="body"/>
          </p:nvPr>
        </p:nvSpPr>
        <p:spPr>
          <a:xfrm>
            <a:off x="819150" y="138980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In the UK, the iPhone is a well-liked device. It is renowned for its modern style, cutting-edge functions, and user-friendly layout.</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a:t>
            </a:r>
            <a:r>
              <a:rPr altLang="en" lang="en" sz="1100">
                <a:solidFill>
                  <a:srgbClr val="222222"/>
                </a:solidFill>
                <a:highlight>
                  <a:srgbClr val="FFFFFF"/>
                </a:highlight>
                <a:latin typeface="Arial"/>
                <a:ea typeface="Arial"/>
                <a:cs typeface="Arial"/>
                <a:sym typeface="Arial"/>
              </a:rPr>
              <a:t>He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(2020),</a:t>
            </a:r>
            <a:r>
              <a:rPr altLang="en" lang="en" sz="1100">
                <a:solidFill>
                  <a:srgbClr val="000000"/>
                </a:solidFill>
                <a:latin typeface="Arial"/>
                <a:ea typeface="Arial"/>
                <a:cs typeface="Arial"/>
                <a:sym typeface="Arial"/>
              </a:rPr>
              <a:t> it is important to check the quality, quantity, manufacturing, and expiry date, and many more of the product.</a:t>
            </a:r>
            <a:endParaRPr/>
          </a:p>
        </p:txBody>
      </p:sp>
      <p:pic>
        <p:nvPicPr>
          <p:cNvPr id="151" name="Google Shape;151;p16"/>
          <p:cNvPicPr preferRelativeResize="0"/>
          <p:nvPr/>
        </p:nvPicPr>
        <p:blipFill>
          <a:blip r:embed="rId3">
            <a:alphaModFix/>
          </a:blip>
          <a:stretch>
            <a:fillRect/>
          </a:stretch>
        </p:blipFill>
        <p:spPr>
          <a:xfrm>
            <a:off x="1262075" y="2479075"/>
            <a:ext cx="6619875" cy="2448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7"/>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fontScale="90000"/>
          </a:bodyPr>
          <a:lstStyle/>
          <a:p>
            <a:pPr algn="ctr" indent="0" lvl="0" marL="0" rtl="0">
              <a:lnSpc>
                <a:spcPct val="150000"/>
              </a:lnSpc>
              <a:spcBef>
                <a:spcPts val="0"/>
              </a:spcBef>
              <a:spcAft>
                <a:spcPts val="0"/>
              </a:spcAft>
              <a:buNone/>
            </a:pPr>
            <a:r>
              <a:rPr altLang="en" b="1" lang="en" sz="1100">
                <a:solidFill>
                  <a:srgbClr val="000000"/>
                </a:solidFill>
                <a:latin typeface="Arial"/>
                <a:ea typeface="Arial"/>
                <a:cs typeface="Arial"/>
                <a:sym typeface="Arial"/>
              </a:rPr>
              <a:t> </a:t>
            </a:r>
            <a:r>
              <a:rPr altLang="en" b="1" lang="en" sz="1550">
                <a:solidFill>
                  <a:srgbClr val="000000"/>
                </a:solidFill>
                <a:latin typeface="Arial"/>
                <a:ea typeface="Arial"/>
                <a:cs typeface="Arial"/>
                <a:sym typeface="Arial"/>
              </a:rPr>
              <a:t>Price</a:t>
            </a:r>
            <a:endParaRPr b="1" sz="155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57" name="Google Shape;157;p17"/>
          <p:cNvSpPr txBox="1"/>
          <p:nvPr>
            <p:ph idx="1" type="body"/>
          </p:nvPr>
        </p:nvSpPr>
        <p:spPr>
          <a:xfrm>
            <a:off x="819150"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In the UK, Primark is a well-liked clothing retailer that is renowned for its affordable rates. By utilizing less expensive materials, maintaining straightforward designs, and conducting business on a big scale, the company is able to keep its prices low.</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Syverson (2019),</a:t>
            </a:r>
            <a:r>
              <a:rPr altLang="en" lang="en" sz="1100">
                <a:solidFill>
                  <a:srgbClr val="000000"/>
                </a:solidFill>
                <a:latin typeface="Arial"/>
                <a:ea typeface="Arial"/>
                <a:cs typeface="Arial"/>
                <a:sym typeface="Arial"/>
              </a:rPr>
              <a:t> price depends on various factors, such as demand for the product, competition in the market, and many other factors.</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158" name="Google Shape;158;p17"/>
          <p:cNvPicPr preferRelativeResize="0"/>
          <p:nvPr/>
        </p:nvPicPr>
        <p:blipFill>
          <a:blip r:embed="rId3">
            <a:alphaModFix/>
          </a:blip>
          <a:stretch>
            <a:fillRect/>
          </a:stretch>
        </p:blipFill>
        <p:spPr>
          <a:xfrm>
            <a:off x="1471600" y="2692951"/>
            <a:ext cx="6200775" cy="2203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18"/>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Promotion</a:t>
            </a:r>
            <a:r>
              <a:rPr altLang="en" lang="en" sz="1400">
                <a:solidFill>
                  <a:srgbClr val="000000"/>
                </a:solidFill>
                <a:latin typeface="Arial"/>
                <a:ea typeface="Arial"/>
                <a:cs typeface="Arial"/>
                <a:sym typeface="Arial"/>
              </a:rPr>
              <a:t> </a:t>
            </a:r>
            <a:endParaRPr sz="140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64" name="Google Shape;164;p18"/>
          <p:cNvSpPr txBox="1"/>
          <p:nvPr>
            <p:ph idx="1" type="body"/>
          </p:nvPr>
        </p:nvSpPr>
        <p:spPr>
          <a:xfrm>
            <a:off x="758025"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One illustration is the "Share a Coke" marketing initiative, in which the business printed well-known names on Coke bottles and urged consumers to share them with friends and family. </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a:t>
            </a:r>
            <a:r>
              <a:rPr altLang="en" lang="en" sz="1100">
                <a:solidFill>
                  <a:srgbClr val="222222"/>
                </a:solidFill>
                <a:highlight>
                  <a:srgbClr val="FFFFFF"/>
                </a:highlight>
                <a:latin typeface="Arial"/>
                <a:ea typeface="Arial"/>
                <a:cs typeface="Arial"/>
                <a:sym typeface="Arial"/>
              </a:rPr>
              <a:t>Eid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(2020),</a:t>
            </a:r>
            <a:r>
              <a:rPr altLang="en" lang="en" sz="1100">
                <a:solidFill>
                  <a:srgbClr val="000000"/>
                </a:solidFill>
                <a:latin typeface="Arial"/>
                <a:ea typeface="Arial"/>
                <a:cs typeface="Arial"/>
                <a:sym typeface="Arial"/>
              </a:rPr>
              <a:t> to draw the attention of customers toward the product, the company uses advertising posters and promotions through social media.</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It's critical to consider the message and the perfect timing of engagement of customers to ensure that the advertising is effective with the target population.</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165" name="Google Shape;165;p18"/>
          <p:cNvPicPr preferRelativeResize="0"/>
          <p:nvPr/>
        </p:nvPicPr>
        <p:blipFill>
          <a:blip r:embed="rId3">
            <a:alphaModFix/>
          </a:blip>
          <a:stretch>
            <a:fillRect/>
          </a:stretch>
        </p:blipFill>
        <p:spPr>
          <a:xfrm>
            <a:off x="2238600" y="2988325"/>
            <a:ext cx="4157425" cy="1780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9"/>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Place</a:t>
            </a:r>
            <a:r>
              <a:rPr altLang="en" lang="en" sz="1100">
                <a:solidFill>
                  <a:srgbClr val="000000"/>
                </a:solidFill>
                <a:latin typeface="Arial"/>
                <a:ea typeface="Arial"/>
                <a:cs typeface="Arial"/>
                <a:sym typeface="Arial"/>
              </a:rPr>
              <a:t> </a:t>
            </a:r>
            <a:endParaRPr/>
          </a:p>
        </p:txBody>
      </p:sp>
      <p:sp>
        <p:nvSpPr>
          <p:cNvPr id="171" name="Google Shape;171;p19"/>
          <p:cNvSpPr txBox="1"/>
          <p:nvPr>
            <p:ph idx="1" type="body"/>
          </p:nvPr>
        </p:nvSpPr>
        <p:spPr>
          <a:xfrm>
            <a:off x="819150"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Pakurár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(2019),</a:t>
            </a:r>
            <a:r>
              <a:rPr altLang="en" lang="en" sz="1100">
                <a:solidFill>
                  <a:srgbClr val="000000"/>
                </a:solidFill>
                <a:latin typeface="Arial"/>
                <a:ea typeface="Arial"/>
                <a:cs typeface="Arial"/>
                <a:sym typeface="Arial"/>
              </a:rPr>
              <a:t> the location or methods of distribution that customers can use to obtain the goods or services.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Place plays an important role in product sales as they reach the target market through internet platforms, the right location where engagement of customers is more.</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Tesco has carefully positioned its store's inaccessible areas like urban cores, suburbs, and online. </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172" name="Google Shape;172;p19"/>
          <p:cNvPicPr preferRelativeResize="0"/>
          <p:nvPr/>
        </p:nvPicPr>
        <p:blipFill>
          <a:blip r:embed="rId3">
            <a:alphaModFix/>
          </a:blip>
          <a:stretch>
            <a:fillRect/>
          </a:stretch>
        </p:blipFill>
        <p:spPr>
          <a:xfrm>
            <a:off x="1490675" y="2754075"/>
            <a:ext cx="6162675" cy="20370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0"/>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Theory 2- Customer Relationship Management</a:t>
            </a:r>
            <a:endParaRPr sz="1400"/>
          </a:p>
        </p:txBody>
      </p:sp>
      <p:sp>
        <p:nvSpPr>
          <p:cNvPr id="178" name="Google Shape;178;p20"/>
          <p:cNvSpPr txBox="1"/>
          <p:nvPr>
            <p:ph idx="1" type="body"/>
          </p:nvPr>
        </p:nvSpPr>
        <p:spPr>
          <a:xfrm>
            <a:off x="758050" y="146110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Jepchumba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(2022),</a:t>
            </a:r>
            <a:r>
              <a:rPr altLang="en" lang="en" sz="1100">
                <a:solidFill>
                  <a:srgbClr val="000000"/>
                </a:solidFill>
                <a:latin typeface="Arial"/>
                <a:ea typeface="Arial"/>
                <a:cs typeface="Arial"/>
                <a:sym typeface="Arial"/>
              </a:rPr>
              <a:t> Customer Relationship Management (CRM) acts as a bridge between customers and the company, which helps sales coordination and better customer service.</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CRM is mainly focused on customer satisfaction with good service, which increases customer loyalty towards the company.</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Customers can give product feedback via email, call and visit the company site, which enhances the CRM.</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179" name="Google Shape;179;p20"/>
          <p:cNvPicPr preferRelativeResize="0"/>
          <p:nvPr/>
        </p:nvPicPr>
        <p:blipFill>
          <a:blip r:embed="rId3">
            <a:alphaModFix/>
          </a:blip>
          <a:stretch>
            <a:fillRect/>
          </a:stretch>
        </p:blipFill>
        <p:spPr>
          <a:xfrm>
            <a:off x="2282450" y="2764250"/>
            <a:ext cx="4680200" cy="22260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21"/>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Sales management by the use of CRM</a:t>
            </a:r>
            <a:endParaRPr b="1" sz="140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85" name="Google Shape;185;p21"/>
          <p:cNvSpPr txBox="1"/>
          <p:nvPr>
            <p:ph idx="1" type="body"/>
          </p:nvPr>
        </p:nvSpPr>
        <p:spPr>
          <a:xfrm>
            <a:off x="778400"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This CRM component's primary goal is to handle the sales process, including lead generation, ongoing account management, and many more.</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Priya V </a:t>
            </a:r>
            <a:r>
              <a:rPr altLang="en" i="1" lang="en" sz="1100">
                <a:solidFill>
                  <a:srgbClr val="000000"/>
                </a:solidFill>
                <a:latin typeface="Arial"/>
                <a:ea typeface="Arial"/>
                <a:cs typeface="Arial"/>
                <a:sym typeface="Arial"/>
              </a:rPr>
              <a:t>et al</a:t>
            </a:r>
            <a:r>
              <a:rPr altLang="en" lang="en" sz="1100">
                <a:solidFill>
                  <a:srgbClr val="000000"/>
                </a:solidFill>
                <a:latin typeface="Arial"/>
                <a:ea typeface="Arial"/>
                <a:cs typeface="Arial"/>
                <a:sym typeface="Arial"/>
              </a:rPr>
              <a:t>. (2020), sales management includes features such as opportunity tracking and lead scoring which is evaluated by CRM.</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 loyalty program called Clubcard gives customers points for their transactions, which they can then exchange for savings on future purchases.</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186" name="Google Shape;186;p21"/>
          <p:cNvPicPr preferRelativeResize="0"/>
          <p:nvPr/>
        </p:nvPicPr>
        <p:blipFill>
          <a:blip r:embed="rId3">
            <a:alphaModFix/>
          </a:blip>
          <a:stretch>
            <a:fillRect/>
          </a:stretch>
        </p:blipFill>
        <p:spPr>
          <a:xfrm>
            <a:off x="1197500" y="2947569"/>
            <a:ext cx="7086600" cy="20796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2"/>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fontScale="90000"/>
          </a:bodyPr>
          <a:lstStyle/>
          <a:p>
            <a:pPr algn="ctr" indent="0" lvl="0" marL="0" rtl="0">
              <a:lnSpc>
                <a:spcPct val="150000"/>
              </a:lnSpc>
              <a:spcBef>
                <a:spcPts val="0"/>
              </a:spcBef>
              <a:spcAft>
                <a:spcPts val="0"/>
              </a:spcAft>
              <a:buNone/>
            </a:pPr>
            <a:r>
              <a:rPr altLang="en" b="1" lang="en" sz="1550">
                <a:solidFill>
                  <a:srgbClr val="000000"/>
                </a:solidFill>
                <a:latin typeface="Arial"/>
                <a:ea typeface="Arial"/>
                <a:cs typeface="Arial"/>
                <a:sym typeface="Arial"/>
              </a:rPr>
              <a:t>Analytics and reporting by CRM</a:t>
            </a:r>
            <a:endParaRPr b="1" sz="155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92" name="Google Shape;192;p22"/>
          <p:cNvSpPr txBox="1"/>
          <p:nvPr>
            <p:ph idx="1" type="body"/>
          </p:nvPr>
        </p:nvSpPr>
        <p:spPr>
          <a:xfrm>
            <a:off x="819150" y="1440725"/>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Almahairah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(2022), </a:t>
            </a:r>
            <a:r>
              <a:rPr altLang="en" lang="en" sz="1100">
                <a:solidFill>
                  <a:srgbClr val="000000"/>
                </a:solidFill>
                <a:latin typeface="Arial"/>
                <a:ea typeface="Arial"/>
                <a:cs typeface="Arial"/>
                <a:sym typeface="Arial"/>
              </a:rPr>
              <a:t>Customer attention and behavior toward the product and spotting trends are all part of reporting and analytics.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CRM helps companies by analyzing the customer data such as search preferences and social media interactions.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Tesco employs customer information obtained through the Clubcard program to comprehend the purchasing patterns and preferences of its customers.</a:t>
            </a:r>
            <a:endParaRPr/>
          </a:p>
        </p:txBody>
      </p:sp>
      <p:pic>
        <p:nvPicPr>
          <p:cNvPr id="193" name="Google Shape;193;p22"/>
          <p:cNvPicPr preferRelativeResize="0"/>
          <p:nvPr/>
        </p:nvPicPr>
        <p:blipFill>
          <a:blip r:embed="rId3">
            <a:alphaModFix/>
          </a:blip>
          <a:stretch>
            <a:fillRect/>
          </a:stretch>
        </p:blipFill>
        <p:spPr>
          <a:xfrm>
            <a:off x="620950" y="3018875"/>
            <a:ext cx="8206901" cy="21246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3"/>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Enhancement in Customer service and report</a:t>
            </a:r>
            <a:endParaRPr b="1" sz="140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199" name="Google Shape;199;p23"/>
          <p:cNvSpPr txBox="1"/>
          <p:nvPr>
            <p:ph idx="1" type="body"/>
          </p:nvPr>
        </p:nvSpPr>
        <p:spPr>
          <a:xfrm>
            <a:off x="747850" y="14916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Getting feedback from customers, such as chatbots, by calling the customs helps to increase the quality of products and better customer service. </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a:t>
            </a:r>
            <a:r>
              <a:rPr altLang="en" lang="en" sz="1100">
                <a:solidFill>
                  <a:srgbClr val="222222"/>
                </a:solidFill>
                <a:highlight>
                  <a:srgbClr val="FFFFFF"/>
                </a:highlight>
                <a:latin typeface="Arial"/>
                <a:ea typeface="Arial"/>
                <a:cs typeface="Arial"/>
                <a:sym typeface="Arial"/>
              </a:rPr>
              <a:t>Jamil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(2020), a</a:t>
            </a:r>
            <a:r>
              <a:rPr altLang="en" lang="en" sz="1100">
                <a:solidFill>
                  <a:srgbClr val="000000"/>
                </a:solidFill>
                <a:latin typeface="Arial"/>
                <a:ea typeface="Arial"/>
                <a:cs typeface="Arial"/>
                <a:sym typeface="Arial"/>
              </a:rPr>
              <a:t> few of the tools used in customer care and assistance include case administration, ticket tracking, and many more.</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200" name="Google Shape;200;p23"/>
          <p:cNvPicPr preferRelativeResize="0"/>
          <p:nvPr/>
        </p:nvPicPr>
        <p:blipFill>
          <a:blip r:embed="rId3">
            <a:alphaModFix/>
          </a:blip>
          <a:stretch>
            <a:fillRect/>
          </a:stretch>
        </p:blipFill>
        <p:spPr>
          <a:xfrm>
            <a:off x="1458525" y="2530000"/>
            <a:ext cx="6172975" cy="2247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4"/>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Theory 3- Marketing Orientation</a:t>
            </a:r>
            <a:endParaRPr sz="1400"/>
          </a:p>
        </p:txBody>
      </p:sp>
      <p:sp>
        <p:nvSpPr>
          <p:cNvPr id="206" name="Google Shape;206;p24"/>
          <p:cNvSpPr txBox="1"/>
          <p:nvPr>
            <p:ph idx="1" type="body"/>
          </p:nvPr>
        </p:nvSpPr>
        <p:spPr>
          <a:xfrm>
            <a:off x="819150" y="15018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Kang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(2021),</a:t>
            </a:r>
            <a:r>
              <a:rPr altLang="en" lang="en" sz="1100">
                <a:solidFill>
                  <a:srgbClr val="000000"/>
                </a:solidFill>
                <a:latin typeface="Arial"/>
                <a:ea typeface="Arial"/>
                <a:cs typeface="Arial"/>
                <a:sym typeface="Arial"/>
              </a:rPr>
              <a:t> to satisfy the changing needs of their customers, businesses must also be willing to modify their products, services, and marketing plans.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It enables businesses to forge close bonds with clients; marketing orientation is crucial for boosting customer loyalty and profitability. </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The online retailer ASOS is a real-world example of a business that has embraced a marketing strategy in the UK. </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207" name="Google Shape;207;p24"/>
          <p:cNvPicPr preferRelativeResize="0"/>
          <p:nvPr/>
        </p:nvPicPr>
        <p:blipFill>
          <a:blip r:embed="rId3">
            <a:alphaModFix/>
          </a:blip>
          <a:stretch>
            <a:fillRect/>
          </a:stretch>
        </p:blipFill>
        <p:spPr>
          <a:xfrm>
            <a:off x="1090625" y="3049425"/>
            <a:ext cx="7267575" cy="17083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25"/>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Betterment in Customer Understanding</a:t>
            </a:r>
            <a:endParaRPr b="1" sz="1400">
              <a:solidFill>
                <a:srgbClr val="000000"/>
              </a:solidFill>
              <a:latin typeface="Arial"/>
              <a:ea typeface="Arial"/>
              <a:cs typeface="Arial"/>
              <a:sym typeface="Arial"/>
            </a:endParaRPr>
          </a:p>
          <a:p>
            <a:pPr algn="l" indent="0" lvl="0" marL="0" rtl="0">
              <a:spcBef>
                <a:spcPts val="0"/>
              </a:spcBef>
              <a:spcAft>
                <a:spcPts val="0"/>
              </a:spcAft>
              <a:buNone/>
            </a:pPr>
            <a:r>
              <a:t/>
            </a:r>
            <a:endParaRPr sz="1400"/>
          </a:p>
        </p:txBody>
      </p:sp>
      <p:sp>
        <p:nvSpPr>
          <p:cNvPr id="213" name="Google Shape;213;p25"/>
          <p:cNvSpPr txBox="1"/>
          <p:nvPr>
            <p:ph idx="1" type="body"/>
          </p:nvPr>
        </p:nvSpPr>
        <p:spPr>
          <a:xfrm>
            <a:off x="737650" y="15629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a:t>
            </a:r>
            <a:r>
              <a:rPr altLang="en" lang="en" sz="1100">
                <a:solidFill>
                  <a:srgbClr val="222222"/>
                </a:solidFill>
                <a:highlight>
                  <a:srgbClr val="FFFFFF"/>
                </a:highlight>
                <a:latin typeface="Arial"/>
                <a:ea typeface="Arial"/>
                <a:cs typeface="Arial"/>
                <a:sym typeface="Arial"/>
              </a:rPr>
              <a:t>Kurdi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(2022), </a:t>
            </a:r>
            <a:r>
              <a:rPr altLang="en" lang="en" sz="1100">
                <a:solidFill>
                  <a:srgbClr val="000000"/>
                </a:solidFill>
                <a:latin typeface="Arial"/>
                <a:ea typeface="Arial"/>
                <a:cs typeface="Arial"/>
                <a:sym typeface="Arial"/>
              </a:rPr>
              <a:t>gaining a thorough grasp of the customer, including their needs, preferences, and behaviors, is the main goal of customer understanding.</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It involves tasks like client journey mapping, market research, and customer segmentation.</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ASOS employs a variety of strategies, including customer data analysis, social media monitoring, and surveying customers, to collect customer insights.</a:t>
            </a:r>
            <a:endParaRPr/>
          </a:p>
        </p:txBody>
      </p:sp>
      <p:pic>
        <p:nvPicPr>
          <p:cNvPr id="214" name="Google Shape;214;p25"/>
          <p:cNvPicPr preferRelativeResize="0"/>
          <p:nvPr/>
        </p:nvPicPr>
        <p:blipFill>
          <a:blip r:embed="rId3">
            <a:alphaModFix/>
          </a:blip>
          <a:stretch>
            <a:fillRect/>
          </a:stretch>
        </p:blipFill>
        <p:spPr>
          <a:xfrm>
            <a:off x="2090750" y="2927200"/>
            <a:ext cx="5267325" cy="23020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26"/>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Helps in Product development</a:t>
            </a:r>
            <a:endParaRPr b="1" sz="1400">
              <a:solidFill>
                <a:srgbClr val="000000"/>
              </a:solidFill>
              <a:latin typeface="Arial"/>
              <a:ea typeface="Arial"/>
              <a:cs typeface="Arial"/>
              <a:sym typeface="Arial"/>
            </a:endParaRPr>
          </a:p>
          <a:p>
            <a:pPr algn="l" indent="0" lvl="0" marL="0" rtl="0">
              <a:spcBef>
                <a:spcPts val="0"/>
              </a:spcBef>
              <a:spcAft>
                <a:spcPts val="0"/>
              </a:spcAft>
              <a:buNone/>
            </a:pPr>
            <a:r>
              <a:t/>
            </a:r>
            <a:endParaRPr/>
          </a:p>
        </p:txBody>
      </p:sp>
      <p:sp>
        <p:nvSpPr>
          <p:cNvPr id="220" name="Google Shape;220;p26"/>
          <p:cNvSpPr txBox="1"/>
          <p:nvPr>
            <p:ph idx="1" type="body"/>
          </p:nvPr>
        </p:nvSpPr>
        <p:spPr>
          <a:xfrm>
            <a:off x="819150" y="13477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According to </a:t>
            </a:r>
            <a:r>
              <a:rPr altLang="en" lang="en" sz="1100">
                <a:solidFill>
                  <a:srgbClr val="222222"/>
                </a:solidFill>
                <a:highlight>
                  <a:srgbClr val="FFFFFF"/>
                </a:highlight>
                <a:latin typeface="Arial"/>
                <a:ea typeface="Arial"/>
                <a:cs typeface="Arial"/>
                <a:sym typeface="Arial"/>
              </a:rPr>
              <a:t>Mulyani </a:t>
            </a:r>
            <a:r>
              <a:rPr altLang="en" i="1" lang="en" sz="1100">
                <a:solidFill>
                  <a:srgbClr val="222222"/>
                </a:solidFill>
                <a:highlight>
                  <a:srgbClr val="FFFFFF"/>
                </a:highlight>
                <a:latin typeface="Arial"/>
                <a:ea typeface="Arial"/>
                <a:cs typeface="Arial"/>
                <a:sym typeface="Arial"/>
              </a:rPr>
              <a:t>et al.</a:t>
            </a:r>
            <a:r>
              <a:rPr altLang="en" lang="en" sz="1100">
                <a:solidFill>
                  <a:srgbClr val="222222"/>
                </a:solidFill>
                <a:highlight>
                  <a:srgbClr val="FFFFFF"/>
                </a:highlight>
                <a:latin typeface="Arial"/>
                <a:ea typeface="Arial"/>
                <a:cs typeface="Arial"/>
                <a:sym typeface="Arial"/>
              </a:rPr>
              <a:t> (2020), </a:t>
            </a:r>
            <a:r>
              <a:rPr altLang="en" lang="en" sz="1100">
                <a:solidFill>
                  <a:srgbClr val="000000"/>
                </a:solidFill>
                <a:latin typeface="Arial"/>
                <a:ea typeface="Arial"/>
                <a:cs typeface="Arial"/>
                <a:sym typeface="Arial"/>
              </a:rPr>
              <a:t>Producing goods and services that satisfy consumer requirements and desires is known as product development.</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This entails studying consumer needs and preferences, creating new products that meet those needs, testing those products, and making adjustments in response to consumer input.</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 24/7 customer service team and a variety of delivery and return choices are just two examples of how important customer service is to ASOS.</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221" name="Google Shape;221;p26"/>
          <p:cNvPicPr preferRelativeResize="0"/>
          <p:nvPr/>
        </p:nvPicPr>
        <p:blipFill>
          <a:blip r:embed="rId3">
            <a:alphaModFix/>
          </a:blip>
          <a:stretch>
            <a:fillRect/>
          </a:stretch>
        </p:blipFill>
        <p:spPr>
          <a:xfrm>
            <a:off x="619300" y="2937400"/>
            <a:ext cx="8210202" cy="235850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27"/>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Enhancement in customer communication</a:t>
            </a:r>
            <a:r>
              <a:rPr altLang="en" lang="en" sz="1400">
                <a:solidFill>
                  <a:srgbClr val="000000"/>
                </a:solidFill>
                <a:latin typeface="Arial"/>
                <a:ea typeface="Arial"/>
                <a:cs typeface="Arial"/>
                <a:sym typeface="Arial"/>
              </a:rPr>
              <a:t> </a:t>
            </a:r>
            <a:endParaRPr sz="1400">
              <a:solidFill>
                <a:srgbClr val="000000"/>
              </a:solidFill>
              <a:latin typeface="Arial"/>
              <a:ea typeface="Arial"/>
              <a:cs typeface="Arial"/>
              <a:sym typeface="Arial"/>
            </a:endParaRPr>
          </a:p>
          <a:p>
            <a:pPr algn="l" indent="0" lvl="0" marL="0" rtl="0">
              <a:spcBef>
                <a:spcPts val="0"/>
              </a:spcBef>
              <a:spcAft>
                <a:spcPts val="0"/>
              </a:spcAft>
              <a:buNone/>
            </a:pPr>
            <a:r>
              <a:t/>
            </a:r>
            <a:endParaRPr sz="1400"/>
          </a:p>
        </p:txBody>
      </p:sp>
      <p:sp>
        <p:nvSpPr>
          <p:cNvPr id="227" name="Google Shape;227;p27"/>
          <p:cNvSpPr txBox="1"/>
          <p:nvPr>
            <p:ph idx="1" type="body"/>
          </p:nvPr>
        </p:nvSpPr>
        <p:spPr>
          <a:xfrm>
            <a:off x="758025" y="1440725"/>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As per the view of </a:t>
            </a:r>
            <a:r>
              <a:rPr altLang="en" lang="en" sz="1100">
                <a:solidFill>
                  <a:srgbClr val="222222"/>
                </a:solidFill>
                <a:highlight>
                  <a:srgbClr val="FFFFFF"/>
                </a:highlight>
                <a:latin typeface="Arial"/>
                <a:ea typeface="Arial"/>
                <a:cs typeface="Arial"/>
                <a:sym typeface="Arial"/>
              </a:rPr>
              <a:t>Moreno and Kang (2020),</a:t>
            </a:r>
            <a:r>
              <a:rPr altLang="en" lang="en" sz="1100">
                <a:solidFill>
                  <a:srgbClr val="000000"/>
                </a:solidFill>
                <a:latin typeface="Arial"/>
                <a:ea typeface="Arial"/>
                <a:cs typeface="Arial"/>
                <a:sym typeface="Arial"/>
              </a:rPr>
              <a:t> the foundation for developing enduring connections with customers is effective communication that covers tasks like developing marketing messages that appeal to customers.</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It decides on the best channels for communication and provides a consistent message throughout all touch points.</a:t>
            </a:r>
            <a:endParaRPr/>
          </a:p>
        </p:txBody>
      </p:sp>
      <p:pic>
        <p:nvPicPr>
          <p:cNvPr id="228" name="Google Shape;228;p27"/>
          <p:cNvPicPr preferRelativeResize="0"/>
          <p:nvPr/>
        </p:nvPicPr>
        <p:blipFill>
          <a:blip r:embed="rId3">
            <a:alphaModFix/>
          </a:blip>
          <a:stretch>
            <a:fillRect/>
          </a:stretch>
        </p:blipFill>
        <p:spPr>
          <a:xfrm>
            <a:off x="2925650" y="2642020"/>
            <a:ext cx="3495675" cy="22850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28"/>
          <p:cNvSpPr txBox="1"/>
          <p:nvPr>
            <p:ph type="title"/>
          </p:nvPr>
        </p:nvSpPr>
        <p:spPr>
          <a:xfrm>
            <a:off x="819150" y="8456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400">
                <a:solidFill>
                  <a:srgbClr val="000000"/>
                </a:solidFill>
                <a:latin typeface="Arial"/>
                <a:ea typeface="Arial"/>
                <a:cs typeface="Arial"/>
                <a:sym typeface="Arial"/>
              </a:rPr>
              <a:t>Conclusion </a:t>
            </a:r>
            <a:endParaRPr sz="3300"/>
          </a:p>
        </p:txBody>
      </p:sp>
      <p:sp>
        <p:nvSpPr>
          <p:cNvPr id="234" name="Google Shape;234;p28"/>
          <p:cNvSpPr txBox="1"/>
          <p:nvPr>
            <p:ph idx="1" type="body"/>
          </p:nvPr>
        </p:nvSpPr>
        <p:spPr>
          <a:xfrm>
            <a:off x="819150" y="1287950"/>
            <a:ext cx="7505700" cy="2448000"/>
          </a:xfrm>
          <a:prstGeom prst="rect">
            <a:avLst/>
          </a:prstGeom>
        </p:spPr>
        <p:txBody>
          <a:bodyPr anchor="t" anchorCtr="0" bIns="91425" lIns="91425" numCol="1" rIns="91425" spcFirstLastPara="1" tIns="91425" wrap="square">
            <a:normAutofit/>
          </a:bodyPr>
          <a:lstStyle/>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Three crucial ideas in the area of marketing are marketing orientation, customer relationship management, and the four Ps of marketing.</a:t>
            </a:r>
            <a:endParaRPr sz="1100">
              <a:solidFill>
                <a:srgbClr val="000000"/>
              </a:solidFill>
              <a:latin typeface="Arial"/>
              <a:ea typeface="Arial"/>
              <a:cs typeface="Arial"/>
              <a:sym typeface="Arial"/>
            </a:endParaRPr>
          </a:p>
          <a:p>
            <a:pPr algn="l" indent="-298450" lvl="0" marL="457200" rtl="0">
              <a:lnSpc>
                <a:spcPct val="150000"/>
              </a:lnSpc>
              <a:spcBef>
                <a:spcPts val="0"/>
              </a:spcBef>
              <a:spcAft>
                <a:spcPts val="0"/>
              </a:spcAft>
              <a:buClr>
                <a:srgbClr val="000000"/>
              </a:buClr>
              <a:buSzPts val="1100"/>
              <a:buFont typeface="Arial"/>
              <a:buChar char="●"/>
            </a:pPr>
            <a:r>
              <a:rPr altLang="en" lang="en" sz="1100">
                <a:solidFill>
                  <a:srgbClr val="000000"/>
                </a:solidFill>
                <a:latin typeface="Arial"/>
                <a:ea typeface="Arial"/>
                <a:cs typeface="Arial"/>
                <a:sym typeface="Arial"/>
              </a:rPr>
              <a:t>The requirements and wants of the customer are given top priority in marketing orientation, which increases customer satisfaction and profitability. </a:t>
            </a:r>
            <a:endParaRPr sz="1100">
              <a:solidFill>
                <a:srgbClr val="000000"/>
              </a:solidFill>
              <a:latin typeface="Arial"/>
              <a:ea typeface="Arial"/>
              <a:cs typeface="Arial"/>
              <a:sym typeface="Arial"/>
            </a:endParaRPr>
          </a:p>
          <a:p>
            <a:pPr algn="l" indent="0" lvl="0" marL="0" rtl="0">
              <a:spcBef>
                <a:spcPts val="0"/>
              </a:spcBef>
              <a:spcAft>
                <a:spcPts val="1200"/>
              </a:spcAft>
              <a:buNone/>
            </a:pPr>
            <a:r>
              <a:t/>
            </a:r>
            <a:endParaRPr/>
          </a:p>
        </p:txBody>
      </p:sp>
      <p:pic>
        <p:nvPicPr>
          <p:cNvPr id="235" name="Google Shape;235;p28"/>
          <p:cNvPicPr preferRelativeResize="0"/>
          <p:nvPr/>
        </p:nvPicPr>
        <p:blipFill>
          <a:blip r:embed="rId3">
            <a:alphaModFix/>
          </a:blip>
          <a:stretch>
            <a:fillRect/>
          </a:stretch>
        </p:blipFill>
        <p:spPr>
          <a:xfrm>
            <a:off x="1809750" y="2397575"/>
            <a:ext cx="5524500" cy="25554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29"/>
          <p:cNvSpPr txBox="1"/>
          <p:nvPr>
            <p:ph type="title"/>
          </p:nvPr>
        </p:nvSpPr>
        <p:spPr>
          <a:xfrm>
            <a:off x="819150" y="343000"/>
            <a:ext cx="7505700" cy="954600"/>
          </a:xfrm>
          <a:prstGeom prst="rect">
            <a:avLst/>
          </a:prstGeom>
        </p:spPr>
        <p:txBody>
          <a:bodyPr anchor="t" anchorCtr="0" bIns="91425" lIns="91425" numCol="1" rIns="91425" spcFirstLastPara="1" tIns="91425" wrap="square">
            <a:normAutofit/>
          </a:bodyPr>
          <a:lstStyle/>
          <a:p>
            <a:pPr algn="ctr" indent="0" lvl="0" marL="0" rtl="0">
              <a:lnSpc>
                <a:spcPct val="150000"/>
              </a:lnSpc>
              <a:spcBef>
                <a:spcPts val="0"/>
              </a:spcBef>
              <a:spcAft>
                <a:spcPts val="0"/>
              </a:spcAft>
              <a:buNone/>
            </a:pPr>
            <a:r>
              <a:rPr altLang="en" b="1" lang="en" sz="1100">
                <a:solidFill>
                  <a:srgbClr val="000000"/>
                </a:solidFill>
                <a:latin typeface="Arial"/>
                <a:ea typeface="Arial"/>
                <a:cs typeface="Arial"/>
                <a:sym typeface="Arial"/>
              </a:rPr>
              <a:t>References </a:t>
            </a:r>
            <a:endParaRPr/>
          </a:p>
        </p:txBody>
      </p:sp>
      <p:sp>
        <p:nvSpPr>
          <p:cNvPr id="241" name="Google Shape;241;p29"/>
          <p:cNvSpPr txBox="1"/>
          <p:nvPr>
            <p:ph idx="1" type="body"/>
          </p:nvPr>
        </p:nvSpPr>
        <p:spPr>
          <a:xfrm>
            <a:off x="819150" y="605000"/>
            <a:ext cx="7505700" cy="3130800"/>
          </a:xfrm>
          <a:prstGeom prst="rect">
            <a:avLst/>
          </a:prstGeom>
        </p:spPr>
        <p:txBody>
          <a:bodyPr anchor="t" anchorCtr="0" bIns="91425" lIns="91425" numCol="1" rIns="91425" spcFirstLastPara="1" tIns="91425" wrap="square">
            <a:noAutofit/>
          </a:bodyPr>
          <a:lstStyle/>
          <a:p>
            <a:pPr algn="l" indent="0" lvl="0" marL="0" rtl="0">
              <a:lnSpc>
                <a:spcPct val="150000"/>
              </a:lnSpc>
              <a:spcBef>
                <a:spcPts val="0"/>
              </a:spcBef>
              <a:spcAft>
                <a:spcPts val="0"/>
              </a:spcAft>
              <a:buSzPts val="440"/>
              <a:buNone/>
            </a:pPr>
            <a:r>
              <a:rPr altLang="en" lang="en" sz="1100">
                <a:solidFill>
                  <a:srgbClr val="222222"/>
                </a:solidFill>
                <a:highlight>
                  <a:srgbClr val="FFFFFF"/>
                </a:highlight>
                <a:latin typeface="Arial"/>
                <a:ea typeface="Arial"/>
                <a:cs typeface="Arial"/>
                <a:sym typeface="Arial"/>
              </a:rPr>
              <a:t>Almahairah, M.S.Z., Balaji, K., Murugan, A., Rajesh, P., Kumar, H. and Alotoum, F.J., 2022. A Novel Study On Customer Relationship Management Using Artificial Intelligence In The Retail Sector. Journal of Pharmaceutical Negative Results, pp.9810-9819. Available at: </a:t>
            </a:r>
            <a:r>
              <a:rPr altLang="en" lang="en" sz="1100" u="sng">
                <a:solidFill>
                  <a:srgbClr val="1155CC"/>
                </a:solidFill>
                <a:highlight>
                  <a:srgbClr val="FFFFFF"/>
                </a:highlight>
                <a:latin typeface="Arial"/>
                <a:ea typeface="Arial"/>
                <a:cs typeface="Arial"/>
                <a:sym typeface="Arial"/>
                <a:hlinkClick r:id="rId3">
                  <a:extLst>
                    <a:ext uri="{A12FA001-AC4F-418D-AE19-62706E023703}">
                      <ahyp:hlinkClr val="tx"/>
                    </a:ext>
                  </a:extLst>
                </a:hlinkClick>
              </a:rPr>
              <a:t>https://www.pnrjournal.com/index.php/home/article/view/6809</a:t>
            </a:r>
            <a:r>
              <a:rPr altLang="en" lang="en" sz="1100">
                <a:solidFill>
                  <a:srgbClr val="222222"/>
                </a:solidFill>
                <a:highlight>
                  <a:srgbClr val="FFFFFF"/>
                </a:highlight>
                <a:latin typeface="Arial"/>
                <a:ea typeface="Arial"/>
                <a:cs typeface="Arial"/>
                <a:sym typeface="Arial"/>
              </a:rPr>
              <a:t> (Accessed: 20 March 2023)</a:t>
            </a:r>
            <a:endParaRPr sz="1100">
              <a:solidFill>
                <a:srgbClr val="222222"/>
              </a:solidFill>
              <a:highlight>
                <a:srgbClr val="FFFFFF"/>
              </a:highlight>
              <a:latin typeface="Arial"/>
              <a:ea typeface="Arial"/>
              <a:cs typeface="Arial"/>
              <a:sym typeface="Arial"/>
            </a:endParaRPr>
          </a:p>
          <a:p>
            <a:pPr algn="l" indent="0" lvl="0" marL="0" rtl="0">
              <a:lnSpc>
                <a:spcPct val="150000"/>
              </a:lnSpc>
              <a:spcBef>
                <a:spcPts val="0"/>
              </a:spcBef>
              <a:spcAft>
                <a:spcPts val="0"/>
              </a:spcAft>
              <a:buSzPts val="440"/>
              <a:buNone/>
            </a:pPr>
            <a:r>
              <a:rPr altLang="en" lang="en" sz="1100">
                <a:solidFill>
                  <a:srgbClr val="222222"/>
                </a:solidFill>
                <a:highlight>
                  <a:srgbClr val="FFFFFF"/>
                </a:highlight>
                <a:latin typeface="Arial"/>
                <a:ea typeface="Arial"/>
                <a:cs typeface="Arial"/>
                <a:sym typeface="Arial"/>
              </a:rPr>
              <a:t>Eid, M., Nusairat, N., Alkailani, M. and Al-Ghadeer, H., 2020. Internet users’ attitudes towards social media advertisements: The role of advertisement design and users’ motives. Management Science Letters, 10(10), pp.2361-2370. Available at: </a:t>
            </a:r>
            <a:r>
              <a:rPr altLang="en" lang="en" sz="1100" u="sng">
                <a:solidFill>
                  <a:srgbClr val="1155CC"/>
                </a:solidFill>
                <a:highlight>
                  <a:srgbClr val="FFFFFF"/>
                </a:highlight>
                <a:latin typeface="Arial"/>
                <a:ea typeface="Arial"/>
                <a:cs typeface="Arial"/>
                <a:sym typeface="Arial"/>
                <a:hlinkClick r:id="rId4">
                  <a:extLst>
                    <a:ext uri="{A12FA001-AC4F-418D-AE19-62706E023703}">
                      <ahyp:hlinkClr val="tx"/>
                    </a:ext>
                  </a:extLst>
                </a:hlinkClick>
              </a:rPr>
              <a:t>http://m.growingscience.com/beta/msl/3804-internet-users-attitudes-towards-social-media-advertisements-the-role-of-advertisement-design-and-users-motives.html</a:t>
            </a:r>
            <a:r>
              <a:rPr altLang="en" lang="en" sz="1100">
                <a:solidFill>
                  <a:srgbClr val="222222"/>
                </a:solidFill>
                <a:highlight>
                  <a:srgbClr val="FFFFFF"/>
                </a:highlight>
                <a:latin typeface="Arial"/>
                <a:ea typeface="Arial"/>
                <a:cs typeface="Arial"/>
                <a:sym typeface="Arial"/>
              </a:rPr>
              <a:t>  (Accessed: 20 March 2023)</a:t>
            </a:r>
            <a:endParaRPr sz="1100">
              <a:solidFill>
                <a:srgbClr val="222222"/>
              </a:solidFill>
              <a:highlight>
                <a:srgbClr val="FFFFFF"/>
              </a:highlight>
              <a:latin typeface="Arial"/>
              <a:ea typeface="Arial"/>
              <a:cs typeface="Arial"/>
              <a:sym typeface="Arial"/>
            </a:endParaRPr>
          </a:p>
          <a:p>
            <a:pPr algn="l" indent="0" lvl="0" marL="0" rtl="0">
              <a:lnSpc>
                <a:spcPct val="150000"/>
              </a:lnSpc>
              <a:spcBef>
                <a:spcPts val="0"/>
              </a:spcBef>
              <a:spcAft>
                <a:spcPts val="0"/>
              </a:spcAft>
              <a:buSzPts val="440"/>
              <a:buNone/>
            </a:pPr>
            <a:r>
              <a:rPr altLang="en" lang="en" sz="1100">
                <a:solidFill>
                  <a:srgbClr val="222222"/>
                </a:solidFill>
                <a:highlight>
                  <a:srgbClr val="FFFFFF"/>
                </a:highlight>
                <a:latin typeface="Arial"/>
                <a:ea typeface="Arial"/>
                <a:cs typeface="Arial"/>
                <a:sym typeface="Arial"/>
              </a:rPr>
              <a:t>He, J., Evans, N.M., Liu, H. and Shao, S., 2020. A review of research on plant‐based meat alternatives: Driving forces, history, manufacturing, and consumer attitudes. Comprehensive Reviews in Food Science and Food Safety, 19(5), pp.2639-2656. Available at: </a:t>
            </a:r>
            <a:r>
              <a:rPr altLang="en" lang="en" sz="1100" u="sng">
                <a:solidFill>
                  <a:srgbClr val="1155CC"/>
                </a:solidFill>
                <a:highlight>
                  <a:srgbClr val="FFFFFF"/>
                </a:highlight>
                <a:latin typeface="Arial"/>
                <a:ea typeface="Arial"/>
                <a:cs typeface="Arial"/>
                <a:sym typeface="Arial"/>
                <a:hlinkClick r:id="rId5">
                  <a:extLst>
                    <a:ext uri="{A12FA001-AC4F-418D-AE19-62706E023703}">
                      <ahyp:hlinkClr val="tx"/>
                    </a:ext>
                  </a:extLst>
                </a:hlinkClick>
              </a:rPr>
              <a:t>https://ift.onlinelibrary.wiley.com/doi/abs/10.1111/1541-4337.12610</a:t>
            </a:r>
            <a:r>
              <a:rPr altLang="en" lang="en" sz="1100">
                <a:solidFill>
                  <a:srgbClr val="222222"/>
                </a:solidFill>
                <a:highlight>
                  <a:srgbClr val="FFFFFF"/>
                </a:highlight>
                <a:latin typeface="Arial"/>
                <a:ea typeface="Arial"/>
                <a:cs typeface="Arial"/>
                <a:sym typeface="Arial"/>
              </a:rPr>
              <a:t>  (Accessed: 20 March 2023)</a:t>
            </a:r>
            <a:endParaRPr sz="1100">
              <a:solidFill>
                <a:srgbClr val="222222"/>
              </a:solidFill>
              <a:highlight>
                <a:srgbClr val="FFFFFF"/>
              </a:highlight>
              <a:latin typeface="Arial"/>
              <a:ea typeface="Arial"/>
              <a:cs typeface="Arial"/>
              <a:sym typeface="Arial"/>
            </a:endParaRPr>
          </a:p>
          <a:p>
            <a:pPr algn="l" indent="0" lvl="0" marL="0" rtl="0">
              <a:lnSpc>
                <a:spcPct val="150000"/>
              </a:lnSpc>
              <a:spcBef>
                <a:spcPts val="0"/>
              </a:spcBef>
              <a:spcAft>
                <a:spcPts val="0"/>
              </a:spcAft>
              <a:buSzPts val="440"/>
              <a:buNone/>
            </a:pPr>
            <a:r>
              <a:rPr altLang="en" lang="en" sz="1100">
                <a:solidFill>
                  <a:srgbClr val="222222"/>
                </a:solidFill>
                <a:highlight>
                  <a:srgbClr val="FFFFFF"/>
                </a:highlight>
                <a:latin typeface="Arial"/>
                <a:ea typeface="Arial"/>
                <a:cs typeface="Arial"/>
                <a:sym typeface="Arial"/>
              </a:rPr>
              <a:t>Jamil, F., Ahmad, S., Iqbal, N. and Kim, D.H., 2020. Towards remote monitoring of patient vital signs based on IoT-based blockchain integrity management platforms in smart hospitals. Sensors, 20(8), p.2195. Available at: </a:t>
            </a:r>
            <a:r>
              <a:rPr altLang="en" lang="en" sz="1100" u="sng">
                <a:solidFill>
                  <a:srgbClr val="1155CC"/>
                </a:solidFill>
                <a:highlight>
                  <a:srgbClr val="FFFFFF"/>
                </a:highlight>
                <a:latin typeface="Arial"/>
                <a:ea typeface="Arial"/>
                <a:cs typeface="Arial"/>
                <a:sym typeface="Arial"/>
                <a:hlinkClick r:id="rId6">
                  <a:extLst>
                    <a:ext uri="{A12FA001-AC4F-418D-AE19-62706E023703}">
                      <ahyp:hlinkClr val="tx"/>
                    </a:ext>
                  </a:extLst>
                </a:hlinkClick>
              </a:rPr>
              <a:t>https://www.mdpi.com/1424-8220/20/8/2195</a:t>
            </a:r>
            <a:r>
              <a:rPr altLang="en" lang="en" sz="1100">
                <a:solidFill>
                  <a:srgbClr val="222222"/>
                </a:solidFill>
                <a:highlight>
                  <a:srgbClr val="FFFFFF"/>
                </a:highlight>
                <a:latin typeface="Arial"/>
                <a:ea typeface="Arial"/>
                <a:cs typeface="Arial"/>
                <a:sym typeface="Arial"/>
              </a:rPr>
              <a:t> (Accessed: 20 March 2023)</a:t>
            </a:r>
            <a:endParaRPr sz="1100">
              <a:solidFill>
                <a:srgbClr val="222222"/>
              </a:solidFill>
              <a:highlight>
                <a:srgbClr val="FFFFFF"/>
              </a:highlight>
              <a:latin typeface="Arial"/>
              <a:ea typeface="Arial"/>
              <a:cs typeface="Arial"/>
              <a:sym typeface="Arial"/>
            </a:endParaRPr>
          </a:p>
          <a:p>
            <a:pPr algn="l" indent="0" lvl="0" marL="0" rtl="0">
              <a:spcBef>
                <a:spcPts val="0"/>
              </a:spcBef>
              <a:spcAft>
                <a:spcPts val="1200"/>
              </a:spcAft>
              <a:buSzPts val="440"/>
              <a:buNone/>
            </a:pPr>
            <a:r>
              <a:t/>
            </a:r>
            <a:endParaRPr sz="1100">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 name="Shape 49"/>
        <p:cNvGrpSpPr/>
        <p:nvPr/>
      </p:nvGrpSpPr>
      <p:grpSpPr>
        <a:xfrm>
          <a:off x="0" y="0"/>
          <a:ext cx="0" cy="0"/>
          <a:chOff x="0" y="0"/>
          <a:chExt cx="0" cy="0"/>
        </a:xfrm>
      </p:grpSpPr>
      <p:sp>
        <p:nvSpPr>
          <p:cNvPr id="53" name="Google Shape;53;p4"/>
          <p:cNvSpPr txBox="1"/>
          <p:nvPr>
            <p:ph type="title"/>
          </p:nvPr>
        </p:nvSpPr>
        <p:spPr/>
        <p:txBody>
          <a:bodyPr/>
          <a:lstStyle/>
          <a:p>
            <a:endParaRPr/>
          </a:p>
        </p:txBody>
      </p:sp>
      <p:sp>
        <p:nvSpPr>
          <p:cNvPr id="54" name="Google Shape;54;p4"/>
          <p:cNvSpPr txBox="1"/>
          <p:nvPr>
            <p:ph idx="1" type="body"/>
          </p:nvPr>
        </p:nvSpPr>
        <p:spPr>
          <a:xfrm>
            <a:off x="541024" y="201385"/>
            <a:ext cx="7777455" cy="4237097"/>
          </a:xfrm>
        </p:spPr>
        <p:txBody>
          <a:bodyPr/>
          <a:lstStyle/>
          <a:p>
            <a:r>
              <a:rPr/>
              <a:t>Jepchumba, N.J., Ngugi, P.K., Shale, N.I. and Odhiambo, R.O., 2022. Customer Relations Management in Fourth Party Logistics and its Influence on Performance of Food and Beverage Manufacturing Firms in Kenya. International Journal of Supply Chain and Logistics, 6(2), pp.52-68. Available at: https://www.carijournals.org/journals/index.php/IJSCL/article/view/1091 (Accessed: 20 March 2023)</a:t>
            </a:r>
            <a:endParaRPr/>
          </a:p>
          <a:p>
            <a:r>
              <a:rPr/>
              <a:t/>
            </a:r>
          </a:p>
          <a:p>
            <a:r>
              <a:rPr/>
              <a:t>Kang, J., Diao, Z. and Zanini, M.T., 2021. Business-to-business marketing responses to COVID-19 crisis: a business process perspective. Marketing Intelligence &amp; Planning, 39(3), pp.454-468. Available at: https://www.emerald.com/insight/content/doi/10.1108/MIP-05-2020-0217/full/html (Accessed: 20 March 2023)</a:t>
            </a:r>
          </a:p>
          <a:p>
            <a:r>
              <a:rPr/>
              <a:t/>
            </a:r>
          </a:p>
          <a:p/>
          <a:p>
            <a:r>
              <a:rPr/>
              <a:t/>
            </a:r>
          </a:p>
          <a:p>
            <a:r>
              <a:rPr/>
              <a:t>Pakurár, M., Haddad, H., Nagy, J., Popp, J. and Oláh, J., 2019. The service quality dimensions that affect customer satisfaction in the Jordanian banking sector. Sustainability, 11(4), p.1113.  Available at: https://www.mdpi.com/2071-1050/11/4/1113 (Accessed: 20 March 2023)</a:t>
            </a:r>
          </a:p>
          <a:p>
            <a:r>
              <a:rPr/>
              <a:t/>
            </a:r>
          </a:p>
          <a:p/>
          <a:p>
            <a:r>
              <a:rPr/>
              <a:t/>
            </a:r>
          </a:p>
          <a:p>
            <a:r>
              <a:rPr/>
              <a:t>Sundari, S., Tarofder, A., Khatibi, A. and Tham, J., 2019. Measuring the critical effect of marketing mix on customer loyalty through customer satisfaction in food and beverage products. Management Science Letters, 9(9), pp.1385-1396. Available at: http://m.growingscience.com/beta/msl/3217-measuring-the-critical-effect-of-marketing-mix-on-customer-loyalty-through-customer-satisfaction-in-food-and-beverage-products.html (Accessed: 20 March 2023)</a:t>
            </a:r>
          </a:p>
          <a:p>
            <a:r>
              <a:rPr/>
              <a:t/>
            </a:r>
          </a:p>
          <a:p>
            <a:r>
              <a:rPr/>
              <a:t>Syverson, C., 2019. Macroeconomics and market power: Context, implications, and open questions. Journal of Economic Perspectives, 33(3), pp.23-43.  Available at: https://www.aeaweb.org/articles?id=10.1257/jep.33.3.23  (Accessed: 20 March 2023)</a:t>
            </a:r>
          </a:p>
        </p:txBody>
      </p:sp>
    </p:spTree>
  </p:cSld>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 name="Shape 49"/>
        <p:cNvGrpSpPr/>
        <p:nvPr/>
      </p:nvGrpSpPr>
      <p:grpSpPr>
        <a:xfrm>
          <a:off x="0" y="0"/>
          <a:ext cx="0" cy="0"/>
          <a:chOff x="0" y="0"/>
          <a:chExt cx="0" cy="0"/>
        </a:xfrm>
      </p:grpSpPr>
      <p:sp>
        <p:nvSpPr>
          <p:cNvPr id="53" name="Google Shape;53;p4"/>
          <p:cNvSpPr txBox="1"/>
          <p:nvPr>
            <p:ph type="title"/>
          </p:nvPr>
        </p:nvSpPr>
        <p:spPr/>
        <p:txBody>
          <a:bodyPr/>
          <a:lstStyle/>
          <a:p>
            <a:endParaRPr/>
          </a:p>
        </p:txBody>
      </p:sp>
      <p:sp>
        <p:nvSpPr>
          <p:cNvPr id="54" name="Google Shape;54;p4"/>
          <p:cNvSpPr txBox="1"/>
          <p:nvPr>
            <p:ph idx="1" type="body"/>
          </p:nvPr>
        </p:nvSpPr>
        <p:spPr>
          <a:xfrm>
            <a:off x="754917" y="314623"/>
            <a:ext cx="7563562" cy="4075922"/>
          </a:xfrm>
        </p:spPr>
        <p:txBody>
          <a:bodyPr/>
          <a:lstStyle/>
          <a:p>
            <a:r>
              <a:rPr/>
              <a:t>Kurdi, B., Alshurideh, M., Akour, I., Alzoubi, H., Obeidat, B. and Alhamad, A., 2022. The role of digital marketing channels on consumer buying decisions through eWOM in the Jordanian markets. International Journal of Data and Network Science, 6(4), pp.1175-1186. Available at: http://m.growingscience.com/beta/ijds/5549-the-role-of-digital-marketing-channels-on-consumer-buying-decisions-through-ewom-in-the-jordanian-markets.html  (Accessed: 20 March 2023)</a:t>
            </a:r>
            <a:endParaRPr/>
          </a:p>
          <a:p>
            <a:r>
              <a:rPr/>
              <a:t/>
            </a:r>
          </a:p>
          <a:p>
            <a:r>
              <a:rPr/>
              <a:t/>
            </a:r>
          </a:p>
          <a:p>
            <a:r>
              <a:rPr/>
              <a:t/>
            </a:r>
          </a:p>
          <a:p>
            <a:r>
              <a:rPr/>
              <a:t>Moreno, F. and Kang, J., 2020. How to alleviate consumer skepticism concerning corporate responsibility: The role of content and delivery in CSR communications. Corporate Social Responsibility and Environmental Management, 27(6), pp.2477-2490.  Available at: https://onlinelibrary.wiley.com/doi/abs/10.1002/csr.1969 (Accessed: 20 March 2023)</a:t>
            </a:r>
          </a:p>
          <a:p>
            <a:r>
              <a:rPr/>
              <a:t/>
            </a:r>
          </a:p>
          <a:p>
            <a:r>
              <a:rPr/>
              <a:t/>
            </a:r>
          </a:p>
          <a:p>
            <a:r>
              <a:rPr/>
              <a:t/>
            </a:r>
          </a:p>
          <a:p>
            <a:r>
              <a:rPr/>
              <a:t>Mulyani, S.R., Ridwan, M. and Ali, H., 2020. Model of human services and resources: The improvement efforts of Silungkang restaurant attractiveness on consumers. Talent Development &amp; Excellence, 12(1). Available at: http://repository.upiyptk.ac.id/3805/ (Accessed: 20 March 2023)</a:t>
            </a:r>
          </a:p>
          <a:p>
            <a:r>
              <a:rPr/>
              <a:t/>
            </a:r>
          </a:p>
          <a:p>
            <a:r>
              <a:rPr/>
              <a:t>Priya V, L., 2020. Implementing Lead Qualification Model Using ICP for Saas Products. International Journal of Management, 11(10). Available at: https://papers.ssrn.com/sol3/papers.cfm?abstract_id=3736569 (Accessed: 20 March 2023)</a:t>
            </a:r>
          </a:p>
          <a:p>
            <a:r>
              <a:rPr/>
              <a:t/>
            </a:r>
          </a:p>
          <a:p>
            <a:r>
              <a:rPr/>
              <a:t/>
            </a:r>
          </a:p>
          <a:p/>
        </p:txBody>
      </p:sp>
    </p:spTree>
  </p:cSld>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 name="Shape 49"/>
        <p:cNvGrpSpPr/>
        <p:nvPr/>
      </p:nvGrpSpPr>
      <p:grpSpPr>
        <a:xfrm>
          <a:off x="0" y="0"/>
          <a:ext cx="0" cy="0"/>
          <a:chOff x="0" y="0"/>
          <a:chExt cx="0" cy="0"/>
        </a:xfrm>
      </p:grpSpPr>
      <p:sp>
        <p:nvSpPr>
          <p:cNvPr id="53" name="Google Shape;53;p4"/>
          <p:cNvSpPr txBox="1"/>
          <p:nvPr>
            <p:ph type="title"/>
          </p:nvPr>
        </p:nvSpPr>
        <p:spPr/>
        <p:txBody>
          <a:bodyPr/>
          <a:lstStyle/>
          <a:p>
            <a:endParaRPr/>
          </a:p>
        </p:txBody>
      </p:sp>
      <p:sp>
        <p:nvSpPr>
          <p:cNvPr id="54" name="Google Shape;54;p4"/>
          <p:cNvSpPr txBox="1"/>
          <p:nvPr>
            <p:ph idx="1" type="body"/>
          </p:nvPr>
        </p:nvSpPr>
        <p:spPr>
          <a:xfrm>
            <a:off x="806490" y="1547655"/>
            <a:ext cx="7547923" cy="2794702"/>
          </a:xfrm>
        </p:spPr>
        <p:txBody>
          <a:bodyPr/>
          <a:lstStyle/>
          <a:p>
            <a:pPr algn="ctr">
              <a:buNone/>
            </a:pPr>
            <a:r>
              <a:rPr b="1" sz="7200"/>
              <a:t>THANKYOU</a:t>
            </a:r>
            <a:endParaRPr/>
          </a:p>
        </p:txBody>
      </p:sp>
    </p:spTree>
  </p:cSld>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