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60" r:id="rId5"/>
    <p:sldId id="259" r:id="rId6"/>
    <p:sldId id="261" r:id="rId7"/>
    <p:sldId id="262" r:id="rId8"/>
    <p:sldId id="291" r:id="rId9"/>
    <p:sldId id="290" r:id="rId10"/>
    <p:sldId id="288" r:id="rId11"/>
    <p:sldId id="267" r:id="rId12"/>
    <p:sldId id="289" r:id="rId13"/>
    <p:sldId id="265" r:id="rId14"/>
    <p:sldId id="266" r:id="rId15"/>
    <p:sldId id="269" r:id="rId16"/>
    <p:sldId id="270" r:id="rId17"/>
    <p:sldId id="271" r:id="rId18"/>
    <p:sldId id="281" r:id="rId19"/>
    <p:sldId id="282" r:id="rId20"/>
    <p:sldId id="283" r:id="rId21"/>
    <p:sldId id="284" r:id="rId22"/>
    <p:sldId id="277" r:id="rId23"/>
    <p:sldId id="274" r:id="rId24"/>
    <p:sldId id="275" r:id="rId25"/>
    <p:sldId id="278" r:id="rId26"/>
    <p:sldId id="279" r:id="rId27"/>
    <p:sldId id="280" r:id="rId28"/>
    <p:sldId id="28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693" autoAdjust="0"/>
  </p:normalViewPr>
  <p:slideViewPr>
    <p:cSldViewPr>
      <p:cViewPr varScale="1">
        <p:scale>
          <a:sx n="92" d="100"/>
          <a:sy n="92" d="100"/>
        </p:scale>
        <p:origin x="2154" y="78"/>
      </p:cViewPr>
      <p:guideLst>
        <p:guide orient="horz" pos="2160"/>
        <p:guide pos="2880"/>
      </p:guideLst>
    </p:cSldViewPr>
  </p:slideViewPr>
  <p:notesTextViewPr>
    <p:cViewPr>
      <p:scale>
        <a:sx n="1" d="1"/>
        <a:sy n="1" d="1"/>
      </p:scale>
      <p:origin x="0" y="0"/>
    </p:cViewPr>
  </p:notesTextViewPr>
  <p:sorterViewPr>
    <p:cViewPr>
      <p:scale>
        <a:sx n="100" d="100"/>
        <a:sy n="100" d="100"/>
      </p:scale>
      <p:origin x="0" y="-5368"/>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EAB9E-E8D5-476C-93BA-6CDCDF16D67A}" type="datetimeFigureOut">
              <a:rPr lang="en-GB" smtClean="0"/>
              <a:t>11/10/2018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53705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Lack of consensus around exact definition of employee engagement, shared understanding that it represents a step beyond job satisfaction, commitment or even motivation.  Engaged employees have an emotional attachment to their work and/or organisations which leads them to expend greater energy, work beyond contract, going the extra mile, discretionary effort.</a:t>
            </a: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EAC66D8-4694-4FB0-AA62-77FB73668F48}" type="slidenum">
              <a:rPr lang="en-GB" altLang="en-US">
                <a:latin typeface="Verdana" panose="020B0604030504040204" pitchFamily="34" charset="0"/>
              </a:rPr>
              <a:pPr eaLnBrk="1" hangingPunct="1">
                <a:spcBef>
                  <a:spcPct val="0"/>
                </a:spcBef>
              </a:pPr>
              <a:t>3</a:t>
            </a:fld>
            <a:endParaRPr lang="en-GB" altLang="en-US">
              <a:latin typeface="Verdana" panose="020B0604030504040204" pitchFamily="34" charset="0"/>
            </a:endParaRPr>
          </a:p>
        </p:txBody>
      </p:sp>
    </p:spTree>
    <p:extLst>
      <p:ext uri="{BB962C8B-B14F-4D97-AF65-F5344CB8AC3E}">
        <p14:creationId xmlns:p14="http://schemas.microsoft.com/office/powerpoint/2010/main" val="2461933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strength</a:t>
            </a:r>
            <a:r>
              <a:rPr lang="en-GB" baseline="0" dirty="0"/>
              <a:t> on this definition?</a:t>
            </a:r>
          </a:p>
          <a:p>
            <a:r>
              <a:rPr lang="en-GB" dirty="0"/>
              <a:t>Tangible</a:t>
            </a:r>
            <a:r>
              <a:rPr lang="en-GB" baseline="0" dirty="0"/>
              <a:t> – there is a physical/</a:t>
            </a:r>
            <a:r>
              <a:rPr lang="en-GB" baseline="0" dirty="0" err="1"/>
              <a:t>psy</a:t>
            </a:r>
            <a:r>
              <a:rPr lang="en-GB" baseline="0" dirty="0"/>
              <a:t> state of being which can be measured.</a:t>
            </a:r>
          </a:p>
          <a:p>
            <a:r>
              <a:rPr lang="en-GB" baseline="0" dirty="0"/>
              <a:t>What is the weakness?</a:t>
            </a:r>
          </a:p>
          <a:p>
            <a:r>
              <a:rPr lang="en-GB" baseline="0" dirty="0"/>
              <a:t>It misses the aspect of awareness of business context – understanding the line of sight between job role and the purpose of the organisation.</a:t>
            </a:r>
          </a:p>
          <a:p>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4</a:t>
            </a:fld>
            <a:endParaRPr lang="en-GB" altLang="en-US"/>
          </a:p>
        </p:txBody>
      </p:sp>
    </p:spTree>
    <p:extLst>
      <p:ext uri="{BB962C8B-B14F-4D97-AF65-F5344CB8AC3E}">
        <p14:creationId xmlns:p14="http://schemas.microsoft.com/office/powerpoint/2010/main" val="3671757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that there should be a consistent definition for engagement?</a:t>
            </a:r>
          </a:p>
          <a:p>
            <a:endParaRPr lang="en-GB" dirty="0"/>
          </a:p>
          <a:p>
            <a:r>
              <a:rPr lang="en-GB" dirty="0"/>
              <a:t>Be able to make comparisons across</a:t>
            </a:r>
            <a:r>
              <a:rPr lang="en-GB" baseline="0" dirty="0"/>
              <a:t> organisations as they are all measuring the same thing.</a:t>
            </a:r>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5</a:t>
            </a:fld>
            <a:endParaRPr lang="en-GB" altLang="en-US"/>
          </a:p>
        </p:txBody>
      </p:sp>
    </p:spTree>
    <p:extLst>
      <p:ext uri="{BB962C8B-B14F-4D97-AF65-F5344CB8AC3E}">
        <p14:creationId xmlns:p14="http://schemas.microsoft.com/office/powerpoint/2010/main" val="2395692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6</a:t>
            </a:fld>
            <a:endParaRPr lang="en-GB" altLang="en-US"/>
          </a:p>
        </p:txBody>
      </p:sp>
    </p:spTree>
    <p:extLst>
      <p:ext uri="{BB962C8B-B14F-4D97-AF65-F5344CB8AC3E}">
        <p14:creationId xmlns:p14="http://schemas.microsoft.com/office/powerpoint/2010/main" val="2317477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It is also important to note that employees can be engaged with different aspects of work. </a:t>
            </a:r>
          </a:p>
          <a:p>
            <a:r>
              <a:rPr lang="en-GB" baseline="0" dirty="0"/>
              <a:t>Can we assume that they are engaged all of the time with something but not necessarily with what matters to their line manager of employer. </a:t>
            </a:r>
          </a:p>
          <a:p>
            <a:endParaRPr lang="en-GB" baseline="0" dirty="0"/>
          </a:p>
          <a:p>
            <a:r>
              <a:rPr lang="en-GB" baseline="0" dirty="0"/>
              <a:t>You might not be engaged with what I am saying, you might be more engaged with checking your Instagram!</a:t>
            </a:r>
          </a:p>
          <a:p>
            <a:endParaRPr lang="en-GB" baseline="0" dirty="0"/>
          </a:p>
          <a:p>
            <a:r>
              <a:rPr lang="en-GB" baseline="0" dirty="0"/>
              <a:t>Research has found that you can be engaged with certain aspects of the work but not necessarily with the organisation as a whole.</a:t>
            </a:r>
          </a:p>
          <a:p>
            <a:endParaRPr lang="en-GB" baseline="0" dirty="0"/>
          </a:p>
          <a:p>
            <a:r>
              <a:rPr lang="en-GB" baseline="0" dirty="0"/>
              <a:t>Think about your student experience?  How does this apply?</a:t>
            </a:r>
          </a:p>
          <a:p>
            <a:endParaRPr lang="en-GB" baseline="0" dirty="0"/>
          </a:p>
          <a:p>
            <a:r>
              <a:rPr lang="en-GB" baseline="0" dirty="0"/>
              <a:t>Are there modules that you felt more engaged with than others?  Why do you think that was?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576756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8</a:t>
            </a:fld>
            <a:endParaRPr lang="en-GB" altLang="en-US"/>
          </a:p>
        </p:txBody>
      </p:sp>
    </p:spTree>
    <p:extLst>
      <p:ext uri="{BB962C8B-B14F-4D97-AF65-F5344CB8AC3E}">
        <p14:creationId xmlns:p14="http://schemas.microsoft.com/office/powerpoint/2010/main" val="3138187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r>
              <a:rPr lang="en-GB" baseline="0" dirty="0"/>
              <a:t> might have been driving the increase in engagement in the UK at the time?</a:t>
            </a:r>
          </a:p>
          <a:p>
            <a:r>
              <a:rPr lang="en-GB" baseline="0" dirty="0"/>
              <a:t>What do you think the results might say in a survey if we did one now?</a:t>
            </a:r>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9</a:t>
            </a:fld>
            <a:endParaRPr lang="en-GB" altLang="en-US"/>
          </a:p>
        </p:txBody>
      </p:sp>
    </p:spTree>
    <p:extLst>
      <p:ext uri="{BB962C8B-B14F-4D97-AF65-F5344CB8AC3E}">
        <p14:creationId xmlns:p14="http://schemas.microsoft.com/office/powerpoint/2010/main" val="2821684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dirty="0"/>
              <a:t>A great deal can be learnt from existing research on what drives employee engagement. For example, the 2009 MacLeod Review summarised four ‘enablers’ that should be fundamentals of any employee engagement strategy:</a:t>
            </a:r>
          </a:p>
          <a:p>
            <a:pPr marL="171450" indent="-171450">
              <a:buFont typeface="Arial" panose="020B0604020202020204" pitchFamily="34" charset="0"/>
              <a:buChar char="•"/>
              <a:defRPr/>
            </a:pPr>
            <a:r>
              <a:rPr lang="en-GB" dirty="0"/>
              <a:t>Leadership that gives a ‘strong strategic narrative about the organisation, where it’s come from and where it’s going’.</a:t>
            </a:r>
          </a:p>
          <a:p>
            <a:pPr marL="171450" indent="-171450">
              <a:buFont typeface="Arial" panose="020B0604020202020204" pitchFamily="34" charset="0"/>
              <a:buChar char="•"/>
              <a:defRPr/>
            </a:pPr>
            <a:r>
              <a:rPr lang="en-GB" dirty="0"/>
              <a:t>Line managers who motivate, empower and support their employees.</a:t>
            </a:r>
          </a:p>
          <a:p>
            <a:pPr marL="171450" indent="-171450">
              <a:buFont typeface="Arial" panose="020B0604020202020204" pitchFamily="34" charset="0"/>
              <a:buChar char="•"/>
              <a:defRPr/>
            </a:pPr>
            <a:r>
              <a:rPr lang="en-GB" dirty="0"/>
              <a:t>Employee voice throughout the organisation, to challenge or reinforce the status quo and involve employees in decision making.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‘Organisational integrity’: stated values are embedded into organisational culture; what we say is what we do.</a:t>
            </a:r>
            <a:r>
              <a:rPr lang="en-GB" sz="1200" dirty="0"/>
              <a:t> integrity, closely relates to the sense of fairness and trust in the organisation and the psychological contract, which depend on employers delivering on their commitments and fulfilling employee’s expectations</a:t>
            </a:r>
            <a:r>
              <a:rPr lang="en-GB" sz="1200" baseline="30000" dirty="0"/>
              <a:t>.</a:t>
            </a:r>
          </a:p>
          <a:p>
            <a:pPr marL="171450" indent="-171450">
              <a:buFont typeface="Arial" panose="020B0604020202020204" pitchFamily="34" charset="0"/>
              <a:buChar char="•"/>
              <a:defRPr/>
            </a:pPr>
            <a:endParaRPr lang="en-GB"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ACEB5A7-0C15-4426-8F66-79CA608650CE}" type="slidenum">
              <a:rPr lang="en-GB" altLang="en-US">
                <a:latin typeface="Verdana" panose="020B0604030504040204" pitchFamily="34" charset="0"/>
              </a:rPr>
              <a:pPr eaLnBrk="1" hangingPunct="1">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687237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A57DE2C-510A-4BDF-85B5-8C17A18E97FD}" type="slidenum">
              <a:rPr lang="en-GB" altLang="en-US">
                <a:latin typeface="Verdana" panose="020B0604030504040204" pitchFamily="34" charset="0"/>
              </a:rPr>
              <a:pPr eaLnBrk="1" hangingPunct="1">
                <a:spcBef>
                  <a:spcPct val="0"/>
                </a:spcBef>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599939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A7E63BE-2C15-4104-B004-FD80E5919E79}" type="slidenum">
              <a:rPr lang="en-GB" altLang="en-US">
                <a:latin typeface="Verdana" panose="020B0604030504040204" pitchFamily="34" charset="0"/>
              </a:rPr>
              <a:pPr eaLnBrk="1" hangingPunct="1">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4223934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92C3944-E7EF-45B7-ABFE-AF60BD546A00}" type="slidenum">
              <a:rPr lang="en-GB" altLang="en-US">
                <a:latin typeface="Verdana" panose="020B0604030504040204" pitchFamily="34" charset="0"/>
              </a:rPr>
              <a:pPr eaLnBrk="1" hangingPunct="1">
                <a:spcBef>
                  <a:spcPct val="0"/>
                </a:spcBef>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50191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B2D4E4D-4DAD-4FCD-8E37-C6EF56F1BE8F}" type="slidenum">
              <a:rPr lang="en-GB" altLang="en-US">
                <a:latin typeface="Verdana" panose="020B0604030504040204" pitchFamily="34" charset="0"/>
              </a:rPr>
              <a:pPr eaLnBrk="1" hangingPunct="1">
                <a:spcBef>
                  <a:spcPct val="0"/>
                </a:spcBef>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426756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psychological contract provides a rationale for ‘soft HRM’ or being a good employer.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DAE021D-3093-49CB-AEDB-00BA2F8033D0}" type="slidenum">
              <a:rPr lang="en-GB" altLang="en-US">
                <a:latin typeface="Verdana" panose="020B0604030504040204" pitchFamily="34" charset="0"/>
              </a:rPr>
              <a:pPr eaLnBrk="1" hangingPunct="1">
                <a:spcBef>
                  <a:spcPct val="0"/>
                </a:spcBef>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4026865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expectations on both sides of the contract.</a:t>
            </a:r>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16</a:t>
            </a:fld>
            <a:endParaRPr lang="en-GB" altLang="en-US"/>
          </a:p>
        </p:txBody>
      </p:sp>
    </p:spTree>
    <p:extLst>
      <p:ext uri="{BB962C8B-B14F-4D97-AF65-F5344CB8AC3E}">
        <p14:creationId xmlns:p14="http://schemas.microsoft.com/office/powerpoint/2010/main" val="26394223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17</a:t>
            </a:fld>
            <a:endParaRPr lang="en-GB" altLang="en-US"/>
          </a:p>
        </p:txBody>
      </p:sp>
    </p:spTree>
    <p:extLst>
      <p:ext uri="{BB962C8B-B14F-4D97-AF65-F5344CB8AC3E}">
        <p14:creationId xmlns:p14="http://schemas.microsoft.com/office/powerpoint/2010/main" val="1348688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18</a:t>
            </a:fld>
            <a:endParaRPr lang="en-GB" altLang="en-US"/>
          </a:p>
        </p:txBody>
      </p:sp>
    </p:spTree>
    <p:extLst>
      <p:ext uri="{BB962C8B-B14F-4D97-AF65-F5344CB8AC3E}">
        <p14:creationId xmlns:p14="http://schemas.microsoft.com/office/powerpoint/2010/main" val="3692278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19</a:t>
            </a:fld>
            <a:endParaRPr lang="en-GB" altLang="en-US"/>
          </a:p>
        </p:txBody>
      </p:sp>
    </p:spTree>
    <p:extLst>
      <p:ext uri="{BB962C8B-B14F-4D97-AF65-F5344CB8AC3E}">
        <p14:creationId xmlns:p14="http://schemas.microsoft.com/office/powerpoint/2010/main" val="2522721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this surprise you?</a:t>
            </a:r>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20</a:t>
            </a:fld>
            <a:endParaRPr lang="en-GB" altLang="en-US"/>
          </a:p>
        </p:txBody>
      </p:sp>
    </p:spTree>
    <p:extLst>
      <p:ext uri="{BB962C8B-B14F-4D97-AF65-F5344CB8AC3E}">
        <p14:creationId xmlns:p14="http://schemas.microsoft.com/office/powerpoint/2010/main" val="2475693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21</a:t>
            </a:fld>
            <a:endParaRPr lang="en-GB" altLang="en-US"/>
          </a:p>
        </p:txBody>
      </p:sp>
    </p:spTree>
    <p:extLst>
      <p:ext uri="{BB962C8B-B14F-4D97-AF65-F5344CB8AC3E}">
        <p14:creationId xmlns:p14="http://schemas.microsoft.com/office/powerpoint/2010/main" val="28395256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research based on 14 detailed case studies e.g. John Lewis, Sunderland City Council and Cable and Wireless</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CC4C0C5-CA76-4DC2-9E11-447ACCC1B6A2}" type="slidenum">
              <a:rPr lang="en-GB" altLang="en-US">
                <a:latin typeface="Verdana" panose="020B0604030504040204" pitchFamily="34" charset="0"/>
              </a:rPr>
              <a:pPr eaLnBrk="1" hangingPunct="1">
                <a:spcBef>
                  <a:spcPct val="0"/>
                </a:spcBef>
              </a:pPr>
              <a:t>22</a:t>
            </a:fld>
            <a:endParaRPr lang="en-GB" altLang="en-US">
              <a:latin typeface="Verdana" panose="020B0604030504040204" pitchFamily="34" charset="0"/>
            </a:endParaRPr>
          </a:p>
        </p:txBody>
      </p:sp>
    </p:spTree>
    <p:extLst>
      <p:ext uri="{BB962C8B-B14F-4D97-AF65-F5344CB8AC3E}">
        <p14:creationId xmlns:p14="http://schemas.microsoft.com/office/powerpoint/2010/main" val="1755112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Most robust – trust in each other</a:t>
            </a:r>
          </a:p>
          <a:p>
            <a:r>
              <a:rPr lang="en-GB" altLang="en-US"/>
              <a:t>Trust in the line manager is most critical in terms of  determining trust relationships with the rest of the organisation</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1E1AD2F-7F5C-4844-BFB8-41D3BB1EE3E0}" type="slidenum">
              <a:rPr lang="en-GB" altLang="en-US">
                <a:latin typeface="Verdana" panose="020B0604030504040204" pitchFamily="34" charset="0"/>
              </a:rPr>
              <a:pPr eaLnBrk="1" hangingPunct="1">
                <a:spcBef>
                  <a:spcPct val="0"/>
                </a:spcBef>
              </a:pPr>
              <a:t>23</a:t>
            </a:fld>
            <a:endParaRPr lang="en-GB" altLang="en-US">
              <a:latin typeface="Verdana" panose="020B0604030504040204" pitchFamily="34" charset="0"/>
            </a:endParaRPr>
          </a:p>
        </p:txBody>
      </p:sp>
    </p:spTree>
    <p:extLst>
      <p:ext uri="{BB962C8B-B14F-4D97-AF65-F5344CB8AC3E}">
        <p14:creationId xmlns:p14="http://schemas.microsoft.com/office/powerpoint/2010/main" val="23663033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24</a:t>
            </a:fld>
            <a:endParaRPr lang="en-GB" altLang="en-US"/>
          </a:p>
        </p:txBody>
      </p:sp>
    </p:spTree>
    <p:extLst>
      <p:ext uri="{BB962C8B-B14F-4D97-AF65-F5344CB8AC3E}">
        <p14:creationId xmlns:p14="http://schemas.microsoft.com/office/powerpoint/2010/main" val="4377036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25</a:t>
            </a:fld>
            <a:endParaRPr lang="en-GB" altLang="en-US"/>
          </a:p>
        </p:txBody>
      </p:sp>
    </p:spTree>
    <p:extLst>
      <p:ext uri="{BB962C8B-B14F-4D97-AF65-F5344CB8AC3E}">
        <p14:creationId xmlns:p14="http://schemas.microsoft.com/office/powerpoint/2010/main" val="1691262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65885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1315676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y4nwoZ02AJ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Contemporary HR in Practice</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Employee Engagement and </a:t>
            </a:r>
            <a:br>
              <a:rPr lang="en-GB" i="1" dirty="0">
                <a:solidFill>
                  <a:schemeClr val="bg1"/>
                </a:solidFill>
              </a:rPr>
            </a:br>
            <a:r>
              <a:rPr lang="en-GB" i="1" dirty="0">
                <a:solidFill>
                  <a:schemeClr val="bg1"/>
                </a:solidFill>
              </a:rPr>
              <a:t>The Psychological Contract</a:t>
            </a:r>
            <a:endParaRPr lang="en-GB" dirty="0">
              <a:solidFill>
                <a:schemeClr val="bg1"/>
              </a:solidFill>
            </a:endParaRPr>
          </a:p>
        </p:txBody>
      </p:sp>
    </p:spTree>
    <p:extLst>
      <p:ext uri="{BB962C8B-B14F-4D97-AF65-F5344CB8AC3E}">
        <p14:creationId xmlns:p14="http://schemas.microsoft.com/office/powerpoint/2010/main" val="2751294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476672"/>
            <a:ext cx="8328025" cy="195339"/>
          </a:xfrm>
        </p:spPr>
        <p:txBody>
          <a:bodyPr>
            <a:noAutofit/>
          </a:bodyPr>
          <a:lstStyle/>
          <a:p>
            <a:pPr algn="l" eaLnBrk="1" hangingPunct="1"/>
            <a:r>
              <a:rPr lang="en-US" altLang="en-US" sz="3200" dirty="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155290792"/>
              </p:ext>
            </p:extLst>
          </p:nvPr>
        </p:nvGraphicFramePr>
        <p:xfrm>
          <a:off x="404813" y="998599"/>
          <a:ext cx="8310562" cy="444662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741104">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What is Employee Engagement?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741104">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How</a:t>
                      </a:r>
                      <a:r>
                        <a:rPr lang="en-US" sz="1700" b="0" baseline="0" dirty="0">
                          <a:solidFill>
                            <a:schemeClr val="tx1"/>
                          </a:solidFill>
                        </a:rPr>
                        <a:t> Engaged are Employees?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741104">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baseline="0" dirty="0"/>
                        <a:t>The Drivers for Engagement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741104">
                <a:tc>
                  <a:txBody>
                    <a:bodyPr/>
                    <a:lstStyle/>
                    <a:p>
                      <a:pPr algn="ctr"/>
                      <a:r>
                        <a:rPr lang="en-US" sz="2000" b="1" dirty="0">
                          <a:solidFill>
                            <a:schemeClr val="bg1"/>
                          </a:solidFill>
                        </a:rPr>
                        <a:t>4</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a:t>Implications</a:t>
                      </a:r>
                      <a:r>
                        <a:rPr lang="en-US" sz="1700" baseline="0" dirty="0"/>
                        <a:t> for HRM</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r h="741104">
                <a:tc>
                  <a:txBody>
                    <a:bodyPr/>
                    <a:lstStyle/>
                    <a:p>
                      <a:pPr algn="ctr"/>
                      <a:r>
                        <a:rPr lang="en-US" sz="2000" b="1" dirty="0">
                          <a:solidFill>
                            <a:schemeClr val="bg1"/>
                          </a:solidFill>
                        </a:rPr>
                        <a:t>5</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r>
                        <a:rPr lang="en-US" sz="1700" dirty="0"/>
                        <a:t>The</a:t>
                      </a:r>
                      <a:r>
                        <a:rPr lang="en-US" sz="1700" baseline="0" dirty="0"/>
                        <a:t> Psychological Contract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4"/>
                  </a:ext>
                </a:extLst>
              </a:tr>
              <a:tr h="741104">
                <a:tc>
                  <a:txBody>
                    <a:bodyPr/>
                    <a:lstStyle/>
                    <a:p>
                      <a:pPr algn="ctr"/>
                      <a:r>
                        <a:rPr lang="en-US" sz="2000" b="1" dirty="0">
                          <a:solidFill>
                            <a:schemeClr val="bg1"/>
                          </a:solidFill>
                        </a:rPr>
                        <a:t>6</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r>
                        <a:rPr lang="en-US" sz="1700" dirty="0"/>
                        <a:t>Trust</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5"/>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a:p>
        </p:txBody>
      </p:sp>
    </p:spTree>
    <p:extLst>
      <p:ext uri="{BB962C8B-B14F-4D97-AF65-F5344CB8AC3E}">
        <p14:creationId xmlns:p14="http://schemas.microsoft.com/office/powerpoint/2010/main" val="3557962476"/>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normAutofit/>
          </a:bodyPr>
          <a:lstStyle/>
          <a:p>
            <a:pPr algn="l"/>
            <a:r>
              <a:rPr lang="en-GB" altLang="en-US" sz="3200" dirty="0">
                <a:solidFill>
                  <a:schemeClr val="tx2"/>
                </a:solidFill>
              </a:rPr>
              <a:t>1. What is Employee Engagement?</a:t>
            </a:r>
          </a:p>
        </p:txBody>
      </p:sp>
      <p:sp>
        <p:nvSpPr>
          <p:cNvPr id="3" name="Content Placeholder 2"/>
          <p:cNvSpPr>
            <a:spLocks noGrp="1"/>
          </p:cNvSpPr>
          <p:nvPr>
            <p:ph idx="1"/>
          </p:nvPr>
        </p:nvSpPr>
        <p:spPr/>
        <p:txBody>
          <a:bodyPr/>
          <a:lstStyle/>
          <a:p>
            <a:pPr>
              <a:buFont typeface="Arial" charset="0"/>
              <a:buChar char="•"/>
              <a:defRPr/>
            </a:pPr>
            <a:r>
              <a:rPr lang="en-GB" dirty="0"/>
              <a:t>Motivation?</a:t>
            </a:r>
          </a:p>
          <a:p>
            <a:pPr>
              <a:buFont typeface="Arial" charset="0"/>
              <a:buChar char="•"/>
              <a:defRPr/>
            </a:pPr>
            <a:r>
              <a:rPr lang="en-GB" dirty="0"/>
              <a:t>Job Satisfaction?</a:t>
            </a:r>
          </a:p>
          <a:p>
            <a:pPr>
              <a:buFont typeface="Arial" charset="0"/>
              <a:buChar char="•"/>
              <a:defRPr/>
            </a:pPr>
            <a:r>
              <a:rPr lang="en-GB" dirty="0"/>
              <a:t>Commitment?</a:t>
            </a:r>
          </a:p>
          <a:p>
            <a:pPr marL="0" indent="0">
              <a:buFont typeface="Arial" charset="0"/>
              <a:buNone/>
              <a:defRPr/>
            </a:pPr>
            <a:endParaRPr lang="en-GB" dirty="0"/>
          </a:p>
          <a:p>
            <a:pPr>
              <a:buFont typeface="Arial" charset="0"/>
              <a:buChar char="•"/>
              <a:defRPr/>
            </a:pPr>
            <a:r>
              <a:rPr lang="en-GB" dirty="0">
                <a:hlinkClick r:id="rId3"/>
              </a:rPr>
              <a:t>https://www.youtube.com/watch?v=y4nwoZ02AJM</a:t>
            </a:r>
            <a:endParaRPr lang="en-GB" dirty="0"/>
          </a:p>
        </p:txBody>
      </p:sp>
      <p:pic>
        <p:nvPicPr>
          <p:cNvPr id="3076" name="Picture 3" descr="engagement 2.jpg"/>
          <p:cNvPicPr>
            <a:picLocks noChangeAspect="1"/>
          </p:cNvPicPr>
          <p:nvPr/>
        </p:nvPicPr>
        <p:blipFill rotWithShape="1">
          <a:blip r:embed="rId4">
            <a:extLst>
              <a:ext uri="{28A0092B-C50C-407E-A947-70E740481C1C}">
                <a14:useLocalDpi xmlns:a14="http://schemas.microsoft.com/office/drawing/2010/main" val="0"/>
              </a:ext>
            </a:extLst>
          </a:blip>
          <a:srcRect r="25000"/>
          <a:stretch/>
        </p:blipFill>
        <p:spPr bwMode="auto">
          <a:xfrm>
            <a:off x="4572000" y="1124744"/>
            <a:ext cx="4176464" cy="288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3884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a:solidFill>
                  <a:schemeClr val="tx2"/>
                </a:solidFill>
              </a:rPr>
              <a:t>1. What is Employee Engagement?</a:t>
            </a:r>
          </a:p>
        </p:txBody>
      </p:sp>
      <p:sp>
        <p:nvSpPr>
          <p:cNvPr id="4099" name="Content Placeholder 2"/>
          <p:cNvSpPr>
            <a:spLocks noGrp="1"/>
          </p:cNvSpPr>
          <p:nvPr>
            <p:ph type="body" orient="vert" idx="1"/>
          </p:nvPr>
        </p:nvSpPr>
        <p:spPr/>
        <p:txBody>
          <a:bodyPr>
            <a:normAutofit/>
          </a:bodyPr>
          <a:lstStyle/>
          <a:p>
            <a:pPr marL="0" indent="0">
              <a:buFont typeface="Arial" panose="020B0604020202020204" pitchFamily="34" charset="0"/>
              <a:buNone/>
            </a:pPr>
            <a:r>
              <a:rPr lang="en-GB" altLang="en-US" dirty="0"/>
              <a:t>Utrecht University: Work Engagement has 3 elements:</a:t>
            </a:r>
          </a:p>
          <a:p>
            <a:r>
              <a:rPr lang="en-GB" altLang="en-US" dirty="0"/>
              <a:t>Vigour (energy, resilience and effort)</a:t>
            </a:r>
          </a:p>
          <a:p>
            <a:r>
              <a:rPr lang="en-GB" altLang="en-US" dirty="0"/>
              <a:t>Dedication (enthusiasm, inspiration and pride)</a:t>
            </a:r>
          </a:p>
          <a:p>
            <a:r>
              <a:rPr lang="en-GB" altLang="en-US" dirty="0"/>
              <a:t>Absorption (concentration and being engrossed in one’s work) </a:t>
            </a:r>
          </a:p>
        </p:txBody>
      </p:sp>
      <p:sp>
        <p:nvSpPr>
          <p:cNvPr id="3" name="Vertical Text Placeholder 2"/>
          <p:cNvSpPr>
            <a:spLocks noGrp="1"/>
          </p:cNvSpPr>
          <p:nvPr>
            <p:ph type="body" orient="vert" idx="13"/>
          </p:nvPr>
        </p:nvSpPr>
        <p:spPr/>
        <p:txBody>
          <a:bodyPr/>
          <a:lstStyle/>
          <a:p>
            <a:pPr marL="0" indent="0">
              <a:buNone/>
            </a:pPr>
            <a:r>
              <a:rPr lang="en-GB" sz="2400" dirty="0"/>
              <a:t>Definition of Engagement</a:t>
            </a:r>
          </a:p>
        </p:txBody>
      </p:sp>
    </p:spTree>
    <p:extLst>
      <p:ext uri="{BB962C8B-B14F-4D97-AF65-F5344CB8AC3E}">
        <p14:creationId xmlns:p14="http://schemas.microsoft.com/office/powerpoint/2010/main" val="2629029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a:solidFill>
                  <a:schemeClr val="tx2"/>
                </a:solidFill>
              </a:rPr>
              <a:t>1. What is Employee Engagement?</a:t>
            </a:r>
          </a:p>
        </p:txBody>
      </p:sp>
      <p:sp>
        <p:nvSpPr>
          <p:cNvPr id="4099" name="Content Placeholder 2"/>
          <p:cNvSpPr>
            <a:spLocks noGrp="1"/>
          </p:cNvSpPr>
          <p:nvPr>
            <p:ph type="body" orient="vert" idx="1"/>
          </p:nvPr>
        </p:nvSpPr>
        <p:spPr/>
        <p:txBody>
          <a:bodyPr>
            <a:normAutofit fontScale="85000" lnSpcReduction="20000"/>
          </a:bodyPr>
          <a:lstStyle/>
          <a:p>
            <a:pPr marL="0" indent="0">
              <a:buFont typeface="Arial" panose="020B0604020202020204" pitchFamily="34" charset="0"/>
              <a:buNone/>
            </a:pPr>
            <a:r>
              <a:rPr lang="en-GB" altLang="en-US" sz="2800" dirty="0"/>
              <a:t>Kingston Business School: </a:t>
            </a:r>
            <a:r>
              <a:rPr lang="en-GB" altLang="en-US" sz="2800" i="1" dirty="0"/>
              <a:t>‘being positively present during the performance of work by willingly contributing intellectual effort, experiencing positive emotions and meaningful connections to others’ (</a:t>
            </a:r>
            <a:r>
              <a:rPr lang="en-GB" altLang="en-US" sz="2800" i="1" dirty="0" err="1"/>
              <a:t>Alfes</a:t>
            </a:r>
            <a:r>
              <a:rPr lang="en-GB" altLang="en-US" sz="2800" i="1" dirty="0"/>
              <a:t> et al,2010, p5).</a:t>
            </a:r>
          </a:p>
          <a:p>
            <a:pPr marL="0" indent="0">
              <a:buFont typeface="Arial" panose="020B0604020202020204" pitchFamily="34" charset="0"/>
              <a:buNone/>
            </a:pPr>
            <a:r>
              <a:rPr lang="en-GB" altLang="en-US" sz="2800" dirty="0"/>
              <a:t>They also identify 3 dimensions:</a:t>
            </a:r>
          </a:p>
          <a:p>
            <a:r>
              <a:rPr lang="en-GB" altLang="en-US" sz="2800" dirty="0"/>
              <a:t>Intellectual engagement – thinking hard about the job and how to do it better</a:t>
            </a:r>
          </a:p>
          <a:p>
            <a:r>
              <a:rPr lang="en-GB" altLang="en-US" sz="2800" dirty="0"/>
              <a:t>Affective engagement – feeling positively about doing a good job</a:t>
            </a:r>
          </a:p>
          <a:p>
            <a:r>
              <a:rPr lang="en-GB" altLang="en-US" sz="2800" dirty="0"/>
              <a:t>Social engagement – actively taking opportunities to discuss work related improvements with others at work</a:t>
            </a:r>
          </a:p>
          <a:p>
            <a:endParaRPr lang="en-GB" altLang="en-US" sz="2800" dirty="0"/>
          </a:p>
        </p:txBody>
      </p:sp>
      <p:sp>
        <p:nvSpPr>
          <p:cNvPr id="3" name="Vertical Text Placeholder 2"/>
          <p:cNvSpPr>
            <a:spLocks noGrp="1"/>
          </p:cNvSpPr>
          <p:nvPr>
            <p:ph type="body" orient="vert" idx="13"/>
          </p:nvPr>
        </p:nvSpPr>
        <p:spPr/>
        <p:txBody>
          <a:bodyPr/>
          <a:lstStyle/>
          <a:p>
            <a:pPr marL="0" indent="0">
              <a:buNone/>
            </a:pPr>
            <a:r>
              <a:rPr lang="en-GB" sz="2400" dirty="0"/>
              <a:t>Definition of Engagement</a:t>
            </a:r>
          </a:p>
        </p:txBody>
      </p:sp>
    </p:spTree>
    <p:extLst>
      <p:ext uri="{BB962C8B-B14F-4D97-AF65-F5344CB8AC3E}">
        <p14:creationId xmlns:p14="http://schemas.microsoft.com/office/powerpoint/2010/main" val="3105026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a:solidFill>
                  <a:schemeClr val="tx2"/>
                </a:solidFill>
              </a:rPr>
              <a:t>1. What is Employee Engagement?</a:t>
            </a:r>
          </a:p>
        </p:txBody>
      </p:sp>
      <p:sp>
        <p:nvSpPr>
          <p:cNvPr id="4099" name="Content Placeholder 2"/>
          <p:cNvSpPr>
            <a:spLocks noGrp="1"/>
          </p:cNvSpPr>
          <p:nvPr>
            <p:ph type="body" orient="vert" idx="1"/>
          </p:nvPr>
        </p:nvSpPr>
        <p:spPr/>
        <p:txBody>
          <a:bodyPr>
            <a:normAutofit fontScale="92500" lnSpcReduction="10000"/>
          </a:bodyPr>
          <a:lstStyle/>
          <a:p>
            <a:pPr marL="0" indent="0">
              <a:buFont typeface="Arial" panose="020B0604020202020204" pitchFamily="34" charset="0"/>
              <a:buNone/>
            </a:pPr>
            <a:r>
              <a:rPr lang="en-GB" altLang="en-US" dirty="0"/>
              <a:t>Employee engagement brings together a range of concepts, including work effort, organisational commitment, job satisfaction, shared purpose, energy and ‘flow’, and numerous definitions exist each with a different emphasis. </a:t>
            </a:r>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(CIPD, Employee Engagement Factsheet, Dec 2015)</a:t>
            </a:r>
          </a:p>
        </p:txBody>
      </p:sp>
      <p:sp>
        <p:nvSpPr>
          <p:cNvPr id="3" name="Vertical Text Placeholder 2"/>
          <p:cNvSpPr>
            <a:spLocks noGrp="1"/>
          </p:cNvSpPr>
          <p:nvPr>
            <p:ph type="body" orient="vert" idx="13"/>
          </p:nvPr>
        </p:nvSpPr>
        <p:spPr/>
        <p:txBody>
          <a:bodyPr/>
          <a:lstStyle/>
          <a:p>
            <a:pPr marL="0" indent="0">
              <a:buNone/>
            </a:pPr>
            <a:r>
              <a:rPr lang="en-GB" sz="2400" dirty="0"/>
              <a:t>Definition of Engagement</a:t>
            </a:r>
          </a:p>
        </p:txBody>
      </p:sp>
    </p:spTree>
    <p:extLst>
      <p:ext uri="{BB962C8B-B14F-4D97-AF65-F5344CB8AC3E}">
        <p14:creationId xmlns:p14="http://schemas.microsoft.com/office/powerpoint/2010/main" val="1399035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What is Employee Engagement </a:t>
            </a:r>
          </a:p>
        </p:txBody>
      </p:sp>
      <p:sp>
        <p:nvSpPr>
          <p:cNvPr id="3" name="Vertical Text Placeholder 2"/>
          <p:cNvSpPr>
            <a:spLocks noGrp="1"/>
          </p:cNvSpPr>
          <p:nvPr>
            <p:ph type="body" orient="vert" idx="1"/>
          </p:nvPr>
        </p:nvSpPr>
        <p:spPr/>
        <p:txBody>
          <a:bodyPr>
            <a:normAutofit fontScale="85000" lnSpcReduction="10000"/>
          </a:bodyPr>
          <a:lstStyle/>
          <a:p>
            <a:pPr marL="0" indent="0">
              <a:buNone/>
              <a:defRPr/>
            </a:pPr>
            <a:r>
              <a:rPr lang="en-GB" dirty="0"/>
              <a:t>Employees can be engaged with different aspects of their work:</a:t>
            </a:r>
          </a:p>
          <a:p>
            <a:pPr>
              <a:buFont typeface="Arial" charset="0"/>
              <a:buChar char="•"/>
              <a:defRPr/>
            </a:pPr>
            <a:r>
              <a:rPr lang="en-GB" dirty="0"/>
              <a:t>The job itself</a:t>
            </a:r>
          </a:p>
          <a:p>
            <a:pPr>
              <a:buFont typeface="Arial" charset="0"/>
              <a:buChar char="•"/>
              <a:defRPr/>
            </a:pPr>
            <a:r>
              <a:rPr lang="en-GB" dirty="0"/>
              <a:t>A particular task</a:t>
            </a:r>
          </a:p>
          <a:p>
            <a:pPr>
              <a:buFont typeface="Arial" charset="0"/>
              <a:buChar char="•"/>
              <a:defRPr/>
            </a:pPr>
            <a:r>
              <a:rPr lang="en-GB" dirty="0"/>
              <a:t>Relationships with colleagues</a:t>
            </a:r>
          </a:p>
          <a:p>
            <a:pPr>
              <a:buFont typeface="Arial" charset="0"/>
              <a:buChar char="•"/>
              <a:defRPr/>
            </a:pPr>
            <a:r>
              <a:rPr lang="en-GB" dirty="0"/>
              <a:t>The organisation</a:t>
            </a:r>
          </a:p>
          <a:p>
            <a:pPr>
              <a:buFont typeface="Arial" charset="0"/>
              <a:buChar char="•"/>
              <a:defRPr/>
            </a:pPr>
            <a:r>
              <a:rPr lang="en-GB" dirty="0"/>
              <a:t>People outside the organisation e.g. customers</a:t>
            </a:r>
          </a:p>
          <a:p>
            <a:pPr marL="0" indent="0">
              <a:buFont typeface="Arial" charset="0"/>
              <a:buNone/>
              <a:defRPr/>
            </a:pPr>
            <a:r>
              <a:rPr lang="en-GB" dirty="0"/>
              <a:t>(CIPD report, 2011: Locus of Engagement)</a:t>
            </a:r>
          </a:p>
        </p:txBody>
      </p:sp>
      <p:sp>
        <p:nvSpPr>
          <p:cNvPr id="4" name="Vertical Text Placeholder 3"/>
          <p:cNvSpPr>
            <a:spLocks noGrp="1"/>
          </p:cNvSpPr>
          <p:nvPr>
            <p:ph type="body" orient="vert" idx="13"/>
          </p:nvPr>
        </p:nvSpPr>
        <p:spPr/>
        <p:txBody>
          <a:bodyPr/>
          <a:lstStyle/>
          <a:p>
            <a:pPr marL="0" indent="0">
              <a:buNone/>
            </a:pPr>
            <a:r>
              <a:rPr lang="en-GB" sz="2400" dirty="0"/>
              <a:t>The Locus of Engagement</a:t>
            </a:r>
          </a:p>
        </p:txBody>
      </p:sp>
    </p:spTree>
    <p:extLst>
      <p:ext uri="{BB962C8B-B14F-4D97-AF65-F5344CB8AC3E}">
        <p14:creationId xmlns:p14="http://schemas.microsoft.com/office/powerpoint/2010/main" val="599871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dirty="0"/>
              <a:t>2. How Engaged are Employees? </a:t>
            </a:r>
          </a:p>
        </p:txBody>
      </p:sp>
      <p:sp>
        <p:nvSpPr>
          <p:cNvPr id="9219" name="Content Placeholder 2"/>
          <p:cNvSpPr>
            <a:spLocks noGrp="1"/>
          </p:cNvSpPr>
          <p:nvPr>
            <p:ph type="body" orient="vert" idx="1"/>
          </p:nvPr>
        </p:nvSpPr>
        <p:spPr/>
        <p:txBody>
          <a:bodyPr>
            <a:normAutofit lnSpcReduction="10000"/>
          </a:bodyPr>
          <a:lstStyle/>
          <a:p>
            <a:pPr marL="0" indent="0">
              <a:buFont typeface="Arial" charset="0"/>
              <a:buNone/>
              <a:defRPr/>
            </a:pPr>
            <a:r>
              <a:rPr lang="en-GB" altLang="en-US" dirty="0"/>
              <a:t>CIPD Employee Outlook Survey (Spring, 2015) results:</a:t>
            </a:r>
          </a:p>
          <a:p>
            <a:pPr>
              <a:buFont typeface="Arial" charset="0"/>
              <a:buChar char="•"/>
              <a:defRPr/>
            </a:pPr>
            <a:r>
              <a:rPr lang="en-GB" dirty="0"/>
              <a:t>Women are more satisfied than men in their work</a:t>
            </a:r>
          </a:p>
          <a:p>
            <a:pPr>
              <a:buFont typeface="Arial" charset="0"/>
              <a:buChar char="•"/>
              <a:defRPr/>
            </a:pPr>
            <a:r>
              <a:rPr lang="en-GB" dirty="0"/>
              <a:t>Employees are more satisfied in the private sector, than in the voluntary and public sectors and the most satisfied in micro businesses.</a:t>
            </a:r>
          </a:p>
        </p:txBody>
      </p:sp>
      <p:sp>
        <p:nvSpPr>
          <p:cNvPr id="2" name="Vertical Text Placeholder 1"/>
          <p:cNvSpPr>
            <a:spLocks noGrp="1"/>
          </p:cNvSpPr>
          <p:nvPr>
            <p:ph type="body" orient="vert" idx="13"/>
          </p:nvPr>
        </p:nvSpPr>
        <p:spPr/>
        <p:txBody>
          <a:bodyPr/>
          <a:lstStyle/>
          <a:p>
            <a:pPr marL="0" indent="0">
              <a:buNone/>
            </a:pPr>
            <a:r>
              <a:rPr lang="en-GB" altLang="en-US" sz="2400" dirty="0"/>
              <a:t>Engagement Levels of British Employees</a:t>
            </a:r>
            <a:endParaRPr lang="en-GB" sz="2400" dirty="0"/>
          </a:p>
        </p:txBody>
      </p:sp>
    </p:spTree>
    <p:extLst>
      <p:ext uri="{BB962C8B-B14F-4D97-AF65-F5344CB8AC3E}">
        <p14:creationId xmlns:p14="http://schemas.microsoft.com/office/powerpoint/2010/main" val="403022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dirty="0"/>
              <a:t>2. How Engaged are Employees? </a:t>
            </a:r>
          </a:p>
        </p:txBody>
      </p:sp>
      <p:sp>
        <p:nvSpPr>
          <p:cNvPr id="9219" name="Content Placeholder 2"/>
          <p:cNvSpPr>
            <a:spLocks noGrp="1"/>
          </p:cNvSpPr>
          <p:nvPr>
            <p:ph type="body" orient="vert" idx="1"/>
          </p:nvPr>
        </p:nvSpPr>
        <p:spPr/>
        <p:txBody>
          <a:bodyPr>
            <a:normAutofit lnSpcReduction="10000"/>
          </a:bodyPr>
          <a:lstStyle/>
          <a:p>
            <a:r>
              <a:rPr lang="en-GB" altLang="en-US" dirty="0"/>
              <a:t>The survey shows that 39% of employees are engaged; this is a small increase on the results from the autumn 2014 survey.</a:t>
            </a:r>
          </a:p>
          <a:p>
            <a:r>
              <a:rPr lang="en-GB" altLang="en-US" dirty="0"/>
              <a:t>The number of disengaged employees has declined slightly from 4% in autumn 2014 to 3% in this survey; however, the number of employees who are neutral has risen to 59%.</a:t>
            </a:r>
          </a:p>
        </p:txBody>
      </p:sp>
      <p:sp>
        <p:nvSpPr>
          <p:cNvPr id="2" name="Vertical Text Placeholder 1"/>
          <p:cNvSpPr>
            <a:spLocks noGrp="1"/>
          </p:cNvSpPr>
          <p:nvPr>
            <p:ph type="body" orient="vert" idx="13"/>
          </p:nvPr>
        </p:nvSpPr>
        <p:spPr/>
        <p:txBody>
          <a:bodyPr/>
          <a:lstStyle/>
          <a:p>
            <a:pPr marL="0" indent="0">
              <a:buNone/>
            </a:pPr>
            <a:r>
              <a:rPr lang="en-GB" altLang="en-US" sz="2400" dirty="0"/>
              <a:t>Engagement Levels of British Employees</a:t>
            </a:r>
            <a:endParaRPr lang="en-GB" sz="2400" dirty="0"/>
          </a:p>
        </p:txBody>
      </p:sp>
    </p:spTree>
    <p:extLst>
      <p:ext uri="{BB962C8B-B14F-4D97-AF65-F5344CB8AC3E}">
        <p14:creationId xmlns:p14="http://schemas.microsoft.com/office/powerpoint/2010/main" val="3779685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a:t>3. The Drivers for Engagement</a:t>
            </a:r>
          </a:p>
        </p:txBody>
      </p:sp>
      <p:sp>
        <p:nvSpPr>
          <p:cNvPr id="3" name="Content Placeholder 2"/>
          <p:cNvSpPr>
            <a:spLocks noGrp="1"/>
          </p:cNvSpPr>
          <p:nvPr>
            <p:ph type="body" orient="vert" idx="1"/>
          </p:nvPr>
        </p:nvSpPr>
        <p:spPr/>
        <p:txBody>
          <a:bodyPr>
            <a:normAutofit/>
          </a:bodyPr>
          <a:lstStyle/>
          <a:p>
            <a:pPr marL="0" indent="0">
              <a:buFont typeface="Arial" charset="0"/>
              <a:buNone/>
              <a:defRPr/>
            </a:pPr>
            <a:r>
              <a:rPr lang="en-GB" sz="3300" dirty="0"/>
              <a:t>Macleod and Clarke (2009) identified four key enablers:</a:t>
            </a:r>
          </a:p>
          <a:p>
            <a:pPr>
              <a:buFont typeface="Arial" charset="0"/>
              <a:buChar char="•"/>
              <a:defRPr/>
            </a:pPr>
            <a:r>
              <a:rPr lang="en-GB" sz="3300" dirty="0"/>
              <a:t>Leadership </a:t>
            </a:r>
          </a:p>
          <a:p>
            <a:pPr>
              <a:buFont typeface="Arial" charset="0"/>
              <a:buChar char="•"/>
              <a:defRPr/>
            </a:pPr>
            <a:r>
              <a:rPr lang="en-GB" sz="3300" dirty="0"/>
              <a:t>Engaging line managers</a:t>
            </a:r>
          </a:p>
          <a:p>
            <a:pPr>
              <a:buFont typeface="Arial" charset="0"/>
              <a:buChar char="•"/>
              <a:defRPr/>
            </a:pPr>
            <a:r>
              <a:rPr lang="en-GB" sz="3300" dirty="0"/>
              <a:t>Employee voice </a:t>
            </a:r>
          </a:p>
          <a:p>
            <a:pPr>
              <a:buFont typeface="Arial" charset="0"/>
              <a:buChar char="•"/>
              <a:defRPr/>
            </a:pPr>
            <a:r>
              <a:rPr lang="en-GB" sz="3300" dirty="0"/>
              <a:t>Integrity</a:t>
            </a:r>
          </a:p>
          <a:p>
            <a:pPr>
              <a:buFont typeface="Arial" charset="0"/>
              <a:buChar char="•"/>
              <a:defRPr/>
            </a:pPr>
            <a:endParaRPr lang="en-GB" sz="3300" baseline="30000" dirty="0"/>
          </a:p>
          <a:p>
            <a:pPr>
              <a:buFont typeface="Arial" charset="0"/>
              <a:buChar char="•"/>
              <a:defRPr/>
            </a:pPr>
            <a:endParaRPr lang="en-GB" dirty="0"/>
          </a:p>
        </p:txBody>
      </p:sp>
      <p:pic>
        <p:nvPicPr>
          <p:cNvPr id="7172" name="Picture 3" descr="reward.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3356992"/>
            <a:ext cx="1112837"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9608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dirty="0"/>
              <a:t>3. The Drivers for Engagement</a:t>
            </a:r>
          </a:p>
        </p:txBody>
      </p:sp>
      <p:sp>
        <p:nvSpPr>
          <p:cNvPr id="3" name="Content Placeholder 2"/>
          <p:cNvSpPr>
            <a:spLocks noGrp="1"/>
          </p:cNvSpPr>
          <p:nvPr>
            <p:ph type="body" orient="vert" idx="1"/>
          </p:nvPr>
        </p:nvSpPr>
        <p:spPr>
          <a:xfrm>
            <a:off x="405584" y="1268761"/>
            <a:ext cx="8318832" cy="4248472"/>
          </a:xfrm>
        </p:spPr>
        <p:txBody>
          <a:bodyPr>
            <a:normAutofit fontScale="92500" lnSpcReduction="10000"/>
          </a:bodyPr>
          <a:lstStyle/>
          <a:p>
            <a:pPr eaLnBrk="1" hangingPunct="1"/>
            <a:r>
              <a:rPr lang="en-GB" altLang="en-US" dirty="0"/>
              <a:t>Sense of feeling valued and involved</a:t>
            </a:r>
          </a:p>
          <a:p>
            <a:pPr lvl="1" eaLnBrk="1" hangingPunct="1"/>
            <a:r>
              <a:rPr lang="en-GB" altLang="en-US" dirty="0"/>
              <a:t>Involvement in decision making</a:t>
            </a:r>
          </a:p>
          <a:p>
            <a:pPr lvl="1" eaLnBrk="1" hangingPunct="1"/>
            <a:r>
              <a:rPr lang="en-GB" altLang="en-US" dirty="0"/>
              <a:t>Freedom to voice ideas, to which managers listen</a:t>
            </a:r>
          </a:p>
          <a:p>
            <a:pPr lvl="1" eaLnBrk="1" hangingPunct="1"/>
            <a:r>
              <a:rPr lang="en-GB" altLang="en-US" dirty="0"/>
              <a:t>Feeling enabled to perform well</a:t>
            </a:r>
          </a:p>
          <a:p>
            <a:pPr lvl="1" eaLnBrk="1" hangingPunct="1"/>
            <a:r>
              <a:rPr lang="en-GB" altLang="en-US" dirty="0"/>
              <a:t>Having opportunities to develop</a:t>
            </a:r>
          </a:p>
          <a:p>
            <a:pPr lvl="1" eaLnBrk="1" hangingPunct="1"/>
            <a:r>
              <a:rPr lang="en-GB" altLang="en-US" dirty="0"/>
              <a:t>Feeling the organisation is concerned for employees’ health and well-being</a:t>
            </a:r>
          </a:p>
          <a:p>
            <a:pPr lvl="1" eaLnBrk="1" hangingPunct="1">
              <a:buFontTx/>
              <a:buNone/>
            </a:pPr>
            <a:endParaRPr lang="en-GB" altLang="en-US" sz="1800" dirty="0"/>
          </a:p>
          <a:p>
            <a:pPr lvl="1" eaLnBrk="1" hangingPunct="1">
              <a:buFontTx/>
              <a:buNone/>
            </a:pPr>
            <a:r>
              <a:rPr lang="en-GB" altLang="en-US" sz="1800" dirty="0"/>
              <a:t>Robinson et al. (2004) The drivers of employee engagement, Brighton: institute of employment studies</a:t>
            </a:r>
          </a:p>
        </p:txBody>
      </p:sp>
    </p:spTree>
    <p:extLst>
      <p:ext uri="{BB962C8B-B14F-4D97-AF65-F5344CB8AC3E}">
        <p14:creationId xmlns:p14="http://schemas.microsoft.com/office/powerpoint/2010/main" val="4716104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dirty="0"/>
              <a:t>4. Implications for HRM</a:t>
            </a:r>
          </a:p>
        </p:txBody>
      </p:sp>
      <p:sp>
        <p:nvSpPr>
          <p:cNvPr id="11267" name="Rectangle 3"/>
          <p:cNvSpPr>
            <a:spLocks noGrp="1" noChangeArrowheads="1"/>
          </p:cNvSpPr>
          <p:nvPr>
            <p:ph type="body" orient="vert" idx="1"/>
          </p:nvPr>
        </p:nvSpPr>
        <p:spPr/>
        <p:txBody>
          <a:bodyPr/>
          <a:lstStyle/>
          <a:p>
            <a:pPr eaLnBrk="1" hangingPunct="1"/>
            <a:r>
              <a:rPr lang="en-GB" altLang="en-US" dirty="0"/>
              <a:t>Loyal</a:t>
            </a:r>
          </a:p>
          <a:p>
            <a:pPr eaLnBrk="1" hangingPunct="1"/>
            <a:r>
              <a:rPr lang="en-GB" altLang="en-US" dirty="0"/>
              <a:t>Productive</a:t>
            </a:r>
          </a:p>
          <a:p>
            <a:pPr eaLnBrk="1" hangingPunct="1"/>
            <a:r>
              <a:rPr lang="en-GB" altLang="en-US" dirty="0"/>
              <a:t>Get work done effectively</a:t>
            </a:r>
          </a:p>
          <a:p>
            <a:pPr eaLnBrk="1" hangingPunct="1"/>
            <a:r>
              <a:rPr lang="en-GB" altLang="en-US" dirty="0"/>
              <a:t>Less likely to leave</a:t>
            </a:r>
          </a:p>
          <a:p>
            <a:pPr eaLnBrk="1" hangingPunct="1"/>
            <a:r>
              <a:rPr lang="en-GB" altLang="en-US" dirty="0"/>
              <a:t>Likely to recommend company to friends</a:t>
            </a:r>
          </a:p>
          <a:p>
            <a:pPr eaLnBrk="1" hangingPunct="1"/>
            <a:r>
              <a:rPr lang="en-GB" altLang="en-US" dirty="0"/>
              <a:t>Miss on </a:t>
            </a:r>
            <a:r>
              <a:rPr lang="en-GB" altLang="en-US" dirty="0" err="1"/>
              <a:t>ave</a:t>
            </a:r>
            <a:r>
              <a:rPr lang="en-GB" altLang="en-US" dirty="0"/>
              <a:t> 4.67 days per year</a:t>
            </a:r>
          </a:p>
        </p:txBody>
      </p:sp>
      <p:sp>
        <p:nvSpPr>
          <p:cNvPr id="2" name="Vertical Text Placeholder 1"/>
          <p:cNvSpPr>
            <a:spLocks noGrp="1"/>
          </p:cNvSpPr>
          <p:nvPr>
            <p:ph type="body" orient="vert" idx="13"/>
          </p:nvPr>
        </p:nvSpPr>
        <p:spPr/>
        <p:txBody>
          <a:bodyPr/>
          <a:lstStyle/>
          <a:p>
            <a:pPr marL="0" indent="0">
              <a:buNone/>
            </a:pPr>
            <a:r>
              <a:rPr lang="en-GB" sz="2400" dirty="0"/>
              <a:t>Engaged Employees</a:t>
            </a:r>
          </a:p>
        </p:txBody>
      </p:sp>
      <p:pic>
        <p:nvPicPr>
          <p:cNvPr id="4" name="Picture 3" descr="engagement.png"/>
          <p:cNvPicPr>
            <a:picLocks noChangeAspect="1"/>
          </p:cNvPicPr>
          <p:nvPr/>
        </p:nvPicPr>
        <p:blipFill>
          <a:blip r:embed="rId3" cstate="print"/>
          <a:stretch>
            <a:fillRect/>
          </a:stretch>
        </p:blipFill>
        <p:spPr>
          <a:xfrm>
            <a:off x="5652120" y="1923177"/>
            <a:ext cx="2800350" cy="1628775"/>
          </a:xfrm>
          <a:prstGeom prst="rect">
            <a:avLst/>
          </a:prstGeom>
          <a:ln>
            <a:noFill/>
          </a:ln>
          <a:effectLst>
            <a:softEdge rad="112500"/>
          </a:effectLst>
        </p:spPr>
      </p:pic>
    </p:spTree>
    <p:extLst>
      <p:ext uri="{BB962C8B-B14F-4D97-AF65-F5344CB8AC3E}">
        <p14:creationId xmlns:p14="http://schemas.microsoft.com/office/powerpoint/2010/main" val="1324610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a:t>4. Implications for HRM</a:t>
            </a:r>
          </a:p>
        </p:txBody>
      </p:sp>
      <p:sp>
        <p:nvSpPr>
          <p:cNvPr id="12291" name="Rectangle 3"/>
          <p:cNvSpPr>
            <a:spLocks noGrp="1" noChangeArrowheads="1"/>
          </p:cNvSpPr>
          <p:nvPr>
            <p:ph type="body" orient="vert" idx="1"/>
          </p:nvPr>
        </p:nvSpPr>
        <p:spPr/>
        <p:txBody>
          <a:bodyPr/>
          <a:lstStyle/>
          <a:p>
            <a:pPr eaLnBrk="1" hangingPunct="1"/>
            <a:r>
              <a:rPr lang="en-GB" altLang="en-US" dirty="0"/>
              <a:t>Productive</a:t>
            </a:r>
          </a:p>
          <a:p>
            <a:pPr eaLnBrk="1" hangingPunct="1"/>
            <a:r>
              <a:rPr lang="en-GB" altLang="en-US" dirty="0"/>
              <a:t>Not psychologically bonded to organisation</a:t>
            </a:r>
          </a:p>
          <a:p>
            <a:pPr eaLnBrk="1" hangingPunct="1"/>
            <a:r>
              <a:rPr lang="en-GB" altLang="en-US" dirty="0"/>
              <a:t>Susceptible to defect to other employers</a:t>
            </a:r>
          </a:p>
        </p:txBody>
      </p:sp>
      <p:sp>
        <p:nvSpPr>
          <p:cNvPr id="2" name="Vertical Text Placeholder 1"/>
          <p:cNvSpPr>
            <a:spLocks noGrp="1"/>
          </p:cNvSpPr>
          <p:nvPr>
            <p:ph type="body" orient="vert" idx="13"/>
          </p:nvPr>
        </p:nvSpPr>
        <p:spPr/>
        <p:txBody>
          <a:bodyPr/>
          <a:lstStyle/>
          <a:p>
            <a:pPr marL="0" indent="0">
              <a:buNone/>
            </a:pPr>
            <a:r>
              <a:rPr lang="en-GB" sz="2400" dirty="0"/>
              <a:t>Disengaged Employees</a:t>
            </a:r>
          </a:p>
        </p:txBody>
      </p:sp>
      <p:pic>
        <p:nvPicPr>
          <p:cNvPr id="4" name="Picture 3" descr="disengaged.jpg"/>
          <p:cNvPicPr>
            <a:picLocks noChangeAspect="1"/>
          </p:cNvPicPr>
          <p:nvPr/>
        </p:nvPicPr>
        <p:blipFill>
          <a:blip r:embed="rId3" cstate="print"/>
          <a:stretch>
            <a:fillRect/>
          </a:stretch>
        </p:blipFill>
        <p:spPr>
          <a:xfrm>
            <a:off x="3188398" y="4022110"/>
            <a:ext cx="2752725" cy="1657350"/>
          </a:xfrm>
          <a:prstGeom prst="rect">
            <a:avLst/>
          </a:prstGeom>
          <a:ln>
            <a:noFill/>
          </a:ln>
          <a:effectLst>
            <a:softEdge rad="112500"/>
          </a:effectLst>
        </p:spPr>
      </p:pic>
    </p:spTree>
    <p:extLst>
      <p:ext uri="{BB962C8B-B14F-4D97-AF65-F5344CB8AC3E}">
        <p14:creationId xmlns:p14="http://schemas.microsoft.com/office/powerpoint/2010/main" val="2001003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t>4. Implications for HRM</a:t>
            </a:r>
          </a:p>
        </p:txBody>
      </p:sp>
      <p:sp>
        <p:nvSpPr>
          <p:cNvPr id="13315" name="Rectangle 3"/>
          <p:cNvSpPr>
            <a:spLocks noGrp="1" noChangeArrowheads="1"/>
          </p:cNvSpPr>
          <p:nvPr>
            <p:ph type="body" orient="vert" idx="1"/>
          </p:nvPr>
        </p:nvSpPr>
        <p:spPr/>
        <p:txBody>
          <a:bodyPr>
            <a:normAutofit lnSpcReduction="10000"/>
          </a:bodyPr>
          <a:lstStyle/>
          <a:p>
            <a:pPr eaLnBrk="1" hangingPunct="1">
              <a:lnSpc>
                <a:spcPct val="90000"/>
              </a:lnSpc>
            </a:pPr>
            <a:r>
              <a:rPr lang="en-GB" altLang="en-US" sz="2800"/>
              <a:t>Physically present</a:t>
            </a:r>
          </a:p>
          <a:p>
            <a:pPr eaLnBrk="1" hangingPunct="1">
              <a:lnSpc>
                <a:spcPct val="90000"/>
              </a:lnSpc>
            </a:pPr>
            <a:r>
              <a:rPr lang="en-GB" altLang="en-US" sz="2800"/>
              <a:t>Psychologically absent</a:t>
            </a:r>
          </a:p>
          <a:p>
            <a:pPr eaLnBrk="1" hangingPunct="1">
              <a:lnSpc>
                <a:spcPct val="90000"/>
              </a:lnSpc>
            </a:pPr>
            <a:r>
              <a:rPr lang="en-GB" altLang="en-US" sz="2800"/>
              <a:t>Share with colleagues many reasons for which they believe their organisation is a poor place to work</a:t>
            </a:r>
          </a:p>
          <a:p>
            <a:pPr eaLnBrk="1" hangingPunct="1">
              <a:lnSpc>
                <a:spcPct val="90000"/>
              </a:lnSpc>
            </a:pPr>
            <a:r>
              <a:rPr lang="en-GB" altLang="en-US" sz="2800"/>
              <a:t>Less collaborative</a:t>
            </a:r>
          </a:p>
          <a:p>
            <a:pPr eaLnBrk="1" hangingPunct="1">
              <a:lnSpc>
                <a:spcPct val="90000"/>
              </a:lnSpc>
            </a:pPr>
            <a:r>
              <a:rPr lang="en-GB" altLang="en-US" sz="2800"/>
              <a:t>Less innovative</a:t>
            </a:r>
          </a:p>
          <a:p>
            <a:pPr eaLnBrk="1" hangingPunct="1">
              <a:lnSpc>
                <a:spcPct val="90000"/>
              </a:lnSpc>
            </a:pPr>
            <a:r>
              <a:rPr lang="en-GB" altLang="en-US" sz="2800"/>
              <a:t>Miss on average 10.68 days per year (£40 billion a year)</a:t>
            </a:r>
          </a:p>
        </p:txBody>
      </p:sp>
      <p:sp>
        <p:nvSpPr>
          <p:cNvPr id="2" name="Vertical Text Placeholder 1"/>
          <p:cNvSpPr>
            <a:spLocks noGrp="1"/>
          </p:cNvSpPr>
          <p:nvPr>
            <p:ph type="body" orient="vert" idx="13"/>
          </p:nvPr>
        </p:nvSpPr>
        <p:spPr/>
        <p:txBody>
          <a:bodyPr/>
          <a:lstStyle/>
          <a:p>
            <a:pPr marL="0" indent="0">
              <a:buNone/>
            </a:pPr>
            <a:r>
              <a:rPr lang="en-GB" sz="2400" dirty="0"/>
              <a:t>Disengaged Employees</a:t>
            </a:r>
          </a:p>
        </p:txBody>
      </p:sp>
    </p:spTree>
    <p:extLst>
      <p:ext uri="{BB962C8B-B14F-4D97-AF65-F5344CB8AC3E}">
        <p14:creationId xmlns:p14="http://schemas.microsoft.com/office/powerpoint/2010/main" val="3268167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dirty="0"/>
              <a:t>5. The Psychological Contract</a:t>
            </a:r>
          </a:p>
        </p:txBody>
      </p:sp>
      <p:sp>
        <p:nvSpPr>
          <p:cNvPr id="23555" name="Content Placeholder 2"/>
          <p:cNvSpPr>
            <a:spLocks noGrp="1"/>
          </p:cNvSpPr>
          <p:nvPr>
            <p:ph type="body" orient="vert" idx="1"/>
          </p:nvPr>
        </p:nvSpPr>
        <p:spPr>
          <a:xfrm>
            <a:off x="405584" y="1586673"/>
            <a:ext cx="5678584" cy="3930559"/>
          </a:xfrm>
        </p:spPr>
        <p:txBody>
          <a:bodyPr>
            <a:normAutofit lnSpcReduction="10000"/>
          </a:bodyPr>
          <a:lstStyle/>
          <a:p>
            <a:r>
              <a:rPr lang="en-GB" altLang="en-US" dirty="0"/>
              <a:t>‘The perceptions of the two parties, employee and employer, of what their mutual obligations are towards each other.’ </a:t>
            </a:r>
          </a:p>
          <a:p>
            <a:pPr>
              <a:buFont typeface="Arial" panose="020B0604020202020204" pitchFamily="34" charset="0"/>
              <a:buNone/>
            </a:pPr>
            <a:r>
              <a:rPr lang="en-GB" altLang="en-US" sz="2800" dirty="0"/>
              <a:t>    (CIPD, 2014)</a:t>
            </a:r>
          </a:p>
          <a:p>
            <a:r>
              <a:rPr lang="en-GB" altLang="en-US" dirty="0"/>
              <a:t>Distinguished from the legal contract of employment.</a:t>
            </a:r>
          </a:p>
        </p:txBody>
      </p:sp>
      <p:sp>
        <p:nvSpPr>
          <p:cNvPr id="2" name="Vertical Text Placeholder 1"/>
          <p:cNvSpPr>
            <a:spLocks noGrp="1"/>
          </p:cNvSpPr>
          <p:nvPr>
            <p:ph type="body" orient="vert" idx="13"/>
          </p:nvPr>
        </p:nvSpPr>
        <p:spPr/>
        <p:txBody>
          <a:bodyPr/>
          <a:lstStyle/>
          <a:p>
            <a:pPr marL="0" indent="0">
              <a:buNone/>
            </a:pPr>
            <a:r>
              <a:rPr lang="en-GB" dirty="0"/>
              <a:t>What is the Psychological Contract?</a:t>
            </a:r>
          </a:p>
        </p:txBody>
      </p:sp>
      <p:pic>
        <p:nvPicPr>
          <p:cNvPr id="4" name="Picture 3" descr="psychological contract.jpg"/>
          <p:cNvPicPr>
            <a:picLocks noChangeAspect="1"/>
          </p:cNvPicPr>
          <p:nvPr/>
        </p:nvPicPr>
        <p:blipFill>
          <a:blip r:embed="rId3" cstate="print"/>
          <a:stretch>
            <a:fillRect/>
          </a:stretch>
        </p:blipFill>
        <p:spPr>
          <a:xfrm>
            <a:off x="6428060" y="2564904"/>
            <a:ext cx="2286000" cy="2286000"/>
          </a:xfrm>
          <a:prstGeom prst="rect">
            <a:avLst/>
          </a:prstGeom>
          <a:ln>
            <a:noFill/>
          </a:ln>
          <a:effectLst>
            <a:softEdge rad="112500"/>
          </a:effectLst>
        </p:spPr>
      </p:pic>
    </p:spTree>
    <p:extLst>
      <p:ext uri="{BB962C8B-B14F-4D97-AF65-F5344CB8AC3E}">
        <p14:creationId xmlns:p14="http://schemas.microsoft.com/office/powerpoint/2010/main" val="2219867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lgn="l"/>
            <a:r>
              <a:rPr lang="en-GB" altLang="en-US" sz="3200" dirty="0">
                <a:solidFill>
                  <a:schemeClr val="tx2"/>
                </a:solidFill>
              </a:rPr>
              <a:t>5. The Psychological Contract</a:t>
            </a:r>
          </a:p>
        </p:txBody>
      </p:sp>
      <p:graphicFrame>
        <p:nvGraphicFramePr>
          <p:cNvPr id="4" name="Content Placeholder 3"/>
          <p:cNvGraphicFramePr>
            <a:graphicFrameLocks noGrp="1"/>
          </p:cNvGraphicFramePr>
          <p:nvPr>
            <p:ph idx="1"/>
          </p:nvPr>
        </p:nvGraphicFramePr>
        <p:xfrm>
          <a:off x="457200" y="1600200"/>
          <a:ext cx="8229600" cy="3773945"/>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753">
                <a:tc>
                  <a:txBody>
                    <a:bodyPr/>
                    <a:lstStyle/>
                    <a:p>
                      <a:r>
                        <a:rPr lang="en-GB" sz="1800" dirty="0"/>
                        <a:t>Employees</a:t>
                      </a:r>
                      <a:r>
                        <a:rPr lang="en-GB" sz="1800" baseline="0" dirty="0"/>
                        <a:t> promise to</a:t>
                      </a:r>
                      <a:endParaRPr lang="en-GB" sz="1800" dirty="0"/>
                    </a:p>
                  </a:txBody>
                  <a:tcPr marT="45710" marB="45710"/>
                </a:tc>
                <a:tc>
                  <a:txBody>
                    <a:bodyPr/>
                    <a:lstStyle/>
                    <a:p>
                      <a:r>
                        <a:rPr lang="en-GB" sz="1800" dirty="0"/>
                        <a:t>Employers promise to:</a:t>
                      </a:r>
                    </a:p>
                  </a:txBody>
                  <a:tcPr marT="45710" marB="45710"/>
                </a:tc>
                <a:extLst>
                  <a:ext uri="{0D108BD9-81ED-4DB2-BD59-A6C34878D82A}">
                    <a16:rowId xmlns:a16="http://schemas.microsoft.com/office/drawing/2014/main" val="10000"/>
                  </a:ext>
                </a:extLst>
              </a:tr>
              <a:tr h="370753">
                <a:tc>
                  <a:txBody>
                    <a:bodyPr/>
                    <a:lstStyle/>
                    <a:p>
                      <a:r>
                        <a:rPr lang="en-GB" sz="1800" dirty="0"/>
                        <a:t>Work hard</a:t>
                      </a:r>
                    </a:p>
                  </a:txBody>
                  <a:tcPr marT="45710" marB="45710"/>
                </a:tc>
                <a:tc>
                  <a:txBody>
                    <a:bodyPr/>
                    <a:lstStyle/>
                    <a:p>
                      <a:r>
                        <a:rPr lang="en-GB" sz="1800" dirty="0"/>
                        <a:t>Pay linked to performance</a:t>
                      </a:r>
                    </a:p>
                  </a:txBody>
                  <a:tcPr marT="45710" marB="45710"/>
                </a:tc>
                <a:extLst>
                  <a:ext uri="{0D108BD9-81ED-4DB2-BD59-A6C34878D82A}">
                    <a16:rowId xmlns:a16="http://schemas.microsoft.com/office/drawing/2014/main" val="10001"/>
                  </a:ext>
                </a:extLst>
              </a:tr>
              <a:tr h="370753">
                <a:tc>
                  <a:txBody>
                    <a:bodyPr/>
                    <a:lstStyle/>
                    <a:p>
                      <a:r>
                        <a:rPr lang="en-GB" sz="1800" dirty="0"/>
                        <a:t>Develop new skills and update old ones</a:t>
                      </a:r>
                    </a:p>
                  </a:txBody>
                  <a:tcPr marT="45710" marB="45710"/>
                </a:tc>
                <a:tc>
                  <a:txBody>
                    <a:bodyPr/>
                    <a:lstStyle/>
                    <a:p>
                      <a:r>
                        <a:rPr lang="en-GB" sz="1800" dirty="0"/>
                        <a:t>Delegate interesting tasks</a:t>
                      </a:r>
                    </a:p>
                  </a:txBody>
                  <a:tcPr marT="45710" marB="45710"/>
                </a:tc>
                <a:extLst>
                  <a:ext uri="{0D108BD9-81ED-4DB2-BD59-A6C34878D82A}">
                    <a16:rowId xmlns:a16="http://schemas.microsoft.com/office/drawing/2014/main" val="10002"/>
                  </a:ext>
                </a:extLst>
              </a:tr>
              <a:tr h="370753">
                <a:tc>
                  <a:txBody>
                    <a:bodyPr/>
                    <a:lstStyle/>
                    <a:p>
                      <a:r>
                        <a:rPr lang="en-GB" sz="1800" dirty="0"/>
                        <a:t>Show</a:t>
                      </a:r>
                      <a:r>
                        <a:rPr lang="en-GB" sz="1800" baseline="0" dirty="0"/>
                        <a:t> loyalty to the organisation</a:t>
                      </a:r>
                      <a:endParaRPr lang="en-GB" sz="1800" dirty="0"/>
                    </a:p>
                  </a:txBody>
                  <a:tcPr marT="45710" marB="45710"/>
                </a:tc>
                <a:tc>
                  <a:txBody>
                    <a:bodyPr/>
                    <a:lstStyle/>
                    <a:p>
                      <a:r>
                        <a:rPr lang="en-GB" sz="1800" dirty="0"/>
                        <a:t>Recognition for innovation or new ideas</a:t>
                      </a:r>
                    </a:p>
                  </a:txBody>
                  <a:tcPr marT="45710" marB="45710"/>
                </a:tc>
                <a:extLst>
                  <a:ext uri="{0D108BD9-81ED-4DB2-BD59-A6C34878D82A}">
                    <a16:rowId xmlns:a16="http://schemas.microsoft.com/office/drawing/2014/main" val="10003"/>
                  </a:ext>
                </a:extLst>
              </a:tr>
              <a:tr h="370753">
                <a:tc>
                  <a:txBody>
                    <a:bodyPr/>
                    <a:lstStyle/>
                    <a:p>
                      <a:r>
                        <a:rPr lang="en-GB" sz="1800" dirty="0"/>
                        <a:t>Be honest</a:t>
                      </a:r>
                    </a:p>
                  </a:txBody>
                  <a:tcPr marT="45710" marB="45710"/>
                </a:tc>
                <a:tc>
                  <a:txBody>
                    <a:bodyPr/>
                    <a:lstStyle/>
                    <a:p>
                      <a:r>
                        <a:rPr lang="en-GB" sz="1800" dirty="0"/>
                        <a:t>Reasonable job security</a:t>
                      </a:r>
                    </a:p>
                  </a:txBody>
                  <a:tcPr marT="45710" marB="45710"/>
                </a:tc>
                <a:extLst>
                  <a:ext uri="{0D108BD9-81ED-4DB2-BD59-A6C34878D82A}">
                    <a16:rowId xmlns:a16="http://schemas.microsoft.com/office/drawing/2014/main" val="10004"/>
                  </a:ext>
                </a:extLst>
              </a:tr>
              <a:tr h="370753">
                <a:tc>
                  <a:txBody>
                    <a:bodyPr/>
                    <a:lstStyle/>
                    <a:p>
                      <a:r>
                        <a:rPr lang="en-GB" sz="1800" dirty="0"/>
                        <a:t>Be flexible</a:t>
                      </a:r>
                    </a:p>
                  </a:txBody>
                  <a:tcPr marT="45710" marB="45710"/>
                </a:tc>
                <a:tc>
                  <a:txBody>
                    <a:bodyPr/>
                    <a:lstStyle/>
                    <a:p>
                      <a:r>
                        <a:rPr lang="en-GB" sz="1800" dirty="0"/>
                        <a:t>An attractive benefits package</a:t>
                      </a:r>
                    </a:p>
                  </a:txBody>
                  <a:tcPr marT="45710" marB="45710"/>
                </a:tc>
                <a:extLst>
                  <a:ext uri="{0D108BD9-81ED-4DB2-BD59-A6C34878D82A}">
                    <a16:rowId xmlns:a16="http://schemas.microsoft.com/office/drawing/2014/main" val="10005"/>
                  </a:ext>
                </a:extLst>
              </a:tr>
              <a:tr h="640056">
                <a:tc>
                  <a:txBody>
                    <a:bodyPr/>
                    <a:lstStyle/>
                    <a:p>
                      <a:r>
                        <a:rPr lang="en-GB" sz="1800" dirty="0"/>
                        <a:t>Maintain high levels of attendance and punctuality</a:t>
                      </a:r>
                    </a:p>
                  </a:txBody>
                  <a:tcPr marT="45710" marB="45710"/>
                </a:tc>
                <a:tc>
                  <a:txBody>
                    <a:bodyPr/>
                    <a:lstStyle/>
                    <a:p>
                      <a:r>
                        <a:rPr lang="en-GB" sz="1800" dirty="0"/>
                        <a:t>Opportunities for promotion</a:t>
                      </a:r>
                    </a:p>
                  </a:txBody>
                  <a:tcPr marT="45710" marB="45710"/>
                </a:tc>
                <a:extLst>
                  <a:ext uri="{0D108BD9-81ED-4DB2-BD59-A6C34878D82A}">
                    <a16:rowId xmlns:a16="http://schemas.microsoft.com/office/drawing/2014/main" val="10006"/>
                  </a:ext>
                </a:extLst>
              </a:tr>
              <a:tr h="370753">
                <a:tc>
                  <a:txBody>
                    <a:bodyPr/>
                    <a:lstStyle/>
                    <a:p>
                      <a:r>
                        <a:rPr lang="en-GB" sz="1800" dirty="0"/>
                        <a:t>Be courteous to clients and colleagues</a:t>
                      </a:r>
                    </a:p>
                  </a:txBody>
                  <a:tcPr marT="45710" marB="45710"/>
                </a:tc>
                <a:tc>
                  <a:txBody>
                    <a:bodyPr/>
                    <a:lstStyle/>
                    <a:p>
                      <a:r>
                        <a:rPr lang="en-GB" sz="1800" dirty="0"/>
                        <a:t>Respectful treatment</a:t>
                      </a:r>
                    </a:p>
                  </a:txBody>
                  <a:tcPr marT="45710" marB="4571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8387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lgn="l"/>
            <a:r>
              <a:rPr lang="en-GB" altLang="en-US" sz="3600" dirty="0">
                <a:solidFill>
                  <a:schemeClr val="tx2"/>
                </a:solidFill>
              </a:rPr>
              <a:t>5. The Psychological Contract</a:t>
            </a:r>
            <a:endParaRPr lang="en-GB" altLang="en-US" sz="3600" dirty="0"/>
          </a:p>
        </p:txBody>
      </p:sp>
      <p:sp>
        <p:nvSpPr>
          <p:cNvPr id="3" name="Content Placeholder 2"/>
          <p:cNvSpPr>
            <a:spLocks noGrp="1"/>
          </p:cNvSpPr>
          <p:nvPr>
            <p:ph idx="1"/>
          </p:nvPr>
        </p:nvSpPr>
        <p:spPr/>
        <p:txBody>
          <a:bodyPr>
            <a:normAutofit fontScale="92500" lnSpcReduction="20000"/>
          </a:bodyPr>
          <a:lstStyle/>
          <a:p>
            <a:pPr marL="0" indent="0">
              <a:buNone/>
              <a:defRPr/>
            </a:pPr>
            <a:r>
              <a:rPr lang="en-GB" dirty="0"/>
              <a:t>Guest (2010):</a:t>
            </a:r>
          </a:p>
          <a:p>
            <a:pPr>
              <a:buFont typeface="Arial" charset="0"/>
              <a:buChar char="•"/>
              <a:defRPr/>
            </a:pPr>
            <a:r>
              <a:rPr lang="en-GB" dirty="0"/>
              <a:t>People management practices will influence the state of the psychological contract</a:t>
            </a:r>
          </a:p>
          <a:p>
            <a:pPr>
              <a:buFont typeface="Arial" charset="0"/>
              <a:buChar char="•"/>
              <a:defRPr/>
            </a:pPr>
            <a:r>
              <a:rPr lang="en-GB" dirty="0"/>
              <a:t>The contract is based on employee’s sense of fairness and trust and their belief that the employer is ‘honouring the deal’ between them</a:t>
            </a:r>
          </a:p>
          <a:p>
            <a:pPr>
              <a:buFont typeface="Arial" charset="0"/>
              <a:buChar char="•"/>
              <a:defRPr/>
            </a:pPr>
            <a:r>
              <a:rPr lang="en-GB" dirty="0"/>
              <a:t>Positive psychological contract can have a positive impact on business performance.</a:t>
            </a:r>
          </a:p>
        </p:txBody>
      </p:sp>
    </p:spTree>
    <p:extLst>
      <p:ext uri="{BB962C8B-B14F-4D97-AF65-F5344CB8AC3E}">
        <p14:creationId xmlns:p14="http://schemas.microsoft.com/office/powerpoint/2010/main" val="32167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altLang="en-US" dirty="0"/>
              <a:t>5. The Psychological Contract</a:t>
            </a:r>
            <a:endParaRPr lang="en-GB" dirty="0"/>
          </a:p>
        </p:txBody>
      </p:sp>
      <p:sp>
        <p:nvSpPr>
          <p:cNvPr id="26627" name="Content Placeholder 2"/>
          <p:cNvSpPr>
            <a:spLocks noGrp="1"/>
          </p:cNvSpPr>
          <p:nvPr>
            <p:ph type="body" orient="vert" idx="1"/>
          </p:nvPr>
        </p:nvSpPr>
        <p:spPr/>
        <p:txBody>
          <a:bodyPr>
            <a:normAutofit fontScale="92500" lnSpcReduction="10000"/>
          </a:bodyPr>
          <a:lstStyle/>
          <a:p>
            <a:r>
              <a:rPr lang="en-GB" altLang="en-US" dirty="0"/>
              <a:t>Negative impact on job satisfaction</a:t>
            </a:r>
          </a:p>
          <a:p>
            <a:r>
              <a:rPr lang="en-GB" altLang="en-US" dirty="0"/>
              <a:t>A negative impact on the commitment of the employee</a:t>
            </a:r>
          </a:p>
          <a:p>
            <a:r>
              <a:rPr lang="en-GB" altLang="en-US" dirty="0"/>
              <a:t>A negative impact on employee engagement</a:t>
            </a:r>
          </a:p>
          <a:p>
            <a:r>
              <a:rPr lang="en-GB" altLang="en-US" dirty="0"/>
              <a:t>Manager’s job to take responsibility to maintain the contract</a:t>
            </a:r>
          </a:p>
          <a:p>
            <a:r>
              <a:rPr lang="en-GB" altLang="en-US" dirty="0"/>
              <a:t>Preventing breach in the first place is better than trying to repair the damage afterwards</a:t>
            </a:r>
          </a:p>
        </p:txBody>
      </p:sp>
      <p:sp>
        <p:nvSpPr>
          <p:cNvPr id="3" name="Vertical Text Placeholder 2"/>
          <p:cNvSpPr>
            <a:spLocks noGrp="1"/>
          </p:cNvSpPr>
          <p:nvPr>
            <p:ph type="body" orient="vert" idx="13"/>
          </p:nvPr>
        </p:nvSpPr>
        <p:spPr/>
        <p:txBody>
          <a:bodyPr/>
          <a:lstStyle/>
          <a:p>
            <a:pPr marL="0" indent="0">
              <a:buNone/>
            </a:pPr>
            <a:r>
              <a:rPr lang="en-GB" dirty="0"/>
              <a:t>What happens if the contract is broken?</a:t>
            </a:r>
          </a:p>
        </p:txBody>
      </p:sp>
    </p:spTree>
    <p:extLst>
      <p:ext uri="{BB962C8B-B14F-4D97-AF65-F5344CB8AC3E}">
        <p14:creationId xmlns:p14="http://schemas.microsoft.com/office/powerpoint/2010/main" val="65125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dirty="0"/>
              <a:t>6. Trust</a:t>
            </a:r>
          </a:p>
        </p:txBody>
      </p:sp>
      <p:sp>
        <p:nvSpPr>
          <p:cNvPr id="19459" name="Content Placeholder 2"/>
          <p:cNvSpPr>
            <a:spLocks noGrp="1"/>
          </p:cNvSpPr>
          <p:nvPr>
            <p:ph type="body" orient="vert" idx="1"/>
          </p:nvPr>
        </p:nvSpPr>
        <p:spPr/>
        <p:txBody>
          <a:bodyPr/>
          <a:lstStyle/>
          <a:p>
            <a:pPr marL="0" indent="0">
              <a:buNone/>
            </a:pPr>
            <a:r>
              <a:rPr lang="en-GB" altLang="en-US" i="1" dirty="0"/>
              <a:t>‘Trust is a psychological state comprising the intention to accept vulnerability based upon positive expectations of the intentions or behaviour of another’</a:t>
            </a:r>
          </a:p>
          <a:p>
            <a:pPr>
              <a:buFont typeface="Arial" panose="020B0604020202020204" pitchFamily="34" charset="0"/>
              <a:buNone/>
            </a:pPr>
            <a:endParaRPr lang="en-GB" altLang="en-US" sz="2000" dirty="0"/>
          </a:p>
          <a:p>
            <a:pPr>
              <a:buFont typeface="Arial" panose="020B0604020202020204" pitchFamily="34" charset="0"/>
              <a:buNone/>
            </a:pPr>
            <a:endParaRPr lang="en-GB" altLang="en-US" sz="2000" dirty="0"/>
          </a:p>
          <a:p>
            <a:pPr>
              <a:buFont typeface="Arial" panose="020B0604020202020204" pitchFamily="34" charset="0"/>
              <a:buNone/>
            </a:pPr>
            <a:r>
              <a:rPr lang="en-GB" altLang="en-US" sz="2000" dirty="0"/>
              <a:t>(Rousseau et al, 1998, pg. 393)</a:t>
            </a:r>
          </a:p>
        </p:txBody>
      </p:sp>
      <p:sp>
        <p:nvSpPr>
          <p:cNvPr id="2" name="Vertical Text Placeholder 1"/>
          <p:cNvSpPr>
            <a:spLocks noGrp="1"/>
          </p:cNvSpPr>
          <p:nvPr>
            <p:ph type="body" orient="vert" idx="13"/>
          </p:nvPr>
        </p:nvSpPr>
        <p:spPr/>
        <p:txBody>
          <a:bodyPr/>
          <a:lstStyle/>
          <a:p>
            <a:pPr marL="0" indent="0">
              <a:buNone/>
            </a:pPr>
            <a:r>
              <a:rPr lang="en-GB" dirty="0"/>
              <a:t>What is trust?</a:t>
            </a:r>
          </a:p>
        </p:txBody>
      </p:sp>
    </p:spTree>
    <p:extLst>
      <p:ext uri="{BB962C8B-B14F-4D97-AF65-F5344CB8AC3E}">
        <p14:creationId xmlns:p14="http://schemas.microsoft.com/office/powerpoint/2010/main" val="446148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dirty="0"/>
              <a:t>6. Trust</a:t>
            </a:r>
          </a:p>
        </p:txBody>
      </p:sp>
      <p:sp>
        <p:nvSpPr>
          <p:cNvPr id="3" name="Vertical Text Placeholder 2"/>
          <p:cNvSpPr>
            <a:spLocks noGrp="1"/>
          </p:cNvSpPr>
          <p:nvPr>
            <p:ph type="body" orient="vert" idx="1"/>
          </p:nvPr>
        </p:nvSpPr>
        <p:spPr/>
        <p:txBody>
          <a:bodyPr>
            <a:normAutofit fontScale="92500"/>
          </a:bodyPr>
          <a:lstStyle/>
          <a:p>
            <a:r>
              <a:rPr lang="en-GB" dirty="0"/>
              <a:t>37% trust their organisations senior management.</a:t>
            </a:r>
          </a:p>
          <a:p>
            <a:r>
              <a:rPr lang="en-GB" dirty="0"/>
              <a:t>For almost every employee who says they trust their manager there is another who does not trust them, with roughly as many waiting to be convinced one way or the other. </a:t>
            </a:r>
          </a:p>
          <a:p>
            <a:pPr lvl="0">
              <a:buNone/>
            </a:pPr>
            <a:endParaRPr lang="en-GB" altLang="en-US" sz="2400" dirty="0">
              <a:solidFill>
                <a:prstClr val="black"/>
              </a:solidFill>
            </a:endParaRPr>
          </a:p>
          <a:p>
            <a:pPr lvl="0">
              <a:buNone/>
            </a:pPr>
            <a:r>
              <a:rPr lang="en-GB" altLang="en-US" sz="2400" dirty="0">
                <a:solidFill>
                  <a:prstClr val="black"/>
                </a:solidFill>
              </a:rPr>
              <a:t>(CIPD, 2013 ‘Are organisations losing the trust of their workers?’)</a:t>
            </a:r>
          </a:p>
          <a:p>
            <a:pPr marL="0" indent="0">
              <a:buNone/>
            </a:pPr>
            <a:endParaRPr lang="en-GB" dirty="0"/>
          </a:p>
        </p:txBody>
      </p:sp>
      <p:sp>
        <p:nvSpPr>
          <p:cNvPr id="2" name="Vertical Text Placeholder 1"/>
          <p:cNvSpPr>
            <a:spLocks noGrp="1"/>
          </p:cNvSpPr>
          <p:nvPr>
            <p:ph type="body" orient="vert" idx="13"/>
          </p:nvPr>
        </p:nvSpPr>
        <p:spPr/>
        <p:txBody>
          <a:bodyPr/>
          <a:lstStyle/>
          <a:p>
            <a:pPr marL="0" indent="0">
              <a:buNone/>
            </a:pPr>
            <a:r>
              <a:rPr lang="en-GB" sz="2400" dirty="0"/>
              <a:t>Who do you trust?</a:t>
            </a:r>
          </a:p>
        </p:txBody>
      </p:sp>
    </p:spTree>
    <p:extLst>
      <p:ext uri="{BB962C8B-B14F-4D97-AF65-F5344CB8AC3E}">
        <p14:creationId xmlns:p14="http://schemas.microsoft.com/office/powerpoint/2010/main" val="171485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Content Placeholder 2"/>
          <p:cNvSpPr>
            <a:spLocks noGrp="1"/>
          </p:cNvSpPr>
          <p:nvPr>
            <p:ph idx="1"/>
          </p:nvPr>
        </p:nvSpPr>
        <p:spPr/>
        <p:txBody>
          <a:bodyPr>
            <a:normAutofit fontScale="92500" lnSpcReduction="10000"/>
          </a:bodyPr>
          <a:lstStyle/>
          <a:p>
            <a:r>
              <a:rPr lang="en-GB" altLang="en-US"/>
              <a:t>Employee attitudes towards senior leaders are steadily improving. The area where senior leaders continue to be weakest is consulting with employees on important decisions</a:t>
            </a:r>
          </a:p>
          <a:p>
            <a:r>
              <a:rPr lang="en-GB" altLang="en-US"/>
              <a:t>The public sector still scores the worst in this area, there has been an improvement from autumn 2014, which hopefully is a reflection of positive action being taken.</a:t>
            </a:r>
          </a:p>
        </p:txBody>
      </p:sp>
      <p:sp>
        <p:nvSpPr>
          <p:cNvPr id="7" name="Title 1"/>
          <p:cNvSpPr>
            <a:spLocks noGrp="1"/>
          </p:cNvSpPr>
          <p:nvPr>
            <p:ph type="title"/>
          </p:nvPr>
        </p:nvSpPr>
        <p:spPr>
          <a:xfrm>
            <a:off x="405584" y="263001"/>
            <a:ext cx="8229600" cy="1143000"/>
          </a:xfrm>
        </p:spPr>
        <p:txBody>
          <a:bodyPr>
            <a:normAutofit/>
          </a:bodyPr>
          <a:lstStyle/>
          <a:p>
            <a:pPr algn="l"/>
            <a:r>
              <a:rPr lang="en-GB" altLang="en-US" sz="3200" dirty="0">
                <a:solidFill>
                  <a:schemeClr val="tx2"/>
                </a:solidFill>
              </a:rPr>
              <a:t>6. Trust</a:t>
            </a:r>
          </a:p>
        </p:txBody>
      </p:sp>
    </p:spTree>
    <p:extLst>
      <p:ext uri="{BB962C8B-B14F-4D97-AF65-F5344CB8AC3E}">
        <p14:creationId xmlns:p14="http://schemas.microsoft.com/office/powerpoint/2010/main" val="4293904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a:t>6. Trust</a:t>
            </a:r>
          </a:p>
        </p:txBody>
      </p:sp>
      <p:sp>
        <p:nvSpPr>
          <p:cNvPr id="20483" name="Content Placeholder 2"/>
          <p:cNvSpPr>
            <a:spLocks noGrp="1"/>
          </p:cNvSpPr>
          <p:nvPr>
            <p:ph type="body" orient="vert" idx="1"/>
          </p:nvPr>
        </p:nvSpPr>
        <p:spPr/>
        <p:txBody>
          <a:bodyPr>
            <a:normAutofit lnSpcReduction="10000"/>
          </a:bodyPr>
          <a:lstStyle/>
          <a:p>
            <a:r>
              <a:rPr lang="en-GB" altLang="en-US"/>
              <a:t>Members of the public have lost confidence and trust in politics, financial establishments, the media and organised religion</a:t>
            </a:r>
          </a:p>
          <a:p>
            <a:r>
              <a:rPr lang="en-GB" altLang="en-US"/>
              <a:t>Major CIPD (2012) research report  ‘</a:t>
            </a:r>
            <a:r>
              <a:rPr lang="en-GB" altLang="en-US" i="1"/>
              <a:t>Where has all the trust gone</a:t>
            </a:r>
            <a:r>
              <a:rPr lang="en-GB" altLang="en-US"/>
              <a:t>?’ examines the issue of trust, why it matters and what can be done to repair it.</a:t>
            </a:r>
          </a:p>
        </p:txBody>
      </p:sp>
      <p:sp>
        <p:nvSpPr>
          <p:cNvPr id="2" name="Vertical Text Placeholder 1"/>
          <p:cNvSpPr>
            <a:spLocks noGrp="1"/>
          </p:cNvSpPr>
          <p:nvPr>
            <p:ph type="body" orient="vert" idx="13"/>
          </p:nvPr>
        </p:nvSpPr>
        <p:spPr/>
        <p:txBody>
          <a:bodyPr/>
          <a:lstStyle/>
          <a:p>
            <a:pPr marL="0" indent="0">
              <a:buNone/>
            </a:pPr>
            <a:r>
              <a:rPr lang="en-GB" dirty="0"/>
              <a:t>Crisis of Trust</a:t>
            </a:r>
          </a:p>
        </p:txBody>
      </p:sp>
    </p:spTree>
    <p:extLst>
      <p:ext uri="{BB962C8B-B14F-4D97-AF65-F5344CB8AC3E}">
        <p14:creationId xmlns:p14="http://schemas.microsoft.com/office/powerpoint/2010/main" val="3604040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a:t>6. Trust</a:t>
            </a:r>
          </a:p>
        </p:txBody>
      </p:sp>
      <p:sp>
        <p:nvSpPr>
          <p:cNvPr id="21507" name="Content Placeholder 2"/>
          <p:cNvSpPr>
            <a:spLocks noGrp="1"/>
          </p:cNvSpPr>
          <p:nvPr>
            <p:ph type="body" orient="vert" idx="1"/>
          </p:nvPr>
        </p:nvSpPr>
        <p:spPr/>
        <p:txBody>
          <a:bodyPr/>
          <a:lstStyle/>
          <a:p>
            <a:pPr marL="0" indent="0">
              <a:buNone/>
            </a:pPr>
            <a:r>
              <a:rPr lang="en-GB" altLang="en-US" dirty="0"/>
              <a:t>The report identifies:</a:t>
            </a:r>
          </a:p>
          <a:p>
            <a:r>
              <a:rPr lang="en-GB" altLang="en-US" dirty="0"/>
              <a:t>Trust in each other</a:t>
            </a:r>
          </a:p>
          <a:p>
            <a:r>
              <a:rPr lang="en-GB" altLang="en-US" dirty="0"/>
              <a:t>Trust in the organisation</a:t>
            </a:r>
          </a:p>
          <a:p>
            <a:r>
              <a:rPr lang="en-GB" altLang="en-US" dirty="0"/>
              <a:t>Trust in external relations</a:t>
            </a:r>
          </a:p>
          <a:p>
            <a:r>
              <a:rPr lang="en-GB" altLang="en-US" dirty="0"/>
              <a:t>Trust in leaders</a:t>
            </a:r>
          </a:p>
          <a:p>
            <a:r>
              <a:rPr lang="en-GB" altLang="en-US" dirty="0"/>
              <a:t>Trust in line manager</a:t>
            </a:r>
          </a:p>
        </p:txBody>
      </p:sp>
      <p:sp>
        <p:nvSpPr>
          <p:cNvPr id="2" name="Vertical Text Placeholder 1"/>
          <p:cNvSpPr>
            <a:spLocks noGrp="1"/>
          </p:cNvSpPr>
          <p:nvPr>
            <p:ph type="body" orient="vert" idx="13"/>
          </p:nvPr>
        </p:nvSpPr>
        <p:spPr/>
        <p:txBody>
          <a:bodyPr/>
          <a:lstStyle/>
          <a:p>
            <a:pPr marL="0" indent="0">
              <a:buNone/>
            </a:pPr>
            <a:r>
              <a:rPr lang="en-GB" altLang="en-US" dirty="0"/>
              <a:t>Types of trust relationships</a:t>
            </a:r>
            <a:endParaRPr lang="en-GB" dirty="0"/>
          </a:p>
        </p:txBody>
      </p:sp>
      <p:pic>
        <p:nvPicPr>
          <p:cNvPr id="4" name="Picture 3" descr="stakeholders.png"/>
          <p:cNvPicPr>
            <a:picLocks noChangeAspect="1"/>
          </p:cNvPicPr>
          <p:nvPr/>
        </p:nvPicPr>
        <p:blipFill>
          <a:blip r:embed="rId3"/>
          <a:stretch>
            <a:fillRect/>
          </a:stretch>
        </p:blipFill>
        <p:spPr>
          <a:xfrm>
            <a:off x="5562600" y="2209800"/>
            <a:ext cx="2743200" cy="1666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08254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a:t>6. Trust</a:t>
            </a:r>
          </a:p>
        </p:txBody>
      </p:sp>
      <p:sp>
        <p:nvSpPr>
          <p:cNvPr id="22531" name="Content Placeholder 2"/>
          <p:cNvSpPr>
            <a:spLocks noGrp="1"/>
          </p:cNvSpPr>
          <p:nvPr>
            <p:ph type="body" orient="vert" idx="1"/>
          </p:nvPr>
        </p:nvSpPr>
        <p:spPr/>
        <p:txBody>
          <a:bodyPr>
            <a:normAutofit fontScale="92500"/>
          </a:bodyPr>
          <a:lstStyle/>
          <a:p>
            <a:pPr>
              <a:buFont typeface="Arial" panose="020B0604020202020204" pitchFamily="34" charset="0"/>
              <a:buNone/>
            </a:pPr>
            <a:r>
              <a:rPr lang="en-GB" altLang="en-US"/>
              <a:t>Key elements in building trust include:</a:t>
            </a:r>
          </a:p>
          <a:p>
            <a:r>
              <a:rPr lang="en-GB" altLang="en-US"/>
              <a:t>Improved communication</a:t>
            </a:r>
          </a:p>
          <a:p>
            <a:r>
              <a:rPr lang="en-GB" altLang="en-US"/>
              <a:t>Stronger employee voice</a:t>
            </a:r>
          </a:p>
          <a:p>
            <a:r>
              <a:rPr lang="en-GB" altLang="en-US"/>
              <a:t>More meaningful consultation</a:t>
            </a:r>
          </a:p>
          <a:p>
            <a:r>
              <a:rPr lang="en-GB" altLang="en-US"/>
              <a:t>Ensure that systems and individual behaviour reinforce corporate values.</a:t>
            </a:r>
          </a:p>
          <a:p>
            <a:pPr>
              <a:buFont typeface="Arial" panose="020B0604020202020204" pitchFamily="34" charset="0"/>
              <a:buNone/>
            </a:pPr>
            <a:r>
              <a:rPr lang="en-GB" altLang="en-US" sz="2400"/>
              <a:t>Are organisations losing the trust of their workers?. (2013). </a:t>
            </a:r>
            <a:r>
              <a:rPr lang="en-GB" altLang="en-US" sz="2400" i="1"/>
              <a:t>CIPD</a:t>
            </a:r>
            <a:r>
              <a:rPr lang="en-GB" altLang="en-US" sz="2400"/>
              <a:t>. </a:t>
            </a:r>
          </a:p>
        </p:txBody>
      </p:sp>
      <p:sp>
        <p:nvSpPr>
          <p:cNvPr id="2" name="Vertical Text Placeholder 1"/>
          <p:cNvSpPr>
            <a:spLocks noGrp="1"/>
          </p:cNvSpPr>
          <p:nvPr>
            <p:ph type="body" orient="vert" idx="13"/>
          </p:nvPr>
        </p:nvSpPr>
        <p:spPr/>
        <p:txBody>
          <a:bodyPr/>
          <a:lstStyle/>
          <a:p>
            <a:pPr marL="0" indent="0">
              <a:buNone/>
            </a:pPr>
            <a:r>
              <a:rPr lang="en-GB" sz="2400" dirty="0"/>
              <a:t>Building Trust</a:t>
            </a:r>
          </a:p>
        </p:txBody>
      </p:sp>
      <p:pic>
        <p:nvPicPr>
          <p:cNvPr id="4" name="Picture 3" descr="building trust.jpg"/>
          <p:cNvPicPr>
            <a:picLocks noChangeAspect="1"/>
          </p:cNvPicPr>
          <p:nvPr/>
        </p:nvPicPr>
        <p:blipFill>
          <a:blip r:embed="rId3" cstate="print"/>
          <a:stretch>
            <a:fillRect/>
          </a:stretch>
        </p:blipFill>
        <p:spPr>
          <a:xfrm>
            <a:off x="6096000" y="2073548"/>
            <a:ext cx="2571750" cy="1422127"/>
          </a:xfrm>
          <a:prstGeom prst="rect">
            <a:avLst/>
          </a:prstGeom>
          <a:ln>
            <a:noFill/>
          </a:ln>
          <a:effectLst>
            <a:softEdge rad="112500"/>
          </a:effectLst>
        </p:spPr>
      </p:pic>
    </p:spTree>
    <p:extLst>
      <p:ext uri="{BB962C8B-B14F-4D97-AF65-F5344CB8AC3E}">
        <p14:creationId xmlns:p14="http://schemas.microsoft.com/office/powerpoint/2010/main" val="2330910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lgn="l"/>
            <a:r>
              <a:rPr lang="en-GB" altLang="en-US" sz="3600" dirty="0">
                <a:solidFill>
                  <a:schemeClr val="tx2"/>
                </a:solidFill>
              </a:rPr>
              <a:t>Bringing it all together….</a:t>
            </a:r>
          </a:p>
        </p:txBody>
      </p:sp>
      <p:sp>
        <p:nvSpPr>
          <p:cNvPr id="3" name="Content Placeholder 2"/>
          <p:cNvSpPr>
            <a:spLocks noGrp="1"/>
          </p:cNvSpPr>
          <p:nvPr>
            <p:ph idx="1"/>
          </p:nvPr>
        </p:nvSpPr>
        <p:spPr>
          <a:xfrm>
            <a:off x="390364" y="1268760"/>
            <a:ext cx="8363272" cy="4205064"/>
          </a:xfrm>
        </p:spPr>
        <p:txBody>
          <a:bodyPr>
            <a:normAutofit fontScale="92500" lnSpcReduction="10000"/>
          </a:bodyPr>
          <a:lstStyle/>
          <a:p>
            <a:pPr marL="0" indent="0">
              <a:buFont typeface="Arial" charset="0"/>
              <a:buNone/>
              <a:defRPr/>
            </a:pPr>
            <a:r>
              <a:rPr lang="en-GB" dirty="0"/>
              <a:t>Leaders and managers should pay close attention to:</a:t>
            </a:r>
          </a:p>
          <a:p>
            <a:pPr>
              <a:buFontTx/>
              <a:buChar char="-"/>
              <a:defRPr/>
            </a:pPr>
            <a:r>
              <a:rPr lang="en-GB" dirty="0"/>
              <a:t>Effective communications that keep employees well informed </a:t>
            </a:r>
          </a:p>
          <a:p>
            <a:pPr>
              <a:buFontTx/>
              <a:buChar char="-"/>
              <a:defRPr/>
            </a:pPr>
            <a:r>
              <a:rPr lang="en-GB" dirty="0"/>
              <a:t>Give employees a meaningful voice</a:t>
            </a:r>
          </a:p>
          <a:p>
            <a:pPr>
              <a:buFontTx/>
              <a:buChar char="-"/>
              <a:defRPr/>
            </a:pPr>
            <a:r>
              <a:rPr lang="en-GB" dirty="0"/>
              <a:t>Role model the behaviours of employee engagement</a:t>
            </a:r>
          </a:p>
          <a:p>
            <a:pPr>
              <a:buFontTx/>
              <a:buChar char="-"/>
              <a:defRPr/>
            </a:pPr>
            <a:r>
              <a:rPr lang="en-GB" dirty="0"/>
              <a:t>Fair and just management processes and support employee well being</a:t>
            </a:r>
          </a:p>
          <a:p>
            <a:pPr>
              <a:buFontTx/>
              <a:buChar char="-"/>
              <a:defRPr/>
            </a:pPr>
            <a:endParaRPr lang="en-GB" dirty="0"/>
          </a:p>
          <a:p>
            <a:pPr>
              <a:buFontTx/>
              <a:buChar char="-"/>
              <a:defRPr/>
            </a:pPr>
            <a:endParaRPr lang="en-GB" dirty="0"/>
          </a:p>
        </p:txBody>
      </p:sp>
    </p:spTree>
    <p:extLst>
      <p:ext uri="{BB962C8B-B14F-4D97-AF65-F5344CB8AC3E}">
        <p14:creationId xmlns:p14="http://schemas.microsoft.com/office/powerpoint/2010/main" val="23915991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659</TotalTime>
  <Words>1750</Words>
  <Application>Microsoft Office PowerPoint</Application>
  <PresentationFormat>On-screen Show (4:3)</PresentationFormat>
  <Paragraphs>224</Paragraphs>
  <Slides>25</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Tahoma</vt:lpstr>
      <vt:lpstr>Verdana</vt:lpstr>
      <vt:lpstr>20140311PresentationUWTSDTemplate</vt:lpstr>
      <vt:lpstr>Contemporary HR in Practice  Employee Engagement and  The Psychological Contract</vt:lpstr>
      <vt:lpstr>Session Overview</vt:lpstr>
      <vt:lpstr>1. What is Employee Engagement?</vt:lpstr>
      <vt:lpstr>1. What is Employee Engagement?</vt:lpstr>
      <vt:lpstr>1. What is Employee Engagement?</vt:lpstr>
      <vt:lpstr>1. What is Employee Engagement?</vt:lpstr>
      <vt:lpstr>1. What is Employee Engagement </vt:lpstr>
      <vt:lpstr>2. How Engaged are Employees? </vt:lpstr>
      <vt:lpstr>2. How Engaged are Employees? </vt:lpstr>
      <vt:lpstr>3. The Drivers for Engagement</vt:lpstr>
      <vt:lpstr>3. The Drivers for Engagement</vt:lpstr>
      <vt:lpstr>4. Implications for HRM</vt:lpstr>
      <vt:lpstr>4. Implications for HRM</vt:lpstr>
      <vt:lpstr>4. Implications for HRM</vt:lpstr>
      <vt:lpstr>5. The Psychological Contract</vt:lpstr>
      <vt:lpstr>5. The Psychological Contract</vt:lpstr>
      <vt:lpstr>5. The Psychological Contract</vt:lpstr>
      <vt:lpstr>5. The Psychological Contract</vt:lpstr>
      <vt:lpstr>6. Trust</vt:lpstr>
      <vt:lpstr>6. Trust</vt:lpstr>
      <vt:lpstr>6. Trust</vt:lpstr>
      <vt:lpstr>6. Trust</vt:lpstr>
      <vt:lpstr>6. Trust</vt:lpstr>
      <vt:lpstr>6. Trust</vt:lpstr>
      <vt:lpstr>Bringing it all together….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20</cp:revision>
  <dcterms:created xsi:type="dcterms:W3CDTF">2015-04-14T15:21:28Z</dcterms:created>
  <dcterms:modified xsi:type="dcterms:W3CDTF">2018-10-11T13:44:08Z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