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sldIdLst>
    <p:sldId id="256" r:id="rId2"/>
    <p:sldId id="257" r:id="rId3"/>
    <p:sldId id="258" r:id="rId4"/>
    <p:sldId id="260" r:id="rId5"/>
    <p:sldId id="263" r:id="rId6"/>
    <p:sldId id="264" r:id="rId7"/>
    <p:sldId id="270" r:id="rId8"/>
    <p:sldId id="266" r:id="rId9"/>
    <p:sldId id="267" r:id="rId10"/>
    <p:sldId id="269" r:id="rId11"/>
    <p:sldId id="26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06"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D25DAF-22CD-4184-A6DE-21E500BC6F3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063077C-F58D-4985-92DC-97A64DEE4038}">
      <dgm:prSet/>
      <dgm:spPr/>
      <dgm:t>
        <a:bodyPr/>
        <a:lstStyle/>
        <a:p>
          <a:r>
            <a:rPr lang="en-GB" dirty="0"/>
            <a:t>The general attendee of the </a:t>
          </a:r>
          <a:r>
            <a:rPr lang="en-GB" dirty="0" err="1"/>
            <a:t>Ginsperience</a:t>
          </a:r>
          <a:r>
            <a:rPr lang="en-GB" dirty="0"/>
            <a:t> is aged between 30-45 and are usually middle class.</a:t>
          </a:r>
        </a:p>
        <a:p>
          <a:endParaRPr lang="en-US" dirty="0"/>
        </a:p>
      </dgm:t>
    </dgm:pt>
    <dgm:pt modelId="{6D5BE089-7C4B-4B03-8DFC-A3BFECBF82C5}" type="parTrans" cxnId="{3D89EC58-21E0-4966-AA0F-508148215FB0}">
      <dgm:prSet/>
      <dgm:spPr/>
      <dgm:t>
        <a:bodyPr/>
        <a:lstStyle/>
        <a:p>
          <a:endParaRPr lang="en-US"/>
        </a:p>
      </dgm:t>
    </dgm:pt>
    <dgm:pt modelId="{75E9D86A-B48C-4E09-BA0E-1E1B529D0681}" type="sibTrans" cxnId="{3D89EC58-21E0-4966-AA0F-508148215FB0}">
      <dgm:prSet/>
      <dgm:spPr/>
      <dgm:t>
        <a:bodyPr/>
        <a:lstStyle/>
        <a:p>
          <a:endParaRPr lang="en-US"/>
        </a:p>
      </dgm:t>
    </dgm:pt>
    <dgm:pt modelId="{A0C41173-4B92-4152-A2F9-B9067660AF9E}">
      <dgm:prSet/>
      <dgm:spPr/>
      <dgm:t>
        <a:bodyPr/>
        <a:lstStyle/>
        <a:p>
          <a:r>
            <a:rPr lang="en-GB" dirty="0"/>
            <a:t>With the knowledge that millennials (20-30’s) and people aged 45-60 spend more on events like the </a:t>
          </a:r>
          <a:r>
            <a:rPr lang="en-GB" dirty="0" err="1"/>
            <a:t>Ginsperience</a:t>
          </a:r>
          <a:r>
            <a:rPr lang="en-GB" dirty="0"/>
            <a:t>, the aim is to attract a younger audience to future </a:t>
          </a:r>
          <a:r>
            <a:rPr lang="en-GB" dirty="0" err="1"/>
            <a:t>Ginsperience</a:t>
          </a:r>
          <a:r>
            <a:rPr lang="en-GB" dirty="0"/>
            <a:t> events and potentially raise awareness of the products and services offered by Black Powder Gin to a wider audience.</a:t>
          </a:r>
          <a:endParaRPr lang="en-US" dirty="0"/>
        </a:p>
      </dgm:t>
    </dgm:pt>
    <dgm:pt modelId="{6C2AE02F-CE69-431A-80AB-C4AA0D105D7B}" type="parTrans" cxnId="{2A01C26A-BE97-4D81-9373-8535790744B4}">
      <dgm:prSet/>
      <dgm:spPr/>
      <dgm:t>
        <a:bodyPr/>
        <a:lstStyle/>
        <a:p>
          <a:endParaRPr lang="en-US"/>
        </a:p>
      </dgm:t>
    </dgm:pt>
    <dgm:pt modelId="{5BD1928C-9AE3-436E-96A3-F7FB43897EB1}" type="sibTrans" cxnId="{2A01C26A-BE97-4D81-9373-8535790744B4}">
      <dgm:prSet/>
      <dgm:spPr/>
      <dgm:t>
        <a:bodyPr/>
        <a:lstStyle/>
        <a:p>
          <a:endParaRPr lang="en-US"/>
        </a:p>
      </dgm:t>
    </dgm:pt>
    <dgm:pt modelId="{4573B064-0DEF-434E-B8A8-45942ABB1956}" type="pres">
      <dgm:prSet presAssocID="{63D25DAF-22CD-4184-A6DE-21E500BC6F3C}" presName="hierChild1" presStyleCnt="0">
        <dgm:presLayoutVars>
          <dgm:chPref val="1"/>
          <dgm:dir/>
          <dgm:animOne val="branch"/>
          <dgm:animLvl val="lvl"/>
          <dgm:resizeHandles/>
        </dgm:presLayoutVars>
      </dgm:prSet>
      <dgm:spPr/>
    </dgm:pt>
    <dgm:pt modelId="{362B65FA-4048-427B-BB35-1D7F90E17FC7}" type="pres">
      <dgm:prSet presAssocID="{A063077C-F58D-4985-92DC-97A64DEE4038}" presName="hierRoot1" presStyleCnt="0"/>
      <dgm:spPr/>
    </dgm:pt>
    <dgm:pt modelId="{AEEB4D90-6AC8-45B2-B493-D7986EEC36C0}" type="pres">
      <dgm:prSet presAssocID="{A063077C-F58D-4985-92DC-97A64DEE4038}" presName="composite" presStyleCnt="0"/>
      <dgm:spPr/>
    </dgm:pt>
    <dgm:pt modelId="{3EEDCB12-12D1-4AE6-90A9-B3B9D07D2314}" type="pres">
      <dgm:prSet presAssocID="{A063077C-F58D-4985-92DC-97A64DEE4038}" presName="background" presStyleLbl="node0" presStyleIdx="0" presStyleCnt="2"/>
      <dgm:spPr/>
    </dgm:pt>
    <dgm:pt modelId="{C8B55587-2BA1-4D05-8292-FBBCA81FAB0D}" type="pres">
      <dgm:prSet presAssocID="{A063077C-F58D-4985-92DC-97A64DEE4038}" presName="text" presStyleLbl="fgAcc0" presStyleIdx="0" presStyleCnt="2">
        <dgm:presLayoutVars>
          <dgm:chPref val="3"/>
        </dgm:presLayoutVars>
      </dgm:prSet>
      <dgm:spPr/>
    </dgm:pt>
    <dgm:pt modelId="{A5D54B09-C65A-49C2-AAFE-EAC87A458CD5}" type="pres">
      <dgm:prSet presAssocID="{A063077C-F58D-4985-92DC-97A64DEE4038}" presName="hierChild2" presStyleCnt="0"/>
      <dgm:spPr/>
    </dgm:pt>
    <dgm:pt modelId="{1A81AC6F-BE64-4395-9710-60A8A5878A8D}" type="pres">
      <dgm:prSet presAssocID="{A0C41173-4B92-4152-A2F9-B9067660AF9E}" presName="hierRoot1" presStyleCnt="0"/>
      <dgm:spPr/>
    </dgm:pt>
    <dgm:pt modelId="{9F665D6D-A608-42F6-A5F0-87D77CA6F621}" type="pres">
      <dgm:prSet presAssocID="{A0C41173-4B92-4152-A2F9-B9067660AF9E}" presName="composite" presStyleCnt="0"/>
      <dgm:spPr/>
    </dgm:pt>
    <dgm:pt modelId="{8435DD19-8890-4BFF-AF21-499DEDFB463A}" type="pres">
      <dgm:prSet presAssocID="{A0C41173-4B92-4152-A2F9-B9067660AF9E}" presName="background" presStyleLbl="node0" presStyleIdx="1" presStyleCnt="2"/>
      <dgm:spPr/>
    </dgm:pt>
    <dgm:pt modelId="{C6EC6348-E716-4AD1-A306-EE9E803E301D}" type="pres">
      <dgm:prSet presAssocID="{A0C41173-4B92-4152-A2F9-B9067660AF9E}" presName="text" presStyleLbl="fgAcc0" presStyleIdx="1" presStyleCnt="2">
        <dgm:presLayoutVars>
          <dgm:chPref val="3"/>
        </dgm:presLayoutVars>
      </dgm:prSet>
      <dgm:spPr/>
    </dgm:pt>
    <dgm:pt modelId="{D2F073AC-F06F-4F7F-9784-6586955424D8}" type="pres">
      <dgm:prSet presAssocID="{A0C41173-4B92-4152-A2F9-B9067660AF9E}" presName="hierChild2" presStyleCnt="0"/>
      <dgm:spPr/>
    </dgm:pt>
  </dgm:ptLst>
  <dgm:cxnLst>
    <dgm:cxn modelId="{A1813039-F83D-4340-8B6F-D08F16CCE874}" type="presOf" srcId="{A0C41173-4B92-4152-A2F9-B9067660AF9E}" destId="{C6EC6348-E716-4AD1-A306-EE9E803E301D}" srcOrd="0" destOrd="0" presId="urn:microsoft.com/office/officeart/2005/8/layout/hierarchy1"/>
    <dgm:cxn modelId="{2A01C26A-BE97-4D81-9373-8535790744B4}" srcId="{63D25DAF-22CD-4184-A6DE-21E500BC6F3C}" destId="{A0C41173-4B92-4152-A2F9-B9067660AF9E}" srcOrd="1" destOrd="0" parTransId="{6C2AE02F-CE69-431A-80AB-C4AA0D105D7B}" sibTransId="{5BD1928C-9AE3-436E-96A3-F7FB43897EB1}"/>
    <dgm:cxn modelId="{FAB36F77-4B3D-460E-8854-29B40AFC69F0}" type="presOf" srcId="{A063077C-F58D-4985-92DC-97A64DEE4038}" destId="{C8B55587-2BA1-4D05-8292-FBBCA81FAB0D}" srcOrd="0" destOrd="0" presId="urn:microsoft.com/office/officeart/2005/8/layout/hierarchy1"/>
    <dgm:cxn modelId="{3D89EC58-21E0-4966-AA0F-508148215FB0}" srcId="{63D25DAF-22CD-4184-A6DE-21E500BC6F3C}" destId="{A063077C-F58D-4985-92DC-97A64DEE4038}" srcOrd="0" destOrd="0" parTransId="{6D5BE089-7C4B-4B03-8DFC-A3BFECBF82C5}" sibTransId="{75E9D86A-B48C-4E09-BA0E-1E1B529D0681}"/>
    <dgm:cxn modelId="{BDF1E4C3-F79D-4634-986F-6C88807E7355}" type="presOf" srcId="{63D25DAF-22CD-4184-A6DE-21E500BC6F3C}" destId="{4573B064-0DEF-434E-B8A8-45942ABB1956}" srcOrd="0" destOrd="0" presId="urn:microsoft.com/office/officeart/2005/8/layout/hierarchy1"/>
    <dgm:cxn modelId="{F71AD6F4-24E2-4097-A87C-0B64462C8E31}" type="presParOf" srcId="{4573B064-0DEF-434E-B8A8-45942ABB1956}" destId="{362B65FA-4048-427B-BB35-1D7F90E17FC7}" srcOrd="0" destOrd="0" presId="urn:microsoft.com/office/officeart/2005/8/layout/hierarchy1"/>
    <dgm:cxn modelId="{3D217CB1-B9A5-4FAD-AAAE-2FAEADC08C5C}" type="presParOf" srcId="{362B65FA-4048-427B-BB35-1D7F90E17FC7}" destId="{AEEB4D90-6AC8-45B2-B493-D7986EEC36C0}" srcOrd="0" destOrd="0" presId="urn:microsoft.com/office/officeart/2005/8/layout/hierarchy1"/>
    <dgm:cxn modelId="{7E86FCD3-6030-4617-A35E-6A50692D48F5}" type="presParOf" srcId="{AEEB4D90-6AC8-45B2-B493-D7986EEC36C0}" destId="{3EEDCB12-12D1-4AE6-90A9-B3B9D07D2314}" srcOrd="0" destOrd="0" presId="urn:microsoft.com/office/officeart/2005/8/layout/hierarchy1"/>
    <dgm:cxn modelId="{A677C226-C485-4DFA-95AA-1063BF7A783B}" type="presParOf" srcId="{AEEB4D90-6AC8-45B2-B493-D7986EEC36C0}" destId="{C8B55587-2BA1-4D05-8292-FBBCA81FAB0D}" srcOrd="1" destOrd="0" presId="urn:microsoft.com/office/officeart/2005/8/layout/hierarchy1"/>
    <dgm:cxn modelId="{D7CADA6C-8CE1-4642-BA58-965613918A0F}" type="presParOf" srcId="{362B65FA-4048-427B-BB35-1D7F90E17FC7}" destId="{A5D54B09-C65A-49C2-AAFE-EAC87A458CD5}" srcOrd="1" destOrd="0" presId="urn:microsoft.com/office/officeart/2005/8/layout/hierarchy1"/>
    <dgm:cxn modelId="{9125D4B7-C4F7-4CDB-B5F0-3BF760CB0AA4}" type="presParOf" srcId="{4573B064-0DEF-434E-B8A8-45942ABB1956}" destId="{1A81AC6F-BE64-4395-9710-60A8A5878A8D}" srcOrd="1" destOrd="0" presId="urn:microsoft.com/office/officeart/2005/8/layout/hierarchy1"/>
    <dgm:cxn modelId="{E0692FC4-E8D8-4AE1-A416-00BACC6898A0}" type="presParOf" srcId="{1A81AC6F-BE64-4395-9710-60A8A5878A8D}" destId="{9F665D6D-A608-42F6-A5F0-87D77CA6F621}" srcOrd="0" destOrd="0" presId="urn:microsoft.com/office/officeart/2005/8/layout/hierarchy1"/>
    <dgm:cxn modelId="{9EB0EC8B-9583-494F-9DE0-6C49C61E6BA9}" type="presParOf" srcId="{9F665D6D-A608-42F6-A5F0-87D77CA6F621}" destId="{8435DD19-8890-4BFF-AF21-499DEDFB463A}" srcOrd="0" destOrd="0" presId="urn:microsoft.com/office/officeart/2005/8/layout/hierarchy1"/>
    <dgm:cxn modelId="{10EFEE7D-36A2-4B4D-A875-1DFD9C927B8E}" type="presParOf" srcId="{9F665D6D-A608-42F6-A5F0-87D77CA6F621}" destId="{C6EC6348-E716-4AD1-A306-EE9E803E301D}" srcOrd="1" destOrd="0" presId="urn:microsoft.com/office/officeart/2005/8/layout/hierarchy1"/>
    <dgm:cxn modelId="{6095D366-36B1-4157-9B86-9A7A31808037}" type="presParOf" srcId="{1A81AC6F-BE64-4395-9710-60A8A5878A8D}" destId="{D2F073AC-F06F-4F7F-9784-6586955424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DCB12-12D1-4AE6-90A9-B3B9D07D2314}">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B55587-2BA1-4D05-8292-FBBCA81FAB0D}">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general attendee of the </a:t>
          </a:r>
          <a:r>
            <a:rPr lang="en-GB" sz="2200" kern="1200" dirty="0" err="1"/>
            <a:t>Ginsperience</a:t>
          </a:r>
          <a:r>
            <a:rPr lang="en-GB" sz="2200" kern="1200" dirty="0"/>
            <a:t> is aged between 30-45 and are usually middle class.</a:t>
          </a:r>
        </a:p>
        <a:p>
          <a:pPr marL="0" lvl="0" indent="0" algn="ctr" defTabSz="977900">
            <a:lnSpc>
              <a:spcPct val="90000"/>
            </a:lnSpc>
            <a:spcBef>
              <a:spcPct val="0"/>
            </a:spcBef>
            <a:spcAft>
              <a:spcPct val="35000"/>
            </a:spcAft>
            <a:buNone/>
          </a:pPr>
          <a:endParaRPr lang="en-US" sz="2200" kern="1200" dirty="0"/>
        </a:p>
      </dsp:txBody>
      <dsp:txXfrm>
        <a:off x="614349" y="743967"/>
        <a:ext cx="4550175" cy="2825197"/>
      </dsp:txXfrm>
    </dsp:sp>
    <dsp:sp modelId="{8435DD19-8890-4BFF-AF21-499DEDFB463A}">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EC6348-E716-4AD1-A306-EE9E803E301D}">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With the knowledge that millennials (20-30’s) and people aged 45-60 spend more on events like the </a:t>
          </a:r>
          <a:r>
            <a:rPr lang="en-GB" sz="2200" kern="1200" dirty="0" err="1"/>
            <a:t>Ginsperience</a:t>
          </a:r>
          <a:r>
            <a:rPr lang="en-GB" sz="2200" kern="1200" dirty="0"/>
            <a:t>, the aim is to attract a younger audience to future </a:t>
          </a:r>
          <a:r>
            <a:rPr lang="en-GB" sz="2200" kern="1200" dirty="0" err="1"/>
            <a:t>Ginsperience</a:t>
          </a:r>
          <a:r>
            <a:rPr lang="en-GB" sz="2200" kern="1200" dirty="0"/>
            <a:t> events and potentially raise awareness of the products and services offered by Black Powder Gin to a wider audience.</a:t>
          </a:r>
          <a:endParaRPr lang="en-US" sz="2200" kern="1200" dirty="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1/28/2020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7248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1/28/2020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7116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1/28/2020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51772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5941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0539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1856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4332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1/28/2020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06097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1397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6678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1/28/2020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673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7654911"/>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82" r:id="rId5"/>
    <p:sldLayoutId id="2147483676" r:id="rId6"/>
    <p:sldLayoutId id="2147483677" r:id="rId7"/>
    <p:sldLayoutId id="2147483678" r:id="rId8"/>
    <p:sldLayoutId id="2147483681" r:id="rId9"/>
    <p:sldLayoutId id="2147483679" r:id="rId10"/>
    <p:sldLayoutId id="2147483680"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youtube.com/watch?time_continue=30&amp;v=sbfrAKzGjZs&amp;feature=emb_title"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localstats.co.uk/uklocalstats.cgi?search_suburb=poulton-le-fylde&amp;search_state=&amp;type=search&amp;x=0&amp;y=0" TargetMode="External"/><Relationship Id="rId13" Type="http://schemas.openxmlformats.org/officeDocument/2006/relationships/hyperlink" Target="https://citypopulation.de/en/uk/northwestengland/lancashire/E35001393__poulton_le_fylde/" TargetMode="External"/><Relationship Id="rId3" Type="http://schemas.openxmlformats.org/officeDocument/2006/relationships/hyperlink" Target="https://aaeventsonline.co.uk/" TargetMode="External"/><Relationship Id="rId7" Type="http://schemas.openxmlformats.org/officeDocument/2006/relationships/hyperlink" Target="https://www.google.com/maps/place/Preston+PR4+3HT/@53.8151077,-2.9573155,17355m/data=!3m1!1e3!4m5!3m4!1s0x487b4271ad9012ed:0x5b213d8011844248!8m2!3d53.8161263!4d-2.9469726" TargetMode="External"/><Relationship Id="rId12" Type="http://schemas.openxmlformats.org/officeDocument/2006/relationships/hyperlink" Target="https://www.visitfyldecoast.info/events/" TargetMode="External"/><Relationship Id="rId2" Type="http://schemas.openxmlformats.org/officeDocument/2006/relationships/hyperlink" Target="https://blackpowdergin.co.uk/pages/about-us" TargetMode="External"/><Relationship Id="rId1" Type="http://schemas.openxmlformats.org/officeDocument/2006/relationships/slideLayout" Target="../slideLayouts/slideLayout2.xml"/><Relationship Id="rId6" Type="http://schemas.openxmlformats.org/officeDocument/2006/relationships/hyperlink" Target="https://books.google.co.uk/books/about/Business_Research_Projects.html?id=lTdZAAAAYAAJ&amp;redir_esc=y" TargetMode="External"/><Relationship Id="rId11" Type="http://schemas.openxmlformats.org/officeDocument/2006/relationships/hyperlink" Target="https://templates.office.com/en-us/Gantt-project-planner-TM02887601?ui=en-US&amp;rs=en-US&amp;ad=US" TargetMode="External"/><Relationship Id="rId5" Type="http://schemas.openxmlformats.org/officeDocument/2006/relationships/hyperlink" Target="https://phdessay.com/overview-of-the-research-process-for-business-students/" TargetMode="External"/><Relationship Id="rId15" Type="http://schemas.openxmlformats.org/officeDocument/2006/relationships/hyperlink" Target="https://www.lancashire.gov.uk/lancashire-insight/economy/income-earnings-and-benefits/personal-incomes/" TargetMode="External"/><Relationship Id="rId10" Type="http://schemas.openxmlformats.org/officeDocument/2006/relationships/hyperlink" Target="https://new.fylde.gov.uk/wp-content/uploads/2019/07/Fylde-District-Area-Profile-2019-v1.1.pdf" TargetMode="External"/><Relationship Id="rId4" Type="http://schemas.openxmlformats.org/officeDocument/2006/relationships/hyperlink" Target="https://www.youtube.com/watch?time_continue=30&amp;v=sbfrAKzGjZs&amp;feature=emb_title" TargetMode="External"/><Relationship Id="rId9" Type="http://schemas.openxmlformats.org/officeDocument/2006/relationships/hyperlink" Target="https://www.lancashire.gov.uk/media/910886/average-earnings-and-hours-ashe-report-web-final.pdf" TargetMode="External"/><Relationship Id="rId14" Type="http://schemas.openxmlformats.org/officeDocument/2006/relationships/hyperlink" Target="https://www.ilivehere.co.uk/statistics-esprick-lancashire-1268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C03B7A-0190-410C-8CCF-DEE9B7069D3D}"/>
              </a:ext>
            </a:extLst>
          </p:cNvPr>
          <p:cNvPicPr>
            <a:picLocks noChangeAspect="1"/>
          </p:cNvPicPr>
          <p:nvPr/>
        </p:nvPicPr>
        <p:blipFill rotWithShape="1">
          <a:blip r:embed="rId2"/>
          <a:srcRect t="24998" r="-1" b="-1"/>
          <a:stretch/>
        </p:blipFill>
        <p:spPr>
          <a:xfrm>
            <a:off x="0" y="0"/>
            <a:ext cx="12191980" cy="6857990"/>
          </a:xfrm>
          <a:prstGeom prst="rect">
            <a:avLst/>
          </a:prstGeom>
        </p:spPr>
      </p:pic>
      <p:grpSp>
        <p:nvGrpSpPr>
          <p:cNvPr id="18" name="Group 17">
            <a:extLst>
              <a:ext uri="{FF2B5EF4-FFF2-40B4-BE49-F238E27FC236}">
                <a16:creationId xmlns:a16="http://schemas.microsoft.com/office/drawing/2014/main" id="{3A852E5D-96B2-47B5-AB0F-426F231FBD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1"/>
            <a:ext cx="3703320" cy="5935131"/>
            <a:chOff x="438068" y="457201"/>
            <a:chExt cx="3703320" cy="5935131"/>
          </a:xfrm>
        </p:grpSpPr>
        <p:sp>
          <p:nvSpPr>
            <p:cNvPr id="19" name="Rectangle 18">
              <a:extLst>
                <a:ext uri="{FF2B5EF4-FFF2-40B4-BE49-F238E27FC236}">
                  <a16:creationId xmlns:a16="http://schemas.microsoft.com/office/drawing/2014/main" id="{FBEA2C8A-CA20-494E-8DAA-985E842ED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41102"/>
              <a:ext cx="3702134" cy="5751230"/>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BAE429C-3A94-4C39-B88C-596F1E4C0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1"/>
              <a:ext cx="370332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58437EC-A865-45E9-9626-1C0E198FF888}"/>
              </a:ext>
            </a:extLst>
          </p:cNvPr>
          <p:cNvSpPr>
            <a:spLocks noGrp="1"/>
          </p:cNvSpPr>
          <p:nvPr>
            <p:ph type="ctrTitle"/>
          </p:nvPr>
        </p:nvSpPr>
        <p:spPr>
          <a:xfrm>
            <a:off x="584200" y="3316166"/>
            <a:ext cx="3412067" cy="1797702"/>
          </a:xfrm>
        </p:spPr>
        <p:txBody>
          <a:bodyPr>
            <a:normAutofit/>
          </a:bodyPr>
          <a:lstStyle/>
          <a:p>
            <a:pPr>
              <a:lnSpc>
                <a:spcPct val="90000"/>
              </a:lnSpc>
            </a:pPr>
            <a:r>
              <a:rPr lang="en-GB" sz="3100">
                <a:solidFill>
                  <a:srgbClr val="FFFFFF"/>
                </a:solidFill>
              </a:rPr>
              <a:t>Consultancy Project: Black Powder Gin ‘Ginsperience’</a:t>
            </a:r>
          </a:p>
        </p:txBody>
      </p:sp>
      <p:sp>
        <p:nvSpPr>
          <p:cNvPr id="3" name="Subtitle 2">
            <a:extLst>
              <a:ext uri="{FF2B5EF4-FFF2-40B4-BE49-F238E27FC236}">
                <a16:creationId xmlns:a16="http://schemas.microsoft.com/office/drawing/2014/main" id="{DC2DE382-A944-4349-8C40-4E6FDBDBDC3E}"/>
              </a:ext>
            </a:extLst>
          </p:cNvPr>
          <p:cNvSpPr>
            <a:spLocks noGrp="1"/>
          </p:cNvSpPr>
          <p:nvPr>
            <p:ph type="subTitle" idx="1"/>
          </p:nvPr>
        </p:nvSpPr>
        <p:spPr>
          <a:xfrm>
            <a:off x="584200" y="5145513"/>
            <a:ext cx="3412067" cy="738820"/>
          </a:xfrm>
        </p:spPr>
        <p:txBody>
          <a:bodyPr>
            <a:normAutofit/>
          </a:bodyPr>
          <a:lstStyle/>
          <a:p>
            <a:r>
              <a:rPr lang="en-GB">
                <a:solidFill>
                  <a:srgbClr val="FFFFFF">
                    <a:alpha val="75000"/>
                  </a:srgbClr>
                </a:solidFill>
              </a:rPr>
              <a:t>Austen Hudson</a:t>
            </a:r>
          </a:p>
        </p:txBody>
      </p:sp>
      <p:pic>
        <p:nvPicPr>
          <p:cNvPr id="6" name="Picture 5">
            <a:extLst>
              <a:ext uri="{FF2B5EF4-FFF2-40B4-BE49-F238E27FC236}">
                <a16:creationId xmlns:a16="http://schemas.microsoft.com/office/drawing/2014/main" id="{F91ECB06-A2EC-4159-B347-EBD0FA6D0E6B}"/>
              </a:ext>
            </a:extLst>
          </p:cNvPr>
          <p:cNvPicPr>
            <a:picLocks noChangeAspect="1"/>
          </p:cNvPicPr>
          <p:nvPr/>
        </p:nvPicPr>
        <p:blipFill rotWithShape="1">
          <a:blip r:embed="rId3"/>
          <a:srcRect t="21401" r="2" b="18318"/>
          <a:stretch/>
        </p:blipFill>
        <p:spPr>
          <a:xfrm>
            <a:off x="532463" y="731077"/>
            <a:ext cx="3515763" cy="2119422"/>
          </a:xfrm>
          <a:prstGeom prst="rect">
            <a:avLst/>
          </a:prstGeom>
        </p:spPr>
      </p:pic>
    </p:spTree>
    <p:extLst>
      <p:ext uri="{BB962C8B-B14F-4D97-AF65-F5344CB8AC3E}">
        <p14:creationId xmlns:p14="http://schemas.microsoft.com/office/powerpoint/2010/main" val="16104469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8F633-CC04-439B-8A40-56812EB4FC38}"/>
              </a:ext>
            </a:extLst>
          </p:cNvPr>
          <p:cNvSpPr>
            <a:spLocks noGrp="1"/>
          </p:cNvSpPr>
          <p:nvPr>
            <p:ph type="title"/>
          </p:nvPr>
        </p:nvSpPr>
        <p:spPr>
          <a:xfrm>
            <a:off x="746228" y="1073231"/>
            <a:ext cx="3054091" cy="4711539"/>
          </a:xfrm>
        </p:spPr>
        <p:txBody>
          <a:bodyPr anchor="ctr">
            <a:normAutofit/>
          </a:bodyPr>
          <a:lstStyle/>
          <a:p>
            <a:r>
              <a:rPr lang="en-GB" sz="2700">
                <a:solidFill>
                  <a:schemeClr val="bg1">
                    <a:lumMod val="85000"/>
                    <a:lumOff val="15000"/>
                  </a:schemeClr>
                </a:solidFill>
              </a:rPr>
              <a:t>Introduction</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C510B23-D2A3-40EE-841A-1DDC83464186}"/>
              </a:ext>
            </a:extLst>
          </p:cNvPr>
          <p:cNvSpPr>
            <a:spLocks noGrp="1"/>
          </p:cNvSpPr>
          <p:nvPr>
            <p:ph idx="1"/>
          </p:nvPr>
        </p:nvSpPr>
        <p:spPr>
          <a:xfrm>
            <a:off x="4702629" y="1073231"/>
            <a:ext cx="6599582" cy="4711539"/>
          </a:xfrm>
        </p:spPr>
        <p:txBody>
          <a:bodyPr>
            <a:normAutofit/>
          </a:bodyPr>
          <a:lstStyle/>
          <a:p>
            <a:r>
              <a:rPr lang="en-GB" sz="2000" dirty="0">
                <a:solidFill>
                  <a:srgbClr val="FFFFFF"/>
                </a:solidFill>
              </a:rPr>
              <a:t>‘</a:t>
            </a:r>
            <a:r>
              <a:rPr lang="en-US" sz="2000" dirty="0">
                <a:solidFill>
                  <a:srgbClr val="FFFFFF"/>
                </a:solidFill>
                <a:latin typeface="Open Sans"/>
              </a:rPr>
              <a:t>The Black Powder distillery is a family run business that has been producing fruit infused gins for a number of years. Due to increased popularity in these products, and our own intrigue and curiosity in the versatility of this exciting libation, we decided to extend our range by developing both a London Dry &amp; Navy Strength gin. With an abundance of natural ingredients at our fingertips we set about developing recipes that capture the quintessential essence of these traditional gins but with a greater emphasis on breathing a new and exciting life into them.’</a:t>
            </a:r>
          </a:p>
          <a:p>
            <a:endParaRPr lang="en-US" sz="2000" dirty="0">
              <a:solidFill>
                <a:srgbClr val="FFFFFF"/>
              </a:solidFill>
              <a:latin typeface="Open Sans"/>
            </a:endParaRPr>
          </a:p>
        </p:txBody>
      </p:sp>
    </p:spTree>
    <p:extLst>
      <p:ext uri="{BB962C8B-B14F-4D97-AF65-F5344CB8AC3E}">
        <p14:creationId xmlns:p14="http://schemas.microsoft.com/office/powerpoint/2010/main" val="21096550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B0541-C348-4656-BD13-264E8DF85081}"/>
              </a:ext>
            </a:extLst>
          </p:cNvPr>
          <p:cNvSpPr>
            <a:spLocks noGrp="1"/>
          </p:cNvSpPr>
          <p:nvPr>
            <p:ph type="title"/>
          </p:nvPr>
        </p:nvSpPr>
        <p:spPr>
          <a:xfrm>
            <a:off x="746228" y="1073231"/>
            <a:ext cx="3054091" cy="4711539"/>
          </a:xfrm>
        </p:spPr>
        <p:txBody>
          <a:bodyPr anchor="ctr">
            <a:normAutofit/>
          </a:bodyPr>
          <a:lstStyle/>
          <a:p>
            <a:r>
              <a:rPr lang="en-GB" sz="3200">
                <a:solidFill>
                  <a:schemeClr val="bg1">
                    <a:lumMod val="85000"/>
                    <a:lumOff val="15000"/>
                  </a:schemeClr>
                </a:solidFill>
              </a:rPr>
              <a:t>‘Ginsperience’</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C3131C2-91B3-43F4-8447-1019850E9129}"/>
              </a:ext>
            </a:extLst>
          </p:cNvPr>
          <p:cNvSpPr>
            <a:spLocks noGrp="1"/>
          </p:cNvSpPr>
          <p:nvPr>
            <p:ph idx="1"/>
          </p:nvPr>
        </p:nvSpPr>
        <p:spPr>
          <a:xfrm>
            <a:off x="4702629" y="1073231"/>
            <a:ext cx="6599582" cy="4711539"/>
          </a:xfrm>
        </p:spPr>
        <p:txBody>
          <a:bodyPr>
            <a:normAutofit/>
          </a:bodyPr>
          <a:lstStyle/>
          <a:p>
            <a:r>
              <a:rPr lang="en-GB" sz="2000" dirty="0">
                <a:solidFill>
                  <a:srgbClr val="FFFFFF"/>
                </a:solidFill>
              </a:rPr>
              <a:t>‘</a:t>
            </a:r>
            <a:r>
              <a:rPr lang="en-US" b="1" dirty="0"/>
              <a:t>We are a creative events team who </a:t>
            </a:r>
            <a:r>
              <a:rPr lang="en-US" b="1" dirty="0" err="1"/>
              <a:t>specialise</a:t>
            </a:r>
            <a:r>
              <a:rPr lang="en-US" b="1" dirty="0"/>
              <a:t> in the planning, production and management of live events at the Black Powder Gin Distillery. ’-AA Events</a:t>
            </a:r>
          </a:p>
          <a:p>
            <a:r>
              <a:rPr lang="en-US" sz="2000" b="1" dirty="0">
                <a:solidFill>
                  <a:srgbClr val="FFFFFF"/>
                </a:solidFill>
              </a:rPr>
              <a:t>The </a:t>
            </a:r>
            <a:r>
              <a:rPr lang="en-US" sz="2000" b="1" dirty="0" err="1">
                <a:solidFill>
                  <a:srgbClr val="FFFFFF"/>
                </a:solidFill>
              </a:rPr>
              <a:t>Ginsperience</a:t>
            </a:r>
            <a:r>
              <a:rPr lang="en-US" sz="2000" b="1" dirty="0">
                <a:solidFill>
                  <a:srgbClr val="FFFFFF"/>
                </a:solidFill>
              </a:rPr>
              <a:t> is an experience available to the public which features live music, a variety of drinks and cocktails and food in a picturesque setting.</a:t>
            </a:r>
          </a:p>
          <a:p>
            <a:r>
              <a:rPr lang="en-US" sz="2000" b="1" dirty="0">
                <a:solidFill>
                  <a:srgbClr val="FFFFFF"/>
                </a:solidFill>
              </a:rPr>
              <a:t>The </a:t>
            </a:r>
            <a:r>
              <a:rPr lang="en-US" sz="2000" b="1" dirty="0" err="1">
                <a:solidFill>
                  <a:srgbClr val="FFFFFF"/>
                </a:solidFill>
              </a:rPr>
              <a:t>Ginsperience</a:t>
            </a:r>
            <a:r>
              <a:rPr lang="en-US" sz="2000" b="1" dirty="0">
                <a:solidFill>
                  <a:srgbClr val="FFFFFF"/>
                </a:solidFill>
              </a:rPr>
              <a:t> is available all year round across select dates and are accessible at the expense of £54 for a ticket.</a:t>
            </a:r>
          </a:p>
          <a:p>
            <a:r>
              <a:rPr lang="en-US" sz="2000" b="1" dirty="0">
                <a:solidFill>
                  <a:srgbClr val="FFFFFF"/>
                </a:solidFill>
              </a:rPr>
              <a:t>Black Powder Gin/AA Events are also available to be privately hired for events such as weddings and parties.</a:t>
            </a:r>
            <a:endParaRPr lang="en-GB" sz="2000" dirty="0">
              <a:solidFill>
                <a:srgbClr val="FFFFFF"/>
              </a:solidFill>
            </a:endParaRPr>
          </a:p>
        </p:txBody>
      </p:sp>
    </p:spTree>
    <p:extLst>
      <p:ext uri="{BB962C8B-B14F-4D97-AF65-F5344CB8AC3E}">
        <p14:creationId xmlns:p14="http://schemas.microsoft.com/office/powerpoint/2010/main" val="92057947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8C1C57E-B988-4AEA-AD4A-781C66E3B8B4}"/>
              </a:ext>
            </a:extLst>
          </p:cNvPr>
          <p:cNvSpPr>
            <a:spLocks noGrp="1"/>
          </p:cNvSpPr>
          <p:nvPr>
            <p:ph type="title"/>
          </p:nvPr>
        </p:nvSpPr>
        <p:spPr>
          <a:xfrm>
            <a:off x="581025" y="548640"/>
            <a:ext cx="11029616" cy="896462"/>
          </a:xfrm>
        </p:spPr>
        <p:txBody>
          <a:bodyPr>
            <a:normAutofit/>
          </a:bodyPr>
          <a:lstStyle/>
          <a:p>
            <a:r>
              <a:rPr lang="en-GB" dirty="0">
                <a:solidFill>
                  <a:schemeClr val="tx1">
                    <a:lumMod val="85000"/>
                    <a:lumOff val="15000"/>
                  </a:schemeClr>
                </a:solidFill>
              </a:rPr>
              <a:t>Our Aim</a:t>
            </a:r>
          </a:p>
        </p:txBody>
      </p:sp>
      <p:sp>
        <p:nvSpPr>
          <p:cNvPr id="12" name="Rectangle 1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D6FCE8A-0D6D-4DBB-9313-44CA5D6321A7}"/>
              </a:ext>
            </a:extLst>
          </p:cNvPr>
          <p:cNvGraphicFramePr>
            <a:graphicFrameLocks noGrp="1"/>
          </p:cNvGraphicFramePr>
          <p:nvPr>
            <p:ph idx="1"/>
            <p:extLst>
              <p:ext uri="{D42A27DB-BD31-4B8C-83A1-F6EECF244321}">
                <p14:modId xmlns:p14="http://schemas.microsoft.com/office/powerpoint/2010/main" val="2235056350"/>
              </p:ext>
            </p:extLst>
          </p:nvPr>
        </p:nvGraphicFramePr>
        <p:xfrm>
          <a:off x="578515" y="1445102"/>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5ABE173-41C6-4DD6-A7C7-72985C46FD0D}"/>
              </a:ext>
            </a:extLst>
          </p:cNvPr>
          <p:cNvSpPr txBox="1"/>
          <p:nvPr/>
        </p:nvSpPr>
        <p:spPr>
          <a:xfrm>
            <a:off x="900332" y="5669280"/>
            <a:ext cx="9650437" cy="646331"/>
          </a:xfrm>
          <a:prstGeom prst="rect">
            <a:avLst/>
          </a:prstGeom>
          <a:noFill/>
        </p:spPr>
        <p:txBody>
          <a:bodyPr wrap="square" rtlCol="0">
            <a:spAutoFit/>
          </a:bodyPr>
          <a:lstStyle/>
          <a:p>
            <a:r>
              <a:rPr lang="en-GB" dirty="0">
                <a:hlinkClick r:id="rId7"/>
              </a:rPr>
              <a:t>https://www.youtube.com/watch?time_continue=30&amp;v=sbfrAKzGjZs&amp;feature=emb_title</a:t>
            </a:r>
            <a:endParaRPr lang="en-GB" dirty="0"/>
          </a:p>
          <a:p>
            <a:endParaRPr lang="en-GB" dirty="0"/>
          </a:p>
        </p:txBody>
      </p:sp>
    </p:spTree>
    <p:extLst>
      <p:ext uri="{BB962C8B-B14F-4D97-AF65-F5344CB8AC3E}">
        <p14:creationId xmlns:p14="http://schemas.microsoft.com/office/powerpoint/2010/main" val="242154018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9E91A-48A7-4B0F-B881-80D513DBC669}"/>
              </a:ext>
            </a:extLst>
          </p:cNvPr>
          <p:cNvSpPr>
            <a:spLocks noGrp="1"/>
          </p:cNvSpPr>
          <p:nvPr>
            <p:ph type="title"/>
          </p:nvPr>
        </p:nvSpPr>
        <p:spPr>
          <a:xfrm>
            <a:off x="746228" y="1073231"/>
            <a:ext cx="3054091" cy="4711539"/>
          </a:xfrm>
        </p:spPr>
        <p:txBody>
          <a:bodyPr anchor="ctr">
            <a:normAutofit/>
          </a:bodyPr>
          <a:lstStyle/>
          <a:p>
            <a:r>
              <a:rPr lang="en-GB" sz="3200" dirty="0">
                <a:solidFill>
                  <a:schemeClr val="bg1">
                    <a:lumMod val="85000"/>
                    <a:lumOff val="15000"/>
                  </a:schemeClr>
                </a:solidFill>
              </a:rPr>
              <a:t>Research methods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8216420-0CDD-4204-BFFD-21E7C006FA88}"/>
              </a:ext>
            </a:extLst>
          </p:cNvPr>
          <p:cNvSpPr>
            <a:spLocks noGrp="1"/>
          </p:cNvSpPr>
          <p:nvPr>
            <p:ph idx="1"/>
          </p:nvPr>
        </p:nvSpPr>
        <p:spPr>
          <a:xfrm>
            <a:off x="4702629" y="1073231"/>
            <a:ext cx="6599582" cy="4711539"/>
          </a:xfrm>
        </p:spPr>
        <p:txBody>
          <a:bodyPr>
            <a:normAutofit fontScale="92500" lnSpcReduction="10000"/>
          </a:bodyPr>
          <a:lstStyle/>
          <a:p>
            <a:r>
              <a:rPr lang="en-GB" sz="2000" dirty="0">
                <a:solidFill>
                  <a:srgbClr val="FFFFFF"/>
                </a:solidFill>
              </a:rPr>
              <a:t>Primarily Secondary research</a:t>
            </a:r>
          </a:p>
          <a:p>
            <a:pPr marL="530225" lvl="0" indent="0" defTabSz="914400">
              <a:spcAft>
                <a:spcPts val="0"/>
              </a:spcAft>
              <a:buClrTx/>
              <a:buSzTx/>
              <a:buNone/>
              <a:defRPr/>
            </a:pPr>
            <a:r>
              <a:rPr lang="en-GB" sz="2000" dirty="0">
                <a:solidFill>
                  <a:srgbClr val="FFFFFF"/>
                </a:solidFill>
                <a:cs typeface="Arial" pitchFamily="34" charset="0"/>
              </a:rPr>
              <a:t>Case Studies (qualitive)</a:t>
            </a:r>
          </a:p>
          <a:p>
            <a:pPr marL="530225" lvl="0" indent="0" defTabSz="914400">
              <a:spcAft>
                <a:spcPts val="0"/>
              </a:spcAft>
              <a:buClrTx/>
              <a:buSzTx/>
              <a:buNone/>
              <a:defRPr/>
            </a:pPr>
            <a:r>
              <a:rPr lang="en-GB" sz="2000" dirty="0">
                <a:solidFill>
                  <a:srgbClr val="FFFFFF"/>
                </a:solidFill>
                <a:cs typeface="Arial" pitchFamily="34" charset="0"/>
              </a:rPr>
              <a:t>Library research e.g. Texts, journals </a:t>
            </a:r>
          </a:p>
          <a:p>
            <a:pPr marL="530225" lvl="0" indent="0" defTabSz="914400">
              <a:spcAft>
                <a:spcPts val="0"/>
              </a:spcAft>
              <a:buClrTx/>
              <a:buSzTx/>
              <a:buNone/>
              <a:defRPr/>
            </a:pPr>
            <a:r>
              <a:rPr lang="en-GB" sz="2000" dirty="0">
                <a:solidFill>
                  <a:srgbClr val="FFFFFF"/>
                </a:solidFill>
                <a:cs typeface="Arial" pitchFamily="34" charset="0"/>
              </a:rPr>
              <a:t>Internet resources</a:t>
            </a:r>
          </a:p>
          <a:p>
            <a:pPr marL="530225" lvl="0" indent="0" defTabSz="914400">
              <a:spcAft>
                <a:spcPts val="0"/>
              </a:spcAft>
              <a:buClrTx/>
              <a:buSzTx/>
              <a:buNone/>
              <a:defRPr/>
            </a:pPr>
            <a:r>
              <a:rPr lang="en-GB" sz="2000" dirty="0">
                <a:solidFill>
                  <a:srgbClr val="FFFFFF"/>
                </a:solidFill>
                <a:cs typeface="Arial" pitchFamily="34" charset="0"/>
              </a:rPr>
              <a:t>Reports </a:t>
            </a:r>
          </a:p>
          <a:p>
            <a:pPr marL="530225" lvl="0" indent="0" defTabSz="914400">
              <a:spcAft>
                <a:spcPts val="0"/>
              </a:spcAft>
              <a:buClrTx/>
              <a:buSzTx/>
              <a:buNone/>
              <a:defRPr/>
            </a:pPr>
            <a:r>
              <a:rPr lang="en-GB" sz="2000" dirty="0">
                <a:solidFill>
                  <a:srgbClr val="FFFFFF"/>
                </a:solidFill>
                <a:cs typeface="Arial" pitchFamily="34" charset="0"/>
              </a:rPr>
              <a:t>Official data/statistics analysis (demographics)</a:t>
            </a:r>
          </a:p>
          <a:p>
            <a:pPr marL="873125" indent="-342900" defTabSz="914400">
              <a:spcAft>
                <a:spcPts val="0"/>
              </a:spcAft>
              <a:buClrTx/>
              <a:buSzTx/>
              <a:defRPr/>
            </a:pPr>
            <a:endParaRPr lang="en-GB" sz="2000" dirty="0">
              <a:solidFill>
                <a:srgbClr val="FFFFFF"/>
              </a:solidFill>
              <a:cs typeface="Arial" pitchFamily="34" charset="0"/>
            </a:endParaRPr>
          </a:p>
          <a:p>
            <a:pPr marL="873125" indent="-342900" defTabSz="914400">
              <a:spcAft>
                <a:spcPts val="0"/>
              </a:spcAft>
              <a:buClrTx/>
              <a:buSzTx/>
              <a:defRPr/>
            </a:pPr>
            <a:r>
              <a:rPr lang="en-GB" sz="2000" dirty="0">
                <a:solidFill>
                  <a:srgbClr val="FFFFFF"/>
                </a:solidFill>
                <a:cs typeface="Arial" pitchFamily="34" charset="0"/>
              </a:rPr>
              <a:t>Primary research- Questionnaire</a:t>
            </a:r>
          </a:p>
          <a:p>
            <a:pPr marL="530225" lvl="0" indent="0" defTabSz="914400">
              <a:spcAft>
                <a:spcPts val="0"/>
              </a:spcAft>
              <a:buClrTx/>
              <a:buSzTx/>
              <a:buNone/>
              <a:defRPr/>
            </a:pPr>
            <a:endParaRPr lang="en-GB" sz="2000" dirty="0">
              <a:solidFill>
                <a:srgbClr val="FFFFFF"/>
              </a:solidFill>
              <a:cs typeface="Arial" pitchFamily="34" charset="0"/>
            </a:endParaRPr>
          </a:p>
          <a:p>
            <a:pPr marL="530225" lvl="0" indent="0" defTabSz="914400">
              <a:spcAft>
                <a:spcPts val="0"/>
              </a:spcAft>
              <a:buClrTx/>
              <a:buSzTx/>
              <a:buNone/>
              <a:defRPr/>
            </a:pPr>
            <a:endParaRPr lang="en-GB" sz="2000" dirty="0">
              <a:solidFill>
                <a:srgbClr val="FFFFFF"/>
              </a:solidFill>
              <a:cs typeface="Arial" pitchFamily="34" charset="0"/>
            </a:endParaRPr>
          </a:p>
          <a:p>
            <a:pPr marL="1076325" lvl="0" indent="-546100" defTabSz="914400">
              <a:spcAft>
                <a:spcPts val="0"/>
              </a:spcAft>
              <a:buClrTx/>
              <a:buSzTx/>
              <a:buFont typeface="Wingdings" pitchFamily="2" charset="2"/>
              <a:buChar char="Ø"/>
              <a:defRPr/>
            </a:pPr>
            <a:endParaRPr lang="en-GB" sz="2000" dirty="0">
              <a:solidFill>
                <a:srgbClr val="FFFFFF"/>
              </a:solidFill>
            </a:endParaRPr>
          </a:p>
          <a:p>
            <a:pPr marL="257175" lvl="0" indent="-257175" defTabSz="914400" fontAlgn="base">
              <a:spcAft>
                <a:spcPct val="0"/>
              </a:spcAft>
              <a:buClrTx/>
              <a:buSzTx/>
              <a:buFont typeface="Arial" charset="0"/>
              <a:buChar char="•"/>
            </a:pPr>
            <a:r>
              <a:rPr lang="en-GB" sz="2000" dirty="0">
                <a:solidFill>
                  <a:srgbClr val="FFFFFF"/>
                </a:solidFill>
                <a:cs typeface="Arial" pitchFamily="34" charset="0"/>
              </a:rPr>
              <a:t>‘ People undertake research  in order to find things out in a systematic way, thereby increasing their knowledge’						(Jankowicz,1995)</a:t>
            </a:r>
            <a:endParaRPr lang="en-GB" sz="2000" b="1" dirty="0">
              <a:solidFill>
                <a:srgbClr val="FFFFFF"/>
              </a:solidFill>
              <a:cs typeface="Arial" pitchFamily="34" charset="0"/>
            </a:endParaRPr>
          </a:p>
          <a:p>
            <a:endParaRPr lang="en-GB" sz="2000" dirty="0">
              <a:solidFill>
                <a:srgbClr val="FFFFFF"/>
              </a:solidFill>
            </a:endParaRPr>
          </a:p>
        </p:txBody>
      </p:sp>
    </p:spTree>
    <p:extLst>
      <p:ext uri="{BB962C8B-B14F-4D97-AF65-F5344CB8AC3E}">
        <p14:creationId xmlns:p14="http://schemas.microsoft.com/office/powerpoint/2010/main" val="152582385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4">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6">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270C893A-A159-4DA2-B4A7-AC49D0FE9F15}"/>
              </a:ext>
            </a:extLst>
          </p:cNvPr>
          <p:cNvPicPr>
            <a:picLocks noChangeAspect="1"/>
          </p:cNvPicPr>
          <p:nvPr/>
        </p:nvPicPr>
        <p:blipFill rotWithShape="1">
          <a:blip r:embed="rId2"/>
          <a:srcRect l="30700" t="22009" r="28967" b="22611"/>
          <a:stretch/>
        </p:blipFill>
        <p:spPr>
          <a:xfrm>
            <a:off x="2726054" y="599724"/>
            <a:ext cx="6733098" cy="5200321"/>
          </a:xfrm>
          <a:prstGeom prst="rect">
            <a:avLst/>
          </a:prstGeom>
        </p:spPr>
      </p:pic>
      <p:sp>
        <p:nvSpPr>
          <p:cNvPr id="39" name="Rectangle 38">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25520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FE5400FF-4739-400D-B12A-DCF7D750D22B}"/>
              </a:ext>
            </a:extLst>
          </p:cNvPr>
          <p:cNvPicPr>
            <a:picLocks noChangeAspect="1"/>
          </p:cNvPicPr>
          <p:nvPr/>
        </p:nvPicPr>
        <p:blipFill rotWithShape="1">
          <a:blip r:embed="rId2"/>
          <a:srcRect l="5000" t="10486" r="20796" b="12732"/>
          <a:stretch/>
        </p:blipFill>
        <p:spPr>
          <a:xfrm>
            <a:off x="474241" y="614076"/>
            <a:ext cx="11296733" cy="5263156"/>
          </a:xfrm>
          <a:prstGeom prst="rect">
            <a:avLst/>
          </a:prstGeom>
        </p:spPr>
      </p:pic>
    </p:spTree>
    <p:extLst>
      <p:ext uri="{BB962C8B-B14F-4D97-AF65-F5344CB8AC3E}">
        <p14:creationId xmlns:p14="http://schemas.microsoft.com/office/powerpoint/2010/main" val="2336307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93E5292-A33E-481E-A96E-5568F1D5EB90}"/>
              </a:ext>
            </a:extLst>
          </p:cNvPr>
          <p:cNvPicPr>
            <a:picLocks noGrp="1" noChangeAspect="1"/>
          </p:cNvPicPr>
          <p:nvPr>
            <p:ph idx="1"/>
          </p:nvPr>
        </p:nvPicPr>
        <p:blipFill rotWithShape="1">
          <a:blip r:embed="rId2"/>
          <a:srcRect l="21638" t="45628" r="25839" b="7438"/>
          <a:stretch/>
        </p:blipFill>
        <p:spPr>
          <a:xfrm>
            <a:off x="618979" y="965197"/>
            <a:ext cx="10747717" cy="5399779"/>
          </a:xfrm>
          <a:prstGeom prst="rect">
            <a:avLst/>
          </a:prstGeom>
        </p:spPr>
      </p:pic>
    </p:spTree>
    <p:extLst>
      <p:ext uri="{BB962C8B-B14F-4D97-AF65-F5344CB8AC3E}">
        <p14:creationId xmlns:p14="http://schemas.microsoft.com/office/powerpoint/2010/main" val="2111497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55A6A603-FFB5-4E93-805B-42AD9ADE8464}"/>
              </a:ext>
            </a:extLst>
          </p:cNvPr>
          <p:cNvPicPr>
            <a:picLocks noChangeAspect="1"/>
          </p:cNvPicPr>
          <p:nvPr/>
        </p:nvPicPr>
        <p:blipFill rotWithShape="1">
          <a:blip r:embed="rId2"/>
          <a:srcRect l="1932" t="14730" r="3637" b="5029"/>
          <a:stretch/>
        </p:blipFill>
        <p:spPr>
          <a:xfrm>
            <a:off x="652642" y="599724"/>
            <a:ext cx="10879923" cy="5200321"/>
          </a:xfrm>
          <a:prstGeom prst="rect">
            <a:avLst/>
          </a:prstGeom>
        </p:spPr>
      </p:pic>
      <p:sp>
        <p:nvSpPr>
          <p:cNvPr id="23" name="Rectangle 22">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02474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555B05-0CF8-4E2C-9E35-B00212D127A4}"/>
              </a:ext>
            </a:extLst>
          </p:cNvPr>
          <p:cNvPicPr>
            <a:picLocks noChangeAspect="1"/>
          </p:cNvPicPr>
          <p:nvPr/>
        </p:nvPicPr>
        <p:blipFill rotWithShape="1">
          <a:blip r:embed="rId2"/>
          <a:srcRect l="1818" t="28450" r="1250" b="18999"/>
          <a:stretch/>
        </p:blipFill>
        <p:spPr>
          <a:xfrm>
            <a:off x="221673" y="706582"/>
            <a:ext cx="11817928" cy="6276109"/>
          </a:xfrm>
          <a:prstGeom prst="rect">
            <a:avLst/>
          </a:prstGeom>
        </p:spPr>
      </p:pic>
    </p:spTree>
    <p:extLst>
      <p:ext uri="{BB962C8B-B14F-4D97-AF65-F5344CB8AC3E}">
        <p14:creationId xmlns:p14="http://schemas.microsoft.com/office/powerpoint/2010/main" val="1406021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3">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8" name="Rectangle 15">
            <a:extLst>
              <a:ext uri="{FF2B5EF4-FFF2-40B4-BE49-F238E27FC236}">
                <a16:creationId xmlns:a16="http://schemas.microsoft.com/office/drawing/2014/main" id="{AF47317F-C87A-4D9C-A72E-89C67FDA2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85FC9-85CB-4FDA-AE7F-1A3C258DDF83}"/>
              </a:ext>
            </a:extLst>
          </p:cNvPr>
          <p:cNvSpPr>
            <a:spLocks noGrp="1"/>
          </p:cNvSpPr>
          <p:nvPr>
            <p:ph type="title"/>
          </p:nvPr>
        </p:nvSpPr>
        <p:spPr>
          <a:xfrm>
            <a:off x="446533" y="1027034"/>
            <a:ext cx="7166927" cy="3703320"/>
          </a:xfrm>
        </p:spPr>
        <p:txBody>
          <a:bodyPr vert="horz" lIns="91440" tIns="45720" rIns="91440" bIns="45720" rtlCol="0" anchor="b">
            <a:normAutofit/>
          </a:bodyPr>
          <a:lstStyle/>
          <a:p>
            <a:r>
              <a:rPr lang="en-US" sz="4800" b="0" kern="1200" cap="all">
                <a:solidFill>
                  <a:schemeClr val="tx2"/>
                </a:solidFill>
                <a:latin typeface="+mj-lt"/>
                <a:ea typeface="+mj-ea"/>
                <a:cs typeface="+mj-cs"/>
              </a:rPr>
              <a:t>Conclusion</a:t>
            </a:r>
          </a:p>
        </p:txBody>
      </p:sp>
      <p:sp>
        <p:nvSpPr>
          <p:cNvPr id="29" name="Rectangle 17">
            <a:extLst>
              <a:ext uri="{FF2B5EF4-FFF2-40B4-BE49-F238E27FC236}">
                <a16:creationId xmlns:a16="http://schemas.microsoft.com/office/drawing/2014/main" id="{EA343C5F-7AA1-409B-BD18-44E928CE3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031846"/>
            <a:ext cx="7223760" cy="111654"/>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19">
            <a:extLst>
              <a:ext uri="{FF2B5EF4-FFF2-40B4-BE49-F238E27FC236}">
                <a16:creationId xmlns:a16="http://schemas.microsoft.com/office/drawing/2014/main" id="{93FF31F9-8C96-4D43-9B36-20F6B6FE6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7694" y="0"/>
            <a:ext cx="4304306"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1">
            <a:extLst>
              <a:ext uri="{FF2B5EF4-FFF2-40B4-BE49-F238E27FC236}">
                <a16:creationId xmlns:a16="http://schemas.microsoft.com/office/drawing/2014/main" id="{3D252CC1-04C4-47A3-AFEA-5022A689C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4640" y="5031846"/>
            <a:ext cx="3546077"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88154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599B2F6-8513-4785-8CD2-31849957C91D}"/>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Bibliography</a:t>
            </a:r>
          </a:p>
        </p:txBody>
      </p:sp>
      <p:sp>
        <p:nvSpPr>
          <p:cNvPr id="3" name="Content Placeholder 2">
            <a:extLst>
              <a:ext uri="{FF2B5EF4-FFF2-40B4-BE49-F238E27FC236}">
                <a16:creationId xmlns:a16="http://schemas.microsoft.com/office/drawing/2014/main" id="{09F2B716-91F5-451E-B707-394F414ABD0A}"/>
              </a:ext>
            </a:extLst>
          </p:cNvPr>
          <p:cNvSpPr>
            <a:spLocks noGrp="1"/>
          </p:cNvSpPr>
          <p:nvPr>
            <p:ph idx="1"/>
          </p:nvPr>
        </p:nvSpPr>
        <p:spPr>
          <a:xfrm>
            <a:off x="4474468" y="2197017"/>
            <a:ext cx="6725899" cy="3550081"/>
          </a:xfrm>
        </p:spPr>
        <p:txBody>
          <a:bodyPr>
            <a:normAutofit fontScale="92500" lnSpcReduction="20000"/>
          </a:bodyPr>
          <a:lstStyle/>
          <a:p>
            <a:pPr>
              <a:lnSpc>
                <a:spcPct val="90000"/>
              </a:lnSpc>
            </a:pPr>
            <a:r>
              <a:rPr lang="en-GB" sz="1100" dirty="0">
                <a:hlinkClick r:id="rId2"/>
              </a:rPr>
              <a:t>https://blackpowdergin.co.uk/pages/about-us</a:t>
            </a:r>
            <a:endParaRPr lang="en-GB" sz="1100" dirty="0"/>
          </a:p>
          <a:p>
            <a:pPr>
              <a:lnSpc>
                <a:spcPct val="90000"/>
              </a:lnSpc>
            </a:pPr>
            <a:r>
              <a:rPr lang="en-GB" sz="1100" dirty="0">
                <a:hlinkClick r:id="rId3"/>
              </a:rPr>
              <a:t>https://aaeventsonline.co.uk/</a:t>
            </a:r>
            <a:endParaRPr lang="en-GB" sz="1100" dirty="0"/>
          </a:p>
          <a:p>
            <a:pPr>
              <a:lnSpc>
                <a:spcPct val="90000"/>
              </a:lnSpc>
            </a:pPr>
            <a:r>
              <a:rPr lang="en-GB" sz="1100" dirty="0">
                <a:hlinkClick r:id="rId4"/>
              </a:rPr>
              <a:t>https://www.youtube.com/watch?time_continue=30&amp;v=sbfrAKzGjZs&amp;feature=emb_title</a:t>
            </a:r>
            <a:endParaRPr lang="en-GB" sz="1100" dirty="0"/>
          </a:p>
          <a:p>
            <a:pPr>
              <a:lnSpc>
                <a:spcPct val="90000"/>
              </a:lnSpc>
            </a:pPr>
            <a:r>
              <a:rPr lang="en-GB" sz="1100" dirty="0">
                <a:hlinkClick r:id="rId5"/>
              </a:rPr>
              <a:t>https://phdessay.com/overview-of-the-research-process-for-business-students/</a:t>
            </a:r>
            <a:endParaRPr lang="en-GB" sz="1100" dirty="0"/>
          </a:p>
          <a:p>
            <a:pPr>
              <a:lnSpc>
                <a:spcPct val="90000"/>
              </a:lnSpc>
            </a:pPr>
            <a:r>
              <a:rPr lang="en-GB" sz="1100" dirty="0">
                <a:hlinkClick r:id="rId6"/>
              </a:rPr>
              <a:t>https://books.google.co.uk/books/about/Business_Research_Projects.html?id=lTdZAAAAYAAJ&amp;redir_esc=y</a:t>
            </a:r>
            <a:endParaRPr lang="en-GB" sz="1100" dirty="0"/>
          </a:p>
          <a:p>
            <a:pPr>
              <a:lnSpc>
                <a:spcPct val="90000"/>
              </a:lnSpc>
            </a:pPr>
            <a:endParaRPr lang="en-GB" sz="1100" dirty="0"/>
          </a:p>
          <a:p>
            <a:pPr>
              <a:lnSpc>
                <a:spcPct val="90000"/>
              </a:lnSpc>
            </a:pPr>
            <a:r>
              <a:rPr lang="en-GB" sz="1100" dirty="0">
                <a:hlinkClick r:id="rId7"/>
              </a:rPr>
              <a:t>https://www.google.com/maps/place/Preston+PR4+3HT/@53.8151077,-2.9573155,17355m/data=!3m1!1e3!4m5!3m4!1s0x487b4271ad9012ed:0x5b213d8011844248!8m2!3d53.8161263!4d-2.9469726</a:t>
            </a:r>
            <a:endParaRPr lang="en-GB" sz="1100" dirty="0"/>
          </a:p>
          <a:p>
            <a:pPr>
              <a:lnSpc>
                <a:spcPct val="90000"/>
              </a:lnSpc>
            </a:pPr>
            <a:r>
              <a:rPr lang="en-GB" sz="1100" dirty="0">
                <a:hlinkClick r:id="rId8"/>
              </a:rPr>
              <a:t>http://localstats.co.uk/uklocalstats.cgi?search_suburb=poulton-le-fylde&amp;search_state=&amp;type=search&amp;x=0&amp;y=0</a:t>
            </a:r>
            <a:endParaRPr lang="en-GB" sz="1100" dirty="0"/>
          </a:p>
          <a:p>
            <a:pPr>
              <a:lnSpc>
                <a:spcPct val="90000"/>
              </a:lnSpc>
            </a:pPr>
            <a:r>
              <a:rPr lang="en-GB" sz="1100" dirty="0">
                <a:hlinkClick r:id="rId9"/>
              </a:rPr>
              <a:t>https://www.lancashire.gov.uk/media/910886/average-earnings-and-hours-ashe-report-web-final.pdf</a:t>
            </a:r>
            <a:endParaRPr lang="en-GB" sz="1100" dirty="0"/>
          </a:p>
          <a:p>
            <a:pPr>
              <a:lnSpc>
                <a:spcPct val="90000"/>
              </a:lnSpc>
            </a:pPr>
            <a:r>
              <a:rPr lang="en-GB" sz="1100" dirty="0">
                <a:hlinkClick r:id="rId10"/>
              </a:rPr>
              <a:t>https://new.fylde.gov.uk/wp-content/uploads/2019/07/Fylde-District-Area-Profile-2019-v1.1.pdf</a:t>
            </a:r>
            <a:endParaRPr lang="en-GB" sz="1100" dirty="0"/>
          </a:p>
          <a:p>
            <a:pPr>
              <a:lnSpc>
                <a:spcPct val="90000"/>
              </a:lnSpc>
            </a:pPr>
            <a:r>
              <a:rPr lang="en-GB" sz="1100" dirty="0">
                <a:hlinkClick r:id="rId11"/>
              </a:rPr>
              <a:t>https://templates.office.com/en-us/Gantt-project-planner-TM02887601?ui=en-US&amp;rs=en-US&amp;ad=US</a:t>
            </a:r>
            <a:endParaRPr lang="en-GB" sz="1100" dirty="0"/>
          </a:p>
          <a:p>
            <a:pPr>
              <a:lnSpc>
                <a:spcPct val="90000"/>
              </a:lnSpc>
            </a:pPr>
            <a:r>
              <a:rPr lang="en-GB" sz="1100" dirty="0">
                <a:hlinkClick r:id="rId12"/>
              </a:rPr>
              <a:t>https://www.visitfyldecoast.info/events/</a:t>
            </a:r>
            <a:endParaRPr lang="en-GB" sz="1100" dirty="0"/>
          </a:p>
          <a:p>
            <a:pPr>
              <a:lnSpc>
                <a:spcPct val="90000"/>
              </a:lnSpc>
            </a:pPr>
            <a:r>
              <a:rPr lang="en-GB" sz="1100" dirty="0">
                <a:hlinkClick r:id="rId13"/>
              </a:rPr>
              <a:t>https://citypopulation.de/en/uk/northwestengland/lancashire/E35001393__poulton_le_fylde/</a:t>
            </a:r>
            <a:endParaRPr lang="en-GB" sz="1100" dirty="0"/>
          </a:p>
          <a:p>
            <a:pPr>
              <a:lnSpc>
                <a:spcPct val="90000"/>
              </a:lnSpc>
            </a:pPr>
            <a:r>
              <a:rPr lang="en-GB" sz="1100" dirty="0">
                <a:hlinkClick r:id="rId14"/>
              </a:rPr>
              <a:t>https://www.ilivehere.co.uk/statistics-esprick-lancashire-12686.html</a:t>
            </a:r>
            <a:endParaRPr lang="en-GB" sz="1100" dirty="0"/>
          </a:p>
          <a:p>
            <a:pPr>
              <a:lnSpc>
                <a:spcPct val="90000"/>
              </a:lnSpc>
            </a:pPr>
            <a:r>
              <a:rPr lang="en-GB" sz="1100" dirty="0">
                <a:hlinkClick r:id="rId15"/>
              </a:rPr>
              <a:t>https://www.lancashire.gov.uk/lancashire-insight/economy/income-earnings-and-benefits/personal-incomes/</a:t>
            </a: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marL="0" indent="0">
              <a:lnSpc>
                <a:spcPct val="90000"/>
              </a:lnSpc>
              <a:buNone/>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1302672880"/>
      </p:ext>
    </p:extLst>
  </p:cSld>
  <p:clrMapOvr>
    <a:masterClrMapping/>
  </p:clrMapOvr>
</p:sld>
</file>

<file path=ppt/theme/theme1.xml><?xml version="1.0" encoding="utf-8"?>
<a:theme xmlns:a="http://schemas.openxmlformats.org/drawingml/2006/main" name="Dividend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71</TotalTime>
  <Words>638</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Gill Sans MT</vt:lpstr>
      <vt:lpstr>Open Sans</vt:lpstr>
      <vt:lpstr>Wingdings</vt:lpstr>
      <vt:lpstr>Wingdings 2</vt:lpstr>
      <vt:lpstr>DividendVTI</vt:lpstr>
      <vt:lpstr>Consultancy Project: Black Powder Gin ‘Ginsperience’</vt:lpstr>
      <vt:lpstr>Introduction</vt:lpstr>
      <vt:lpstr>‘Ginsperience’</vt:lpstr>
      <vt:lpstr>Our Aim</vt:lpstr>
      <vt:lpstr>Research methods</vt:lpstr>
      <vt:lpstr>PowerPoint Presentation</vt:lpstr>
      <vt:lpstr>PowerPoint Presentation</vt:lpstr>
      <vt:lpstr>PowerPoint Presentation</vt:lpstr>
      <vt:lpstr>PowerPoint Presentation</vt:lpstr>
      <vt:lpstr>PowerPoint Presentation</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Black Powder Gin ‘Ginsperience’</dc:title>
  <dc:creator>Austen Foster</dc:creator>
  <cp:lastModifiedBy>Austen Foster</cp:lastModifiedBy>
  <cp:revision>2</cp:revision>
  <dcterms:created xsi:type="dcterms:W3CDTF">2020-02-11T22:02:53Z</dcterms:created>
  <dcterms:modified xsi:type="dcterms:W3CDTF">2020-02-11T23:14:30Z</dcterms:modified>
</cp:coreProperties>
</file>