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4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94" r:id="rId35"/>
    <p:sldId id="295" r:id="rId36"/>
    <p:sldId id="296" r:id="rId37"/>
    <p:sldId id="298" r:id="rId38"/>
    <p:sldId id="300" r:id="rId39"/>
    <p:sldId id="301" r:id="rId40"/>
    <p:sldId id="302" r:id="rId41"/>
    <p:sldId id="303" r:id="rId42"/>
    <p:sldId id="304" r:id="rId43"/>
    <p:sldId id="305" r:id="rId44"/>
    <p:sldId id="289" r:id="rId45"/>
    <p:sldId id="290" r:id="rId46"/>
    <p:sldId id="291" r:id="rId47"/>
    <p:sldId id="292" r:id="rId48"/>
  </p:sldIdLst>
  <p:sldSz cx="9144000" cy="5143500" type="screen16x9"/>
  <p:notesSz cx="6858000" cy="9144000"/>
  <p:embeddedFontLst>
    <p:embeddedFont>
      <p:font typeface="Lato" panose="020F0502020204030203" pitchFamily="34" charset="0"/>
      <p:regular r:id="rId50"/>
      <p:bold r:id="rId51"/>
      <p:italic r:id="rId52"/>
      <p:boldItalic r:id="rId53"/>
    </p:embeddedFont>
    <p:embeddedFont>
      <p:font typeface="Nunito" pitchFamily="2" charset="77"/>
      <p:regular r:id="rId54"/>
      <p:bold r:id="rId55"/>
      <p:italic r:id="rId56"/>
      <p:boldItalic r:id="rId57"/>
    </p:embeddedFont>
    <p:embeddedFont>
      <p:font typeface="Roboto" panose="02000000000000000000" pitchFamily="2" charset="0"/>
      <p:regular r:id="rId58"/>
      <p:bold r:id="rId59"/>
      <p:italic r:id="rId60"/>
      <p:boldItalic r:id="rId6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F7B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A320583-3E01-4858-A47B-E577CB266014}">
  <a:tblStyle styleId="{EA320583-3E01-4858-A47B-E577CB26601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7"/>
    <p:restoredTop sz="94703"/>
  </p:normalViewPr>
  <p:slideViewPr>
    <p:cSldViewPr snapToGrid="0">
      <p:cViewPr varScale="1">
        <p:scale>
          <a:sx n="170" d="100"/>
          <a:sy n="170" d="100"/>
        </p:scale>
        <p:origin x="208" y="176"/>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font" Target="fonts/font1.fntdata"/><Relationship Id="rId55" Type="http://schemas.openxmlformats.org/officeDocument/2006/relationships/font" Target="fonts/font6.fntdata"/><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4.fntdata"/><Relationship Id="rId58" Type="http://schemas.openxmlformats.org/officeDocument/2006/relationships/font" Target="fonts/font9.fntdata"/><Relationship Id="rId5" Type="http://schemas.openxmlformats.org/officeDocument/2006/relationships/slide" Target="slides/slide4.xml"/><Relationship Id="rId61" Type="http://schemas.openxmlformats.org/officeDocument/2006/relationships/font" Target="fonts/font12.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7.fntdata"/><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font" Target="fonts/font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0.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5.fntdata"/><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57" Type="http://schemas.openxmlformats.org/officeDocument/2006/relationships/font" Target="fonts/font8.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3.fntdata"/><Relationship Id="rId60" Type="http://schemas.openxmlformats.org/officeDocument/2006/relationships/font" Target="fonts/font11.fntdata"/><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2d0510605f1_0_1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2d0510605f1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1ff832f7f7d_0_1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1ff832f7f7d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2d0510605f1_0_1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2d0510605f1_0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300">
                <a:solidFill>
                  <a:srgbClr val="233A44"/>
                </a:solidFill>
                <a:latin typeface="Calibri"/>
                <a:ea typeface="Calibri"/>
                <a:cs typeface="Calibri"/>
                <a:sym typeface="Calibri"/>
              </a:rPr>
              <a:t>AI entails creating machines that can replicate cognitive processes in humans. It gives robots the ability to sense their surroundings, absorb information, gain knowledge from experience, reason, decide, and behave in a certain way to accomplish objectives. AI systems are able to modify their behaviour in response to patterns found in data.</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Although the idea of intelligent computers is not new, the discipline of artificial intelligence as we know it today was established in 1956 during a conference held at Dartmouth College. Early AI research concentrated on finding solutions in narrow domains, such as logic and games. Excitement and disappointments characterised the field's history, with unmet expectations leading to a "AI winter" in the 1970s and 1980s.</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1200"/>
              </a:spcAft>
              <a:buNone/>
            </a:pPr>
            <a:r>
              <a:rPr lang="en" sz="1300">
                <a:solidFill>
                  <a:srgbClr val="233A44"/>
                </a:solidFill>
                <a:latin typeface="Calibri"/>
                <a:ea typeface="Calibri"/>
                <a:cs typeface="Calibri"/>
                <a:sym typeface="Calibri"/>
              </a:rPr>
              <a:t>Late in the 20th century, AI had a comeback propelled by advances in processing power, novel methods, and the accessibility of massive datasets. Significant gains in AI have been made in fields including computer vision, natural language processing, and decision-making as a result of recent advances in machine learning, particularly deep learning.</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1ff832f7f7d_0_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1ff832f7f7d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300">
                <a:solidFill>
                  <a:srgbClr val="233A44"/>
                </a:solidFill>
                <a:latin typeface="Calibri"/>
                <a:ea typeface="Calibri"/>
                <a:cs typeface="Calibri"/>
                <a:sym typeface="Calibri"/>
              </a:rPr>
              <a:t>Based on the data it has been educated on, generative AI is a kind of artificial intelligence that can produce fresh, original material. It makes use of deep learning techniques, most commonly neural networks, to find patterns and traits in enormous text, image, audio, and other media databases. After being trained, the AI model can produce original content that, while not exactly replicating the training data, has stylistic, structural, and semantic similarities.</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A generative AI model trained on a classical music dataset, for instance, may create an original symphony, while one trained on landscape photos could produce an original, lifelike scene that isn't found in the real world.</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The important thing is that instead of just remembering and replicating the training data, the AI learns to extract the main characteristics and rules that control it.</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Transformer-based language models like GPT-3, Variational Autoencoders (VAEs), and Generative Adversarial Networks (GANs) are a few popular generative AI techniques. These models can be used in many different fields, ranging from artistic and musical endeavours to more useful ones like medicine development and material design.</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1200"/>
              </a:spcAft>
              <a:buClr>
                <a:schemeClr val="dk1"/>
              </a:buClr>
              <a:buSzPts val="1100"/>
              <a:buFont typeface="Arial"/>
              <a:buNone/>
            </a:pPr>
            <a:r>
              <a:rPr lang="en" sz="1300">
                <a:solidFill>
                  <a:srgbClr val="233A44"/>
                </a:solidFill>
                <a:latin typeface="Calibri"/>
                <a:ea typeface="Calibri"/>
                <a:cs typeface="Calibri"/>
                <a:sym typeface="Calibri"/>
              </a:rPr>
              <a:t>Large datasets, more processing capacity, and developments in deep learning have all contributed to the growth of generative AI. Technology has the ability to completely transform problem-solving and content creation in a variety of industries as it develops. It is, nevertheless, a topic of current study and discussion since it also poses significant queries about intellectual property, the function of human creativity, and the possibility of abuse.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1ff832f7f7d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1ff832f7f7d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500" b="1">
                <a:solidFill>
                  <a:srgbClr val="233A44"/>
                </a:solidFill>
                <a:latin typeface="Calibri"/>
                <a:ea typeface="Calibri"/>
                <a:cs typeface="Calibri"/>
                <a:sym typeface="Calibri"/>
              </a:rPr>
              <a:t>Narrow AI</a:t>
            </a:r>
            <a:r>
              <a:rPr lang="en" sz="1500">
                <a:solidFill>
                  <a:srgbClr val="233A44"/>
                </a:solidFill>
                <a:latin typeface="Calibri"/>
                <a:ea typeface="Calibri"/>
                <a:cs typeface="Calibri"/>
                <a:sym typeface="Calibri"/>
              </a:rPr>
              <a:t>: AI systems created to excel in particular activities, such facial recognition, chess playing, or driving in constrained spaces. This is the case for the majority of AI applications used today.</a:t>
            </a:r>
            <a:endParaRPr sz="15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500" b="1">
                <a:solidFill>
                  <a:srgbClr val="233A44"/>
                </a:solidFill>
                <a:latin typeface="Calibri"/>
                <a:ea typeface="Calibri"/>
                <a:cs typeface="Calibri"/>
                <a:sym typeface="Calibri"/>
              </a:rPr>
              <a:t>General AI</a:t>
            </a:r>
            <a:r>
              <a:rPr lang="en" sz="1500">
                <a:solidFill>
                  <a:srgbClr val="233A44"/>
                </a:solidFill>
                <a:latin typeface="Calibri"/>
                <a:ea typeface="Calibri"/>
                <a:cs typeface="Calibri"/>
                <a:sym typeface="Calibri"/>
              </a:rPr>
              <a:t>: Artificial intelligence (AI) systems that are hypothetically intelligent enough to be able to reason, learn, and carry out any intellectual task that a human can. Research in this field is still ongoing and remains an aspiration.</a:t>
            </a:r>
            <a:endParaRPr sz="15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500" b="1">
                <a:solidFill>
                  <a:srgbClr val="233A44"/>
                </a:solidFill>
                <a:latin typeface="Calibri"/>
                <a:ea typeface="Calibri"/>
                <a:cs typeface="Calibri"/>
                <a:sym typeface="Calibri"/>
              </a:rPr>
              <a:t>Superintelligent AI</a:t>
            </a:r>
            <a:r>
              <a:rPr lang="en" sz="1500">
                <a:solidFill>
                  <a:srgbClr val="233A44"/>
                </a:solidFill>
                <a:latin typeface="Calibri"/>
                <a:ea typeface="Calibri"/>
                <a:cs typeface="Calibri"/>
                <a:sym typeface="Calibri"/>
              </a:rPr>
              <a:t>: refers to hypothetical AI systems that significantly outperform human intelligence and prowess in all areas. Such systems' ramifications are hotly contested.</a:t>
            </a:r>
            <a:endParaRPr sz="15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endParaRPr sz="1300">
              <a:solidFill>
                <a:srgbClr val="233A44"/>
              </a:solidFill>
              <a:latin typeface="Calibri"/>
              <a:ea typeface="Calibri"/>
              <a:cs typeface="Calibri"/>
              <a:sym typeface="Calibri"/>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1ff832f7f7d_3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1ff832f7f7d_3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1ff832f7f7d_0_4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1ff832f7f7d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2d0510605f1_0_1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2d0510605f1_0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300">
                <a:solidFill>
                  <a:srgbClr val="233A44"/>
                </a:solidFill>
                <a:latin typeface="Calibri"/>
                <a:ea typeface="Calibri"/>
                <a:cs typeface="Calibri"/>
                <a:sym typeface="Calibri"/>
              </a:rPr>
              <a:t>Many countries use Facial Recognition Technology (FRT) to identify individuals in public. FRT uses AI to identity human faces and compares them with a database to find a match. While this is useful to catch criminals, there are ethical concerns from a privacy and security standpoint surrounding the idea of having everyone’s movement being constantly monitored.</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In early 2019, a Chinese facial recognition company known as SenseNet had suffered a data leak in which the data of 2.5 million people were exposed. This information includes “their ID card number, their address, birthday, and locations where SenseNets' facial recognition has spotted them.”</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This attack brings plenty of worry about attackers using this extensive information for malicious means, which includes identity theft, phishing attacks, extortion, stalking and more.</a:t>
            </a:r>
            <a:endParaRPr sz="1300">
              <a:solidFill>
                <a:srgbClr val="233A44"/>
              </a:solidFill>
              <a:latin typeface="Calibri"/>
              <a:ea typeface="Calibri"/>
              <a:cs typeface="Calibri"/>
              <a:sym typeface="Calibri"/>
            </a:endParaRPr>
          </a:p>
          <a:p>
            <a:pPr marL="0" lvl="0" indent="0" algn="l" rtl="0">
              <a:spcBef>
                <a:spcPts val="12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1ff832f7f7d_1_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1ff832f7f7d_1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300">
                <a:solidFill>
                  <a:srgbClr val="233A44"/>
                </a:solidFill>
                <a:latin typeface="Calibri"/>
                <a:ea typeface="Calibri"/>
                <a:cs typeface="Calibri"/>
                <a:sym typeface="Calibri"/>
              </a:rPr>
              <a:t>Data poisoning is an existing concern where malicious actors can manipulate AI models by feeding it malicious or misleading data to influence the AI models in specific ways.</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In 2016, Microsoft had released an AI chatbot called “Tay” on X (formerly known as Twitter). Tay had started to be fed malicious data from users and had began posting racist tweets. Tay was quickly shut down after posting around 96,000 times, with Microsoft stating that it had suffered a “coordinated attack by a subset of people”.</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AI models that are victim to data poisoning become unreliable and could cause a security risk if the AI model is involved with the use of personal data. A malicious actor could use this to target specific AI models and poison it to discriminate against marginalised groups.</a:t>
            </a:r>
            <a:endParaRPr sz="1300">
              <a:solidFill>
                <a:srgbClr val="233A44"/>
              </a:solidFill>
              <a:latin typeface="Calibri"/>
              <a:ea typeface="Calibri"/>
              <a:cs typeface="Calibri"/>
              <a:sym typeface="Calibri"/>
            </a:endParaRPr>
          </a:p>
          <a:p>
            <a:pPr marL="0" lvl="0" indent="0" algn="l" rtl="0">
              <a:spcBef>
                <a:spcPts val="12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2d0510605f1_0_1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2d0510605f1_0_1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300">
                <a:solidFill>
                  <a:srgbClr val="233A44"/>
                </a:solidFill>
                <a:latin typeface="Calibri"/>
                <a:ea typeface="Calibri"/>
                <a:cs typeface="Calibri"/>
                <a:sym typeface="Calibri"/>
              </a:rPr>
              <a:t>Social media platforms, such as Facebook, has received criticism over their data collection practices and the use of AI algorithms to analyse user behaviour. The Cambridge Analytica scandal is an example of this, where the personal data from millions of Facebook users were harvested. This AI analysed user behaviour data was then used by Cambridge Analytica to conduct targeted political advertising.</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The recent rapid growth of generative AI has brought up many concerns about how the AI models are trained. This is shown by the recent lawsuit against Microsoft and OpenAI where a group of newspapers have accused them of unlawfully copying millions of their articles to train their AI products.</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There are also concerns of this data then being shared with third parties without the users consent, which is considered data misuse.</a:t>
            </a:r>
            <a:endParaRPr sz="1300">
              <a:solidFill>
                <a:srgbClr val="233A44"/>
              </a:solidFill>
              <a:latin typeface="Calibri"/>
              <a:ea typeface="Calibri"/>
              <a:cs typeface="Calibri"/>
              <a:sym typeface="Calibri"/>
            </a:endParaRPr>
          </a:p>
          <a:p>
            <a:pPr marL="0" lvl="0" indent="0" algn="l" rtl="0">
              <a:spcBef>
                <a:spcPts val="120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2d0510605f1_0_1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2d0510605f1_0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300">
                <a:solidFill>
                  <a:srgbClr val="233A44"/>
                </a:solidFill>
                <a:latin typeface="Calibri"/>
                <a:ea typeface="Calibri"/>
                <a:cs typeface="Calibri"/>
                <a:sym typeface="Calibri"/>
              </a:rPr>
              <a:t>Considering all the prior concerns, transparency and accountability are incredibly important aspects of AI use.</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AI systems should be designed to be transparent and explainable. This enables users to understand how they are used and the data being input into the systems. This removes all concerns with data being used without consent as the users will be able to see the exact type data being used alongside allowing users to opt in to allow their data to be used rather than firstly having to opt out, which is typically after the users data has already been used.</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There should be a clear system in place that holds individuals and organisations accountable for the actions and decisions of their AI systems. This includes being able to identify whose responsibility it falls upon when AI systems violate existing ethical restrictions.</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There are existing ethical guidelines that provides individuals and organisations a set of standards to follow. By following these guidelines, the use of AI should then remain completely ethical and without any concern about how the systems are developed or used.</a:t>
            </a:r>
            <a:endParaRPr sz="1300">
              <a:solidFill>
                <a:srgbClr val="233A44"/>
              </a:solidFill>
              <a:latin typeface="Calibri"/>
              <a:ea typeface="Calibri"/>
              <a:cs typeface="Calibri"/>
              <a:sym typeface="Calibri"/>
            </a:endParaRPr>
          </a:p>
          <a:p>
            <a:pPr marL="0" lvl="0" indent="0" algn="l" rtl="0">
              <a:spcBef>
                <a:spcPts val="12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1ff832f7f7d_1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g1ff832f7f7d_1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1ff832f7f7d_1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1ff832f7f7d_1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1ff832f7f7d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1ff832f7f7d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g2d0510605f1_0_1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 name="Google Shape;242;g2d0510605f1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rgbClr val="1D2125"/>
                </a:solidFill>
                <a:latin typeface="Roboto"/>
                <a:ea typeface="Roboto"/>
                <a:cs typeface="Roboto"/>
                <a:sym typeface="Roboto"/>
              </a:rPr>
              <a:t>AI stands for Artificial Intelligence. It refers to machines or computers that can think and learn like humans. AI can do specific tasks really well, like playing chess or recognizing faces in photos. But it can only do those particular things it was designed for.</a:t>
            </a:r>
            <a:endParaRPr sz="1200">
              <a:solidFill>
                <a:srgbClr val="1D2125"/>
              </a:solidFill>
              <a:latin typeface="Roboto"/>
              <a:ea typeface="Roboto"/>
              <a:cs typeface="Roboto"/>
              <a:sym typeface="Roboto"/>
            </a:endParaRPr>
          </a:p>
          <a:p>
            <a:pPr marL="0" lvl="0" indent="0" algn="l" rtl="0">
              <a:spcBef>
                <a:spcPts val="0"/>
              </a:spcBef>
              <a:spcAft>
                <a:spcPts val="0"/>
              </a:spcAft>
              <a:buNone/>
            </a:pPr>
            <a:r>
              <a:rPr lang="en" sz="1200">
                <a:solidFill>
                  <a:srgbClr val="1D2125"/>
                </a:solidFill>
                <a:latin typeface="Roboto"/>
                <a:ea typeface="Roboto"/>
                <a:cs typeface="Roboto"/>
                <a:sym typeface="Roboto"/>
              </a:rPr>
              <a:t>AGI is a special kind of AI that is much smarter. AGI would be a machine that can think, learn and understand just like a human brain. It could do any task a person can do - read books, drive cars, play games, and even come up with new ideas all by itself! AGI would be a super smart computer that can learn and figure things out on its own, without being programmed for each new thing.</a:t>
            </a:r>
            <a:endParaRPr sz="1300">
              <a:solidFill>
                <a:srgbClr val="233A44"/>
              </a:solidFill>
              <a:latin typeface="Calibri"/>
              <a:ea typeface="Calibri"/>
              <a:cs typeface="Calibri"/>
              <a:sym typeface="Calibri"/>
            </a:endParaRPr>
          </a:p>
          <a:p>
            <a:pPr marL="0" lvl="0" indent="0" algn="l" rtl="0">
              <a:lnSpc>
                <a:spcPct val="115000"/>
              </a:lnSpc>
              <a:spcBef>
                <a:spcPts val="0"/>
              </a:spcBef>
              <a:spcAft>
                <a:spcPts val="0"/>
              </a:spcAft>
              <a:buNone/>
            </a:pP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Malicious actors may abuse AGI, resulting in catastrophic mishaps, social unrest, or even existential dangers to humankind. If AGI systems are not well tested and controlled, they may exhibit undesirable behaviours, biases, or defects that could have detrimental effects. The potential for superintelligent artificial general intelligence (AGI) to surpass human cognitive capacities creates long-term concerns over the direction and effects of such systems. If a few companies or countries dominate the development of AGI, there are worries that this could lead to a "AI arms race" and a consolidation of power.</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Advanced artificial intelligence (AI) systems, such as artificial general intelligence (AGI), present difficulties with accountability and safety due to their opaque decision-making processes. If not handled correctly, the rapid automation made possible by AGI might result in a significant loss of jobs and economic instability.</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If not adequately moderated, AGI systems may reinforce or magnify societal biases, discrimination, and ethical dilemmas found in their training data or development methods. If used excessively, the dependence on AGI can result in the loss of human abilities including creativity, critical thinking, and social interaction. AGI-powered weapons or the emergence of autonomous offensive cyber capabilities are examples of possible security threats.</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endParaRPr sz="1300">
              <a:solidFill>
                <a:srgbClr val="233A44"/>
              </a:solidFill>
              <a:latin typeface="Calibri"/>
              <a:ea typeface="Calibri"/>
              <a:cs typeface="Calibri"/>
              <a:sym typeface="Calibri"/>
            </a:endParaRPr>
          </a:p>
          <a:p>
            <a:pPr marL="0" lvl="0" indent="0" algn="l" rtl="0">
              <a:spcBef>
                <a:spcPts val="120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g2d237fd621a_0_4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0" name="Google Shape;250;g2d237fd621a_0_4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g1ff832f7f7d_3_7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7" name="Google Shape;257;g1ff832f7f7d_3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2d0510605f1_0_1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4" name="Google Shape;264;g2d0510605f1_0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g2d0510605f1_0_1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0" name="Google Shape;270;g2d0510605f1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The AI hiring tool used by Amazon is a well-known real-world example of algorithmic bias; it was discovered that the technology discriminated against female candidates. Over a ten-year period, the tool was trained on resumes that were submitted to Amazon, most of which were from male candidates. </a:t>
            </a:r>
            <a:endParaRPr/>
          </a:p>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
              <a:t>Consequently, graduates from all-women's colleges were demoted and resumes containing the word "women's" were penalised by the algorithm. After realising it could not ensure it would not bias against female candidates, Amazon finally discontinued the tool in 2018.</a:t>
            </a:r>
            <a:endParaRPr/>
          </a:p>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
              <a:t>Facial recognition software is another instance of algorithmic prejudice. According to a study by researchers at MIT and Stanford University, three commercial facial recognition algorithms identify people with darker skin tones—especially women—with higher mistake rates. These algorithms are frequently trained on datasets that are not representative of the various communities they are intended to serve, which is probably the root cause of this bias. Biassed face recognition can have serious repercussions, including the possibility of wrongful arrests or denial of access to essential services.</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It was discovered that a popular Optum algorithm has substantial racial prejudice in the healthcare industry. Based on their health costs, the algorithm projected which patients would benefit from more medical care. It did not, however, take into consideration the reality that Black people frequently had lower health costs as a result of structural barriers to care. In contrast to White patients with the same degree of need, Black patients were less likely to be referred by the algorithm for additional care. Given that numerous health systems and insurers employ the algorithm, millions of patients may have been impacted by this bias.</a:t>
            </a:r>
            <a:endParaRPr/>
          </a:p>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g2d0510605f1_0_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7" name="Google Shape;277;g2d0510605f1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163" b="1">
              <a:solidFill>
                <a:srgbClr val="233A44"/>
              </a:solidFill>
              <a:latin typeface="Calibri"/>
              <a:ea typeface="Calibri"/>
              <a:cs typeface="Calibri"/>
              <a:sym typeface="Calibri"/>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2d237fd621a_0_4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4" name="Google Shape;284;g2d237fd621a_0_4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300">
                <a:solidFill>
                  <a:srgbClr val="233A44"/>
                </a:solidFill>
                <a:latin typeface="Calibri"/>
                <a:ea typeface="Calibri"/>
                <a:cs typeface="Calibri"/>
                <a:sym typeface="Calibri"/>
              </a:rPr>
              <a:t>Instead of completely replacing human creativity, AI-generated graphic design should be utilised as a tool to support and develop it. When AI is used in the creative process, designers need to be open about it and give due credit to the technology. Prior to deployment, thorough testing is required to detect and address any potential biases or ethical concerns in AI-generated designs.</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To make sure the finished designs adhere to the intended message, brand rules, and cultural sensitivity, designers should continue to exercise control and curation over AI outputs. To prevent damaging stereotypes, discrimination, or cultural appropriation in the created designs, AI training data must be carefully chosen.</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When integrating AI-generated pieces into client work, precise parameters about ownership, usage rights, and correct attribution should be created.</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300">
                <a:solidFill>
                  <a:srgbClr val="233A44"/>
                </a:solidFill>
                <a:latin typeface="Calibri"/>
                <a:ea typeface="Calibri"/>
                <a:cs typeface="Calibri"/>
                <a:sym typeface="Calibri"/>
              </a:rPr>
              <a:t>When utilising strategies like personalisation, designers have an ethical obligation to employ AI ethically, respecting user privacy and data rights. Even while AI can automate some jobs, human designers still need to use critical thinking, creative judgement, and context awareness—qualities that AI does not yet possess. The design community has to engage in ongoing education and dialogue to effectively handle the potential and difficulties posed by AI graphic design tools. </a:t>
            </a:r>
            <a:endParaRPr sz="1300">
              <a:solidFill>
                <a:srgbClr val="233A44"/>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endParaRPr sz="1300">
              <a:solidFill>
                <a:srgbClr val="233A44"/>
              </a:solidFill>
              <a:latin typeface="Calibri"/>
              <a:ea typeface="Calibri"/>
              <a:cs typeface="Calibri"/>
              <a:sym typeface="Calibri"/>
            </a:endParaRPr>
          </a:p>
          <a:p>
            <a:pPr marL="0" lvl="0" indent="0" algn="l" rtl="0">
              <a:spcBef>
                <a:spcPts val="120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g1ff832f7f7d_3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1" name="Google Shape;291;g1ff832f7f7d_3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g1ff832f7f7d_0_1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8" name="Google Shape;298;g1ff832f7f7d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2da85328539_0_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 name="Google Shape;304;g2da85328539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2da85328539_0_3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2da85328539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2d0510605f1_0_1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2d0510605f1_0_1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g1ff832f7f7d_3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3" name="Google Shape;323;g1ff832f7f7d_3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
        <p:cNvGrpSpPr/>
        <p:nvPr/>
      </p:nvGrpSpPr>
      <p:grpSpPr>
        <a:xfrm>
          <a:off x="0" y="0"/>
          <a:ext cx="0" cy="0"/>
          <a:chOff x="0" y="0"/>
          <a:chExt cx="0" cy="0"/>
        </a:xfrm>
      </p:grpSpPr>
      <p:sp>
        <p:nvSpPr>
          <p:cNvPr id="328" name="Google Shape;328;g1ff832f7f7d_3_6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9" name="Google Shape;329;g1ff832f7f7d_3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g2d21f9dacdb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8" name="Google Shape;338;g2d21f9dacdb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2d0510605f1_0_2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 name="Google Shape;345;g2d0510605f1_0_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g2d21f9dacdb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1" name="Google Shape;351;g2d21f9dacdb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1ff832f7f7d_3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1ff832f7f7d_3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2b8edc09858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2b8edc09858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2b8edc09858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2b8edc09858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2c20a84910e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2c20a84910e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2c20a84910e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2c20a84910e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648642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g2d237fd621a_0_4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8" name="Google Shape;368;g2d237fd621a_0_4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2d237fd621a_0_4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2d237fd621a_0_4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summary,</a:t>
            </a:r>
            <a:endParaRPr/>
          </a:p>
          <a:p>
            <a:pPr marL="0" lvl="0" indent="0" algn="l" rtl="0">
              <a:spcBef>
                <a:spcPts val="0"/>
              </a:spcBef>
              <a:spcAft>
                <a:spcPts val="0"/>
              </a:spcAft>
              <a:buNone/>
            </a:pPr>
            <a:endParaRPr/>
          </a:p>
          <a:p>
            <a:pPr marL="0" lvl="0" indent="0" algn="l" rtl="0">
              <a:spcBef>
                <a:spcPts val="0"/>
              </a:spcBef>
              <a:spcAft>
                <a:spcPts val="0"/>
              </a:spcAft>
              <a:buNone/>
            </a:pPr>
            <a:r>
              <a:rPr lang="en"/>
              <a:t>We gave an overview of generative AI.</a:t>
            </a:r>
            <a:endParaRPr/>
          </a:p>
          <a:p>
            <a:pPr marL="0" lvl="0" indent="0" algn="l" rtl="0">
              <a:spcBef>
                <a:spcPts val="0"/>
              </a:spcBef>
              <a:spcAft>
                <a:spcPts val="0"/>
              </a:spcAft>
              <a:buNone/>
            </a:pPr>
            <a:endParaRPr/>
          </a:p>
          <a:p>
            <a:pPr marL="0" lvl="0" indent="0" algn="l" rtl="0">
              <a:spcBef>
                <a:spcPts val="0"/>
              </a:spcBef>
              <a:spcAft>
                <a:spcPts val="0"/>
              </a:spcAft>
              <a:buNone/>
            </a:pPr>
            <a:r>
              <a:rPr lang="en"/>
              <a:t>We provided a discussion of the possible discrimination and bias regarding the use of AI.</a:t>
            </a:r>
            <a:endParaRPr/>
          </a:p>
          <a:p>
            <a:pPr marL="0" lvl="0" indent="0" algn="l" rtl="0">
              <a:spcBef>
                <a:spcPts val="0"/>
              </a:spcBef>
              <a:spcAft>
                <a:spcPts val="0"/>
              </a:spcAft>
              <a:buNone/>
            </a:pPr>
            <a:endParaRPr/>
          </a:p>
          <a:p>
            <a:pPr marL="0" lvl="0" indent="0" algn="l" rtl="0">
              <a:spcBef>
                <a:spcPts val="0"/>
              </a:spcBef>
              <a:spcAft>
                <a:spcPts val="0"/>
              </a:spcAft>
              <a:buNone/>
            </a:pPr>
            <a:r>
              <a:rPr lang="en"/>
              <a:t>We talked about how AI is affecting the job market and the general public.</a:t>
            </a:r>
            <a:endParaRPr/>
          </a:p>
          <a:p>
            <a:pPr marL="0" lvl="0" indent="0" algn="l" rtl="0">
              <a:spcBef>
                <a:spcPts val="0"/>
              </a:spcBef>
              <a:spcAft>
                <a:spcPts val="0"/>
              </a:spcAft>
              <a:buNone/>
            </a:pPr>
            <a:endParaRPr/>
          </a:p>
          <a:p>
            <a:pPr marL="0" lvl="0" indent="0" algn="l" rtl="0">
              <a:spcBef>
                <a:spcPts val="0"/>
              </a:spcBef>
              <a:spcAft>
                <a:spcPts val="0"/>
              </a:spcAft>
              <a:buNone/>
            </a:pPr>
            <a:r>
              <a:rPr lang="en"/>
              <a:t>We gave an explanation of the privacy and security concerns with the use of AI.</a:t>
            </a:r>
            <a:endParaRPr/>
          </a:p>
          <a:p>
            <a:pPr marL="0" lvl="0" indent="0" algn="l" rtl="0">
              <a:spcBef>
                <a:spcPts val="0"/>
              </a:spcBef>
              <a:spcAft>
                <a:spcPts val="0"/>
              </a:spcAft>
              <a:buNone/>
            </a:pPr>
            <a:endParaRPr/>
          </a:p>
          <a:p>
            <a:pPr marL="0" lvl="0" indent="0" algn="l" rtl="0">
              <a:spcBef>
                <a:spcPts val="0"/>
              </a:spcBef>
              <a:spcAft>
                <a:spcPts val="0"/>
              </a:spcAft>
              <a:buNone/>
            </a:pPr>
            <a:r>
              <a:rPr lang="en"/>
              <a:t>We talked about why it’s important to copyright and protect your work.</a:t>
            </a:r>
            <a:endParaRPr/>
          </a:p>
          <a:p>
            <a:pPr marL="0" lvl="0" indent="0" algn="l" rtl="0">
              <a:spcBef>
                <a:spcPts val="0"/>
              </a:spcBef>
              <a:spcAft>
                <a:spcPts val="0"/>
              </a:spcAft>
              <a:buNone/>
            </a:pPr>
            <a:endParaRPr/>
          </a:p>
          <a:p>
            <a:pPr marL="0" lvl="0" indent="0" algn="l" rtl="0">
              <a:spcBef>
                <a:spcPts val="0"/>
              </a:spcBef>
              <a:spcAft>
                <a:spcPts val="0"/>
              </a:spcAft>
              <a:buNone/>
            </a:pPr>
            <a:r>
              <a:rPr lang="en"/>
              <a:t>Our following plans is to go over and research more into AI to further our knowledge.</a:t>
            </a:r>
            <a:endParaRPr/>
          </a:p>
          <a:p>
            <a:pPr marL="0" lvl="0" indent="0" algn="l" rtl="0">
              <a:spcBef>
                <a:spcPts val="0"/>
              </a:spcBef>
              <a:spcAft>
                <a:spcPts val="0"/>
              </a:spcAft>
              <a:buNone/>
            </a:pPr>
            <a:endParaRPr/>
          </a:p>
          <a:p>
            <a:pPr marL="0" lvl="0" indent="0" algn="l" rtl="0">
              <a:spcBef>
                <a:spcPts val="0"/>
              </a:spcBef>
              <a:spcAft>
                <a:spcPts val="0"/>
              </a:spcAft>
              <a:buNone/>
            </a:pPr>
            <a:r>
              <a:rPr lang="en"/>
              <a:t>And we plan to keep the website up to date and new ethical issues arise.</a:t>
            </a:r>
            <a:endParaRPr/>
          </a:p>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Google Shape;381;g2d237fd621a_0_50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2" name="Google Shape;382;g2d237fd621a_0_5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2d237fd621a_0_5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2d237fd621a_0_5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hyperlink" Target="http://drive.google.com/file/d/1JIwL5mj-NpnauLXPMmCyvGSGv9I7FMk8/view" TargetMode="External"/><Relationship Id="rId5" Type="http://schemas.openxmlformats.org/officeDocument/2006/relationships/image" Target="../media/image2.png"/><Relationship Id="rId4" Type="http://schemas.openxmlformats.org/officeDocument/2006/relationships/hyperlink" Target="http://drive.google.com/file/d/1xdsLa8GvuEcz8Y1FtPOD82fhZc5J12wd/view"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3.xml"/><Relationship Id="rId4" Type="http://schemas.openxmlformats.org/officeDocument/2006/relationships/hyperlink" Target="https://aa8mcp3kw.wixsite.com/ai-ethics"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2.xml"/><Relationship Id="rId1" Type="http://schemas.openxmlformats.org/officeDocument/2006/relationships/slideLayout" Target="../slideLayouts/slideLayout3.xml"/><Relationship Id="rId4" Type="http://schemas.openxmlformats.org/officeDocument/2006/relationships/image" Target="../media/image13.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hyperlink" Target="https://www.semanticscholar.org/paper/b79165bfddc312c8053be3c5fcc276dfaef194b3" TargetMode="External"/><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6.xml"/><Relationship Id="rId1" Type="http://schemas.openxmlformats.org/officeDocument/2006/relationships/slideLayout" Target="../slideLayouts/slideLayout3.xml"/><Relationship Id="rId4" Type="http://schemas.openxmlformats.org/officeDocument/2006/relationships/image" Target="../media/image16.jpeg"/></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7.xml"/><Relationship Id="rId1" Type="http://schemas.openxmlformats.org/officeDocument/2006/relationships/slideLayout" Target="../slideLayouts/slideLayout3.xml"/><Relationship Id="rId4" Type="http://schemas.openxmlformats.org/officeDocument/2006/relationships/image" Target="../media/image20.png"/></Relationships>
</file>

<file path=ppt/slides/_rels/slide40.xml.rels><?xml version="1.0" encoding="UTF-8" standalone="yes"?>
<Relationships xmlns="http://schemas.openxmlformats.org/package/2006/relationships"><Relationship Id="rId3" Type="http://schemas.openxmlformats.org/officeDocument/2006/relationships/hyperlink" Target="https://www.semanticscholar.org/paper/4c2061705b1f0e383d91060493e637caf5e22b15" TargetMode="External"/><Relationship Id="rId2" Type="http://schemas.openxmlformats.org/officeDocument/2006/relationships/hyperlink" Target="https://arxiv.org/abs/2303.03886" TargetMode="External"/><Relationship Id="rId1" Type="http://schemas.openxmlformats.org/officeDocument/2006/relationships/slideLayout" Target="../slideLayouts/slideLayout3.xml"/><Relationship Id="rId5" Type="http://schemas.openxmlformats.org/officeDocument/2006/relationships/hyperlink" Target="https://www.semanticscholar.org/paper/1a1dfa0dee02fb9dedf31dc895ed2b457156cb52" TargetMode="External"/><Relationship Id="rId4" Type="http://schemas.openxmlformats.org/officeDocument/2006/relationships/hyperlink" Target="https://arxiv.org/abs/2401.07312"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semanticscholar.org/paper/1a1dfa0dee02fb9dedf31dc895ed2b457156cb52" TargetMode="External"/><Relationship Id="rId2" Type="http://schemas.openxmlformats.org/officeDocument/2006/relationships/hyperlink" Target="https://arxiv.org/abs/2401.07312" TargetMode="External"/><Relationship Id="rId1" Type="http://schemas.openxmlformats.org/officeDocument/2006/relationships/slideLayout" Target="../slideLayouts/slideLayout3.xml"/><Relationship Id="rId5" Type="http://schemas.openxmlformats.org/officeDocument/2006/relationships/hyperlink" Target="https://arxiv.org/abs/2303.03886" TargetMode="External"/><Relationship Id="rId4" Type="http://schemas.openxmlformats.org/officeDocument/2006/relationships/hyperlink" Target="https://www.semanticscholar.org/paper/4c2061705b1f0e383d91060493e637caf5e22b15"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b="1"/>
              <a:t>Ethics In AI</a:t>
            </a:r>
            <a:endParaRPr b="1"/>
          </a:p>
        </p:txBody>
      </p:sp>
      <p:sp>
        <p:nvSpPr>
          <p:cNvPr id="129" name="Google Shape;129;p13"/>
          <p:cNvSpPr txBox="1">
            <a:spLocks noGrp="1"/>
          </p:cNvSpPr>
          <p:nvPr>
            <p:ph type="subTitle" idx="1"/>
          </p:nvPr>
        </p:nvSpPr>
        <p:spPr>
          <a:xfrm>
            <a:off x="257175" y="3413150"/>
            <a:ext cx="8534400" cy="522600"/>
          </a:xfrm>
          <a:prstGeom prst="rect">
            <a:avLst/>
          </a:prstGeom>
        </p:spPr>
        <p:txBody>
          <a:bodyPr spcFirstLastPara="1" wrap="square" lIns="91425" tIns="91425" rIns="91425" bIns="91425" anchor="t" anchorCtr="0">
            <a:noAutofit/>
          </a:bodyPr>
          <a:lstStyle/>
          <a:p>
            <a:pPr marL="0" lvl="0" indent="0" algn="ctr" rtl="0">
              <a:lnSpc>
                <a:spcPct val="90000"/>
              </a:lnSpc>
              <a:spcBef>
                <a:spcPts val="0"/>
              </a:spcBef>
              <a:spcAft>
                <a:spcPts val="0"/>
              </a:spcAft>
              <a:buSzPts val="770"/>
              <a:buNone/>
            </a:pPr>
            <a:r>
              <a:rPr lang="en" sz="1720" b="1"/>
              <a:t>By Luke Penhalagan, Charlie Wilkins, Kyle Hudson, Rhys Davies and Cameron Brown</a:t>
            </a:r>
            <a:endParaRPr sz="1720" b="1"/>
          </a:p>
          <a:p>
            <a:pPr marL="0" lvl="0" indent="0" algn="l" rtl="0">
              <a:lnSpc>
                <a:spcPct val="90000"/>
              </a:lnSpc>
              <a:spcBef>
                <a:spcPts val="0"/>
              </a:spcBef>
              <a:spcAft>
                <a:spcPts val="0"/>
              </a:spcAft>
              <a:buSzPts val="770"/>
              <a:buNone/>
            </a:pPr>
            <a:endParaRPr sz="1720" b="1"/>
          </a:p>
        </p:txBody>
      </p:sp>
      <p:sp>
        <p:nvSpPr>
          <p:cNvPr id="130" name="Google Shape;130;p13"/>
          <p:cNvSpPr txBox="1"/>
          <p:nvPr/>
        </p:nvSpPr>
        <p:spPr>
          <a:xfrm>
            <a:off x="2341350" y="2854825"/>
            <a:ext cx="4461300" cy="416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000">
                <a:solidFill>
                  <a:schemeClr val="dk2"/>
                </a:solidFill>
                <a:latin typeface="Calibri"/>
                <a:ea typeface="Calibri"/>
                <a:cs typeface="Calibri"/>
                <a:sym typeface="Calibri"/>
              </a:rPr>
              <a:t>Why ethical considerations is the foundation for a healthy future with technology</a:t>
            </a:r>
            <a:endParaRPr sz="1000">
              <a:solidFill>
                <a:schemeClr val="dk2"/>
              </a:solidFill>
              <a:latin typeface="Calibri"/>
              <a:ea typeface="Calibri"/>
              <a:cs typeface="Calibri"/>
              <a:sym typeface="Calibri"/>
            </a:endParaRPr>
          </a:p>
        </p:txBody>
      </p:sp>
      <p:sp>
        <p:nvSpPr>
          <p:cNvPr id="131" name="Google Shape;131;p13"/>
          <p:cNvSpPr txBox="1"/>
          <p:nvPr/>
        </p:nvSpPr>
        <p:spPr>
          <a:xfrm>
            <a:off x="8572200" y="4635000"/>
            <a:ext cx="1248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KH</a:t>
            </a:r>
            <a:endParaRPr sz="1300" b="1">
              <a:solidFill>
                <a:schemeClr val="lt1"/>
              </a:solidFill>
              <a:latin typeface="Lato"/>
              <a:ea typeface="Lato"/>
              <a:cs typeface="Lato"/>
              <a:sym typeface="Lat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14"/>
          <p:cNvSpPr txBox="1">
            <a:spLocks noGrp="1"/>
          </p:cNvSpPr>
          <p:nvPr>
            <p:ph type="title"/>
          </p:nvPr>
        </p:nvSpPr>
        <p:spPr>
          <a:xfrm>
            <a:off x="819150" y="5294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Contents</a:t>
            </a:r>
            <a:endParaRPr b="1"/>
          </a:p>
        </p:txBody>
      </p:sp>
      <p:sp>
        <p:nvSpPr>
          <p:cNvPr id="137" name="Google Shape;137;p14"/>
          <p:cNvSpPr txBox="1">
            <a:spLocks noGrp="1"/>
          </p:cNvSpPr>
          <p:nvPr>
            <p:ph type="body" idx="1"/>
          </p:nvPr>
        </p:nvSpPr>
        <p:spPr>
          <a:xfrm>
            <a:off x="381150" y="1484000"/>
            <a:ext cx="8381700" cy="3324600"/>
          </a:xfrm>
          <a:prstGeom prst="rect">
            <a:avLst/>
          </a:prstGeom>
        </p:spPr>
        <p:txBody>
          <a:bodyPr spcFirstLastPara="1" wrap="square" lIns="91425" tIns="91425" rIns="91425" bIns="91425" anchor="t" anchorCtr="0">
            <a:noAutofit/>
          </a:bodyPr>
          <a:lstStyle/>
          <a:p>
            <a:pPr marL="457200" lvl="0" indent="-336550" algn="l" rtl="0">
              <a:spcBef>
                <a:spcPts val="0"/>
              </a:spcBef>
              <a:spcAft>
                <a:spcPts val="0"/>
              </a:spcAft>
              <a:buSzPts val="1700"/>
              <a:buChar char="●"/>
            </a:pPr>
            <a:r>
              <a:rPr lang="en" sz="1700"/>
              <a:t>General Overview Of AI</a:t>
            </a:r>
            <a:endParaRPr sz="1700"/>
          </a:p>
          <a:p>
            <a:pPr marL="457200" lvl="0" indent="-336550" algn="l" rtl="0">
              <a:spcBef>
                <a:spcPts val="0"/>
              </a:spcBef>
              <a:spcAft>
                <a:spcPts val="0"/>
              </a:spcAft>
              <a:buSzPts val="1700"/>
              <a:buChar char="●"/>
            </a:pPr>
            <a:r>
              <a:rPr lang="en" sz="1700"/>
              <a:t>Identifying Issues</a:t>
            </a:r>
            <a:endParaRPr sz="1700"/>
          </a:p>
          <a:p>
            <a:pPr marL="457200" lvl="0" indent="-336550" algn="l" rtl="0">
              <a:spcBef>
                <a:spcPts val="0"/>
              </a:spcBef>
              <a:spcAft>
                <a:spcPts val="0"/>
              </a:spcAft>
              <a:buSzPts val="1700"/>
              <a:buChar char="●"/>
            </a:pPr>
            <a:r>
              <a:rPr lang="en" sz="1700"/>
              <a:t>Bias and Fairness in AI systems</a:t>
            </a:r>
            <a:endParaRPr sz="1700"/>
          </a:p>
          <a:p>
            <a:pPr marL="457200" lvl="0" indent="-336550" algn="l" rtl="0">
              <a:spcBef>
                <a:spcPts val="0"/>
              </a:spcBef>
              <a:spcAft>
                <a:spcPts val="0"/>
              </a:spcAft>
              <a:buSzPts val="1700"/>
              <a:buChar char="●"/>
            </a:pPr>
            <a:r>
              <a:rPr lang="en" sz="1700"/>
              <a:t>Our Main Concern</a:t>
            </a:r>
            <a:endParaRPr sz="1700"/>
          </a:p>
          <a:p>
            <a:pPr marL="457200" lvl="0" indent="-336550" algn="l" rtl="0">
              <a:spcBef>
                <a:spcPts val="0"/>
              </a:spcBef>
              <a:spcAft>
                <a:spcPts val="0"/>
              </a:spcAft>
              <a:buSzPts val="1700"/>
              <a:buChar char="●"/>
            </a:pPr>
            <a:r>
              <a:rPr lang="en" sz="1700"/>
              <a:t>Our Solution and Project</a:t>
            </a:r>
            <a:endParaRPr sz="1700"/>
          </a:p>
          <a:p>
            <a:pPr marL="457200" lvl="0" indent="-336550" algn="l" rtl="0">
              <a:spcBef>
                <a:spcPts val="0"/>
              </a:spcBef>
              <a:spcAft>
                <a:spcPts val="0"/>
              </a:spcAft>
              <a:buSzPts val="1700"/>
              <a:buChar char="●"/>
            </a:pPr>
            <a:r>
              <a:rPr lang="en" sz="1700"/>
              <a:t>Images and demonstration of built website</a:t>
            </a:r>
            <a:endParaRPr sz="1700"/>
          </a:p>
          <a:p>
            <a:pPr marL="457200" lvl="0" indent="-336550" algn="l" rtl="0">
              <a:spcBef>
                <a:spcPts val="0"/>
              </a:spcBef>
              <a:spcAft>
                <a:spcPts val="0"/>
              </a:spcAft>
              <a:buSzPts val="1700"/>
              <a:buChar char="●"/>
            </a:pPr>
            <a:r>
              <a:rPr lang="en" sz="1700"/>
              <a:t>Team work</a:t>
            </a:r>
            <a:endParaRPr sz="1700"/>
          </a:p>
          <a:p>
            <a:pPr marL="457200" lvl="0" indent="-336550" algn="l" rtl="0">
              <a:spcBef>
                <a:spcPts val="0"/>
              </a:spcBef>
              <a:spcAft>
                <a:spcPts val="0"/>
              </a:spcAft>
              <a:buSzPts val="1700"/>
              <a:buChar char="●"/>
            </a:pPr>
            <a:r>
              <a:rPr lang="en" sz="1700"/>
              <a:t>Summary</a:t>
            </a:r>
            <a:endParaRPr sz="1700"/>
          </a:p>
        </p:txBody>
      </p:sp>
      <p:sp>
        <p:nvSpPr>
          <p:cNvPr id="138" name="Google Shape;138;p14"/>
          <p:cNvSpPr txBox="1"/>
          <p:nvPr/>
        </p:nvSpPr>
        <p:spPr>
          <a:xfrm>
            <a:off x="8530900" y="4601950"/>
            <a:ext cx="1248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KH</a:t>
            </a:r>
            <a:endParaRPr sz="1300" b="1">
              <a:solidFill>
                <a:schemeClr val="lt1"/>
              </a:solidFill>
              <a:latin typeface="Lato"/>
              <a:ea typeface="Lato"/>
              <a:cs typeface="Lato"/>
              <a:sym typeface="Lat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15"/>
          <p:cNvSpPr txBox="1">
            <a:spLocks noGrp="1"/>
          </p:cNvSpPr>
          <p:nvPr>
            <p:ph type="ctrTitle"/>
          </p:nvPr>
        </p:nvSpPr>
        <p:spPr>
          <a:xfrm>
            <a:off x="1396049" y="1847700"/>
            <a:ext cx="6351900" cy="14481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b="1"/>
              <a:t>General overview of AI</a:t>
            </a:r>
            <a:endParaRPr b="1"/>
          </a:p>
        </p:txBody>
      </p:sp>
      <p:sp>
        <p:nvSpPr>
          <p:cNvPr id="144" name="Google Shape;144;p15"/>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RD</a:t>
            </a:r>
            <a:endParaRPr sz="1300" b="1">
              <a:solidFill>
                <a:schemeClr val="lt1"/>
              </a:solidFill>
              <a:latin typeface="Lato"/>
              <a:ea typeface="Lato"/>
              <a:cs typeface="Lato"/>
              <a:sym typeface="Lat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16"/>
          <p:cNvSpPr txBox="1">
            <a:spLocks noGrp="1"/>
          </p:cNvSpPr>
          <p:nvPr>
            <p:ph type="title"/>
          </p:nvPr>
        </p:nvSpPr>
        <p:spPr>
          <a:xfrm>
            <a:off x="460950" y="387125"/>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Overview of AI</a:t>
            </a:r>
            <a:endParaRPr b="1"/>
          </a:p>
        </p:txBody>
      </p:sp>
      <p:sp>
        <p:nvSpPr>
          <p:cNvPr id="150" name="Google Shape;150;p16"/>
          <p:cNvSpPr txBox="1">
            <a:spLocks noGrp="1"/>
          </p:cNvSpPr>
          <p:nvPr>
            <p:ph type="body" idx="1"/>
          </p:nvPr>
        </p:nvSpPr>
        <p:spPr>
          <a:xfrm>
            <a:off x="544425" y="1066650"/>
            <a:ext cx="8488800" cy="3367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500" b="1"/>
              <a:t>AI: Replicating Human Cognitive Processes</a:t>
            </a:r>
            <a:endParaRPr sz="1500" b="1"/>
          </a:p>
          <a:p>
            <a:pPr marL="0" lvl="0" indent="0" algn="l" rtl="0">
              <a:spcBef>
                <a:spcPts val="1200"/>
              </a:spcBef>
              <a:spcAft>
                <a:spcPts val="0"/>
              </a:spcAft>
              <a:buNone/>
            </a:pPr>
            <a:r>
              <a:rPr lang="en" sz="1200"/>
              <a:t>• AI replicates human cognitive processes, enabling robots to sense, absorb, and reason.</a:t>
            </a:r>
            <a:endParaRPr sz="1200"/>
          </a:p>
          <a:p>
            <a:pPr marL="0" lvl="0" indent="0" algn="l" rtl="0">
              <a:spcBef>
                <a:spcPts val="1200"/>
              </a:spcBef>
              <a:spcAft>
                <a:spcPts val="0"/>
              </a:spcAft>
              <a:buNone/>
            </a:pPr>
            <a:r>
              <a:rPr lang="en" sz="1200"/>
              <a:t>• AI systems can modify behavior based on data patterns.</a:t>
            </a:r>
            <a:endParaRPr sz="1200"/>
          </a:p>
          <a:p>
            <a:pPr marL="0" lvl="0" indent="0" algn="l" rtl="0">
              <a:spcBef>
                <a:spcPts val="1200"/>
              </a:spcBef>
              <a:spcAft>
                <a:spcPts val="0"/>
              </a:spcAft>
              <a:buNone/>
            </a:pPr>
            <a:r>
              <a:rPr lang="en" sz="1200"/>
              <a:t>• Established in 1956, initially focused on logic and games.</a:t>
            </a:r>
            <a:endParaRPr sz="1200"/>
          </a:p>
          <a:p>
            <a:pPr marL="0" lvl="0" indent="0" algn="l" rtl="0">
              <a:spcBef>
                <a:spcPts val="1200"/>
              </a:spcBef>
              <a:spcAft>
                <a:spcPts val="0"/>
              </a:spcAft>
              <a:buNone/>
            </a:pPr>
            <a:r>
              <a:rPr lang="en" sz="1200"/>
              <a:t>• "AI winter" in 1970s and 1980s due to unmet expectations.</a:t>
            </a:r>
            <a:endParaRPr sz="1200"/>
          </a:p>
          <a:p>
            <a:pPr marL="0" lvl="0" indent="0" algn="l" rtl="0">
              <a:spcBef>
                <a:spcPts val="1200"/>
              </a:spcBef>
              <a:spcAft>
                <a:spcPts val="0"/>
              </a:spcAft>
              <a:buNone/>
            </a:pPr>
            <a:r>
              <a:rPr lang="en" sz="1200"/>
              <a:t>• Late 20th century saw AI's comeback due to processing power, novel methods, and access to large datasets.</a:t>
            </a:r>
            <a:endParaRPr sz="1200"/>
          </a:p>
          <a:p>
            <a:pPr marL="0" lvl="0" indent="0" algn="l" rtl="0">
              <a:spcBef>
                <a:spcPts val="1200"/>
              </a:spcBef>
              <a:spcAft>
                <a:spcPts val="0"/>
              </a:spcAft>
              <a:buNone/>
            </a:pPr>
            <a:r>
              <a:rPr lang="en" sz="1200"/>
              <a:t>• Recent advances in machine learning, particularly deep learning, have made significant gains in computer vision, natural language processing, and decision-making.</a:t>
            </a:r>
            <a:endParaRPr sz="1200"/>
          </a:p>
          <a:p>
            <a:pPr marL="0" lvl="0" indent="0" algn="l" rtl="0">
              <a:spcBef>
                <a:spcPts val="1200"/>
              </a:spcBef>
              <a:spcAft>
                <a:spcPts val="1200"/>
              </a:spcAft>
              <a:buNone/>
            </a:pPr>
            <a:endParaRPr/>
          </a:p>
        </p:txBody>
      </p:sp>
      <p:sp>
        <p:nvSpPr>
          <p:cNvPr id="151" name="Google Shape;151;p16"/>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RD</a:t>
            </a:r>
            <a:endParaRPr sz="1300" b="1">
              <a:solidFill>
                <a:schemeClr val="lt1"/>
              </a:solidFill>
              <a:latin typeface="Lato"/>
              <a:ea typeface="Lato"/>
              <a:cs typeface="Lato"/>
              <a:sym typeface="Lat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17"/>
          <p:cNvSpPr txBox="1">
            <a:spLocks noGrp="1"/>
          </p:cNvSpPr>
          <p:nvPr>
            <p:ph type="title"/>
          </p:nvPr>
        </p:nvSpPr>
        <p:spPr>
          <a:xfrm>
            <a:off x="200600" y="416975"/>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Generative AI</a:t>
            </a:r>
            <a:endParaRPr b="1"/>
          </a:p>
        </p:txBody>
      </p:sp>
      <p:sp>
        <p:nvSpPr>
          <p:cNvPr id="157" name="Google Shape;157;p17"/>
          <p:cNvSpPr txBox="1">
            <a:spLocks noGrp="1"/>
          </p:cNvSpPr>
          <p:nvPr>
            <p:ph type="body" idx="1"/>
          </p:nvPr>
        </p:nvSpPr>
        <p:spPr>
          <a:xfrm>
            <a:off x="285750" y="968250"/>
            <a:ext cx="8448600" cy="3848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500" b="1"/>
              <a:t>Generative AI Overview</a:t>
            </a:r>
            <a:endParaRPr sz="1500" b="1"/>
          </a:p>
          <a:p>
            <a:pPr marL="0" lvl="0" indent="0" algn="l" rtl="0">
              <a:spcBef>
                <a:spcPts val="1200"/>
              </a:spcBef>
              <a:spcAft>
                <a:spcPts val="0"/>
              </a:spcAft>
              <a:buNone/>
            </a:pPr>
            <a:r>
              <a:rPr lang="en" sz="1200"/>
              <a:t>• Generative AI uses deep learning techniques to identify patterns in large databases.</a:t>
            </a:r>
            <a:endParaRPr sz="1200"/>
          </a:p>
          <a:p>
            <a:pPr marL="0" lvl="0" indent="0" algn="l" rtl="0">
              <a:spcBef>
                <a:spcPts val="1200"/>
              </a:spcBef>
              <a:spcAft>
                <a:spcPts val="0"/>
              </a:spcAft>
              <a:buNone/>
            </a:pPr>
            <a:r>
              <a:rPr lang="en" sz="1200"/>
              <a:t>• After training, the AI model can create original content with stylistic, structural, and semantic similarities.</a:t>
            </a:r>
            <a:endParaRPr sz="1200"/>
          </a:p>
          <a:p>
            <a:pPr marL="0" lvl="0" indent="0" algn="l" rtl="0">
              <a:spcBef>
                <a:spcPts val="1200"/>
              </a:spcBef>
              <a:spcAft>
                <a:spcPts val="0"/>
              </a:spcAft>
              <a:buNone/>
            </a:pPr>
            <a:r>
              <a:rPr lang="en" sz="1200"/>
              <a:t>• Generative AI models can create original content based on different datasets, such as classical music or landscape photos.</a:t>
            </a:r>
            <a:endParaRPr sz="1200"/>
          </a:p>
          <a:p>
            <a:pPr marL="0" lvl="0" indent="0" algn="l" rtl="0">
              <a:spcBef>
                <a:spcPts val="1200"/>
              </a:spcBef>
              <a:spcAft>
                <a:spcPts val="0"/>
              </a:spcAft>
              <a:buNone/>
            </a:pPr>
            <a:r>
              <a:rPr lang="en" sz="1200"/>
              <a:t>• The AI learns to extract the main characteristics and rules controlling the data, not just replicating it.</a:t>
            </a:r>
            <a:endParaRPr sz="1200"/>
          </a:p>
          <a:p>
            <a:pPr marL="0" lvl="0" indent="0" algn="l" rtl="0">
              <a:spcBef>
                <a:spcPts val="1200"/>
              </a:spcBef>
              <a:spcAft>
                <a:spcPts val="0"/>
              </a:spcAft>
              <a:buNone/>
            </a:pPr>
            <a:r>
              <a:rPr lang="en" sz="1200"/>
              <a:t>• Popular generative AI techniques include GPT-3, VAEs, and GANs, used in various fields like medicine and material design.</a:t>
            </a:r>
            <a:endParaRPr sz="1200"/>
          </a:p>
          <a:p>
            <a:pPr marL="0" lvl="0" indent="0" algn="l" rtl="0">
              <a:spcBef>
                <a:spcPts val="1200"/>
              </a:spcBef>
              <a:spcAft>
                <a:spcPts val="0"/>
              </a:spcAft>
              <a:buNone/>
            </a:pPr>
            <a:r>
              <a:rPr lang="en" sz="1200"/>
              <a:t>• Growth of generative AI is attributed to large datasets, processing capacity, and deep learning advancements.</a:t>
            </a:r>
            <a:endParaRPr sz="1200"/>
          </a:p>
          <a:p>
            <a:pPr marL="0" lvl="0" indent="0" algn="l" rtl="0">
              <a:spcBef>
                <a:spcPts val="1200"/>
              </a:spcBef>
              <a:spcAft>
                <a:spcPts val="1200"/>
              </a:spcAft>
              <a:buNone/>
            </a:pPr>
            <a:r>
              <a:rPr lang="en" sz="1200"/>
              <a:t>• It poses significant questions about intellectual property, human creativity, and potential abuse.</a:t>
            </a:r>
            <a:endParaRPr sz="1200"/>
          </a:p>
        </p:txBody>
      </p:sp>
      <p:sp>
        <p:nvSpPr>
          <p:cNvPr id="158" name="Google Shape;158;p17"/>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RD</a:t>
            </a:r>
            <a:endParaRPr sz="1300" b="1">
              <a:solidFill>
                <a:schemeClr val="lt1"/>
              </a:solidFill>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18"/>
          <p:cNvSpPr txBox="1">
            <a:spLocks noGrp="1"/>
          </p:cNvSpPr>
          <p:nvPr>
            <p:ph type="title"/>
          </p:nvPr>
        </p:nvSpPr>
        <p:spPr>
          <a:xfrm>
            <a:off x="417950" y="415775"/>
            <a:ext cx="7505700" cy="665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Types of AI</a:t>
            </a:r>
            <a:endParaRPr b="1"/>
          </a:p>
        </p:txBody>
      </p:sp>
      <p:sp>
        <p:nvSpPr>
          <p:cNvPr id="164" name="Google Shape;164;p18"/>
          <p:cNvSpPr txBox="1">
            <a:spLocks noGrp="1"/>
          </p:cNvSpPr>
          <p:nvPr>
            <p:ph type="body" idx="1"/>
          </p:nvPr>
        </p:nvSpPr>
        <p:spPr>
          <a:xfrm>
            <a:off x="374100" y="1081475"/>
            <a:ext cx="8395800" cy="3245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500" b="1"/>
              <a:t>Narrow AI</a:t>
            </a:r>
            <a:r>
              <a:rPr lang="en" sz="1500"/>
              <a:t>: AI systems created to excel in particular activities, such facial recognition, chess playing, or driving in constrained spaces. This is the case for the majority of AI applications used today.</a:t>
            </a:r>
            <a:endParaRPr sz="1500"/>
          </a:p>
          <a:p>
            <a:pPr marL="0" lvl="0" indent="0" algn="l" rtl="0">
              <a:spcBef>
                <a:spcPts val="1200"/>
              </a:spcBef>
              <a:spcAft>
                <a:spcPts val="0"/>
              </a:spcAft>
              <a:buNone/>
            </a:pPr>
            <a:r>
              <a:rPr lang="en" sz="1500" b="1"/>
              <a:t>General AI</a:t>
            </a:r>
            <a:r>
              <a:rPr lang="en" sz="1500"/>
              <a:t>: Artificial intelligence (AI) systems that are hypothetically intelligent enough to be able to reason, learn, and carry out any intellectual task that a human can. Research in this field is still ongoing and remains an aspiration.</a:t>
            </a:r>
            <a:endParaRPr sz="1500"/>
          </a:p>
          <a:p>
            <a:pPr marL="0" lvl="0" indent="0" algn="l" rtl="0">
              <a:spcBef>
                <a:spcPts val="1200"/>
              </a:spcBef>
              <a:spcAft>
                <a:spcPts val="0"/>
              </a:spcAft>
              <a:buNone/>
            </a:pPr>
            <a:r>
              <a:rPr lang="en" sz="1500" b="1"/>
              <a:t>Superintelligent AI</a:t>
            </a:r>
            <a:r>
              <a:rPr lang="en" sz="1500"/>
              <a:t>: refers to hypothetical AI systems that significantly outperform human intelligence and prowess in all areas. Such systems' ramifications are hotly contested.</a:t>
            </a:r>
            <a:endParaRPr sz="1500"/>
          </a:p>
          <a:p>
            <a:pPr marL="0" lvl="0" indent="0" algn="l" rtl="0">
              <a:spcBef>
                <a:spcPts val="1200"/>
              </a:spcBef>
              <a:spcAft>
                <a:spcPts val="0"/>
              </a:spcAft>
              <a:buNone/>
            </a:pPr>
            <a:endParaRPr/>
          </a:p>
          <a:p>
            <a:pPr marL="0" lvl="0" indent="0" algn="l" rtl="0">
              <a:spcBef>
                <a:spcPts val="1200"/>
              </a:spcBef>
              <a:spcAft>
                <a:spcPts val="1200"/>
              </a:spcAft>
              <a:buNone/>
            </a:pPr>
            <a:endParaRPr/>
          </a:p>
        </p:txBody>
      </p:sp>
      <p:sp>
        <p:nvSpPr>
          <p:cNvPr id="165" name="Google Shape;165;p18"/>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RD</a:t>
            </a:r>
            <a:endParaRPr sz="1300" b="1">
              <a:solidFill>
                <a:schemeClr val="lt1"/>
              </a:solidFill>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19"/>
          <p:cNvSpPr txBox="1">
            <a:spLocks noGrp="1"/>
          </p:cNvSpPr>
          <p:nvPr>
            <p:ph type="ctrTitle"/>
          </p:nvPr>
        </p:nvSpPr>
        <p:spPr>
          <a:xfrm>
            <a:off x="1396049" y="1847700"/>
            <a:ext cx="6351900" cy="14481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b="1"/>
              <a:t>Identifying issues </a:t>
            </a:r>
            <a:endParaRPr b="1"/>
          </a:p>
        </p:txBody>
      </p:sp>
      <p:sp>
        <p:nvSpPr>
          <p:cNvPr id="171" name="Google Shape;171;p19"/>
          <p:cNvSpPr txBox="1"/>
          <p:nvPr/>
        </p:nvSpPr>
        <p:spPr>
          <a:xfrm>
            <a:off x="207575" y="228825"/>
            <a:ext cx="21036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300" b="1">
                <a:solidFill>
                  <a:schemeClr val="lt1"/>
                </a:solidFill>
                <a:latin typeface="Lato"/>
                <a:ea typeface="Lato"/>
                <a:cs typeface="Lato"/>
                <a:sym typeface="Lato"/>
              </a:rPr>
              <a:t>LP</a:t>
            </a:r>
            <a:endParaRPr sz="1300" b="1">
              <a:solidFill>
                <a:schemeClr val="lt1"/>
              </a:solidFill>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0"/>
          <p:cNvSpPr txBox="1">
            <a:spLocks noGrp="1"/>
          </p:cNvSpPr>
          <p:nvPr>
            <p:ph type="title"/>
          </p:nvPr>
        </p:nvSpPr>
        <p:spPr>
          <a:xfrm>
            <a:off x="200600" y="378875"/>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300" b="1"/>
              <a:t>Cloning / Replicating Voices</a:t>
            </a:r>
            <a:endParaRPr sz="2300" b="1"/>
          </a:p>
        </p:txBody>
      </p:sp>
      <p:pic>
        <p:nvPicPr>
          <p:cNvPr id="177" name="Google Shape;177;p20"/>
          <p:cNvPicPr preferRelativeResize="0"/>
          <p:nvPr/>
        </p:nvPicPr>
        <p:blipFill>
          <a:blip r:embed="rId3">
            <a:alphaModFix/>
          </a:blip>
          <a:stretch>
            <a:fillRect/>
          </a:stretch>
        </p:blipFill>
        <p:spPr>
          <a:xfrm>
            <a:off x="217275" y="788025"/>
            <a:ext cx="8709449" cy="4098299"/>
          </a:xfrm>
          <a:prstGeom prst="rect">
            <a:avLst/>
          </a:prstGeom>
          <a:noFill/>
          <a:ln>
            <a:noFill/>
          </a:ln>
        </p:spPr>
      </p:pic>
      <p:pic>
        <p:nvPicPr>
          <p:cNvPr id="178" name="Google Shape;178;p20" title="untitled.mp3">
            <a:hlinkClick r:id="rId4"/>
          </p:cNvPr>
          <p:cNvPicPr preferRelativeResize="0"/>
          <p:nvPr/>
        </p:nvPicPr>
        <p:blipFill>
          <a:blip r:embed="rId5">
            <a:alphaModFix/>
          </a:blip>
          <a:stretch>
            <a:fillRect/>
          </a:stretch>
        </p:blipFill>
        <p:spPr>
          <a:xfrm>
            <a:off x="800100" y="2627625"/>
            <a:ext cx="1276350" cy="1276350"/>
          </a:xfrm>
          <a:prstGeom prst="rect">
            <a:avLst/>
          </a:prstGeom>
          <a:noFill/>
          <a:ln>
            <a:noFill/>
          </a:ln>
          <a:effectLst>
            <a:outerShdw blurRad="57150" dist="19050" dir="5400000" algn="bl" rotWithShape="0">
              <a:srgbClr val="000000">
                <a:alpha val="50000"/>
              </a:srgbClr>
            </a:outerShdw>
          </a:effectLst>
        </p:spPr>
      </p:pic>
      <p:sp>
        <p:nvSpPr>
          <p:cNvPr id="179" name="Google Shape;179;p20"/>
          <p:cNvSpPr txBox="1"/>
          <p:nvPr/>
        </p:nvSpPr>
        <p:spPr>
          <a:xfrm>
            <a:off x="800025" y="2238375"/>
            <a:ext cx="1276500" cy="466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dk2"/>
                </a:solidFill>
                <a:latin typeface="Calibri"/>
                <a:ea typeface="Calibri"/>
                <a:cs typeface="Calibri"/>
                <a:sym typeface="Calibri"/>
              </a:rPr>
              <a:t>Cloned Version</a:t>
            </a:r>
            <a:endParaRPr sz="1300" b="1">
              <a:solidFill>
                <a:schemeClr val="dk2"/>
              </a:solidFill>
              <a:latin typeface="Calibri"/>
              <a:ea typeface="Calibri"/>
              <a:cs typeface="Calibri"/>
              <a:sym typeface="Calibri"/>
            </a:endParaRPr>
          </a:p>
        </p:txBody>
      </p:sp>
      <p:pic>
        <p:nvPicPr>
          <p:cNvPr id="180" name="Google Shape;180;p20" title="rhys.mp3">
            <a:hlinkClick r:id="rId6"/>
          </p:cNvPr>
          <p:cNvPicPr preferRelativeResize="0"/>
          <p:nvPr/>
        </p:nvPicPr>
        <p:blipFill>
          <a:blip r:embed="rId5">
            <a:alphaModFix/>
          </a:blip>
          <a:stretch>
            <a:fillRect/>
          </a:stretch>
        </p:blipFill>
        <p:spPr>
          <a:xfrm>
            <a:off x="4764613" y="2667825"/>
            <a:ext cx="1195925" cy="1195925"/>
          </a:xfrm>
          <a:prstGeom prst="rect">
            <a:avLst/>
          </a:prstGeom>
          <a:noFill/>
          <a:ln>
            <a:noFill/>
          </a:ln>
        </p:spPr>
      </p:pic>
      <p:sp>
        <p:nvSpPr>
          <p:cNvPr id="181" name="Google Shape;181;p20"/>
          <p:cNvSpPr txBox="1"/>
          <p:nvPr/>
        </p:nvSpPr>
        <p:spPr>
          <a:xfrm>
            <a:off x="4764690" y="2281275"/>
            <a:ext cx="1195800" cy="381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dk2"/>
                </a:solidFill>
                <a:latin typeface="Calibri"/>
                <a:ea typeface="Calibri"/>
                <a:cs typeface="Calibri"/>
                <a:sym typeface="Calibri"/>
              </a:rPr>
              <a:t>Sample Data</a:t>
            </a:r>
            <a:endParaRPr sz="1300" b="1">
              <a:solidFill>
                <a:schemeClr val="dk2"/>
              </a:solidFill>
              <a:latin typeface="Calibri"/>
              <a:ea typeface="Calibri"/>
              <a:cs typeface="Calibri"/>
              <a:sym typeface="Calibri"/>
            </a:endParaRPr>
          </a:p>
        </p:txBody>
      </p:sp>
      <p:sp>
        <p:nvSpPr>
          <p:cNvPr id="182" name="Google Shape;182;p20"/>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RD</a:t>
            </a:r>
            <a:endParaRPr sz="1300" b="1">
              <a:solidFill>
                <a:schemeClr val="lt1"/>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1"/>
          <p:cNvSpPr/>
          <p:nvPr/>
        </p:nvSpPr>
        <p:spPr>
          <a:xfrm>
            <a:off x="5908600" y="1850050"/>
            <a:ext cx="2905200" cy="2366700"/>
          </a:xfrm>
          <a:prstGeom prst="rect">
            <a:avLst/>
          </a:prstGeom>
          <a:solidFill>
            <a:schemeClr val="lt2"/>
          </a:solidFill>
          <a:ln w="2857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188" name="Google Shape;188;p21"/>
          <p:cNvSpPr txBox="1">
            <a:spLocks noGrp="1"/>
          </p:cNvSpPr>
          <p:nvPr>
            <p:ph type="title"/>
          </p:nvPr>
        </p:nvSpPr>
        <p:spPr>
          <a:xfrm>
            <a:off x="207750" y="573375"/>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Surveillance and monitoring concerns</a:t>
            </a:r>
            <a:endParaRPr b="1"/>
          </a:p>
        </p:txBody>
      </p:sp>
      <p:sp>
        <p:nvSpPr>
          <p:cNvPr id="189" name="Google Shape;189;p21"/>
          <p:cNvSpPr txBox="1">
            <a:spLocks noGrp="1"/>
          </p:cNvSpPr>
          <p:nvPr>
            <p:ph type="body" idx="1"/>
          </p:nvPr>
        </p:nvSpPr>
        <p:spPr>
          <a:xfrm>
            <a:off x="265050" y="1188400"/>
            <a:ext cx="5580000" cy="3690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500" b="1"/>
              <a:t>Facial Recognition Technology (FRT) and Ethical Concerns</a:t>
            </a:r>
            <a:endParaRPr sz="1500" b="1"/>
          </a:p>
          <a:p>
            <a:pPr marL="0" lvl="0" indent="0" algn="l" rtl="0">
              <a:spcBef>
                <a:spcPts val="1200"/>
              </a:spcBef>
              <a:spcAft>
                <a:spcPts val="0"/>
              </a:spcAft>
              <a:buNone/>
            </a:pPr>
            <a:r>
              <a:rPr lang="en"/>
              <a:t>• FRT uses AI to identify individuals in public, but raises privacy and security concerns.</a:t>
            </a:r>
            <a:endParaRPr/>
          </a:p>
          <a:p>
            <a:pPr marL="0" lvl="0" indent="0" algn="l" rtl="0">
              <a:spcBef>
                <a:spcPts val="1200"/>
              </a:spcBef>
              <a:spcAft>
                <a:spcPts val="0"/>
              </a:spcAft>
              <a:buNone/>
            </a:pPr>
            <a:r>
              <a:rPr lang="en"/>
              <a:t>• In 2019, SenseNet, a Chinese facial recognition company, exposed 2.5 million people's data, including their ID card number, address, birthday, and locations.</a:t>
            </a:r>
            <a:endParaRPr/>
          </a:p>
          <a:p>
            <a:pPr marL="0" lvl="0" indent="0" algn="l" rtl="0">
              <a:spcBef>
                <a:spcPts val="1200"/>
              </a:spcBef>
              <a:spcAft>
                <a:spcPts val="0"/>
              </a:spcAft>
              <a:buNone/>
            </a:pPr>
            <a:r>
              <a:rPr lang="en"/>
              <a:t>• The data could be used for identity theft, phishing attacks, extortion, stalking, and more.</a:t>
            </a:r>
            <a:endParaRPr/>
          </a:p>
          <a:p>
            <a:pPr marL="0" lvl="0" indent="0" algn="l" rtl="0">
              <a:spcBef>
                <a:spcPts val="1200"/>
              </a:spcBef>
              <a:spcAft>
                <a:spcPts val="1200"/>
              </a:spcAft>
              <a:buNone/>
            </a:pPr>
            <a:r>
              <a:rPr lang="en"/>
              <a:t>• The attacks threatens the freedom of human movement and the possibility of abuse.</a:t>
            </a:r>
            <a:endParaRPr/>
          </a:p>
        </p:txBody>
      </p:sp>
      <p:pic>
        <p:nvPicPr>
          <p:cNvPr id="190" name="Google Shape;190;p21"/>
          <p:cNvPicPr preferRelativeResize="0"/>
          <p:nvPr/>
        </p:nvPicPr>
        <p:blipFill rotWithShape="1">
          <a:blip r:embed="rId3">
            <a:alphaModFix/>
          </a:blip>
          <a:srcRect r="30819"/>
          <a:stretch/>
        </p:blipFill>
        <p:spPr>
          <a:xfrm>
            <a:off x="5916950" y="1858875"/>
            <a:ext cx="2883849" cy="2344774"/>
          </a:xfrm>
          <a:prstGeom prst="rect">
            <a:avLst/>
          </a:prstGeom>
          <a:noFill/>
          <a:ln>
            <a:noFill/>
          </a:ln>
        </p:spPr>
      </p:pic>
      <p:sp>
        <p:nvSpPr>
          <p:cNvPr id="191" name="Google Shape;191;p21"/>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CB</a:t>
            </a:r>
            <a:endParaRPr sz="1300" b="1">
              <a:solidFill>
                <a:schemeClr val="lt1"/>
              </a:solidFill>
              <a:latin typeface="Lato"/>
              <a:ea typeface="Lato"/>
              <a:cs typeface="Lato"/>
              <a:sym typeface="Lat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22"/>
          <p:cNvSpPr/>
          <p:nvPr/>
        </p:nvSpPr>
        <p:spPr>
          <a:xfrm>
            <a:off x="6690750" y="1874850"/>
            <a:ext cx="2030700" cy="2238300"/>
          </a:xfrm>
          <a:prstGeom prst="rect">
            <a:avLst/>
          </a:prstGeom>
          <a:solidFill>
            <a:schemeClr val="lt2"/>
          </a:solidFill>
          <a:ln w="3810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197" name="Google Shape;197;p22"/>
          <p:cNvSpPr txBox="1">
            <a:spLocks noGrp="1"/>
          </p:cNvSpPr>
          <p:nvPr>
            <p:ph type="title"/>
          </p:nvPr>
        </p:nvSpPr>
        <p:spPr>
          <a:xfrm>
            <a:off x="207750" y="5662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Data poisoning</a:t>
            </a:r>
            <a:endParaRPr b="1"/>
          </a:p>
        </p:txBody>
      </p:sp>
      <p:sp>
        <p:nvSpPr>
          <p:cNvPr id="198" name="Google Shape;198;p22"/>
          <p:cNvSpPr txBox="1">
            <a:spLocks noGrp="1"/>
          </p:cNvSpPr>
          <p:nvPr>
            <p:ph type="body" idx="1"/>
          </p:nvPr>
        </p:nvSpPr>
        <p:spPr>
          <a:xfrm>
            <a:off x="274725" y="1145400"/>
            <a:ext cx="6138600" cy="3697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500" b="1"/>
              <a:t>Data Poisoning in AI Models</a:t>
            </a:r>
            <a:endParaRPr sz="1500" b="1"/>
          </a:p>
          <a:p>
            <a:pPr marL="0" lvl="0" indent="0" algn="l" rtl="0">
              <a:spcBef>
                <a:spcPts val="1200"/>
              </a:spcBef>
              <a:spcAft>
                <a:spcPts val="0"/>
              </a:spcAft>
              <a:buNone/>
            </a:pPr>
            <a:r>
              <a:rPr lang="en"/>
              <a:t>• Malicious actors can manipulate AI models by feeding them malicious or misleading data.</a:t>
            </a:r>
            <a:endParaRPr/>
          </a:p>
          <a:p>
            <a:pPr marL="0" lvl="0" indent="0" algn="l" rtl="0">
              <a:spcBef>
                <a:spcPts val="1200"/>
              </a:spcBef>
              <a:spcAft>
                <a:spcPts val="0"/>
              </a:spcAft>
              <a:buNone/>
            </a:pPr>
            <a:r>
              <a:rPr lang="en"/>
              <a:t>• Microsoft's AI chatbot, "Tay," was manipulated by users, posting racist tweets.</a:t>
            </a:r>
            <a:endParaRPr/>
          </a:p>
          <a:p>
            <a:pPr marL="0" lvl="0" indent="0" algn="l" rtl="0">
              <a:spcBef>
                <a:spcPts val="1200"/>
              </a:spcBef>
              <a:spcAft>
                <a:spcPts val="0"/>
              </a:spcAft>
              <a:buNone/>
            </a:pPr>
            <a:r>
              <a:rPr lang="en"/>
              <a:t>• Data poisoning renders AI models unreliable and poses security risks.</a:t>
            </a:r>
            <a:endParaRPr/>
          </a:p>
          <a:p>
            <a:pPr marL="0" lvl="0" indent="0" algn="l" rtl="0">
              <a:spcBef>
                <a:spcPts val="1200"/>
              </a:spcBef>
              <a:spcAft>
                <a:spcPts val="0"/>
              </a:spcAft>
              <a:buNone/>
            </a:pPr>
            <a:r>
              <a:rPr lang="en"/>
              <a:t>• Malicious actors can target specific AI models and use this to discriminate against marginalized groups.</a:t>
            </a:r>
            <a:endParaRPr/>
          </a:p>
          <a:p>
            <a:pPr marL="0" lvl="0" indent="0" algn="l" rtl="0">
              <a:spcBef>
                <a:spcPts val="1200"/>
              </a:spcBef>
              <a:spcAft>
                <a:spcPts val="1200"/>
              </a:spcAft>
              <a:buNone/>
            </a:pPr>
            <a:endParaRPr/>
          </a:p>
        </p:txBody>
      </p:sp>
      <p:pic>
        <p:nvPicPr>
          <p:cNvPr id="199" name="Google Shape;199;p22"/>
          <p:cNvPicPr preferRelativeResize="0"/>
          <p:nvPr/>
        </p:nvPicPr>
        <p:blipFill rotWithShape="1">
          <a:blip r:embed="rId3">
            <a:alphaModFix/>
          </a:blip>
          <a:srcRect l="27070" t="7637" r="29469" b="5079"/>
          <a:stretch/>
        </p:blipFill>
        <p:spPr>
          <a:xfrm>
            <a:off x="6690750" y="1874875"/>
            <a:ext cx="2030700" cy="2238225"/>
          </a:xfrm>
          <a:prstGeom prst="rect">
            <a:avLst/>
          </a:prstGeom>
          <a:noFill/>
          <a:ln>
            <a:noFill/>
          </a:ln>
        </p:spPr>
      </p:pic>
      <p:sp>
        <p:nvSpPr>
          <p:cNvPr id="200" name="Google Shape;200;p22"/>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CB</a:t>
            </a:r>
            <a:endParaRPr sz="1300" b="1">
              <a:solidFill>
                <a:schemeClr val="lt1"/>
              </a:solidFill>
              <a:latin typeface="Lato"/>
              <a:ea typeface="Lato"/>
              <a:cs typeface="Lato"/>
              <a:sym typeface="Lat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23"/>
          <p:cNvSpPr/>
          <p:nvPr/>
        </p:nvSpPr>
        <p:spPr>
          <a:xfrm>
            <a:off x="6223325" y="2028000"/>
            <a:ext cx="2630100" cy="1932000"/>
          </a:xfrm>
          <a:prstGeom prst="rect">
            <a:avLst/>
          </a:prstGeom>
          <a:solidFill>
            <a:schemeClr val="lt2"/>
          </a:solidFill>
          <a:ln w="3810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a:ea typeface="Calibri"/>
              <a:cs typeface="Calibri"/>
              <a:sym typeface="Calibri"/>
            </a:endParaRPr>
          </a:p>
        </p:txBody>
      </p:sp>
      <p:sp>
        <p:nvSpPr>
          <p:cNvPr id="206" name="Google Shape;206;p23"/>
          <p:cNvSpPr txBox="1">
            <a:spLocks noGrp="1"/>
          </p:cNvSpPr>
          <p:nvPr>
            <p:ph type="title"/>
          </p:nvPr>
        </p:nvSpPr>
        <p:spPr>
          <a:xfrm>
            <a:off x="207750" y="5662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Data privacy concerns</a:t>
            </a:r>
            <a:endParaRPr b="1"/>
          </a:p>
        </p:txBody>
      </p:sp>
      <p:sp>
        <p:nvSpPr>
          <p:cNvPr id="207" name="Google Shape;207;p23"/>
          <p:cNvSpPr txBox="1">
            <a:spLocks noGrp="1"/>
          </p:cNvSpPr>
          <p:nvPr>
            <p:ph type="body" idx="1"/>
          </p:nvPr>
        </p:nvSpPr>
        <p:spPr>
          <a:xfrm>
            <a:off x="274725" y="1145400"/>
            <a:ext cx="5916300" cy="3697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500" b="1"/>
              <a:t>Critiques of AI data abuse</a:t>
            </a:r>
            <a:endParaRPr sz="1500" b="1"/>
          </a:p>
          <a:p>
            <a:pPr marL="0" lvl="0" indent="0" algn="l" rtl="0">
              <a:spcBef>
                <a:spcPts val="1200"/>
              </a:spcBef>
              <a:spcAft>
                <a:spcPts val="0"/>
              </a:spcAft>
              <a:buNone/>
            </a:pPr>
            <a:r>
              <a:rPr lang="en"/>
              <a:t>• Facebook's data collection practices and AI algorithms used for user behavior analysis have been criticised.</a:t>
            </a:r>
            <a:endParaRPr/>
          </a:p>
          <a:p>
            <a:pPr marL="0" lvl="0" indent="0" algn="l" rtl="0">
              <a:spcBef>
                <a:spcPts val="1200"/>
              </a:spcBef>
              <a:spcAft>
                <a:spcPts val="0"/>
              </a:spcAft>
              <a:buNone/>
            </a:pPr>
            <a:r>
              <a:rPr lang="en"/>
              <a:t>• Cambridge Analytica scandal: Personal data from millions of Facebook users were used for targeted political advertising.</a:t>
            </a:r>
            <a:endParaRPr/>
          </a:p>
          <a:p>
            <a:pPr marL="0" lvl="0" indent="0" algn="l" rtl="0">
              <a:spcBef>
                <a:spcPts val="1200"/>
              </a:spcBef>
              <a:spcAft>
                <a:spcPts val="0"/>
              </a:spcAft>
              <a:buNone/>
            </a:pPr>
            <a:r>
              <a:rPr lang="en"/>
              <a:t>• Rapid growth of generative AI raises concerns plentiful about model training.</a:t>
            </a:r>
            <a:endParaRPr/>
          </a:p>
          <a:p>
            <a:pPr marL="0" lvl="0" indent="0" algn="l" rtl="0">
              <a:spcBef>
                <a:spcPts val="1200"/>
              </a:spcBef>
              <a:spcAft>
                <a:spcPts val="0"/>
              </a:spcAft>
              <a:buNone/>
            </a:pPr>
            <a:r>
              <a:rPr lang="en"/>
              <a:t>• Lawsuit against Microsoft and OpenAI: Newspapers have accused Microsoft and OpenAI of unlawfully copying articles for AI training.</a:t>
            </a:r>
            <a:endParaRPr/>
          </a:p>
          <a:p>
            <a:pPr marL="0" lvl="0" indent="0" algn="l" rtl="0">
              <a:spcBef>
                <a:spcPts val="1200"/>
              </a:spcBef>
              <a:spcAft>
                <a:spcPts val="1200"/>
              </a:spcAft>
              <a:buNone/>
            </a:pPr>
            <a:r>
              <a:rPr lang="en"/>
              <a:t>• Concerns over data sharing without user consent is considered data misuse.</a:t>
            </a:r>
            <a:endParaRPr/>
          </a:p>
        </p:txBody>
      </p:sp>
      <p:pic>
        <p:nvPicPr>
          <p:cNvPr id="208" name="Google Shape;208;p23"/>
          <p:cNvPicPr preferRelativeResize="0"/>
          <p:nvPr/>
        </p:nvPicPr>
        <p:blipFill>
          <a:blip r:embed="rId3">
            <a:alphaModFix/>
          </a:blip>
          <a:stretch>
            <a:fillRect/>
          </a:stretch>
        </p:blipFill>
        <p:spPr>
          <a:xfrm>
            <a:off x="6225863" y="2028000"/>
            <a:ext cx="2630175" cy="1932000"/>
          </a:xfrm>
          <a:prstGeom prst="rect">
            <a:avLst/>
          </a:prstGeom>
          <a:noFill/>
          <a:ln>
            <a:noFill/>
          </a:ln>
        </p:spPr>
      </p:pic>
      <p:sp>
        <p:nvSpPr>
          <p:cNvPr id="209" name="Google Shape;209;p23"/>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CB</a:t>
            </a:r>
            <a:endParaRPr sz="1300" b="1">
              <a:solidFill>
                <a:schemeClr val="lt1"/>
              </a:solidFill>
              <a:latin typeface="Lato"/>
              <a:ea typeface="Lato"/>
              <a:cs typeface="Lato"/>
              <a:sym typeface="Lat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24"/>
          <p:cNvSpPr txBox="1">
            <a:spLocks noGrp="1"/>
          </p:cNvSpPr>
          <p:nvPr>
            <p:ph type="title"/>
          </p:nvPr>
        </p:nvSpPr>
        <p:spPr>
          <a:xfrm>
            <a:off x="207750" y="5662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Transparency and Accountability</a:t>
            </a:r>
            <a:endParaRPr b="1"/>
          </a:p>
        </p:txBody>
      </p:sp>
      <p:sp>
        <p:nvSpPr>
          <p:cNvPr id="215" name="Google Shape;215;p24"/>
          <p:cNvSpPr txBox="1">
            <a:spLocks noGrp="1"/>
          </p:cNvSpPr>
          <p:nvPr>
            <p:ph type="body" idx="1"/>
          </p:nvPr>
        </p:nvSpPr>
        <p:spPr>
          <a:xfrm>
            <a:off x="303375" y="1181225"/>
            <a:ext cx="8515200" cy="3661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500" b="1"/>
              <a:t>Transparency and Accountability in AI Use</a:t>
            </a:r>
            <a:endParaRPr sz="1500" b="1"/>
          </a:p>
          <a:p>
            <a:pPr marL="0" lvl="0" indent="0" algn="l" rtl="0">
              <a:spcBef>
                <a:spcPts val="1200"/>
              </a:spcBef>
              <a:spcAft>
                <a:spcPts val="0"/>
              </a:spcAft>
              <a:buNone/>
            </a:pPr>
            <a:endParaRPr/>
          </a:p>
          <a:p>
            <a:pPr marL="0" lvl="0" indent="0" algn="l" rtl="0">
              <a:spcBef>
                <a:spcPts val="1200"/>
              </a:spcBef>
              <a:spcAft>
                <a:spcPts val="0"/>
              </a:spcAft>
              <a:buNone/>
            </a:pPr>
            <a:r>
              <a:rPr lang="en"/>
              <a:t>• AI systems should be transparent and explainable to users, which reduces concerns about data misuse.</a:t>
            </a:r>
            <a:endParaRPr/>
          </a:p>
          <a:p>
            <a:pPr marL="0" lvl="0" indent="0" algn="l" rtl="0">
              <a:spcBef>
                <a:spcPts val="1200"/>
              </a:spcBef>
              <a:spcAft>
                <a:spcPts val="0"/>
              </a:spcAft>
              <a:buNone/>
            </a:pPr>
            <a:r>
              <a:rPr lang="en"/>
              <a:t>• Users should be able to opt in to their data usage, eliminating the need to opt out after data has already been used.</a:t>
            </a:r>
            <a:endParaRPr/>
          </a:p>
          <a:p>
            <a:pPr marL="0" lvl="0" indent="0" algn="l" rtl="0">
              <a:spcBef>
                <a:spcPts val="1200"/>
              </a:spcBef>
              <a:spcAft>
                <a:spcPts val="0"/>
              </a:spcAft>
              <a:buNone/>
            </a:pPr>
            <a:r>
              <a:rPr lang="en"/>
              <a:t>• A clear system should hold individuals and organizations accountable for their AI systems' actions and decisions.</a:t>
            </a:r>
            <a:endParaRPr/>
          </a:p>
          <a:p>
            <a:pPr marL="0" lvl="0" indent="0" algn="l" rtl="0">
              <a:spcBef>
                <a:spcPts val="1200"/>
              </a:spcBef>
              <a:spcAft>
                <a:spcPts val="1200"/>
              </a:spcAft>
              <a:buNone/>
            </a:pPr>
            <a:r>
              <a:rPr lang="en"/>
              <a:t>• Ethical guidelines should be followed to ensure ethical use of AI, regardless of the system's development or usage.</a:t>
            </a:r>
            <a:endParaRPr/>
          </a:p>
        </p:txBody>
      </p:sp>
      <p:sp>
        <p:nvSpPr>
          <p:cNvPr id="216" name="Google Shape;216;p24"/>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CB</a:t>
            </a:r>
            <a:endParaRPr sz="1300" b="1">
              <a:solidFill>
                <a:schemeClr val="lt1"/>
              </a:solidFill>
              <a:latin typeface="Lato"/>
              <a:ea typeface="Lato"/>
              <a:cs typeface="Lato"/>
              <a:sym typeface="Lat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25"/>
          <p:cNvSpPr txBox="1">
            <a:spLocks noGrp="1"/>
          </p:cNvSpPr>
          <p:nvPr>
            <p:ph type="title"/>
          </p:nvPr>
        </p:nvSpPr>
        <p:spPr>
          <a:xfrm>
            <a:off x="207750" y="5662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Ethical guidelines and standards</a:t>
            </a:r>
            <a:endParaRPr b="1"/>
          </a:p>
        </p:txBody>
      </p:sp>
      <p:sp>
        <p:nvSpPr>
          <p:cNvPr id="222" name="Google Shape;222;p25"/>
          <p:cNvSpPr txBox="1">
            <a:spLocks noGrp="1"/>
          </p:cNvSpPr>
          <p:nvPr>
            <p:ph type="body" idx="1"/>
          </p:nvPr>
        </p:nvSpPr>
        <p:spPr>
          <a:xfrm>
            <a:off x="303375" y="1181225"/>
            <a:ext cx="8515200" cy="3661500"/>
          </a:xfrm>
          <a:prstGeom prst="rect">
            <a:avLst/>
          </a:prstGeom>
        </p:spPr>
        <p:txBody>
          <a:bodyPr spcFirstLastPara="1" wrap="square" lIns="91425" tIns="91425" rIns="91425" bIns="91425" anchor="t" anchorCtr="0">
            <a:normAutofit fontScale="92500" lnSpcReduction="10000"/>
          </a:bodyPr>
          <a:lstStyle/>
          <a:p>
            <a:pPr marL="0" lvl="0" indent="0" algn="l" rtl="0">
              <a:spcBef>
                <a:spcPts val="0"/>
              </a:spcBef>
              <a:spcAft>
                <a:spcPts val="0"/>
              </a:spcAft>
              <a:buNone/>
            </a:pPr>
            <a:r>
              <a:rPr lang="en" dirty="0"/>
              <a:t>UNESCO (</a:t>
            </a:r>
            <a:r>
              <a:rPr lang="en" dirty="0">
                <a:solidFill>
                  <a:schemeClr val="bg2"/>
                </a:solidFill>
              </a:rPr>
              <a:t>The</a:t>
            </a:r>
            <a:r>
              <a:rPr lang="en" dirty="0"/>
              <a:t> </a:t>
            </a:r>
            <a:r>
              <a:rPr lang="en" dirty="0">
                <a:solidFill>
                  <a:schemeClr val="bg2"/>
                </a:solidFill>
              </a:rPr>
              <a:t>United Nations </a:t>
            </a:r>
            <a:r>
              <a:rPr lang="en" dirty="0"/>
              <a:t>Educational, Scientific and Cultural Organization) has created what they call “A human rights approach to AI”, where they provide 10 principles that allow the use of AI in a manner that focuses on the ethical development of AI systems.</a:t>
            </a:r>
            <a:endParaRPr dirty="0"/>
          </a:p>
          <a:p>
            <a:pPr marL="0" lvl="0" indent="0" algn="l" rtl="0">
              <a:spcBef>
                <a:spcPts val="1200"/>
              </a:spcBef>
              <a:spcAft>
                <a:spcPts val="0"/>
              </a:spcAft>
              <a:buNone/>
            </a:pPr>
            <a:r>
              <a:rPr lang="en" b="1" dirty="0"/>
              <a:t>1. Proportionality and Do No Harm - </a:t>
            </a:r>
            <a:r>
              <a:rPr lang="en" dirty="0"/>
              <a:t>The use of AI systems must not go beyond what is necessary to achieve a legitimate aim. Risk assessment should be used to prevent harms which may result from such uses.</a:t>
            </a:r>
            <a:endParaRPr b="1" dirty="0"/>
          </a:p>
          <a:p>
            <a:pPr marL="0" lvl="0" indent="0" algn="l" rtl="0">
              <a:spcBef>
                <a:spcPts val="1200"/>
              </a:spcBef>
              <a:spcAft>
                <a:spcPts val="0"/>
              </a:spcAft>
              <a:buNone/>
            </a:pPr>
            <a:r>
              <a:rPr lang="en" b="1" dirty="0"/>
              <a:t>2. Safety and Security - </a:t>
            </a:r>
            <a:r>
              <a:rPr lang="en" dirty="0"/>
              <a:t>Unwanted harms (safety risks) as well as vulnerabilities to attack (security risks) should be avoided and addressed by AI actors.</a:t>
            </a:r>
            <a:endParaRPr b="1" dirty="0"/>
          </a:p>
          <a:p>
            <a:pPr marL="0" lvl="0" indent="0" algn="l" rtl="0">
              <a:spcBef>
                <a:spcPts val="1200"/>
              </a:spcBef>
              <a:spcAft>
                <a:spcPts val="0"/>
              </a:spcAft>
              <a:buNone/>
            </a:pPr>
            <a:r>
              <a:rPr lang="en" b="1" dirty="0"/>
              <a:t>3. Right to Privacy and Data Protection - </a:t>
            </a:r>
            <a:r>
              <a:rPr lang="en" dirty="0"/>
              <a:t>Privacy must be protected and promoted throughout the AI lifecycle. Adequate data protection frameworks should also be established.</a:t>
            </a:r>
            <a:endParaRPr b="1" dirty="0"/>
          </a:p>
          <a:p>
            <a:pPr marL="0" lvl="0" indent="0" algn="l" rtl="0">
              <a:spcBef>
                <a:spcPts val="1200"/>
              </a:spcBef>
              <a:spcAft>
                <a:spcPts val="0"/>
              </a:spcAft>
              <a:buNone/>
            </a:pPr>
            <a:r>
              <a:rPr lang="en" b="1" dirty="0"/>
              <a:t>4. Multi-Stakeholder and Adaptive Governance &amp; Collaboration - </a:t>
            </a:r>
            <a:r>
              <a:rPr lang="en" dirty="0"/>
              <a:t>International law &amp; national sovereignty must be respected in the use of data. Additionally, participation of diverse stakeholders is necessary for inclusive approaches to AI governance.</a:t>
            </a:r>
            <a:endParaRPr b="1" dirty="0"/>
          </a:p>
          <a:p>
            <a:pPr marL="0" lvl="0" indent="0" algn="l" rtl="0">
              <a:spcBef>
                <a:spcPts val="1200"/>
              </a:spcBef>
              <a:spcAft>
                <a:spcPts val="0"/>
              </a:spcAft>
              <a:buNone/>
            </a:pPr>
            <a:r>
              <a:rPr lang="en" b="1" dirty="0"/>
              <a:t>5. Responsibility and Accountability - </a:t>
            </a:r>
            <a:r>
              <a:rPr lang="en" sz="1400" dirty="0"/>
              <a:t>AI systems should be auditable and traceable. There should be oversight, impact assessment, audit and due diligence mechanisms in place to avoid conflicts with human rights norms and threats to environmental wellbeing.</a:t>
            </a:r>
            <a:endParaRPr sz="1400" b="1" dirty="0"/>
          </a:p>
          <a:p>
            <a:pPr marL="457200" lvl="0" indent="0" algn="l" rtl="0">
              <a:spcBef>
                <a:spcPts val="1200"/>
              </a:spcBef>
              <a:spcAft>
                <a:spcPts val="1200"/>
              </a:spcAft>
              <a:buNone/>
            </a:pPr>
            <a:endParaRPr b="1" dirty="0"/>
          </a:p>
        </p:txBody>
      </p:sp>
      <p:sp>
        <p:nvSpPr>
          <p:cNvPr id="223" name="Google Shape;223;p25"/>
          <p:cNvSpPr txBox="1"/>
          <p:nvPr/>
        </p:nvSpPr>
        <p:spPr>
          <a:xfrm>
            <a:off x="355750" y="4604950"/>
            <a:ext cx="5771100" cy="306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a:solidFill>
                  <a:schemeClr val="dk2"/>
                </a:solidFill>
                <a:latin typeface="Calibri"/>
                <a:ea typeface="Calibri"/>
                <a:cs typeface="Calibri"/>
                <a:sym typeface="Calibri"/>
              </a:rPr>
              <a:t>Source: https://www.unesco.org/en/artificial-intelligence/recommendation-ethics</a:t>
            </a:r>
            <a:endParaRPr sz="1300">
              <a:solidFill>
                <a:schemeClr val="dk2"/>
              </a:solidFill>
              <a:latin typeface="Calibri"/>
              <a:ea typeface="Calibri"/>
              <a:cs typeface="Calibri"/>
              <a:sym typeface="Calibri"/>
            </a:endParaRPr>
          </a:p>
        </p:txBody>
      </p:sp>
      <p:sp>
        <p:nvSpPr>
          <p:cNvPr id="224" name="Google Shape;224;p25"/>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CB</a:t>
            </a:r>
            <a:endParaRPr sz="1300" b="1">
              <a:solidFill>
                <a:schemeClr val="lt1"/>
              </a:solidFill>
              <a:latin typeface="Lato"/>
              <a:ea typeface="Lato"/>
              <a:cs typeface="Lato"/>
              <a:sym typeface="Lato"/>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26"/>
          <p:cNvSpPr txBox="1">
            <a:spLocks noGrp="1"/>
          </p:cNvSpPr>
          <p:nvPr>
            <p:ph type="title"/>
          </p:nvPr>
        </p:nvSpPr>
        <p:spPr>
          <a:xfrm>
            <a:off x="207750" y="5662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Ethical guidelines and standards</a:t>
            </a:r>
            <a:endParaRPr b="1"/>
          </a:p>
        </p:txBody>
      </p:sp>
      <p:sp>
        <p:nvSpPr>
          <p:cNvPr id="230" name="Google Shape;230;p26"/>
          <p:cNvSpPr txBox="1">
            <a:spLocks noGrp="1"/>
          </p:cNvSpPr>
          <p:nvPr>
            <p:ph type="body" idx="1"/>
          </p:nvPr>
        </p:nvSpPr>
        <p:spPr>
          <a:xfrm>
            <a:off x="303375" y="1181225"/>
            <a:ext cx="8515200" cy="3661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400" b="1"/>
              <a:t>6. </a:t>
            </a:r>
            <a:r>
              <a:rPr lang="en" b="1"/>
              <a:t>Transparency and Explainability - </a:t>
            </a:r>
            <a:r>
              <a:rPr lang="en"/>
              <a:t>The ethical deployment of AI systems depends on their transparency &amp; explainability. The level of transparency &amp; explainability should be appropriate to the context, as there may be tensions between them and other principles such as privacy, safety and security.</a:t>
            </a:r>
            <a:endParaRPr b="1"/>
          </a:p>
          <a:p>
            <a:pPr marL="0" lvl="0" indent="0" algn="l" rtl="0">
              <a:spcBef>
                <a:spcPts val="1200"/>
              </a:spcBef>
              <a:spcAft>
                <a:spcPts val="0"/>
              </a:spcAft>
              <a:buNone/>
            </a:pPr>
            <a:r>
              <a:rPr lang="en" b="1"/>
              <a:t>7. Human Oversight and Determination - </a:t>
            </a:r>
            <a:r>
              <a:rPr lang="en"/>
              <a:t>Member States should ensure that AI systems do not displace ultimate human responsibility and accountability.</a:t>
            </a:r>
            <a:endParaRPr b="1"/>
          </a:p>
          <a:p>
            <a:pPr marL="0" lvl="0" indent="0" algn="l" rtl="0">
              <a:spcBef>
                <a:spcPts val="1200"/>
              </a:spcBef>
              <a:spcAft>
                <a:spcPts val="0"/>
              </a:spcAft>
              <a:buNone/>
            </a:pPr>
            <a:r>
              <a:rPr lang="en" b="1"/>
              <a:t>8. Sustainability - </a:t>
            </a:r>
            <a:r>
              <a:rPr lang="en"/>
              <a:t>AI technologies should be assessed against their impacts on ‘sustainability’, understood as a set of constantly evolving goals including those set out in the UN’s Sustainable Development Goals.</a:t>
            </a:r>
            <a:endParaRPr b="1"/>
          </a:p>
          <a:p>
            <a:pPr marL="0" lvl="0" indent="0" algn="l" rtl="0">
              <a:spcBef>
                <a:spcPts val="1200"/>
              </a:spcBef>
              <a:spcAft>
                <a:spcPts val="0"/>
              </a:spcAft>
              <a:buNone/>
            </a:pPr>
            <a:r>
              <a:rPr lang="en" b="1"/>
              <a:t>9. Awareness and Literacy - </a:t>
            </a:r>
            <a:r>
              <a:rPr lang="en"/>
              <a:t>Public understanding of AI and data should be promoted through open &amp; accessible education, civic engagement, digital skills &amp; AI ethics training, media &amp; information literacy.</a:t>
            </a:r>
            <a:endParaRPr b="1"/>
          </a:p>
          <a:p>
            <a:pPr marL="0" lvl="0" indent="0" algn="l" rtl="0">
              <a:spcBef>
                <a:spcPts val="1200"/>
              </a:spcBef>
              <a:spcAft>
                <a:spcPts val="1200"/>
              </a:spcAft>
              <a:buNone/>
            </a:pPr>
            <a:r>
              <a:rPr lang="en" b="1"/>
              <a:t>10. Fairness and Non-Discrimination - </a:t>
            </a:r>
            <a:r>
              <a:rPr lang="en"/>
              <a:t>AI actors should promote social justice, fairness, and non-discrimination while taking an inclusive approach to ensure AI’s benefits are accessible to all.</a:t>
            </a:r>
            <a:endParaRPr b="1"/>
          </a:p>
        </p:txBody>
      </p:sp>
      <p:sp>
        <p:nvSpPr>
          <p:cNvPr id="231" name="Google Shape;231;p26"/>
          <p:cNvSpPr txBox="1"/>
          <p:nvPr/>
        </p:nvSpPr>
        <p:spPr>
          <a:xfrm>
            <a:off x="355750" y="4604950"/>
            <a:ext cx="5771100" cy="306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a:solidFill>
                  <a:schemeClr val="dk2"/>
                </a:solidFill>
                <a:latin typeface="Calibri"/>
                <a:ea typeface="Calibri"/>
                <a:cs typeface="Calibri"/>
                <a:sym typeface="Calibri"/>
              </a:rPr>
              <a:t>Source: https://www.unesco.org/en/artificial-intelligence/recommendation-ethics</a:t>
            </a:r>
            <a:endParaRPr sz="1300">
              <a:solidFill>
                <a:schemeClr val="dk2"/>
              </a:solidFill>
              <a:latin typeface="Calibri"/>
              <a:ea typeface="Calibri"/>
              <a:cs typeface="Calibri"/>
              <a:sym typeface="Calibri"/>
            </a:endParaRPr>
          </a:p>
        </p:txBody>
      </p:sp>
      <p:sp>
        <p:nvSpPr>
          <p:cNvPr id="232" name="Google Shape;232;p26"/>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CB</a:t>
            </a:r>
            <a:endParaRPr sz="1300" b="1">
              <a:solidFill>
                <a:schemeClr val="lt1"/>
              </a:solidFill>
              <a:latin typeface="Lato"/>
              <a:ea typeface="Lato"/>
              <a:cs typeface="Lato"/>
              <a:sym typeface="Lato"/>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27"/>
          <p:cNvSpPr txBox="1">
            <a:spLocks noGrp="1"/>
          </p:cNvSpPr>
          <p:nvPr>
            <p:ph type="title"/>
          </p:nvPr>
        </p:nvSpPr>
        <p:spPr>
          <a:xfrm>
            <a:off x="401175" y="42295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Different methods of AI functionality</a:t>
            </a:r>
            <a:endParaRPr b="1"/>
          </a:p>
        </p:txBody>
      </p:sp>
      <p:sp>
        <p:nvSpPr>
          <p:cNvPr id="238" name="Google Shape;238;p27"/>
          <p:cNvSpPr txBox="1">
            <a:spLocks noGrp="1"/>
          </p:cNvSpPr>
          <p:nvPr>
            <p:ph type="body" idx="1"/>
          </p:nvPr>
        </p:nvSpPr>
        <p:spPr>
          <a:xfrm>
            <a:off x="401175" y="1182000"/>
            <a:ext cx="8481900" cy="2862900"/>
          </a:xfrm>
          <a:prstGeom prst="rect">
            <a:avLst/>
          </a:prstGeom>
        </p:spPr>
        <p:txBody>
          <a:bodyPr spcFirstLastPara="1" wrap="square" lIns="91425" tIns="91425" rIns="91425" bIns="91425" anchor="t" anchorCtr="0">
            <a:noAutofit/>
          </a:bodyPr>
          <a:lstStyle/>
          <a:p>
            <a:pPr marL="0" lvl="0" indent="0" algn="l" rtl="0">
              <a:lnSpc>
                <a:spcPct val="95000"/>
              </a:lnSpc>
              <a:spcBef>
                <a:spcPts val="0"/>
              </a:spcBef>
              <a:spcAft>
                <a:spcPts val="0"/>
              </a:spcAft>
              <a:buSzPts val="523"/>
              <a:buNone/>
            </a:pPr>
            <a:r>
              <a:rPr lang="en" sz="1334" b="1"/>
              <a:t>Rule-based AI</a:t>
            </a:r>
            <a:r>
              <a:rPr lang="en" sz="1234"/>
              <a:t>: Systems designed to handle issues in particular domains by following a set of rules established by human experts.</a:t>
            </a:r>
            <a:endParaRPr sz="1234"/>
          </a:p>
          <a:p>
            <a:pPr marL="0" lvl="0" indent="0" algn="l" rtl="0">
              <a:lnSpc>
                <a:spcPct val="95000"/>
              </a:lnSpc>
              <a:spcBef>
                <a:spcPts val="1200"/>
              </a:spcBef>
              <a:spcAft>
                <a:spcPts val="0"/>
              </a:spcAft>
              <a:buSzPts val="523"/>
              <a:buNone/>
            </a:pPr>
            <a:r>
              <a:rPr lang="en" sz="1234"/>
              <a:t>Machine learning refers to the ability of AI systems—which do not require explicit programming—to learn from data and gradually get better at a given activity. supervised, unsupervised, and reinforcement learning are important methods.</a:t>
            </a:r>
            <a:endParaRPr sz="1234"/>
          </a:p>
          <a:p>
            <a:pPr marL="0" lvl="0" indent="0" algn="l" rtl="0">
              <a:lnSpc>
                <a:spcPct val="95000"/>
              </a:lnSpc>
              <a:spcBef>
                <a:spcPts val="1200"/>
              </a:spcBef>
              <a:spcAft>
                <a:spcPts val="0"/>
              </a:spcAft>
              <a:buSzPts val="523"/>
              <a:buNone/>
            </a:pPr>
            <a:r>
              <a:rPr lang="en" sz="1234" b="1"/>
              <a:t>Deep Learning</a:t>
            </a:r>
            <a:r>
              <a:rPr lang="en" sz="1234"/>
              <a:t>: An area of machine learning that uses artificial neural networks to do sophisticated tasks like speech and picture recognition and learn from vast volumes of data.</a:t>
            </a:r>
            <a:endParaRPr sz="1234"/>
          </a:p>
          <a:p>
            <a:pPr marL="0" lvl="0" indent="0" algn="l" rtl="0">
              <a:lnSpc>
                <a:spcPct val="95000"/>
              </a:lnSpc>
              <a:spcBef>
                <a:spcPts val="1200"/>
              </a:spcBef>
              <a:spcAft>
                <a:spcPts val="0"/>
              </a:spcAft>
              <a:buSzPts val="523"/>
              <a:buNone/>
            </a:pPr>
            <a:r>
              <a:rPr lang="en" sz="1234" b="1"/>
              <a:t>Artificial intelligence (AI):</a:t>
            </a:r>
            <a:r>
              <a:rPr lang="en" sz="1234"/>
              <a:t> methods known as natural language processing, or NLP, allow robots to comprehend, interpret, and produce human language.</a:t>
            </a:r>
            <a:endParaRPr sz="1234"/>
          </a:p>
          <a:p>
            <a:pPr marL="0" lvl="0" indent="0" algn="l" rtl="0">
              <a:lnSpc>
                <a:spcPct val="95000"/>
              </a:lnSpc>
              <a:spcBef>
                <a:spcPts val="1200"/>
              </a:spcBef>
              <a:spcAft>
                <a:spcPts val="0"/>
              </a:spcAft>
              <a:buSzPts val="523"/>
              <a:buNone/>
            </a:pPr>
            <a:r>
              <a:rPr lang="en" sz="1234" b="1"/>
              <a:t>Computer vision:</a:t>
            </a:r>
            <a:r>
              <a:rPr lang="en" sz="1234"/>
              <a:t> refers to AI techniques that let computers extract data from digital photos, movies, and other visual inputs.</a:t>
            </a:r>
            <a:endParaRPr sz="1234"/>
          </a:p>
          <a:p>
            <a:pPr marL="0" lvl="0" indent="0" algn="l" rtl="0">
              <a:lnSpc>
                <a:spcPct val="95000"/>
              </a:lnSpc>
              <a:spcBef>
                <a:spcPts val="1200"/>
              </a:spcBef>
              <a:spcAft>
                <a:spcPts val="0"/>
              </a:spcAft>
              <a:buSzPts val="523"/>
              <a:buNone/>
            </a:pPr>
            <a:endParaRPr sz="817"/>
          </a:p>
          <a:p>
            <a:pPr marL="0" lvl="0" indent="0" algn="l" rtl="0">
              <a:lnSpc>
                <a:spcPct val="95000"/>
              </a:lnSpc>
              <a:spcBef>
                <a:spcPts val="1200"/>
              </a:spcBef>
              <a:spcAft>
                <a:spcPts val="1200"/>
              </a:spcAft>
              <a:buSzPts val="523"/>
              <a:buNone/>
            </a:pPr>
            <a:endParaRPr sz="817"/>
          </a:p>
        </p:txBody>
      </p:sp>
      <p:sp>
        <p:nvSpPr>
          <p:cNvPr id="239" name="Google Shape;239;p27"/>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RD</a:t>
            </a:r>
            <a:endParaRPr sz="1300" b="1">
              <a:solidFill>
                <a:schemeClr val="lt1"/>
              </a:solidFill>
              <a:latin typeface="Lato"/>
              <a:ea typeface="Lato"/>
              <a:cs typeface="Lato"/>
              <a:sym typeface="Lato"/>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28"/>
          <p:cNvSpPr txBox="1">
            <a:spLocks noGrp="1"/>
          </p:cNvSpPr>
          <p:nvPr>
            <p:ph type="title"/>
          </p:nvPr>
        </p:nvSpPr>
        <p:spPr>
          <a:xfrm>
            <a:off x="307350" y="396275"/>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500" b="1"/>
              <a:t>Artificial General Intelligence (AGI) risks</a:t>
            </a:r>
            <a:endParaRPr sz="2500" b="1"/>
          </a:p>
        </p:txBody>
      </p:sp>
      <p:sp>
        <p:nvSpPr>
          <p:cNvPr id="245" name="Google Shape;245;p28"/>
          <p:cNvSpPr txBox="1">
            <a:spLocks noGrp="1"/>
          </p:cNvSpPr>
          <p:nvPr>
            <p:ph type="body" idx="1"/>
          </p:nvPr>
        </p:nvSpPr>
        <p:spPr>
          <a:xfrm>
            <a:off x="520125" y="2136175"/>
            <a:ext cx="8529300" cy="23484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
              <a:t>•Malicious actors can abuse AGI (Scammers, Hackers)</a:t>
            </a:r>
            <a:endParaRPr/>
          </a:p>
          <a:p>
            <a:pPr marL="0" lvl="0" indent="0" algn="l" rtl="0">
              <a:spcBef>
                <a:spcPts val="1200"/>
              </a:spcBef>
              <a:spcAft>
                <a:spcPts val="0"/>
              </a:spcAft>
              <a:buNone/>
            </a:pPr>
            <a:r>
              <a:rPr lang="en"/>
              <a:t>• Uncontrolled AGI systems can exhibit undesirable behaviors, biases, or defects.</a:t>
            </a:r>
            <a:endParaRPr/>
          </a:p>
          <a:p>
            <a:pPr marL="0" lvl="0" indent="0" algn="l" rtl="0">
              <a:spcBef>
                <a:spcPts val="1200"/>
              </a:spcBef>
              <a:spcAft>
                <a:spcPts val="0"/>
              </a:spcAft>
              <a:buNone/>
            </a:pPr>
            <a:r>
              <a:rPr lang="en"/>
              <a:t>• The potential for AGI to surpass human cognitive capacities raises long-term concerns.</a:t>
            </a:r>
            <a:endParaRPr/>
          </a:p>
          <a:p>
            <a:pPr marL="0" lvl="0" indent="0" algn="l" rtl="0">
              <a:spcBef>
                <a:spcPts val="1200"/>
              </a:spcBef>
              <a:spcAft>
                <a:spcPts val="0"/>
              </a:spcAft>
              <a:buNone/>
            </a:pPr>
            <a:r>
              <a:rPr lang="en"/>
              <a:t>• AGI systems present accountability and safety issues due to opaque decision-making processes.</a:t>
            </a:r>
            <a:endParaRPr/>
          </a:p>
          <a:p>
            <a:pPr marL="0" lvl="0" indent="0" algn="l" rtl="0">
              <a:spcBef>
                <a:spcPts val="1200"/>
              </a:spcBef>
              <a:spcAft>
                <a:spcPts val="0"/>
              </a:spcAft>
              <a:buNone/>
            </a:pPr>
            <a:r>
              <a:rPr lang="en"/>
              <a:t>• Overuse can lead to job loss and economic instability.</a:t>
            </a:r>
            <a:endParaRPr/>
          </a:p>
          <a:p>
            <a:pPr marL="0" lvl="0" indent="0" algn="l" rtl="0">
              <a:spcBef>
                <a:spcPts val="1200"/>
              </a:spcBef>
              <a:spcAft>
                <a:spcPts val="0"/>
              </a:spcAft>
              <a:buNone/>
            </a:pPr>
            <a:r>
              <a:rPr lang="en"/>
              <a:t>• Excessive AGI use can lead to loss of human abilities like creativity, critical thinking, and social interaction.</a:t>
            </a:r>
            <a:endParaRPr/>
          </a:p>
          <a:p>
            <a:pPr marL="0" lvl="0" indent="0" algn="l" rtl="0">
              <a:spcBef>
                <a:spcPts val="1200"/>
              </a:spcBef>
              <a:spcAft>
                <a:spcPts val="1200"/>
              </a:spcAft>
              <a:buNone/>
            </a:pPr>
            <a:r>
              <a:rPr lang="en"/>
              <a:t>• Potential security threats include AGI-powered weapons and autonomous offensive cyber capabilities.</a:t>
            </a:r>
            <a:endParaRPr/>
          </a:p>
        </p:txBody>
      </p:sp>
      <p:sp>
        <p:nvSpPr>
          <p:cNvPr id="246" name="Google Shape;246;p28"/>
          <p:cNvSpPr txBox="1"/>
          <p:nvPr/>
        </p:nvSpPr>
        <p:spPr>
          <a:xfrm>
            <a:off x="7975325" y="4581425"/>
            <a:ext cx="1533600" cy="395100"/>
          </a:xfrm>
          <a:prstGeom prst="rect">
            <a:avLst/>
          </a:prstGeom>
          <a:noFill/>
          <a:ln>
            <a:noFill/>
          </a:ln>
        </p:spPr>
        <p:txBody>
          <a:bodyPr spcFirstLastPara="1" wrap="square" lIns="91425" tIns="91425" rIns="91425" bIns="91425" anchor="t" anchorCtr="0">
            <a:spAutoFit/>
          </a:bodyPr>
          <a:lstStyle/>
          <a:p>
            <a:pPr marL="0" lvl="0" indent="0" algn="ctr" rtl="0">
              <a:lnSpc>
                <a:spcPct val="90000"/>
              </a:lnSpc>
              <a:spcBef>
                <a:spcPts val="0"/>
              </a:spcBef>
              <a:spcAft>
                <a:spcPts val="0"/>
              </a:spcAft>
              <a:buNone/>
            </a:pPr>
            <a:r>
              <a:rPr lang="en" sz="1520" b="1">
                <a:solidFill>
                  <a:schemeClr val="lt1"/>
                </a:solidFill>
                <a:latin typeface="Calibri"/>
                <a:ea typeface="Calibri"/>
                <a:cs typeface="Calibri"/>
                <a:sym typeface="Calibri"/>
              </a:rPr>
              <a:t>KH</a:t>
            </a:r>
            <a:endParaRPr/>
          </a:p>
        </p:txBody>
      </p:sp>
      <p:sp>
        <p:nvSpPr>
          <p:cNvPr id="247" name="Google Shape;247;p28"/>
          <p:cNvSpPr txBox="1"/>
          <p:nvPr/>
        </p:nvSpPr>
        <p:spPr>
          <a:xfrm>
            <a:off x="478850" y="1165188"/>
            <a:ext cx="7934100" cy="785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300">
                <a:solidFill>
                  <a:schemeClr val="dk2"/>
                </a:solidFill>
                <a:latin typeface="Calibri"/>
                <a:ea typeface="Calibri"/>
                <a:cs typeface="Calibri"/>
                <a:sym typeface="Calibri"/>
              </a:rPr>
              <a:t>AI, or Artificial Intelligence, refers to machines that can think and learn like humans, capable of specific tasks like chess or face recognition. AGI, a more intelligent version, can perform tasks like reading, driving, playing games, and even developing new ideas independently, without needing to be programmed for each task.</a:t>
            </a:r>
            <a:endParaRPr sz="1300">
              <a:solidFill>
                <a:schemeClr val="dk2"/>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29"/>
          <p:cNvSpPr txBox="1"/>
          <p:nvPr/>
        </p:nvSpPr>
        <p:spPr>
          <a:xfrm>
            <a:off x="8553075" y="4544850"/>
            <a:ext cx="1089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LP</a:t>
            </a:r>
            <a:endParaRPr sz="1300" b="1">
              <a:solidFill>
                <a:schemeClr val="lt1"/>
              </a:solidFill>
              <a:latin typeface="Lato"/>
              <a:ea typeface="Lato"/>
              <a:cs typeface="Lato"/>
              <a:sym typeface="Lato"/>
            </a:endParaRPr>
          </a:p>
        </p:txBody>
      </p:sp>
      <p:sp>
        <p:nvSpPr>
          <p:cNvPr id="253" name="Google Shape;253;p29"/>
          <p:cNvSpPr txBox="1"/>
          <p:nvPr/>
        </p:nvSpPr>
        <p:spPr>
          <a:xfrm>
            <a:off x="395975" y="1262875"/>
            <a:ext cx="8436900" cy="2185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300" b="1">
                <a:solidFill>
                  <a:schemeClr val="dk2"/>
                </a:solidFill>
                <a:latin typeface="Calibri"/>
                <a:ea typeface="Calibri"/>
                <a:cs typeface="Calibri"/>
                <a:sym typeface="Calibri"/>
              </a:rPr>
              <a:t>Increase Competition</a:t>
            </a:r>
            <a:r>
              <a:rPr lang="en" sz="1300">
                <a:solidFill>
                  <a:schemeClr val="dk2"/>
                </a:solidFill>
                <a:latin typeface="Calibri"/>
                <a:ea typeface="Calibri"/>
                <a:cs typeface="Calibri"/>
                <a:sym typeface="Calibri"/>
              </a:rPr>
              <a:t>: Because AI-generated designs can be made cheaper and faster, artists are finding it harder to compete in terms of price and turnaround time. Companies are beginning to lean on AI to decrease production cost and wages</a:t>
            </a:r>
            <a:endParaRPr sz="1300">
              <a:solidFill>
                <a:schemeClr val="dk2"/>
              </a:solidFill>
              <a:latin typeface="Calibri"/>
              <a:ea typeface="Calibri"/>
              <a:cs typeface="Calibri"/>
              <a:sym typeface="Calibri"/>
            </a:endParaRPr>
          </a:p>
          <a:p>
            <a:pPr marL="0" lvl="0" indent="0" algn="l" rtl="0">
              <a:spcBef>
                <a:spcPts val="0"/>
              </a:spcBef>
              <a:spcAft>
                <a:spcPts val="0"/>
              </a:spcAft>
              <a:buNone/>
            </a:pPr>
            <a:endParaRPr sz="1300">
              <a:solidFill>
                <a:schemeClr val="dk2"/>
              </a:solidFill>
              <a:latin typeface="Calibri"/>
              <a:ea typeface="Calibri"/>
              <a:cs typeface="Calibri"/>
              <a:sym typeface="Calibri"/>
            </a:endParaRPr>
          </a:p>
          <a:p>
            <a:pPr marL="0" lvl="0" indent="0" algn="l" rtl="0">
              <a:spcBef>
                <a:spcPts val="0"/>
              </a:spcBef>
              <a:spcAft>
                <a:spcPts val="0"/>
              </a:spcAft>
              <a:buNone/>
            </a:pPr>
            <a:r>
              <a:rPr lang="en" sz="1300" b="1">
                <a:solidFill>
                  <a:schemeClr val="dk2"/>
                </a:solidFill>
                <a:latin typeface="Calibri"/>
                <a:ea typeface="Calibri"/>
                <a:cs typeface="Calibri"/>
                <a:sym typeface="Calibri"/>
              </a:rPr>
              <a:t>Job Loss</a:t>
            </a:r>
            <a:r>
              <a:rPr lang="en" sz="1300">
                <a:solidFill>
                  <a:schemeClr val="dk2"/>
                </a:solidFill>
                <a:latin typeface="Calibri"/>
                <a:ea typeface="Calibri"/>
                <a:cs typeface="Calibri"/>
                <a:sym typeface="Calibri"/>
              </a:rPr>
              <a:t>: Al has the ability to automate some design processes, which could reduce the need for designers, particularly for less complex or repetitive tasks. As Al grows in popularity, artists may have to learn new things, like how to work with Al systems, if they want to keep up with the competition.</a:t>
            </a:r>
            <a:endParaRPr sz="1300">
              <a:solidFill>
                <a:schemeClr val="dk2"/>
              </a:solidFill>
              <a:latin typeface="Calibri"/>
              <a:ea typeface="Calibri"/>
              <a:cs typeface="Calibri"/>
              <a:sym typeface="Calibri"/>
            </a:endParaRPr>
          </a:p>
          <a:p>
            <a:pPr marL="0" lvl="0" indent="0" algn="l" rtl="0">
              <a:spcBef>
                <a:spcPts val="0"/>
              </a:spcBef>
              <a:spcAft>
                <a:spcPts val="0"/>
              </a:spcAft>
              <a:buNone/>
            </a:pPr>
            <a:r>
              <a:rPr lang="en" sz="1300">
                <a:solidFill>
                  <a:schemeClr val="dk2"/>
                </a:solidFill>
                <a:latin typeface="Calibri"/>
                <a:ea typeface="Calibri"/>
                <a:cs typeface="Calibri"/>
                <a:sym typeface="Calibri"/>
              </a:rPr>
              <a:t>Some artists are concerned that the broad use of Al-generated designs might make some artworks seem less valuable and unique. </a:t>
            </a:r>
            <a:endParaRPr sz="1300">
              <a:solidFill>
                <a:schemeClr val="dk2"/>
              </a:solidFill>
              <a:latin typeface="Calibri"/>
              <a:ea typeface="Calibri"/>
              <a:cs typeface="Calibri"/>
              <a:sym typeface="Calibri"/>
            </a:endParaRPr>
          </a:p>
          <a:p>
            <a:pPr marL="0" lvl="0" indent="0" algn="l" rtl="0">
              <a:spcBef>
                <a:spcPts val="0"/>
              </a:spcBef>
              <a:spcAft>
                <a:spcPts val="0"/>
              </a:spcAft>
              <a:buNone/>
            </a:pPr>
            <a:endParaRPr sz="1300">
              <a:solidFill>
                <a:schemeClr val="dk2"/>
              </a:solidFill>
              <a:latin typeface="Calibri"/>
              <a:ea typeface="Calibri"/>
              <a:cs typeface="Calibri"/>
              <a:sym typeface="Calibri"/>
            </a:endParaRPr>
          </a:p>
        </p:txBody>
      </p:sp>
      <p:sp>
        <p:nvSpPr>
          <p:cNvPr id="254" name="Google Shape;254;p29"/>
          <p:cNvSpPr txBox="1">
            <a:spLocks noGrp="1"/>
          </p:cNvSpPr>
          <p:nvPr>
            <p:ph type="title"/>
          </p:nvPr>
        </p:nvSpPr>
        <p:spPr>
          <a:xfrm>
            <a:off x="300500" y="42495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Impacts on Artists</a:t>
            </a:r>
            <a:endParaRPr b="1"/>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30"/>
          <p:cNvSpPr txBox="1">
            <a:spLocks noGrp="1"/>
          </p:cNvSpPr>
          <p:nvPr>
            <p:ph type="title"/>
          </p:nvPr>
        </p:nvSpPr>
        <p:spPr>
          <a:xfrm>
            <a:off x="319025" y="414275"/>
            <a:ext cx="7505700" cy="667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Impacts on Artists</a:t>
            </a:r>
            <a:endParaRPr b="1"/>
          </a:p>
        </p:txBody>
      </p:sp>
      <p:sp>
        <p:nvSpPr>
          <p:cNvPr id="260" name="Google Shape;260;p30"/>
          <p:cNvSpPr txBox="1">
            <a:spLocks noGrp="1"/>
          </p:cNvSpPr>
          <p:nvPr>
            <p:ph type="body" idx="1"/>
          </p:nvPr>
        </p:nvSpPr>
        <p:spPr>
          <a:xfrm>
            <a:off x="361975" y="1081475"/>
            <a:ext cx="7505700" cy="2448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200"/>
              <a:t>By far the main concern for artists currently is whether AI is using their artworks when generated new ones and whether anything can be done about it. </a:t>
            </a:r>
            <a:r>
              <a:rPr lang="en"/>
              <a:t> </a:t>
            </a:r>
            <a:endParaRPr/>
          </a:p>
          <a:p>
            <a:pPr marL="0" lvl="0" indent="0" algn="l" rtl="0">
              <a:spcBef>
                <a:spcPts val="1200"/>
              </a:spcBef>
              <a:spcAft>
                <a:spcPts val="0"/>
              </a:spcAft>
              <a:buNone/>
            </a:pPr>
            <a:r>
              <a:rPr lang="en" sz="1200"/>
              <a:t>The problem with using AI generated art and music is that of originality. The images are generated through thousands of other images from the internet that are similar to the prompt given. Knowing this can any AI generated art or music be considered original and is being considered stealing by a lot of artists out there.</a:t>
            </a:r>
            <a:endParaRPr sz="1200"/>
          </a:p>
          <a:p>
            <a:pPr marL="0" lvl="0" indent="0" algn="l" rtl="0">
              <a:spcBef>
                <a:spcPts val="1200"/>
              </a:spcBef>
              <a:spcAft>
                <a:spcPts val="0"/>
              </a:spcAft>
              <a:buNone/>
            </a:pPr>
            <a:r>
              <a:rPr lang="en" sz="1200"/>
              <a:t>If a generated Image or Music piece uses an existing piece then surely the artists deserve credit</a:t>
            </a:r>
            <a:endParaRPr sz="1200"/>
          </a:p>
          <a:p>
            <a:pPr marL="0" lvl="0" indent="0" algn="l" rtl="0">
              <a:spcBef>
                <a:spcPts val="1200"/>
              </a:spcBef>
              <a:spcAft>
                <a:spcPts val="1200"/>
              </a:spcAft>
              <a:buNone/>
            </a:pPr>
            <a:r>
              <a:rPr lang="en" sz="1200"/>
              <a:t>Could be owed compensation or royalties if the AI generated piece is being used commercially </a:t>
            </a:r>
            <a:endParaRPr sz="1200"/>
          </a:p>
        </p:txBody>
      </p:sp>
      <p:sp>
        <p:nvSpPr>
          <p:cNvPr id="261" name="Google Shape;261;p30"/>
          <p:cNvSpPr txBox="1"/>
          <p:nvPr/>
        </p:nvSpPr>
        <p:spPr>
          <a:xfrm>
            <a:off x="8545350" y="4536525"/>
            <a:ext cx="30000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300" b="1">
                <a:solidFill>
                  <a:schemeClr val="lt1"/>
                </a:solidFill>
                <a:latin typeface="Lato"/>
                <a:ea typeface="Lato"/>
                <a:cs typeface="Lato"/>
                <a:sym typeface="Lato"/>
              </a:rPr>
              <a:t>LP</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31"/>
          <p:cNvSpPr txBox="1">
            <a:spLocks noGrp="1"/>
          </p:cNvSpPr>
          <p:nvPr>
            <p:ph type="title"/>
          </p:nvPr>
        </p:nvSpPr>
        <p:spPr>
          <a:xfrm>
            <a:off x="2922000" y="2094450"/>
            <a:ext cx="33000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Bias and Fairness</a:t>
            </a:r>
            <a:endParaRPr b="1"/>
          </a:p>
        </p:txBody>
      </p:sp>
      <p:sp>
        <p:nvSpPr>
          <p:cNvPr id="267" name="Google Shape;267;p31"/>
          <p:cNvSpPr txBox="1"/>
          <p:nvPr/>
        </p:nvSpPr>
        <p:spPr>
          <a:xfrm>
            <a:off x="7950525" y="4556650"/>
            <a:ext cx="1533600" cy="395100"/>
          </a:xfrm>
          <a:prstGeom prst="rect">
            <a:avLst/>
          </a:prstGeom>
          <a:noFill/>
          <a:ln>
            <a:noFill/>
          </a:ln>
        </p:spPr>
        <p:txBody>
          <a:bodyPr spcFirstLastPara="1" wrap="square" lIns="91425" tIns="91425" rIns="91425" bIns="91425" anchor="t" anchorCtr="0">
            <a:spAutoFit/>
          </a:bodyPr>
          <a:lstStyle/>
          <a:p>
            <a:pPr marL="0" lvl="0" indent="0" algn="ctr" rtl="0">
              <a:lnSpc>
                <a:spcPct val="90000"/>
              </a:lnSpc>
              <a:spcBef>
                <a:spcPts val="0"/>
              </a:spcBef>
              <a:spcAft>
                <a:spcPts val="0"/>
              </a:spcAft>
              <a:buNone/>
            </a:pPr>
            <a:r>
              <a:rPr lang="en" sz="1520" b="1">
                <a:solidFill>
                  <a:schemeClr val="lt1"/>
                </a:solidFill>
                <a:latin typeface="Calibri"/>
                <a:ea typeface="Calibri"/>
                <a:cs typeface="Calibri"/>
                <a:sym typeface="Calibri"/>
              </a:rPr>
              <a:t>KH</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p32"/>
          <p:cNvSpPr txBox="1">
            <a:spLocks noGrp="1"/>
          </p:cNvSpPr>
          <p:nvPr>
            <p:ph type="title"/>
          </p:nvPr>
        </p:nvSpPr>
        <p:spPr>
          <a:xfrm>
            <a:off x="273750" y="3322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500" b="1"/>
              <a:t>Algorithmic bias</a:t>
            </a:r>
            <a:endParaRPr sz="2500" b="1"/>
          </a:p>
        </p:txBody>
      </p:sp>
      <p:sp>
        <p:nvSpPr>
          <p:cNvPr id="273" name="Google Shape;273;p32"/>
          <p:cNvSpPr txBox="1">
            <a:spLocks noGrp="1"/>
          </p:cNvSpPr>
          <p:nvPr>
            <p:ph type="body" idx="1"/>
          </p:nvPr>
        </p:nvSpPr>
        <p:spPr>
          <a:xfrm>
            <a:off x="273750" y="919000"/>
            <a:ext cx="8596500" cy="40260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 sz="1770" b="1"/>
              <a:t>Algorithmic Bias in Amazon's AI Hiring Tool</a:t>
            </a:r>
            <a:endParaRPr sz="1770" b="1"/>
          </a:p>
          <a:p>
            <a:pPr marL="0" lvl="0" indent="0" algn="l" rtl="0">
              <a:spcBef>
                <a:spcPts val="1200"/>
              </a:spcBef>
              <a:spcAft>
                <a:spcPts val="0"/>
              </a:spcAft>
              <a:buNone/>
            </a:pPr>
            <a:r>
              <a:rPr lang="en"/>
              <a:t>•</a:t>
            </a:r>
            <a:r>
              <a:rPr lang="en" sz="1417"/>
              <a:t> Discrimination against female candidates due to training on resumes from male candidates.</a:t>
            </a:r>
            <a:endParaRPr sz="1417"/>
          </a:p>
          <a:p>
            <a:pPr marL="0" lvl="0" indent="0" algn="l" rtl="0">
              <a:spcBef>
                <a:spcPts val="1200"/>
              </a:spcBef>
              <a:spcAft>
                <a:spcPts val="0"/>
              </a:spcAft>
              <a:buNone/>
            </a:pPr>
            <a:r>
              <a:rPr lang="en" sz="1417"/>
              <a:t>• Demotion of graduates from all-women's colleges and penalization of resumes containing "women's."</a:t>
            </a:r>
            <a:endParaRPr sz="1417"/>
          </a:p>
          <a:p>
            <a:pPr marL="0" lvl="0" indent="0" algn="l" rtl="0">
              <a:spcBef>
                <a:spcPts val="1200"/>
              </a:spcBef>
              <a:spcAft>
                <a:spcPts val="0"/>
              </a:spcAft>
              <a:buNone/>
            </a:pPr>
            <a:r>
              <a:rPr lang="en" sz="1417"/>
              <a:t>• Discontinuation of the tool in 2018 due to inability to ensure bias.</a:t>
            </a:r>
            <a:endParaRPr sz="1417"/>
          </a:p>
          <a:p>
            <a:pPr marL="0" lvl="0" indent="0" algn="l" rtl="0">
              <a:spcBef>
                <a:spcPts val="1200"/>
              </a:spcBef>
              <a:spcAft>
                <a:spcPts val="0"/>
              </a:spcAft>
              <a:buNone/>
            </a:pPr>
            <a:endParaRPr/>
          </a:p>
          <a:p>
            <a:pPr marL="0" lvl="0" indent="0" algn="l" rtl="0">
              <a:spcBef>
                <a:spcPts val="1200"/>
              </a:spcBef>
              <a:spcAft>
                <a:spcPts val="0"/>
              </a:spcAft>
              <a:buNone/>
            </a:pPr>
            <a:r>
              <a:rPr lang="en" sz="1770" b="1"/>
              <a:t>Facial Recognition Software Bias</a:t>
            </a:r>
            <a:endParaRPr sz="1770" b="1"/>
          </a:p>
          <a:p>
            <a:pPr marL="0" lvl="0" indent="0" algn="l" rtl="0">
              <a:spcBef>
                <a:spcPts val="1200"/>
              </a:spcBef>
              <a:spcAft>
                <a:spcPts val="0"/>
              </a:spcAft>
              <a:buNone/>
            </a:pPr>
            <a:r>
              <a:rPr lang="en" sz="1417"/>
              <a:t>• MIT and Stanford University study shows three commercial facial recognition algorithms identify darker skin tones with higher error rates.</a:t>
            </a:r>
            <a:endParaRPr sz="1417"/>
          </a:p>
          <a:p>
            <a:pPr marL="0" lvl="0" indent="0" algn="l" rtl="0">
              <a:spcBef>
                <a:spcPts val="1200"/>
              </a:spcBef>
              <a:spcAft>
                <a:spcPts val="0"/>
              </a:spcAft>
              <a:buNone/>
            </a:pPr>
            <a:r>
              <a:rPr lang="en" sz="1417"/>
              <a:t>• Biased face recognition can lead to wrongful arrests or denial of essential services.</a:t>
            </a:r>
            <a:endParaRPr sz="1417"/>
          </a:p>
          <a:p>
            <a:pPr marL="0" lvl="0" indent="0" algn="l" rtl="0">
              <a:spcBef>
                <a:spcPts val="1200"/>
              </a:spcBef>
              <a:spcAft>
                <a:spcPts val="0"/>
              </a:spcAft>
              <a:buNone/>
            </a:pPr>
            <a:endParaRPr/>
          </a:p>
          <a:p>
            <a:pPr marL="0" lvl="0" indent="0" algn="l" rtl="0">
              <a:spcBef>
                <a:spcPts val="1200"/>
              </a:spcBef>
              <a:spcAft>
                <a:spcPts val="0"/>
              </a:spcAft>
              <a:buNone/>
            </a:pPr>
            <a:r>
              <a:rPr lang="en" sz="1770" b="1"/>
              <a:t>Racial Bias in Healthcare Industry</a:t>
            </a:r>
            <a:endParaRPr sz="1770" b="1"/>
          </a:p>
          <a:p>
            <a:pPr marL="0" lvl="0" indent="0" algn="l" rtl="0">
              <a:spcBef>
                <a:spcPts val="1200"/>
              </a:spcBef>
              <a:spcAft>
                <a:spcPts val="0"/>
              </a:spcAft>
              <a:buNone/>
            </a:pPr>
            <a:r>
              <a:rPr lang="en" sz="1429"/>
              <a:t>• Optum algorithm projected patients for more medical care based on health costs, not considering structural barriers to care.</a:t>
            </a:r>
            <a:endParaRPr sz="1429"/>
          </a:p>
          <a:p>
            <a:pPr marL="0" lvl="0" indent="0" algn="l" rtl="0">
              <a:spcBef>
                <a:spcPts val="1200"/>
              </a:spcBef>
              <a:spcAft>
                <a:spcPts val="1200"/>
              </a:spcAft>
              <a:buNone/>
            </a:pPr>
            <a:r>
              <a:rPr lang="en" sz="1429"/>
              <a:t>• Black patients were less likely to be referred for additional care, impacting millions of patients.</a:t>
            </a:r>
            <a:endParaRPr sz="1429"/>
          </a:p>
        </p:txBody>
      </p:sp>
      <p:sp>
        <p:nvSpPr>
          <p:cNvPr id="274" name="Google Shape;274;p32"/>
          <p:cNvSpPr txBox="1"/>
          <p:nvPr/>
        </p:nvSpPr>
        <p:spPr>
          <a:xfrm>
            <a:off x="7981925" y="4607700"/>
            <a:ext cx="1533600" cy="395100"/>
          </a:xfrm>
          <a:prstGeom prst="rect">
            <a:avLst/>
          </a:prstGeom>
          <a:noFill/>
          <a:ln>
            <a:noFill/>
          </a:ln>
        </p:spPr>
        <p:txBody>
          <a:bodyPr spcFirstLastPara="1" wrap="square" lIns="91425" tIns="91425" rIns="91425" bIns="91425" anchor="t" anchorCtr="0">
            <a:spAutoFit/>
          </a:bodyPr>
          <a:lstStyle/>
          <a:p>
            <a:pPr marL="0" lvl="0" indent="0" algn="ctr" rtl="0">
              <a:lnSpc>
                <a:spcPct val="90000"/>
              </a:lnSpc>
              <a:spcBef>
                <a:spcPts val="0"/>
              </a:spcBef>
              <a:spcAft>
                <a:spcPts val="0"/>
              </a:spcAft>
              <a:buNone/>
            </a:pPr>
            <a:r>
              <a:rPr lang="en" sz="1520" b="1">
                <a:solidFill>
                  <a:schemeClr val="lt1"/>
                </a:solidFill>
                <a:latin typeface="Calibri"/>
                <a:ea typeface="Calibri"/>
                <a:cs typeface="Calibri"/>
                <a:sym typeface="Calibri"/>
              </a:rPr>
              <a:t>KH</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33"/>
          <p:cNvSpPr txBox="1">
            <a:spLocks noGrp="1"/>
          </p:cNvSpPr>
          <p:nvPr>
            <p:ph type="title"/>
          </p:nvPr>
        </p:nvSpPr>
        <p:spPr>
          <a:xfrm>
            <a:off x="331000" y="349975"/>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100" b="1"/>
              <a:t>Discrimination risks</a:t>
            </a:r>
            <a:endParaRPr sz="2100" b="1"/>
          </a:p>
        </p:txBody>
      </p:sp>
      <p:sp>
        <p:nvSpPr>
          <p:cNvPr id="280" name="Google Shape;280;p33"/>
          <p:cNvSpPr txBox="1">
            <a:spLocks noGrp="1"/>
          </p:cNvSpPr>
          <p:nvPr>
            <p:ph type="body" idx="1"/>
          </p:nvPr>
        </p:nvSpPr>
        <p:spPr>
          <a:xfrm>
            <a:off x="461225" y="1034550"/>
            <a:ext cx="8030100" cy="3960900"/>
          </a:xfrm>
          <a:prstGeom prst="rect">
            <a:avLst/>
          </a:prstGeom>
        </p:spPr>
        <p:txBody>
          <a:bodyPr spcFirstLastPara="1" wrap="square" lIns="91425" tIns="91425" rIns="91425" bIns="91425" anchor="t" anchorCtr="0">
            <a:normAutofit fontScale="62500" lnSpcReduction="20000"/>
          </a:bodyPr>
          <a:lstStyle/>
          <a:p>
            <a:pPr marL="0" lvl="0" indent="0" algn="l" rtl="0">
              <a:spcBef>
                <a:spcPts val="0"/>
              </a:spcBef>
              <a:spcAft>
                <a:spcPts val="0"/>
              </a:spcAft>
              <a:buNone/>
            </a:pPr>
            <a:r>
              <a:rPr lang="en" sz="1931" b="1"/>
              <a:t>AI Systems Discrimination Risk</a:t>
            </a:r>
            <a:endParaRPr sz="2091"/>
          </a:p>
          <a:p>
            <a:pPr marL="0" lvl="0" indent="0" algn="l" rtl="0">
              <a:spcBef>
                <a:spcPts val="1200"/>
              </a:spcBef>
              <a:spcAft>
                <a:spcPts val="0"/>
              </a:spcAft>
              <a:buNone/>
            </a:pPr>
            <a:r>
              <a:rPr lang="en" sz="1663"/>
              <a:t>• Age Discrimination: AI systems may associate age with negative traits or consider older adults less qualified due to societal stereotypes.</a:t>
            </a:r>
            <a:endParaRPr sz="1663"/>
          </a:p>
          <a:p>
            <a:pPr marL="0" lvl="0" indent="0" algn="l" rtl="0">
              <a:spcBef>
                <a:spcPts val="1200"/>
              </a:spcBef>
              <a:spcAft>
                <a:spcPts val="0"/>
              </a:spcAft>
              <a:buNone/>
            </a:pPr>
            <a:r>
              <a:rPr lang="en" sz="1663"/>
              <a:t>• Disability Discrimination: AI-powered resume screening tools may misinterpret accommodations or assistive technologies as negative factors.</a:t>
            </a:r>
            <a:endParaRPr sz="1663"/>
          </a:p>
          <a:p>
            <a:pPr marL="0" lvl="0" indent="0" algn="l" rtl="0">
              <a:spcBef>
                <a:spcPts val="1200"/>
              </a:spcBef>
              <a:spcAft>
                <a:spcPts val="0"/>
              </a:spcAft>
              <a:buNone/>
            </a:pPr>
            <a:r>
              <a:rPr lang="en" sz="1663"/>
              <a:t>• Bias in Training Data: AI systems may perpetuate biases if they learn from biased or historical data.</a:t>
            </a:r>
            <a:endParaRPr sz="1663"/>
          </a:p>
          <a:p>
            <a:pPr marL="0" lvl="0" indent="0" algn="l" rtl="0">
              <a:spcBef>
                <a:spcPts val="1200"/>
              </a:spcBef>
              <a:spcAft>
                <a:spcPts val="0"/>
              </a:spcAft>
              <a:buNone/>
            </a:pPr>
            <a:r>
              <a:rPr lang="en" sz="1663"/>
              <a:t>• Algorithmic Bias: Despite unbiased training data, algorithms can introduce bias due to design choices or inherent limitations.</a:t>
            </a:r>
            <a:endParaRPr sz="1663"/>
          </a:p>
          <a:p>
            <a:pPr marL="0" lvl="0" indent="0" algn="l" rtl="0">
              <a:spcBef>
                <a:spcPts val="1200"/>
              </a:spcBef>
              <a:spcAft>
                <a:spcPts val="0"/>
              </a:spcAft>
              <a:buNone/>
            </a:pPr>
            <a:r>
              <a:rPr lang="en" sz="1663"/>
              <a:t>• Feedback Loops: AI systems can reinforce existing biases by continually presenting similar content.</a:t>
            </a:r>
            <a:endParaRPr sz="1663"/>
          </a:p>
          <a:p>
            <a:pPr marL="0" lvl="0" indent="0" algn="l" rtl="0">
              <a:spcBef>
                <a:spcPts val="1200"/>
              </a:spcBef>
              <a:spcAft>
                <a:spcPts val="0"/>
              </a:spcAft>
              <a:buNone/>
            </a:pPr>
            <a:r>
              <a:rPr lang="en" sz="1663"/>
              <a:t>• Lack of Diversity in Development: AI systems often created by developers with their own biases may introduce or fail to recognize biases.</a:t>
            </a:r>
            <a:endParaRPr sz="1663"/>
          </a:p>
          <a:p>
            <a:pPr marL="0" lvl="0" indent="0" algn="l" rtl="0">
              <a:spcBef>
                <a:spcPts val="1200"/>
              </a:spcBef>
              <a:spcAft>
                <a:spcPts val="0"/>
              </a:spcAft>
              <a:buNone/>
            </a:pPr>
            <a:r>
              <a:rPr lang="en" sz="1663"/>
              <a:t>• Black Box Algorithms: AI algorithms often operate as "black boxes," making it difficult to identify and address discriminatory outcomes.</a:t>
            </a:r>
            <a:endParaRPr sz="1663"/>
          </a:p>
          <a:p>
            <a:pPr marL="0" lvl="0" indent="0" algn="l" rtl="0">
              <a:spcBef>
                <a:spcPts val="1200"/>
              </a:spcBef>
              <a:spcAft>
                <a:spcPts val="1200"/>
              </a:spcAft>
              <a:buNone/>
            </a:pPr>
            <a:r>
              <a:rPr lang="en" sz="1663"/>
              <a:t>• Unintended Consequences: AI systems can have disproportionately impactful consequences, like increased surveillance and policing in historically high crime areas.</a:t>
            </a:r>
            <a:endParaRPr sz="1663"/>
          </a:p>
        </p:txBody>
      </p:sp>
      <p:sp>
        <p:nvSpPr>
          <p:cNvPr id="281" name="Google Shape;281;p33"/>
          <p:cNvSpPr txBox="1"/>
          <p:nvPr/>
        </p:nvSpPr>
        <p:spPr>
          <a:xfrm>
            <a:off x="8491325" y="4600350"/>
            <a:ext cx="549300" cy="395100"/>
          </a:xfrm>
          <a:prstGeom prst="rect">
            <a:avLst/>
          </a:prstGeom>
          <a:noFill/>
          <a:ln>
            <a:noFill/>
          </a:ln>
        </p:spPr>
        <p:txBody>
          <a:bodyPr spcFirstLastPara="1" wrap="square" lIns="91425" tIns="91425" rIns="91425" bIns="91425" anchor="t" anchorCtr="0">
            <a:spAutoFit/>
          </a:bodyPr>
          <a:lstStyle/>
          <a:p>
            <a:pPr marL="0" lvl="0" indent="0" algn="ctr" rtl="0">
              <a:lnSpc>
                <a:spcPct val="90000"/>
              </a:lnSpc>
              <a:spcBef>
                <a:spcPts val="0"/>
              </a:spcBef>
              <a:spcAft>
                <a:spcPts val="0"/>
              </a:spcAft>
              <a:buNone/>
            </a:pPr>
            <a:r>
              <a:rPr lang="en" sz="1520" b="1">
                <a:solidFill>
                  <a:schemeClr val="lt1"/>
                </a:solidFill>
                <a:latin typeface="Calibri"/>
                <a:ea typeface="Calibri"/>
                <a:cs typeface="Calibri"/>
                <a:sym typeface="Calibri"/>
              </a:rPr>
              <a:t>KH</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34"/>
          <p:cNvSpPr txBox="1"/>
          <p:nvPr/>
        </p:nvSpPr>
        <p:spPr>
          <a:xfrm>
            <a:off x="7872725" y="4577650"/>
            <a:ext cx="1771800" cy="395100"/>
          </a:xfrm>
          <a:prstGeom prst="rect">
            <a:avLst/>
          </a:prstGeom>
          <a:noFill/>
          <a:ln>
            <a:noFill/>
          </a:ln>
        </p:spPr>
        <p:txBody>
          <a:bodyPr spcFirstLastPara="1" wrap="square" lIns="91425" tIns="91425" rIns="91425" bIns="91425" anchor="t" anchorCtr="0">
            <a:spAutoFit/>
          </a:bodyPr>
          <a:lstStyle/>
          <a:p>
            <a:pPr marL="0" lvl="0" indent="0" algn="ctr" rtl="0">
              <a:lnSpc>
                <a:spcPct val="90000"/>
              </a:lnSpc>
              <a:spcBef>
                <a:spcPts val="0"/>
              </a:spcBef>
              <a:spcAft>
                <a:spcPts val="0"/>
              </a:spcAft>
              <a:buNone/>
            </a:pPr>
            <a:r>
              <a:rPr lang="en" sz="1520" b="1">
                <a:solidFill>
                  <a:schemeClr val="lt1"/>
                </a:solidFill>
                <a:latin typeface="Calibri"/>
                <a:ea typeface="Calibri"/>
                <a:cs typeface="Calibri"/>
                <a:sym typeface="Calibri"/>
              </a:rPr>
              <a:t>KH</a:t>
            </a:r>
            <a:endParaRPr/>
          </a:p>
        </p:txBody>
      </p:sp>
      <p:sp>
        <p:nvSpPr>
          <p:cNvPr id="287" name="Google Shape;287;p34"/>
          <p:cNvSpPr txBox="1">
            <a:spLocks noGrp="1"/>
          </p:cNvSpPr>
          <p:nvPr>
            <p:ph type="title"/>
          </p:nvPr>
        </p:nvSpPr>
        <p:spPr>
          <a:xfrm>
            <a:off x="296225" y="662425"/>
            <a:ext cx="7576500" cy="913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400" b="1"/>
              <a:t>Using Al-generated graphic design responsibly:</a:t>
            </a:r>
            <a:endParaRPr sz="2400" b="1"/>
          </a:p>
          <a:p>
            <a:pPr marL="0" lvl="0" indent="0" algn="l" rtl="0">
              <a:spcBef>
                <a:spcPts val="0"/>
              </a:spcBef>
              <a:spcAft>
                <a:spcPts val="0"/>
              </a:spcAft>
              <a:buNone/>
            </a:pPr>
            <a:endParaRPr sz="2000" b="1">
              <a:solidFill>
                <a:srgbClr val="000000"/>
              </a:solidFill>
            </a:endParaRPr>
          </a:p>
          <a:p>
            <a:pPr marL="0" lvl="0" indent="0" algn="l" rtl="0">
              <a:spcBef>
                <a:spcPts val="0"/>
              </a:spcBef>
              <a:spcAft>
                <a:spcPts val="0"/>
              </a:spcAft>
              <a:buNone/>
            </a:pPr>
            <a:endParaRPr sz="1100" b="1">
              <a:solidFill>
                <a:srgbClr val="000000"/>
              </a:solidFill>
            </a:endParaRPr>
          </a:p>
        </p:txBody>
      </p:sp>
      <p:sp>
        <p:nvSpPr>
          <p:cNvPr id="288" name="Google Shape;288;p34"/>
          <p:cNvSpPr txBox="1">
            <a:spLocks noGrp="1"/>
          </p:cNvSpPr>
          <p:nvPr>
            <p:ph type="body" idx="1"/>
          </p:nvPr>
        </p:nvSpPr>
        <p:spPr>
          <a:xfrm>
            <a:off x="614700" y="1123150"/>
            <a:ext cx="8529300" cy="36744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None/>
            </a:pPr>
            <a:endParaRPr dirty="0"/>
          </a:p>
          <a:p>
            <a:pPr marL="0" lvl="0" indent="0" algn="l" rtl="0">
              <a:spcBef>
                <a:spcPts val="1200"/>
              </a:spcBef>
              <a:spcAft>
                <a:spcPts val="0"/>
              </a:spcAft>
              <a:buNone/>
            </a:pPr>
            <a:r>
              <a:rPr lang="en" dirty="0"/>
              <a:t>• AI should be used as a tool to support and develop creativity.</a:t>
            </a:r>
            <a:endParaRPr dirty="0"/>
          </a:p>
          <a:p>
            <a:pPr marL="0" lvl="0" indent="0" algn="l" rtl="0">
              <a:spcBef>
                <a:spcPts val="1200"/>
              </a:spcBef>
              <a:spcAft>
                <a:spcPts val="0"/>
              </a:spcAft>
              <a:buNone/>
            </a:pPr>
            <a:r>
              <a:rPr lang="en" dirty="0"/>
              <a:t>• Designers should be transparent about AI use and credit the technology.</a:t>
            </a:r>
            <a:endParaRPr dirty="0"/>
          </a:p>
          <a:p>
            <a:pPr marL="0" lvl="0" indent="0" algn="l" rtl="0">
              <a:spcBef>
                <a:spcPts val="1200"/>
              </a:spcBef>
              <a:spcAft>
                <a:spcPts val="0"/>
              </a:spcAft>
              <a:buNone/>
            </a:pPr>
            <a:r>
              <a:rPr lang="en" dirty="0"/>
              <a:t>• Thorough testing is needed to detect biases and ethical concerns.</a:t>
            </a:r>
            <a:endParaRPr dirty="0"/>
          </a:p>
          <a:p>
            <a:pPr marL="0" lvl="0" indent="0" algn="l" rtl="0">
              <a:spcBef>
                <a:spcPts val="1200"/>
              </a:spcBef>
              <a:spcAft>
                <a:spcPts val="0"/>
              </a:spcAft>
              <a:buNone/>
            </a:pPr>
            <a:r>
              <a:rPr lang="en" dirty="0"/>
              <a:t>• Control and curation over AI outputs is necessary to ensure intended message, brand rules, and cultural sensitivity.</a:t>
            </a:r>
            <a:endParaRPr dirty="0"/>
          </a:p>
          <a:p>
            <a:pPr marL="0" lvl="0" indent="0" algn="l" rtl="0">
              <a:spcBef>
                <a:spcPts val="1200"/>
              </a:spcBef>
              <a:spcAft>
                <a:spcPts val="0"/>
              </a:spcAft>
              <a:buNone/>
            </a:pPr>
            <a:r>
              <a:rPr lang="en" dirty="0"/>
              <a:t>• AI training data should be carefully chosen to prevent stereotypes, discrimination, or cultural appropriation.</a:t>
            </a:r>
            <a:endParaRPr dirty="0"/>
          </a:p>
          <a:p>
            <a:pPr marL="0" lvl="0" indent="0" algn="l" rtl="0">
              <a:spcBef>
                <a:spcPts val="1200"/>
              </a:spcBef>
              <a:spcAft>
                <a:spcPts val="0"/>
              </a:spcAft>
              <a:buNone/>
            </a:pPr>
            <a:r>
              <a:rPr lang="en" dirty="0"/>
              <a:t>• Ownership, usage rights, and correct attribution parameters should be established when integrating AI into client work.</a:t>
            </a:r>
            <a:endParaRPr dirty="0"/>
          </a:p>
          <a:p>
            <a:pPr marL="0" lvl="0" indent="0" algn="l" rtl="0">
              <a:spcBef>
                <a:spcPts val="1200"/>
              </a:spcBef>
              <a:spcAft>
                <a:spcPts val="0"/>
              </a:spcAft>
              <a:buNone/>
            </a:pPr>
            <a:r>
              <a:rPr lang="en" dirty="0"/>
              <a:t>• Ethical obligations include respecting user privacy and data rights.</a:t>
            </a:r>
            <a:endParaRPr dirty="0"/>
          </a:p>
          <a:p>
            <a:pPr marL="0" lvl="0" indent="0" algn="l" rtl="0">
              <a:spcBef>
                <a:spcPts val="1200"/>
              </a:spcBef>
              <a:spcAft>
                <a:spcPts val="0"/>
              </a:spcAft>
              <a:buNone/>
            </a:pPr>
            <a:r>
              <a:rPr lang="en" dirty="0"/>
              <a:t>• Designers still need critical thinking, creative judgement, and context awareness.</a:t>
            </a:r>
            <a:endParaRPr dirty="0"/>
          </a:p>
          <a:p>
            <a:pPr marL="0" lvl="0" indent="0" algn="l" rtl="0">
              <a:spcBef>
                <a:spcPts val="1200"/>
              </a:spcBef>
              <a:spcAft>
                <a:spcPts val="0"/>
              </a:spcAft>
              <a:buNone/>
            </a:pPr>
            <a:r>
              <a:rPr lang="en" dirty="0"/>
              <a:t>• Ongoing education and dialogue are needed to handle potential and difficulties posed by AI graphic design tools.</a:t>
            </a:r>
            <a:endParaRPr dirty="0"/>
          </a:p>
          <a:p>
            <a:pPr marL="0" lvl="0" indent="0" algn="l" rtl="0">
              <a:spcBef>
                <a:spcPts val="1200"/>
              </a:spcBef>
              <a:spcAft>
                <a:spcPts val="1200"/>
              </a:spcAft>
              <a:buNone/>
            </a:pPr>
            <a:endParaRPr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35"/>
          <p:cNvSpPr txBox="1">
            <a:spLocks noGrp="1"/>
          </p:cNvSpPr>
          <p:nvPr>
            <p:ph type="title"/>
          </p:nvPr>
        </p:nvSpPr>
        <p:spPr>
          <a:xfrm>
            <a:off x="1754875" y="587025"/>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Our Main Concern and Solution</a:t>
            </a:r>
            <a:endParaRPr b="1"/>
          </a:p>
        </p:txBody>
      </p:sp>
      <p:sp>
        <p:nvSpPr>
          <p:cNvPr id="294" name="Google Shape;294;p35"/>
          <p:cNvSpPr txBox="1">
            <a:spLocks noGrp="1"/>
          </p:cNvSpPr>
          <p:nvPr>
            <p:ph type="body" idx="1"/>
          </p:nvPr>
        </p:nvSpPr>
        <p:spPr>
          <a:xfrm>
            <a:off x="819150" y="1480400"/>
            <a:ext cx="7505700" cy="2628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200"/>
              <a:t>We decided that our main concern was AI generated art and how it affects the livelihoods of artists around the world. </a:t>
            </a:r>
            <a:endParaRPr sz="1200"/>
          </a:p>
          <a:p>
            <a:pPr marL="0" lvl="0" indent="0" algn="l" rtl="0">
              <a:spcBef>
                <a:spcPts val="1200"/>
              </a:spcBef>
              <a:spcAft>
                <a:spcPts val="0"/>
              </a:spcAft>
              <a:buNone/>
            </a:pPr>
            <a:r>
              <a:rPr lang="en" sz="1200"/>
              <a:t>To combat this we intend to make a website and program that enables users to protect their artwork from being poached and stolen by AI. It will be easily accessible and used through the website and also be downloadable.</a:t>
            </a:r>
            <a:endParaRPr sz="1200"/>
          </a:p>
          <a:p>
            <a:pPr marL="0" lvl="0" indent="0" algn="l" rtl="0">
              <a:spcBef>
                <a:spcPts val="1200"/>
              </a:spcBef>
              <a:spcAft>
                <a:spcPts val="0"/>
              </a:spcAft>
              <a:buNone/>
            </a:pPr>
            <a:r>
              <a:rPr lang="en" sz="1200"/>
              <a:t>We also intend to make another website that will act as a blog for protecting artworks from AI and will include other information and links to help artists protect their work.</a:t>
            </a:r>
            <a:endParaRPr sz="1200"/>
          </a:p>
          <a:p>
            <a:pPr marL="0" lvl="0" indent="0" algn="l" rtl="0">
              <a:spcBef>
                <a:spcPts val="1200"/>
              </a:spcBef>
              <a:spcAft>
                <a:spcPts val="1200"/>
              </a:spcAft>
              <a:buNone/>
            </a:pPr>
            <a:endParaRPr/>
          </a:p>
        </p:txBody>
      </p:sp>
      <p:sp>
        <p:nvSpPr>
          <p:cNvPr id="295" name="Google Shape;295;p35"/>
          <p:cNvSpPr txBox="1"/>
          <p:nvPr/>
        </p:nvSpPr>
        <p:spPr>
          <a:xfrm>
            <a:off x="7967025" y="4589725"/>
            <a:ext cx="1533600" cy="395100"/>
          </a:xfrm>
          <a:prstGeom prst="rect">
            <a:avLst/>
          </a:prstGeom>
          <a:noFill/>
          <a:ln>
            <a:noFill/>
          </a:ln>
        </p:spPr>
        <p:txBody>
          <a:bodyPr spcFirstLastPara="1" wrap="square" lIns="91425" tIns="91425" rIns="91425" bIns="91425" anchor="t" anchorCtr="0">
            <a:spAutoFit/>
          </a:bodyPr>
          <a:lstStyle/>
          <a:p>
            <a:pPr marL="0" lvl="0" indent="0" algn="ctr" rtl="0">
              <a:lnSpc>
                <a:spcPct val="90000"/>
              </a:lnSpc>
              <a:spcBef>
                <a:spcPts val="0"/>
              </a:spcBef>
              <a:spcAft>
                <a:spcPts val="0"/>
              </a:spcAft>
              <a:buNone/>
            </a:pPr>
            <a:r>
              <a:rPr lang="en" sz="1520" b="1">
                <a:solidFill>
                  <a:schemeClr val="lt1"/>
                </a:solidFill>
                <a:latin typeface="Calibri"/>
                <a:ea typeface="Calibri"/>
                <a:cs typeface="Calibri"/>
                <a:sym typeface="Calibri"/>
              </a:rPr>
              <a:t>KH</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pic>
        <p:nvPicPr>
          <p:cNvPr id="300" name="Google Shape;300;p36"/>
          <p:cNvPicPr preferRelativeResize="0"/>
          <p:nvPr/>
        </p:nvPicPr>
        <p:blipFill>
          <a:blip r:embed="rId3">
            <a:alphaModFix/>
          </a:blip>
          <a:stretch>
            <a:fillRect/>
          </a:stretch>
        </p:blipFill>
        <p:spPr>
          <a:xfrm>
            <a:off x="520050" y="913175"/>
            <a:ext cx="8061977" cy="3820824"/>
          </a:xfrm>
          <a:prstGeom prst="rect">
            <a:avLst/>
          </a:prstGeom>
          <a:noFill/>
          <a:ln>
            <a:noFill/>
          </a:ln>
        </p:spPr>
      </p:pic>
      <p:sp>
        <p:nvSpPr>
          <p:cNvPr id="301" name="Google Shape;301;p36"/>
          <p:cNvSpPr txBox="1"/>
          <p:nvPr/>
        </p:nvSpPr>
        <p:spPr>
          <a:xfrm>
            <a:off x="207750" y="200575"/>
            <a:ext cx="1089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RD</a:t>
            </a:r>
            <a:endParaRPr sz="1300" b="1">
              <a:solidFill>
                <a:schemeClr val="lt1"/>
              </a:solidFill>
              <a:latin typeface="Lato"/>
              <a:ea typeface="Lato"/>
              <a:cs typeface="Lato"/>
              <a:sym typeface="Lato"/>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pic>
        <p:nvPicPr>
          <p:cNvPr id="306" name="Google Shape;306;p37"/>
          <p:cNvPicPr preferRelativeResize="0"/>
          <p:nvPr/>
        </p:nvPicPr>
        <p:blipFill>
          <a:blip r:embed="rId3">
            <a:alphaModFix/>
          </a:blip>
          <a:stretch>
            <a:fillRect/>
          </a:stretch>
        </p:blipFill>
        <p:spPr>
          <a:xfrm>
            <a:off x="1789888" y="264062"/>
            <a:ext cx="5564225" cy="4615374"/>
          </a:xfrm>
          <a:prstGeom prst="rect">
            <a:avLst/>
          </a:prstGeom>
          <a:noFill/>
          <a:ln>
            <a:noFill/>
          </a:ln>
        </p:spPr>
      </p:pic>
      <p:sp>
        <p:nvSpPr>
          <p:cNvPr id="307" name="Google Shape;307;p37"/>
          <p:cNvSpPr txBox="1"/>
          <p:nvPr/>
        </p:nvSpPr>
        <p:spPr>
          <a:xfrm>
            <a:off x="207750" y="200575"/>
            <a:ext cx="1089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RD</a:t>
            </a:r>
            <a:endParaRPr sz="1300" b="1">
              <a:solidFill>
                <a:schemeClr val="lt1"/>
              </a:solidFill>
              <a:latin typeface="Lato"/>
              <a:ea typeface="Lato"/>
              <a:cs typeface="Lato"/>
              <a:sym typeface="Lato"/>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pic>
        <p:nvPicPr>
          <p:cNvPr id="312" name="Google Shape;312;p38"/>
          <p:cNvPicPr preferRelativeResize="0"/>
          <p:nvPr/>
        </p:nvPicPr>
        <p:blipFill>
          <a:blip r:embed="rId3">
            <a:alphaModFix/>
          </a:blip>
          <a:stretch>
            <a:fillRect/>
          </a:stretch>
        </p:blipFill>
        <p:spPr>
          <a:xfrm>
            <a:off x="369700" y="790575"/>
            <a:ext cx="8404600" cy="4000501"/>
          </a:xfrm>
          <a:prstGeom prst="rect">
            <a:avLst/>
          </a:prstGeom>
          <a:noFill/>
          <a:ln>
            <a:noFill/>
          </a:ln>
        </p:spPr>
      </p:pic>
      <p:sp>
        <p:nvSpPr>
          <p:cNvPr id="313" name="Google Shape;313;p38"/>
          <p:cNvSpPr txBox="1"/>
          <p:nvPr/>
        </p:nvSpPr>
        <p:spPr>
          <a:xfrm>
            <a:off x="207750" y="200575"/>
            <a:ext cx="1089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RD</a:t>
            </a:r>
            <a:endParaRPr sz="1300" b="1">
              <a:solidFill>
                <a:schemeClr val="lt1"/>
              </a:solidFill>
              <a:latin typeface="Lato"/>
              <a:ea typeface="Lato"/>
              <a:cs typeface="Lato"/>
              <a:sym typeface="Lato"/>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pic>
        <p:nvPicPr>
          <p:cNvPr id="318" name="Google Shape;318;p39"/>
          <p:cNvPicPr preferRelativeResize="0"/>
          <p:nvPr/>
        </p:nvPicPr>
        <p:blipFill>
          <a:blip r:embed="rId3">
            <a:alphaModFix/>
          </a:blip>
          <a:stretch>
            <a:fillRect/>
          </a:stretch>
        </p:blipFill>
        <p:spPr>
          <a:xfrm>
            <a:off x="2403963" y="1077975"/>
            <a:ext cx="3787625" cy="3787625"/>
          </a:xfrm>
          <a:prstGeom prst="rect">
            <a:avLst/>
          </a:prstGeom>
          <a:noFill/>
          <a:ln>
            <a:noFill/>
          </a:ln>
        </p:spPr>
      </p:pic>
      <p:sp>
        <p:nvSpPr>
          <p:cNvPr id="319" name="Google Shape;319;p39"/>
          <p:cNvSpPr txBox="1"/>
          <p:nvPr/>
        </p:nvSpPr>
        <p:spPr>
          <a:xfrm>
            <a:off x="2574863" y="778400"/>
            <a:ext cx="3445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u="sng">
                <a:solidFill>
                  <a:schemeClr val="hlink"/>
                </a:solidFill>
                <a:hlinkClick r:id="rId4"/>
              </a:rPr>
              <a:t>https://aa8mcp3kw.wixsite.com/ai-ethics</a:t>
            </a:r>
            <a:r>
              <a:rPr lang="en"/>
              <a:t> </a:t>
            </a:r>
            <a:endParaRPr/>
          </a:p>
        </p:txBody>
      </p:sp>
      <p:sp>
        <p:nvSpPr>
          <p:cNvPr id="320" name="Google Shape;320;p39"/>
          <p:cNvSpPr txBox="1"/>
          <p:nvPr/>
        </p:nvSpPr>
        <p:spPr>
          <a:xfrm>
            <a:off x="207750" y="200575"/>
            <a:ext cx="1089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RD</a:t>
            </a:r>
            <a:endParaRPr sz="1300" b="1">
              <a:solidFill>
                <a:schemeClr val="lt1"/>
              </a:solidFill>
              <a:latin typeface="Lato"/>
              <a:ea typeface="Lato"/>
              <a:cs typeface="Lato"/>
              <a:sym typeface="Lato"/>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sp>
        <p:nvSpPr>
          <p:cNvPr id="325" name="Google Shape;325;p40"/>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b="1"/>
              <a:t>PixelVeil</a:t>
            </a:r>
            <a:endParaRPr b="1"/>
          </a:p>
        </p:txBody>
      </p:sp>
      <p:sp>
        <p:nvSpPr>
          <p:cNvPr id="326" name="Google Shape;326;p40"/>
          <p:cNvSpPr txBox="1"/>
          <p:nvPr/>
        </p:nvSpPr>
        <p:spPr>
          <a:xfrm>
            <a:off x="202675" y="219000"/>
            <a:ext cx="28242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300" b="1">
                <a:solidFill>
                  <a:schemeClr val="lt1"/>
                </a:solidFill>
                <a:latin typeface="Calibri"/>
                <a:ea typeface="Calibri"/>
                <a:cs typeface="Calibri"/>
                <a:sym typeface="Calibri"/>
              </a:rPr>
              <a:t>LP</a:t>
            </a:r>
            <a:endParaRPr sz="1300" b="1">
              <a:solidFill>
                <a:schemeClr val="lt1"/>
              </a:solidFill>
              <a:latin typeface="Calibri"/>
              <a:ea typeface="Calibri"/>
              <a:cs typeface="Calibri"/>
              <a:sym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30"/>
        <p:cNvGrpSpPr/>
        <p:nvPr/>
      </p:nvGrpSpPr>
      <p:grpSpPr>
        <a:xfrm>
          <a:off x="0" y="0"/>
          <a:ext cx="0" cy="0"/>
          <a:chOff x="0" y="0"/>
          <a:chExt cx="0" cy="0"/>
        </a:xfrm>
      </p:grpSpPr>
      <p:sp>
        <p:nvSpPr>
          <p:cNvPr id="331" name="Google Shape;331;p41"/>
          <p:cNvSpPr txBox="1">
            <a:spLocks noGrp="1"/>
          </p:cNvSpPr>
          <p:nvPr>
            <p:ph type="title"/>
          </p:nvPr>
        </p:nvSpPr>
        <p:spPr>
          <a:xfrm>
            <a:off x="238125" y="245525"/>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How our program works</a:t>
            </a:r>
            <a:endParaRPr b="1"/>
          </a:p>
        </p:txBody>
      </p:sp>
      <p:sp>
        <p:nvSpPr>
          <p:cNvPr id="332" name="Google Shape;332;p41"/>
          <p:cNvSpPr txBox="1">
            <a:spLocks noGrp="1"/>
          </p:cNvSpPr>
          <p:nvPr>
            <p:ph type="body" idx="1"/>
          </p:nvPr>
        </p:nvSpPr>
        <p:spPr>
          <a:xfrm>
            <a:off x="167025" y="774700"/>
            <a:ext cx="7505700" cy="2448000"/>
          </a:xfrm>
          <a:prstGeom prst="rect">
            <a:avLst/>
          </a:prstGeom>
        </p:spPr>
        <p:txBody>
          <a:bodyPr spcFirstLastPara="1" wrap="square" lIns="91425" tIns="91425" rIns="91425" bIns="91425" anchor="t" anchorCtr="0">
            <a:normAutofit/>
          </a:bodyPr>
          <a:lstStyle/>
          <a:p>
            <a:pPr marL="457200" lvl="0" indent="-292893" algn="l" rtl="0">
              <a:lnSpc>
                <a:spcPct val="105000"/>
              </a:lnSpc>
              <a:spcBef>
                <a:spcPts val="0"/>
              </a:spcBef>
              <a:spcAft>
                <a:spcPts val="0"/>
              </a:spcAft>
              <a:buClr>
                <a:schemeClr val="dk2"/>
              </a:buClr>
              <a:buSzPts val="1013"/>
              <a:buFont typeface="Calibri"/>
              <a:buChar char="●"/>
            </a:pPr>
            <a:r>
              <a:rPr lang="en" sz="1012"/>
              <a:t>The program works by changing the pixels of an image in subtle ways to match the features of the image.</a:t>
            </a:r>
            <a:endParaRPr sz="1012"/>
          </a:p>
          <a:p>
            <a:pPr marL="457200" lvl="0" indent="-292893" algn="l" rtl="0">
              <a:lnSpc>
                <a:spcPct val="105000"/>
              </a:lnSpc>
              <a:spcBef>
                <a:spcPts val="0"/>
              </a:spcBef>
              <a:spcAft>
                <a:spcPts val="0"/>
              </a:spcAft>
              <a:buClr>
                <a:schemeClr val="dk2"/>
              </a:buClr>
              <a:buSzPts val="1013"/>
              <a:buFont typeface="Calibri"/>
              <a:buChar char="●"/>
            </a:pPr>
            <a:r>
              <a:rPr lang="en" sz="1012"/>
              <a:t>These changes are imperceivable to the human eye but will AI into thinking the subject is something else than what it actually is.</a:t>
            </a:r>
            <a:endParaRPr sz="1012"/>
          </a:p>
          <a:p>
            <a:pPr marL="457200" lvl="0" indent="-292893" algn="l" rtl="0">
              <a:lnSpc>
                <a:spcPct val="105000"/>
              </a:lnSpc>
              <a:spcBef>
                <a:spcPts val="0"/>
              </a:spcBef>
              <a:spcAft>
                <a:spcPts val="0"/>
              </a:spcAft>
              <a:buClr>
                <a:schemeClr val="dk2"/>
              </a:buClr>
              <a:buSzPts val="1013"/>
              <a:buFont typeface="Calibri"/>
              <a:buChar char="●"/>
            </a:pPr>
            <a:r>
              <a:rPr lang="en" sz="1012"/>
              <a:t>For example, researchers took an image of a dog and subtly changed the image to match the features of the cat as seen below.</a:t>
            </a:r>
            <a:endParaRPr/>
          </a:p>
        </p:txBody>
      </p:sp>
      <p:pic>
        <p:nvPicPr>
          <p:cNvPr id="333" name="Google Shape;333;p41"/>
          <p:cNvPicPr preferRelativeResize="0"/>
          <p:nvPr/>
        </p:nvPicPr>
        <p:blipFill rotWithShape="1">
          <a:blip r:embed="rId3">
            <a:alphaModFix/>
          </a:blip>
          <a:srcRect b="10746"/>
          <a:stretch/>
        </p:blipFill>
        <p:spPr>
          <a:xfrm>
            <a:off x="417675" y="1522445"/>
            <a:ext cx="5678101" cy="2728804"/>
          </a:xfrm>
          <a:prstGeom prst="rect">
            <a:avLst/>
          </a:prstGeom>
          <a:noFill/>
          <a:ln>
            <a:noFill/>
          </a:ln>
        </p:spPr>
      </p:pic>
      <p:sp>
        <p:nvSpPr>
          <p:cNvPr id="334" name="Google Shape;334;p41"/>
          <p:cNvSpPr txBox="1"/>
          <p:nvPr/>
        </p:nvSpPr>
        <p:spPr>
          <a:xfrm>
            <a:off x="506650" y="4251250"/>
            <a:ext cx="5678100" cy="472500"/>
          </a:xfrm>
          <a:prstGeom prst="rect">
            <a:avLst/>
          </a:prstGeom>
          <a:noFill/>
          <a:ln>
            <a:noFill/>
          </a:ln>
        </p:spPr>
        <p:txBody>
          <a:bodyPr spcFirstLastPara="1" wrap="square" lIns="91425" tIns="91425" rIns="91425" bIns="91425" anchor="t" anchorCtr="0">
            <a:spAutoFit/>
          </a:bodyPr>
          <a:lstStyle/>
          <a:p>
            <a:pPr marL="0" lvl="0" indent="0" algn="l" rtl="0">
              <a:lnSpc>
                <a:spcPct val="105000"/>
              </a:lnSpc>
              <a:spcBef>
                <a:spcPts val="0"/>
              </a:spcBef>
              <a:spcAft>
                <a:spcPts val="1200"/>
              </a:spcAft>
              <a:buClr>
                <a:srgbClr val="000000"/>
              </a:buClr>
              <a:buSzPts val="688"/>
              <a:buFont typeface="Arial"/>
              <a:buNone/>
            </a:pPr>
            <a:r>
              <a:rPr lang="en" sz="912">
                <a:solidFill>
                  <a:schemeClr val="dk2"/>
                </a:solidFill>
                <a:latin typeface="Calibri"/>
                <a:ea typeface="Calibri"/>
                <a:cs typeface="Calibri"/>
                <a:sym typeface="Calibri"/>
              </a:rPr>
              <a:t>This means that if any generative AI used the dog image it its database it would see it as a cat and would not contribute to the generated image.</a:t>
            </a:r>
            <a:endParaRPr sz="1300">
              <a:solidFill>
                <a:schemeClr val="dk2"/>
              </a:solidFill>
              <a:latin typeface="Calibri"/>
              <a:ea typeface="Calibri"/>
              <a:cs typeface="Calibri"/>
              <a:sym typeface="Calibri"/>
            </a:endParaRPr>
          </a:p>
        </p:txBody>
      </p:sp>
      <p:sp>
        <p:nvSpPr>
          <p:cNvPr id="335" name="Google Shape;335;p41"/>
          <p:cNvSpPr txBox="1"/>
          <p:nvPr/>
        </p:nvSpPr>
        <p:spPr>
          <a:xfrm>
            <a:off x="202675" y="165075"/>
            <a:ext cx="3324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300" b="1">
                <a:solidFill>
                  <a:schemeClr val="lt1"/>
                </a:solidFill>
                <a:latin typeface="Calibri"/>
                <a:ea typeface="Calibri"/>
                <a:cs typeface="Calibri"/>
                <a:sym typeface="Calibri"/>
              </a:rPr>
              <a:t>LP</a:t>
            </a:r>
            <a:endParaRPr sz="1300" b="1">
              <a:solidFill>
                <a:schemeClr val="lt1"/>
              </a:solidFill>
              <a:latin typeface="Calibri"/>
              <a:ea typeface="Calibri"/>
              <a:cs typeface="Calibri"/>
              <a:sym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42"/>
          <p:cNvSpPr txBox="1"/>
          <p:nvPr/>
        </p:nvSpPr>
        <p:spPr>
          <a:xfrm>
            <a:off x="207750" y="305263"/>
            <a:ext cx="4364700" cy="831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4200" b="1">
                <a:solidFill>
                  <a:schemeClr val="dk2"/>
                </a:solidFill>
                <a:latin typeface="Calibri"/>
                <a:ea typeface="Calibri"/>
                <a:cs typeface="Calibri"/>
                <a:sym typeface="Calibri"/>
              </a:rPr>
              <a:t>Example Image</a:t>
            </a:r>
            <a:endParaRPr sz="4200" b="1">
              <a:solidFill>
                <a:schemeClr val="dk2"/>
              </a:solidFill>
              <a:latin typeface="Calibri"/>
              <a:ea typeface="Calibri"/>
              <a:cs typeface="Calibri"/>
              <a:sym typeface="Calibri"/>
            </a:endParaRPr>
          </a:p>
        </p:txBody>
      </p:sp>
      <p:pic>
        <p:nvPicPr>
          <p:cNvPr id="341" name="Google Shape;341;p42"/>
          <p:cNvPicPr preferRelativeResize="0"/>
          <p:nvPr/>
        </p:nvPicPr>
        <p:blipFill>
          <a:blip r:embed="rId3">
            <a:alphaModFix/>
          </a:blip>
          <a:stretch>
            <a:fillRect/>
          </a:stretch>
        </p:blipFill>
        <p:spPr>
          <a:xfrm>
            <a:off x="372525" y="1079432"/>
            <a:ext cx="6639949" cy="3757199"/>
          </a:xfrm>
          <a:prstGeom prst="rect">
            <a:avLst/>
          </a:prstGeom>
          <a:noFill/>
          <a:ln>
            <a:noFill/>
          </a:ln>
        </p:spPr>
      </p:pic>
      <p:sp>
        <p:nvSpPr>
          <p:cNvPr id="342" name="Google Shape;342;p42"/>
          <p:cNvSpPr txBox="1"/>
          <p:nvPr/>
        </p:nvSpPr>
        <p:spPr>
          <a:xfrm>
            <a:off x="207750" y="200575"/>
            <a:ext cx="1089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LP</a:t>
            </a:r>
            <a:endParaRPr sz="1300" b="1">
              <a:solidFill>
                <a:schemeClr val="lt1"/>
              </a:solidFill>
              <a:latin typeface="Lato"/>
              <a:ea typeface="Lato"/>
              <a:cs typeface="Lato"/>
              <a:sym typeface="Lato"/>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pic>
        <p:nvPicPr>
          <p:cNvPr id="347" name="Google Shape;347;p43"/>
          <p:cNvPicPr preferRelativeResize="0"/>
          <p:nvPr/>
        </p:nvPicPr>
        <p:blipFill>
          <a:blip r:embed="rId3">
            <a:alphaModFix/>
          </a:blip>
          <a:stretch>
            <a:fillRect/>
          </a:stretch>
        </p:blipFill>
        <p:spPr>
          <a:xfrm>
            <a:off x="1544400" y="309563"/>
            <a:ext cx="5512675" cy="4524375"/>
          </a:xfrm>
          <a:prstGeom prst="rect">
            <a:avLst/>
          </a:prstGeom>
          <a:noFill/>
          <a:ln>
            <a:noFill/>
          </a:ln>
        </p:spPr>
      </p:pic>
      <p:sp>
        <p:nvSpPr>
          <p:cNvPr id="348" name="Google Shape;348;p43"/>
          <p:cNvSpPr txBox="1"/>
          <p:nvPr/>
        </p:nvSpPr>
        <p:spPr>
          <a:xfrm>
            <a:off x="207750" y="200575"/>
            <a:ext cx="1089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LP</a:t>
            </a:r>
            <a:endParaRPr sz="1300" b="1">
              <a:solidFill>
                <a:schemeClr val="lt1"/>
              </a:solidFill>
              <a:latin typeface="Lato"/>
              <a:ea typeface="Lato"/>
              <a:cs typeface="Lato"/>
              <a:sym typeface="Lato"/>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pic>
        <p:nvPicPr>
          <p:cNvPr id="353" name="Google Shape;353;p44"/>
          <p:cNvPicPr preferRelativeResize="0"/>
          <p:nvPr/>
        </p:nvPicPr>
        <p:blipFill>
          <a:blip r:embed="rId3">
            <a:alphaModFix/>
          </a:blip>
          <a:stretch>
            <a:fillRect/>
          </a:stretch>
        </p:blipFill>
        <p:spPr>
          <a:xfrm>
            <a:off x="252725" y="1597500"/>
            <a:ext cx="3873150" cy="2191625"/>
          </a:xfrm>
          <a:prstGeom prst="rect">
            <a:avLst/>
          </a:prstGeom>
          <a:noFill/>
          <a:ln>
            <a:noFill/>
          </a:ln>
        </p:spPr>
      </p:pic>
      <p:pic>
        <p:nvPicPr>
          <p:cNvPr id="354" name="Google Shape;354;p44"/>
          <p:cNvPicPr preferRelativeResize="0"/>
          <p:nvPr/>
        </p:nvPicPr>
        <p:blipFill>
          <a:blip r:embed="rId4">
            <a:alphaModFix/>
          </a:blip>
          <a:stretch>
            <a:fillRect/>
          </a:stretch>
        </p:blipFill>
        <p:spPr>
          <a:xfrm>
            <a:off x="4704863" y="1597500"/>
            <a:ext cx="3873136" cy="2191625"/>
          </a:xfrm>
          <a:prstGeom prst="rect">
            <a:avLst/>
          </a:prstGeom>
          <a:noFill/>
          <a:ln>
            <a:noFill/>
          </a:ln>
        </p:spPr>
      </p:pic>
      <p:sp>
        <p:nvSpPr>
          <p:cNvPr id="355" name="Google Shape;355;p44"/>
          <p:cNvSpPr txBox="1"/>
          <p:nvPr/>
        </p:nvSpPr>
        <p:spPr>
          <a:xfrm>
            <a:off x="252725" y="1232025"/>
            <a:ext cx="2464200" cy="358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dk2"/>
                </a:solidFill>
                <a:latin typeface="Calibri"/>
                <a:ea typeface="Calibri"/>
                <a:cs typeface="Calibri"/>
                <a:sym typeface="Calibri"/>
              </a:rPr>
              <a:t>Before</a:t>
            </a:r>
            <a:endParaRPr sz="1300" b="1">
              <a:solidFill>
                <a:schemeClr val="dk2"/>
              </a:solidFill>
              <a:latin typeface="Calibri"/>
              <a:ea typeface="Calibri"/>
              <a:cs typeface="Calibri"/>
              <a:sym typeface="Calibri"/>
            </a:endParaRPr>
          </a:p>
        </p:txBody>
      </p:sp>
      <p:sp>
        <p:nvSpPr>
          <p:cNvPr id="356" name="Google Shape;356;p44"/>
          <p:cNvSpPr txBox="1"/>
          <p:nvPr/>
        </p:nvSpPr>
        <p:spPr>
          <a:xfrm>
            <a:off x="4704875" y="1203525"/>
            <a:ext cx="1239300" cy="38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dk2"/>
                </a:solidFill>
                <a:latin typeface="Calibri"/>
                <a:ea typeface="Calibri"/>
                <a:cs typeface="Calibri"/>
                <a:sym typeface="Calibri"/>
              </a:rPr>
              <a:t>After</a:t>
            </a:r>
            <a:endParaRPr sz="1300" b="1">
              <a:solidFill>
                <a:schemeClr val="dk2"/>
              </a:solidFill>
              <a:latin typeface="Calibri"/>
              <a:ea typeface="Calibri"/>
              <a:cs typeface="Calibri"/>
              <a:sym typeface="Calibri"/>
            </a:endParaRPr>
          </a:p>
        </p:txBody>
      </p:sp>
      <p:sp>
        <p:nvSpPr>
          <p:cNvPr id="357" name="Google Shape;357;p44"/>
          <p:cNvSpPr txBox="1"/>
          <p:nvPr/>
        </p:nvSpPr>
        <p:spPr>
          <a:xfrm>
            <a:off x="207750" y="200575"/>
            <a:ext cx="1089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LP</a:t>
            </a:r>
            <a:endParaRPr sz="1300" b="1">
              <a:solidFill>
                <a:schemeClr val="lt1"/>
              </a:solidFill>
              <a:latin typeface="Lato"/>
              <a:ea typeface="Lato"/>
              <a:cs typeface="Lato"/>
              <a:sym typeface="Lato"/>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62" name="Google Shape;362;p45"/>
          <p:cNvSpPr txBox="1">
            <a:spLocks noGrp="1"/>
          </p:cNvSpPr>
          <p:nvPr>
            <p:ph type="title"/>
          </p:nvPr>
        </p:nvSpPr>
        <p:spPr>
          <a:xfrm>
            <a:off x="819150" y="845600"/>
            <a:ext cx="7505700" cy="659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How it differs from similar programs</a:t>
            </a:r>
            <a:endParaRPr b="1"/>
          </a:p>
        </p:txBody>
      </p:sp>
      <p:sp>
        <p:nvSpPr>
          <p:cNvPr id="363" name="Google Shape;363;p45"/>
          <p:cNvSpPr txBox="1">
            <a:spLocks noGrp="1"/>
          </p:cNvSpPr>
          <p:nvPr>
            <p:ph type="body" idx="1"/>
          </p:nvPr>
        </p:nvSpPr>
        <p:spPr>
          <a:xfrm>
            <a:off x="819150" y="1552575"/>
            <a:ext cx="7505700" cy="2448000"/>
          </a:xfrm>
          <a:prstGeom prst="rect">
            <a:avLst/>
          </a:prstGeom>
        </p:spPr>
        <p:txBody>
          <a:bodyPr spcFirstLastPara="1" wrap="square" lIns="91425" tIns="91425" rIns="91425" bIns="91425" anchor="t" anchorCtr="0">
            <a:normAutofit/>
          </a:bodyPr>
          <a:lstStyle/>
          <a:p>
            <a:pPr marL="457200" lvl="0" indent="-311150" algn="l" rtl="0">
              <a:spcBef>
                <a:spcPts val="0"/>
              </a:spcBef>
              <a:spcAft>
                <a:spcPts val="0"/>
              </a:spcAft>
              <a:buClr>
                <a:schemeClr val="dk2"/>
              </a:buClr>
              <a:buSzPts val="1300"/>
              <a:buFont typeface="Calibri"/>
              <a:buChar char="●"/>
            </a:pPr>
            <a:r>
              <a:rPr lang="en" dirty="0"/>
              <a:t>What makes </a:t>
            </a:r>
            <a:r>
              <a:rPr lang="en" dirty="0" err="1"/>
              <a:t>PixelVeil</a:t>
            </a:r>
            <a:r>
              <a:rPr lang="en" dirty="0"/>
              <a:t> different from other programs that protect your art from being stolen by AI is that this will also help protect 3d assets as well.</a:t>
            </a:r>
            <a:endParaRPr dirty="0"/>
          </a:p>
          <a:p>
            <a:pPr marL="457200" lvl="0" indent="-311150" algn="l" rtl="0">
              <a:spcBef>
                <a:spcPts val="0"/>
              </a:spcBef>
              <a:spcAft>
                <a:spcPts val="0"/>
              </a:spcAft>
              <a:buClr>
                <a:schemeClr val="dk2"/>
              </a:buClr>
              <a:buSzPts val="1300"/>
              <a:buFont typeface="Calibri"/>
              <a:buChar char="●"/>
            </a:pPr>
            <a:r>
              <a:rPr lang="en" dirty="0"/>
              <a:t>3D assets can be protected through a process called </a:t>
            </a:r>
            <a:r>
              <a:rPr lang="en" dirty="0">
                <a:highlight>
                  <a:schemeClr val="dk1"/>
                </a:highlight>
              </a:rPr>
              <a:t>obfuscation </a:t>
            </a:r>
            <a:endParaRPr dirty="0">
              <a:highlight>
                <a:schemeClr val="dk1"/>
              </a:highlight>
            </a:endParaRPr>
          </a:p>
          <a:p>
            <a:pPr marL="457200" lvl="0" indent="-311150" algn="l" rtl="0">
              <a:spcBef>
                <a:spcPts val="0"/>
              </a:spcBef>
              <a:spcAft>
                <a:spcPts val="0"/>
              </a:spcAft>
              <a:buClr>
                <a:schemeClr val="dk2"/>
              </a:buClr>
              <a:buSzPts val="1300"/>
              <a:buFont typeface="Calibri"/>
              <a:buChar char="●"/>
            </a:pPr>
            <a:r>
              <a:rPr lang="en" dirty="0">
                <a:highlight>
                  <a:schemeClr val="dk1"/>
                </a:highlight>
              </a:rPr>
              <a:t>Obfuscation is a technique that alters assets in a way that makes them harder for AI understand and reverse engineer if they are entered into its databases.</a:t>
            </a:r>
            <a:endParaRPr dirty="0">
              <a:highlight>
                <a:schemeClr val="dk1"/>
              </a:highlight>
            </a:endParaRPr>
          </a:p>
          <a:p>
            <a:pPr marL="457200" lvl="0" indent="-311150" algn="l" rtl="0">
              <a:spcBef>
                <a:spcPts val="0"/>
              </a:spcBef>
              <a:spcAft>
                <a:spcPts val="0"/>
              </a:spcAft>
              <a:buClr>
                <a:schemeClr val="dk2"/>
              </a:buClr>
              <a:buSzPts val="1300"/>
              <a:buFont typeface="Calibri"/>
              <a:buChar char="●"/>
            </a:pPr>
            <a:r>
              <a:rPr lang="en" dirty="0">
                <a:highlight>
                  <a:schemeClr val="dk1"/>
                </a:highlight>
              </a:rPr>
              <a:t>It can be applied to code, geometry and textures of an asset. When applied to geometry it works by scrambling or simplifying the vertices, faces or UVs</a:t>
            </a:r>
            <a:endParaRPr dirty="0">
              <a:highlight>
                <a:schemeClr val="dk1"/>
              </a:highlight>
            </a:endParaRPr>
          </a:p>
          <a:p>
            <a:pPr marL="0" lvl="0" indent="0" algn="l" rtl="0">
              <a:spcBef>
                <a:spcPts val="1200"/>
              </a:spcBef>
              <a:spcAft>
                <a:spcPts val="1200"/>
              </a:spcAft>
              <a:buNone/>
            </a:pPr>
            <a:r>
              <a:rPr lang="en" dirty="0">
                <a:highlight>
                  <a:schemeClr val="dk1"/>
                </a:highlight>
              </a:rPr>
              <a:t>So our program can protect both your 2D and 3D art from being poached by AI.</a:t>
            </a:r>
            <a:endParaRPr dirty="0">
              <a:highlight>
                <a:schemeClr val="dk1"/>
              </a:highlight>
            </a:endParaRPr>
          </a:p>
        </p:txBody>
      </p:sp>
      <p:sp>
        <p:nvSpPr>
          <p:cNvPr id="364" name="Google Shape;364;p45"/>
          <p:cNvSpPr txBox="1"/>
          <p:nvPr/>
        </p:nvSpPr>
        <p:spPr>
          <a:xfrm>
            <a:off x="207750" y="200575"/>
            <a:ext cx="1089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300" b="1">
              <a:solidFill>
                <a:schemeClr val="lt1"/>
              </a:solidFill>
              <a:latin typeface="Lato"/>
              <a:ea typeface="Lato"/>
              <a:cs typeface="Lato"/>
              <a:sym typeface="Lato"/>
            </a:endParaRPr>
          </a:p>
        </p:txBody>
      </p:sp>
      <p:sp>
        <p:nvSpPr>
          <p:cNvPr id="365" name="Google Shape;365;p45"/>
          <p:cNvSpPr txBox="1"/>
          <p:nvPr/>
        </p:nvSpPr>
        <p:spPr>
          <a:xfrm>
            <a:off x="207750" y="200575"/>
            <a:ext cx="1089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LP</a:t>
            </a:r>
            <a:endParaRPr sz="1300" b="1">
              <a:solidFill>
                <a:schemeClr val="lt1"/>
              </a:solidFill>
              <a:latin typeface="Lato"/>
              <a:ea typeface="Lato"/>
              <a:cs typeface="Lato"/>
              <a:sym typeface="Lato"/>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pic>
        <p:nvPicPr>
          <p:cNvPr id="114" name="Google Shape;114;p22"/>
          <p:cNvPicPr preferRelativeResize="0"/>
          <p:nvPr/>
        </p:nvPicPr>
        <p:blipFill>
          <a:blip r:embed="rId3">
            <a:alphaModFix amt="30000"/>
          </a:blip>
          <a:stretch>
            <a:fillRect/>
          </a:stretch>
        </p:blipFill>
        <p:spPr>
          <a:xfrm>
            <a:off x="6121501" y="614"/>
            <a:ext cx="3022499" cy="1700176"/>
          </a:xfrm>
          <a:prstGeom prst="rect">
            <a:avLst/>
          </a:prstGeom>
          <a:noFill/>
          <a:ln>
            <a:noFill/>
          </a:ln>
        </p:spPr>
      </p:pic>
      <p:sp>
        <p:nvSpPr>
          <p:cNvPr id="115" name="Google Shape;115;p22"/>
          <p:cNvSpPr txBox="1">
            <a:spLocks noGrp="1"/>
          </p:cNvSpPr>
          <p:nvPr>
            <p:ph type="title"/>
          </p:nvPr>
        </p:nvSpPr>
        <p:spPr>
          <a:xfrm>
            <a:off x="1297500" y="393750"/>
            <a:ext cx="7038900" cy="914100"/>
          </a:xfrm>
        </p:spPr>
        <p:txBody>
          <a:bodyPr spcFirstLastPara="1" vert="horz" wrap="square" lIns="91425" tIns="91425" rIns="91425" bIns="91425" rtlCol="0" anchor="t" anchorCtr="0">
            <a:normAutofit fontScale="90000"/>
          </a:bodyPr>
          <a:lstStyle/>
          <a:p>
            <a:r>
              <a:rPr lang="en-GB" sz="3300" dirty="0">
                <a:solidFill>
                  <a:srgbClr val="AF7B51"/>
                </a:solidFill>
              </a:rPr>
              <a:t>Ethical</a:t>
            </a:r>
            <a:r>
              <a:rPr lang="en-GB" sz="3300" dirty="0"/>
              <a:t> Challenges and Societal Impact</a:t>
            </a:r>
          </a:p>
        </p:txBody>
      </p:sp>
      <p:sp>
        <p:nvSpPr>
          <p:cNvPr id="116" name="Google Shape;116;p22"/>
          <p:cNvSpPr txBox="1">
            <a:spLocks noGrp="1"/>
          </p:cNvSpPr>
          <p:nvPr>
            <p:ph type="body" idx="1"/>
          </p:nvPr>
        </p:nvSpPr>
        <p:spPr>
          <a:xfrm>
            <a:off x="197659" y="1453710"/>
            <a:ext cx="8232395" cy="3508358"/>
          </a:xfrm>
        </p:spPr>
        <p:txBody>
          <a:bodyPr spcFirstLastPara="1" vert="horz" wrap="square" lIns="91425" tIns="91425" rIns="91425" bIns="91425" rtlCol="0" anchor="t" anchorCtr="0">
            <a:normAutofit fontScale="77500" lnSpcReduction="20000"/>
          </a:bodyPr>
          <a:lstStyle/>
          <a:p>
            <a:pPr>
              <a:lnSpc>
                <a:spcPct val="140000"/>
              </a:lnSpc>
            </a:pPr>
            <a:r>
              <a:rPr lang="en-GB" sz="1500" b="1" dirty="0">
                <a:solidFill>
                  <a:schemeClr val="bg2"/>
                </a:solidFill>
              </a:rPr>
              <a:t>Bias and Fairness</a:t>
            </a:r>
            <a:r>
              <a:rPr lang="en-GB" sz="1500" dirty="0">
                <a:solidFill>
                  <a:schemeClr val="bg2"/>
                </a:solidFill>
              </a:rPr>
              <a:t>: AI algorithms may perpetuate biases in training data, leading to biased or unfair treatment.</a:t>
            </a:r>
          </a:p>
          <a:p>
            <a:pPr>
              <a:lnSpc>
                <a:spcPct val="140000"/>
              </a:lnSpc>
            </a:pPr>
            <a:r>
              <a:rPr lang="en-GB" sz="1500" b="1" dirty="0">
                <a:solidFill>
                  <a:schemeClr val="bg2"/>
                </a:solidFill>
              </a:rPr>
              <a:t>Privacy Concerns</a:t>
            </a:r>
            <a:r>
              <a:rPr lang="en-GB" sz="1500" dirty="0">
                <a:solidFill>
                  <a:schemeClr val="bg2"/>
                </a:solidFill>
              </a:rPr>
              <a:t>: AI systems rely on vast amounts of personal data, raising concerns about privacy infringement and data misuse.</a:t>
            </a:r>
          </a:p>
          <a:p>
            <a:pPr>
              <a:lnSpc>
                <a:spcPct val="140000"/>
              </a:lnSpc>
            </a:pPr>
            <a:r>
              <a:rPr lang="en-GB" sz="1500" b="1" dirty="0">
                <a:solidFill>
                  <a:schemeClr val="bg2"/>
                </a:solidFill>
              </a:rPr>
              <a:t>Autonomy and Control</a:t>
            </a:r>
            <a:r>
              <a:rPr lang="en-GB" sz="1500" dirty="0">
                <a:solidFill>
                  <a:schemeClr val="bg2"/>
                </a:solidFill>
              </a:rPr>
              <a:t>: Balancing autonomy with human oversight and control.</a:t>
            </a:r>
          </a:p>
          <a:p>
            <a:pPr>
              <a:lnSpc>
                <a:spcPct val="140000"/>
              </a:lnSpc>
            </a:pPr>
            <a:r>
              <a:rPr lang="en-GB" sz="1500" b="1" dirty="0">
                <a:solidFill>
                  <a:schemeClr val="bg2"/>
                </a:solidFill>
              </a:rPr>
              <a:t>Job Displacement and Economic Impact</a:t>
            </a:r>
            <a:r>
              <a:rPr lang="en-GB" sz="1500" dirty="0">
                <a:solidFill>
                  <a:schemeClr val="bg2"/>
                </a:solidFill>
              </a:rPr>
              <a:t>: Addressing the societal impact of AI-driven job displacement and ensuring a just transition for affected workers.</a:t>
            </a:r>
          </a:p>
          <a:p>
            <a:pPr>
              <a:lnSpc>
                <a:spcPct val="140000"/>
              </a:lnSpc>
            </a:pPr>
            <a:r>
              <a:rPr lang="en-GB" sz="1500" b="1" dirty="0">
                <a:solidFill>
                  <a:schemeClr val="bg2"/>
                </a:solidFill>
              </a:rPr>
              <a:t>Transparency and Accountability: </a:t>
            </a:r>
            <a:r>
              <a:rPr lang="en-GB" sz="1500" dirty="0">
                <a:solidFill>
                  <a:schemeClr val="bg2"/>
                </a:solidFill>
              </a:rPr>
              <a:t>Balancing transparency and proprietary interests in AI systems.</a:t>
            </a:r>
          </a:p>
          <a:p>
            <a:pPr>
              <a:lnSpc>
                <a:spcPct val="140000"/>
              </a:lnSpc>
            </a:pPr>
            <a:r>
              <a:rPr lang="en-GB" sz="1500" b="1" dirty="0">
                <a:solidFill>
                  <a:schemeClr val="bg2"/>
                </a:solidFill>
              </a:rPr>
              <a:t>Dual Use and Weaponisation</a:t>
            </a:r>
            <a:r>
              <a:rPr lang="en-GB" sz="1500" dirty="0">
                <a:solidFill>
                  <a:schemeClr val="bg2"/>
                </a:solidFill>
              </a:rPr>
              <a:t>: Navigating the dual-use nature of AI and preventing harmful applications.</a:t>
            </a:r>
          </a:p>
          <a:p>
            <a:pPr>
              <a:lnSpc>
                <a:spcPct val="140000"/>
              </a:lnSpc>
            </a:pPr>
            <a:r>
              <a:rPr lang="en-GB" sz="1500" b="1" dirty="0">
                <a:solidFill>
                  <a:schemeClr val="bg2"/>
                </a:solidFill>
              </a:rPr>
              <a:t>Existential Risk</a:t>
            </a:r>
            <a:r>
              <a:rPr lang="en-GB" sz="1500" dirty="0">
                <a:solidFill>
                  <a:schemeClr val="bg2"/>
                </a:solidFill>
              </a:rPr>
              <a:t>: Balancing technological progress with the need to mitigate existential risks.</a:t>
            </a:r>
          </a:p>
          <a:p>
            <a:pPr>
              <a:lnSpc>
                <a:spcPct val="140000"/>
              </a:lnSpc>
            </a:pPr>
            <a:endParaRPr lang="en-GB" sz="1500" dirty="0">
              <a:solidFill>
                <a:schemeClr val="bg2"/>
              </a:solidFill>
            </a:endParaRPr>
          </a:p>
          <a:p>
            <a:pPr marL="146047" indent="0">
              <a:lnSpc>
                <a:spcPct val="140000"/>
              </a:lnSpc>
              <a:buNone/>
            </a:pPr>
            <a:r>
              <a:rPr lang="en-GB" sz="1500" dirty="0">
                <a:solidFill>
                  <a:schemeClr val="bg2"/>
                </a:solidFill>
              </a:rPr>
              <a:t>AI raises concerns about privacy, job security, fairness, accountability, and ethical implications. Addressing careful consideration of ethical, legal, and societal implications and proactive development and deployment.</a:t>
            </a:r>
          </a:p>
          <a:p>
            <a:pPr>
              <a:lnSpc>
                <a:spcPct val="140000"/>
              </a:lnSpc>
            </a:pPr>
            <a:endParaRPr lang="en-GB" sz="1500" dirty="0">
              <a:solidFill>
                <a:schemeClr val="bg2"/>
              </a:solidFill>
            </a:endParaRPr>
          </a:p>
          <a:p>
            <a:pPr marL="146047" indent="0">
              <a:lnSpc>
                <a:spcPct val="140000"/>
              </a:lnSpc>
              <a:buNone/>
            </a:pPr>
            <a:r>
              <a:rPr lang="en-GB" sz="1500" dirty="0">
                <a:solidFill>
                  <a:schemeClr val="bg2"/>
                </a:solidFill>
              </a:rPr>
              <a:t>Balancing innovation and ethical considerations requires a collaborative approach involving individuals and groups from various disciplines, promoting human well-being, fairness, and societal benefit through AI technologies.</a:t>
            </a:r>
          </a:p>
        </p:txBody>
      </p:sp>
      <p:sp>
        <p:nvSpPr>
          <p:cNvPr id="3" name="TextBox 2">
            <a:extLst>
              <a:ext uri="{FF2B5EF4-FFF2-40B4-BE49-F238E27FC236}">
                <a16:creationId xmlns:a16="http://schemas.microsoft.com/office/drawing/2014/main" id="{57EE9FA7-3D06-8E46-2310-9535634B3F62}"/>
              </a:ext>
            </a:extLst>
          </p:cNvPr>
          <p:cNvSpPr txBox="1"/>
          <p:nvPr/>
        </p:nvSpPr>
        <p:spPr>
          <a:xfrm>
            <a:off x="292309" y="1000073"/>
            <a:ext cx="4646950" cy="369332"/>
          </a:xfrm>
          <a:prstGeom prst="rect">
            <a:avLst/>
          </a:prstGeom>
          <a:noFill/>
        </p:spPr>
        <p:txBody>
          <a:bodyPr wrap="square">
            <a:spAutoFit/>
          </a:bodyPr>
          <a:lstStyle/>
          <a:p>
            <a:r>
              <a:rPr lang="en-GB" sz="1800" b="1" dirty="0">
                <a:solidFill>
                  <a:schemeClr val="bg1">
                    <a:lumMod val="60000"/>
                    <a:lumOff val="40000"/>
                  </a:schemeClr>
                </a:solidFill>
                <a:latin typeface="Nunito" pitchFamily="2" charset="77"/>
              </a:rPr>
              <a:t>(</a:t>
            </a:r>
            <a:r>
              <a:rPr lang="en-GB" sz="1800" b="1" dirty="0">
                <a:solidFill>
                  <a:srgbClr val="AF7B51"/>
                </a:solidFill>
                <a:latin typeface="Nunito" pitchFamily="2" charset="77"/>
              </a:rPr>
              <a:t>Charlie Wilkins)</a:t>
            </a:r>
            <a:endParaRPr lang="en-GB" sz="1800" dirty="0">
              <a:solidFill>
                <a:srgbClr val="AF7B51"/>
              </a:solidFill>
              <a:latin typeface="Nunito" pitchFamily="2" charset="77"/>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3"/>
          <p:cNvSpPr txBox="1">
            <a:spLocks noGrp="1"/>
          </p:cNvSpPr>
          <p:nvPr>
            <p:ph type="title"/>
          </p:nvPr>
        </p:nvSpPr>
        <p:spPr>
          <a:xfrm>
            <a:off x="147950" y="229900"/>
            <a:ext cx="8684400" cy="743100"/>
          </a:xfrm>
          <a:prstGeom prst="rect">
            <a:avLst/>
          </a:prstGeom>
        </p:spPr>
        <p:txBody>
          <a:bodyPr spcFirstLastPara="1" vert="horz" wrap="square" lIns="91425" tIns="91425" rIns="91425" bIns="91425" rtlCol="0" anchor="t" anchorCtr="0">
            <a:noAutofit/>
          </a:bodyPr>
          <a:lstStyle/>
          <a:p>
            <a:pPr>
              <a:buSzPts val="990"/>
            </a:pPr>
            <a:r>
              <a:rPr lang="en-GB" sz="2320" dirty="0"/>
              <a:t>AI in IoT agriculture/environment/communities</a:t>
            </a:r>
            <a:r>
              <a:rPr lang="en-GB" sz="880" dirty="0"/>
              <a:t> </a:t>
            </a:r>
            <a:r>
              <a:rPr lang="en-GB" sz="2320" b="1" dirty="0">
                <a:solidFill>
                  <a:schemeClr val="bg1">
                    <a:lumMod val="60000"/>
                    <a:lumOff val="40000"/>
                  </a:schemeClr>
                </a:solidFill>
              </a:rPr>
              <a:t>(Charlie Wilkins)</a:t>
            </a:r>
            <a:endParaRPr sz="2320" b="1" dirty="0">
              <a:solidFill>
                <a:schemeClr val="bg1">
                  <a:lumMod val="60000"/>
                  <a:lumOff val="40000"/>
                </a:schemeClr>
              </a:solidFill>
            </a:endParaRPr>
          </a:p>
        </p:txBody>
      </p:sp>
      <p:sp>
        <p:nvSpPr>
          <p:cNvPr id="122" name="Google Shape;122;p23"/>
          <p:cNvSpPr txBox="1"/>
          <p:nvPr/>
        </p:nvSpPr>
        <p:spPr>
          <a:xfrm>
            <a:off x="230325" y="807750"/>
            <a:ext cx="8546700" cy="4279603"/>
          </a:xfrm>
          <a:prstGeom prst="rect">
            <a:avLst/>
          </a:prstGeom>
          <a:noFill/>
          <a:ln>
            <a:noFill/>
          </a:ln>
        </p:spPr>
        <p:txBody>
          <a:bodyPr spcFirstLastPara="1" wrap="square" lIns="91425" tIns="91425" rIns="91425" bIns="91425" anchor="t" anchorCtr="0">
            <a:spAutoFit/>
          </a:bodyPr>
          <a:lstStyle/>
          <a:p>
            <a:pPr>
              <a:lnSpc>
                <a:spcPct val="115000"/>
              </a:lnSpc>
            </a:pPr>
            <a:r>
              <a:rPr lang="en-GB" sz="900" b="1" dirty="0">
                <a:solidFill>
                  <a:schemeClr val="bg2"/>
                </a:solidFill>
                <a:latin typeface="Roboto"/>
                <a:ea typeface="Roboto"/>
                <a:cs typeface="Roboto"/>
                <a:sym typeface="Roboto"/>
              </a:rPr>
              <a:t>GPT 3.5</a:t>
            </a:r>
            <a:endParaRPr sz="900" b="1" dirty="0">
              <a:solidFill>
                <a:schemeClr val="bg2"/>
              </a:solidFill>
              <a:latin typeface="Roboto"/>
              <a:ea typeface="Roboto"/>
              <a:cs typeface="Roboto"/>
              <a:sym typeface="Roboto"/>
            </a:endParaRPr>
          </a:p>
          <a:p>
            <a:pPr>
              <a:lnSpc>
                <a:spcPct val="115000"/>
              </a:lnSpc>
            </a:pPr>
            <a:endParaRPr sz="900" dirty="0">
              <a:solidFill>
                <a:schemeClr val="bg2"/>
              </a:solidFill>
              <a:latin typeface="Roboto"/>
              <a:ea typeface="Roboto"/>
              <a:cs typeface="Roboto"/>
              <a:sym typeface="Roboto"/>
            </a:endParaRPr>
          </a:p>
          <a:p>
            <a:pPr>
              <a:lnSpc>
                <a:spcPct val="115000"/>
              </a:lnSpc>
              <a:buClr>
                <a:schemeClr val="dk1"/>
              </a:buClr>
              <a:buSzPts val="1100"/>
            </a:pPr>
            <a:r>
              <a:rPr lang="en-GB" sz="900" dirty="0">
                <a:solidFill>
                  <a:schemeClr val="bg2"/>
                </a:solidFill>
                <a:latin typeface="Roboto"/>
                <a:ea typeface="Roboto"/>
                <a:cs typeface="Roboto"/>
                <a:sym typeface="Roboto"/>
              </a:rPr>
              <a:t>The Internet of Things (IoT) refers to the network of physical devices embedded with sensors, software, and other technologies to connect and exchange data with other devices and systems over the Internet. AI plays a crucial role in IoT by enabling devices to analyse and act on data without human intervention, leading to more efficient and intelligent decision-making.</a:t>
            </a:r>
            <a:endParaRPr sz="900" dirty="0">
              <a:solidFill>
                <a:schemeClr val="bg2"/>
              </a:solidFill>
              <a:latin typeface="Roboto"/>
              <a:ea typeface="Roboto"/>
              <a:cs typeface="Roboto"/>
              <a:sym typeface="Roboto"/>
            </a:endParaRPr>
          </a:p>
          <a:p>
            <a:pPr>
              <a:lnSpc>
                <a:spcPct val="150000"/>
              </a:lnSpc>
              <a:spcBef>
                <a:spcPts val="1800"/>
              </a:spcBef>
              <a:buClr>
                <a:schemeClr val="dk1"/>
              </a:buClr>
              <a:buSzPts val="1100"/>
            </a:pPr>
            <a:r>
              <a:rPr lang="en-GB" sz="900" b="1" dirty="0">
                <a:solidFill>
                  <a:schemeClr val="bg2"/>
                </a:solidFill>
                <a:latin typeface="Roboto"/>
                <a:ea typeface="Roboto"/>
                <a:cs typeface="Roboto"/>
                <a:sym typeface="Roboto"/>
              </a:rPr>
              <a:t>Impact on Agriculture</a:t>
            </a:r>
            <a:endParaRPr sz="900" b="1" dirty="0">
              <a:solidFill>
                <a:schemeClr val="bg2"/>
              </a:solidFill>
              <a:latin typeface="Roboto"/>
              <a:ea typeface="Roboto"/>
              <a:cs typeface="Roboto"/>
              <a:sym typeface="Roboto"/>
            </a:endParaRPr>
          </a:p>
          <a:p>
            <a:pPr>
              <a:lnSpc>
                <a:spcPct val="115000"/>
              </a:lnSpc>
              <a:spcBef>
                <a:spcPts val="600"/>
              </a:spcBef>
              <a:buClr>
                <a:schemeClr val="dk1"/>
              </a:buClr>
              <a:buSzPts val="1100"/>
            </a:pPr>
            <a:r>
              <a:rPr lang="en-GB" sz="900" dirty="0">
                <a:solidFill>
                  <a:schemeClr val="bg2"/>
                </a:solidFill>
                <a:latin typeface="Roboto"/>
                <a:ea typeface="Roboto"/>
                <a:cs typeface="Roboto"/>
                <a:sym typeface="Roboto"/>
              </a:rPr>
              <a:t>IoT and AI have significantly impacted agriculture by enabling precision farming, real-time monitoring of crops and livestock, and predictive analytics for better decision-making. For example, the integration of mobile technology in agricultural extension services has revolutionised information dissemination and management in the agricultural sector. Additionally, digital technologies, including IoT and AI, allow for the differentiation of land resources by productivity and the spot use of weather, phytosanitary, and veterinary indicators at the local level, leading to a flexible response of agricultural businesses to changes</a:t>
            </a:r>
            <a:r>
              <a:rPr lang="en-GB" sz="900" dirty="0">
                <a:solidFill>
                  <a:schemeClr val="bg2"/>
                </a:solidFill>
                <a:latin typeface="Courier New"/>
                <a:ea typeface="Courier New"/>
                <a:cs typeface="Courier New"/>
                <a:sym typeface="Courier New"/>
              </a:rPr>
              <a:t>.</a:t>
            </a:r>
            <a:endParaRPr sz="900" dirty="0">
              <a:solidFill>
                <a:schemeClr val="bg2"/>
              </a:solidFill>
              <a:latin typeface="Roboto"/>
              <a:ea typeface="Roboto"/>
              <a:cs typeface="Roboto"/>
              <a:sym typeface="Roboto"/>
            </a:endParaRPr>
          </a:p>
          <a:p>
            <a:pPr>
              <a:lnSpc>
                <a:spcPct val="150000"/>
              </a:lnSpc>
              <a:spcBef>
                <a:spcPts val="1800"/>
              </a:spcBef>
              <a:buClr>
                <a:schemeClr val="dk1"/>
              </a:buClr>
              <a:buSzPts val="1100"/>
            </a:pPr>
            <a:r>
              <a:rPr lang="en-GB" sz="900" b="1" dirty="0">
                <a:solidFill>
                  <a:schemeClr val="bg2"/>
                </a:solidFill>
                <a:latin typeface="Roboto"/>
                <a:ea typeface="Roboto"/>
                <a:cs typeface="Roboto"/>
                <a:sym typeface="Roboto"/>
              </a:rPr>
              <a:t>Impact on Environment</a:t>
            </a:r>
            <a:endParaRPr sz="900" b="1" dirty="0">
              <a:solidFill>
                <a:schemeClr val="bg2"/>
              </a:solidFill>
              <a:latin typeface="Roboto"/>
              <a:ea typeface="Roboto"/>
              <a:cs typeface="Roboto"/>
              <a:sym typeface="Roboto"/>
            </a:endParaRPr>
          </a:p>
          <a:p>
            <a:pPr>
              <a:lnSpc>
                <a:spcPct val="115000"/>
              </a:lnSpc>
              <a:spcBef>
                <a:spcPts val="600"/>
              </a:spcBef>
              <a:buClr>
                <a:schemeClr val="dk1"/>
              </a:buClr>
              <a:buSzPts val="1100"/>
            </a:pPr>
            <a:r>
              <a:rPr lang="en-GB" sz="900" dirty="0">
                <a:solidFill>
                  <a:schemeClr val="bg2"/>
                </a:solidFill>
                <a:latin typeface="Roboto"/>
                <a:ea typeface="Roboto"/>
                <a:cs typeface="Roboto"/>
                <a:sym typeface="Roboto"/>
              </a:rPr>
              <a:t>In terms of the environment, IoT and AI have facilitated the development of sustainable and eco-friendly production systems. For instance, digital technologies have been used to create a virtual digital replica of aquaculture farms, allowing for better control of essential water quality variables and real-time monitoring and optimisation of aquaculture processes and assets</a:t>
            </a:r>
            <a:r>
              <a:rPr lang="en-GB" sz="900" dirty="0">
                <a:solidFill>
                  <a:schemeClr val="bg2"/>
                </a:solidFill>
                <a:uFill>
                  <a:noFill/>
                </a:uFill>
                <a:latin typeface="Courier New"/>
                <a:ea typeface="Courier New"/>
                <a:cs typeface="Courier New"/>
                <a:sym typeface="Courier New"/>
                <a:hlinkClick r:id="rId3">
                  <a:extLst>
                    <a:ext uri="{A12FA001-AC4F-418D-AE19-62706E023703}">
                      <ahyp:hlinkClr xmlns:ahyp="http://schemas.microsoft.com/office/drawing/2018/hyperlinkcolor" val="tx"/>
                    </a:ext>
                  </a:extLst>
                </a:hlinkClick>
              </a:rPr>
              <a:t>4</a:t>
            </a:r>
            <a:r>
              <a:rPr lang="en-GB" sz="900" dirty="0">
                <a:solidFill>
                  <a:schemeClr val="bg2"/>
                </a:solidFill>
                <a:latin typeface="Roboto"/>
                <a:ea typeface="Roboto"/>
                <a:cs typeface="Roboto"/>
                <a:sym typeface="Roboto"/>
              </a:rPr>
              <a:t>. This has the potential to contribute to efficient, sustainable, and ecologically clean agricultural production</a:t>
            </a:r>
            <a:r>
              <a:rPr lang="en-GB" sz="900" dirty="0">
                <a:solidFill>
                  <a:schemeClr val="bg2"/>
                </a:solidFill>
                <a:latin typeface="Courier New"/>
                <a:ea typeface="Courier New"/>
                <a:cs typeface="Courier New"/>
                <a:sym typeface="Courier New"/>
              </a:rPr>
              <a:t>.</a:t>
            </a:r>
            <a:endParaRPr sz="900" dirty="0">
              <a:solidFill>
                <a:schemeClr val="bg2"/>
              </a:solidFill>
              <a:latin typeface="Roboto"/>
              <a:ea typeface="Roboto"/>
              <a:cs typeface="Roboto"/>
              <a:sym typeface="Roboto"/>
            </a:endParaRPr>
          </a:p>
          <a:p>
            <a:pPr>
              <a:lnSpc>
                <a:spcPct val="150000"/>
              </a:lnSpc>
              <a:spcBef>
                <a:spcPts val="1800"/>
              </a:spcBef>
              <a:buClr>
                <a:schemeClr val="dk1"/>
              </a:buClr>
              <a:buSzPts val="1100"/>
            </a:pPr>
            <a:r>
              <a:rPr lang="en-GB" sz="900" b="1" dirty="0">
                <a:solidFill>
                  <a:schemeClr val="bg2"/>
                </a:solidFill>
                <a:latin typeface="Roboto"/>
                <a:ea typeface="Roboto"/>
                <a:cs typeface="Roboto"/>
                <a:sym typeface="Roboto"/>
              </a:rPr>
              <a:t>Impact on Local Communities</a:t>
            </a:r>
            <a:endParaRPr sz="900" b="1" dirty="0">
              <a:solidFill>
                <a:schemeClr val="bg2"/>
              </a:solidFill>
              <a:latin typeface="Roboto"/>
              <a:ea typeface="Roboto"/>
              <a:cs typeface="Roboto"/>
              <a:sym typeface="Roboto"/>
            </a:endParaRPr>
          </a:p>
          <a:p>
            <a:pPr>
              <a:lnSpc>
                <a:spcPct val="115000"/>
              </a:lnSpc>
              <a:spcBef>
                <a:spcPts val="600"/>
              </a:spcBef>
              <a:buClr>
                <a:schemeClr val="dk1"/>
              </a:buClr>
              <a:buSzPts val="1100"/>
            </a:pPr>
            <a:r>
              <a:rPr lang="en-GB" sz="900" dirty="0">
                <a:solidFill>
                  <a:schemeClr val="bg2"/>
                </a:solidFill>
                <a:latin typeface="Roboto"/>
                <a:ea typeface="Roboto"/>
                <a:cs typeface="Roboto"/>
                <a:sym typeface="Roboto"/>
              </a:rPr>
              <a:t>In local communities, IoT and AI have contributed to enhanced adaptability to a rapidly changing environment. For example, participatory methodologies like SAMBA roleplay have been used to understand the impact of households' paddy field endowment on land use changes and natural resource management issues in mountainous provinces. These methodologies incorporate IoT and AI-driven models to test hypotheses about the consequences of land allocation on upland resource management</a:t>
            </a:r>
            <a:r>
              <a:rPr lang="en-GB" sz="900" dirty="0">
                <a:solidFill>
                  <a:schemeClr val="bg2"/>
                </a:solidFill>
                <a:latin typeface="Courier New"/>
                <a:ea typeface="Courier New"/>
                <a:cs typeface="Courier New"/>
                <a:sym typeface="Courier New"/>
              </a:rPr>
              <a:t>.</a:t>
            </a:r>
            <a:endParaRPr sz="2400" dirty="0">
              <a:solidFill>
                <a:schemeClr val="bg2"/>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23"/>
          <p:cNvSpPr txBox="1">
            <a:spLocks noGrp="1"/>
          </p:cNvSpPr>
          <p:nvPr>
            <p:ph type="title"/>
          </p:nvPr>
        </p:nvSpPr>
        <p:spPr>
          <a:xfrm>
            <a:off x="250900" y="175425"/>
            <a:ext cx="1483500" cy="572700"/>
          </a:xfrm>
          <a:prstGeom prst="rect">
            <a:avLst/>
          </a:prstGeom>
        </p:spPr>
        <p:txBody>
          <a:bodyPr spcFirstLastPara="1" vert="horz" wrap="square" lIns="91425" tIns="91425" rIns="91425" bIns="91425" rtlCol="0" anchor="t" anchorCtr="0">
            <a:normAutofit fontScale="90000"/>
          </a:bodyPr>
          <a:lstStyle/>
          <a:p>
            <a:r>
              <a:rPr lang="en-GB" dirty="0"/>
              <a:t>Charlie </a:t>
            </a:r>
            <a:endParaRPr dirty="0"/>
          </a:p>
        </p:txBody>
      </p:sp>
      <p:sp>
        <p:nvSpPr>
          <p:cNvPr id="196" name="Google Shape;196;p23"/>
          <p:cNvSpPr txBox="1"/>
          <p:nvPr/>
        </p:nvSpPr>
        <p:spPr>
          <a:xfrm>
            <a:off x="2091100" y="175425"/>
            <a:ext cx="5915400" cy="527400"/>
          </a:xfrm>
          <a:prstGeom prst="rect">
            <a:avLst/>
          </a:prstGeom>
          <a:noFill/>
          <a:ln>
            <a:noFill/>
          </a:ln>
        </p:spPr>
        <p:txBody>
          <a:bodyPr spcFirstLastPara="1" wrap="square" lIns="91425" tIns="91425" rIns="91425" bIns="91425" anchor="t" anchorCtr="0">
            <a:normAutofit lnSpcReduction="10000"/>
          </a:bodyPr>
          <a:lstStyle/>
          <a:p>
            <a:r>
              <a:rPr lang="en-GB" sz="2300" dirty="0">
                <a:solidFill>
                  <a:srgbClr val="AF7B51"/>
                </a:solidFill>
              </a:rPr>
              <a:t>AI in </a:t>
            </a:r>
            <a:r>
              <a:rPr lang="en-GB" sz="2400" dirty="0">
                <a:solidFill>
                  <a:srgbClr val="AF7B51"/>
                </a:solidFill>
                <a:latin typeface="Roboto"/>
                <a:ea typeface="Roboto"/>
                <a:cs typeface="Roboto"/>
                <a:sym typeface="Roboto"/>
              </a:rPr>
              <a:t>Graphic Design   </a:t>
            </a:r>
            <a:endParaRPr sz="2800" dirty="0">
              <a:solidFill>
                <a:srgbClr val="AF7B51"/>
              </a:solidFill>
            </a:endParaRPr>
          </a:p>
        </p:txBody>
      </p:sp>
      <p:sp>
        <p:nvSpPr>
          <p:cNvPr id="197" name="Google Shape;197;p23"/>
          <p:cNvSpPr txBox="1"/>
          <p:nvPr/>
        </p:nvSpPr>
        <p:spPr>
          <a:xfrm>
            <a:off x="1137500" y="682829"/>
            <a:ext cx="4441302" cy="588592"/>
          </a:xfrm>
          <a:prstGeom prst="rect">
            <a:avLst/>
          </a:prstGeom>
          <a:noFill/>
          <a:ln>
            <a:noFill/>
          </a:ln>
        </p:spPr>
        <p:txBody>
          <a:bodyPr spcFirstLastPara="1" wrap="square" lIns="91425" tIns="91425" rIns="91425" bIns="91425" anchor="t" anchorCtr="0">
            <a:spAutoFit/>
          </a:bodyPr>
          <a:lstStyle/>
          <a:p>
            <a:pPr>
              <a:lnSpc>
                <a:spcPct val="125454"/>
              </a:lnSpc>
            </a:pPr>
            <a:r>
              <a:rPr lang="en-GB" sz="1050" b="1" dirty="0">
                <a:solidFill>
                  <a:schemeClr val="bg2"/>
                </a:solidFill>
                <a:latin typeface="Roboto"/>
                <a:ea typeface="Roboto"/>
                <a:cs typeface="Roboto"/>
                <a:sym typeface="Roboto"/>
              </a:rPr>
              <a:t>Graphic design ranges from the design of a house to the creation of a piece of jewellery.</a:t>
            </a:r>
            <a:endParaRPr sz="1050" b="1" dirty="0">
              <a:solidFill>
                <a:schemeClr val="bg2"/>
              </a:solidFill>
              <a:latin typeface="Roboto"/>
              <a:ea typeface="Roboto"/>
              <a:cs typeface="Roboto"/>
              <a:sym typeface="Roboto"/>
            </a:endParaRPr>
          </a:p>
        </p:txBody>
      </p:sp>
      <p:sp>
        <p:nvSpPr>
          <p:cNvPr id="198" name="Google Shape;198;p23"/>
          <p:cNvSpPr txBox="1"/>
          <p:nvPr/>
        </p:nvSpPr>
        <p:spPr>
          <a:xfrm>
            <a:off x="254551" y="2173325"/>
            <a:ext cx="8801750" cy="888675"/>
          </a:xfrm>
          <a:prstGeom prst="rect">
            <a:avLst/>
          </a:prstGeom>
          <a:noFill/>
          <a:ln>
            <a:noFill/>
          </a:ln>
        </p:spPr>
        <p:txBody>
          <a:bodyPr spcFirstLastPara="1" wrap="square" lIns="91425" tIns="91425" rIns="91425" bIns="91425" anchor="t" anchorCtr="0">
            <a:spAutoFit/>
          </a:bodyPr>
          <a:lstStyle/>
          <a:p>
            <a:r>
              <a:rPr lang="en-GB" sz="1500" b="1" dirty="0">
                <a:solidFill>
                  <a:schemeClr val="bg2"/>
                </a:solidFill>
                <a:latin typeface="Roboto"/>
                <a:ea typeface="Roboto"/>
                <a:cs typeface="Roboto"/>
                <a:sym typeface="Roboto"/>
              </a:rPr>
              <a:t>Impact on Artists.</a:t>
            </a:r>
            <a:endParaRPr sz="1500" b="1" dirty="0">
              <a:solidFill>
                <a:schemeClr val="bg2"/>
              </a:solidFill>
              <a:latin typeface="Roboto"/>
              <a:ea typeface="Roboto"/>
              <a:cs typeface="Roboto"/>
              <a:sym typeface="Roboto"/>
            </a:endParaRPr>
          </a:p>
          <a:p>
            <a:endParaRPr sz="825" b="1" dirty="0">
              <a:solidFill>
                <a:schemeClr val="bg2"/>
              </a:solidFill>
              <a:latin typeface="Roboto"/>
              <a:ea typeface="Roboto"/>
              <a:cs typeface="Roboto"/>
              <a:sym typeface="Roboto"/>
            </a:endParaRPr>
          </a:p>
          <a:p>
            <a:r>
              <a:rPr lang="en-GB" sz="1125" b="1" dirty="0">
                <a:solidFill>
                  <a:schemeClr val="bg2"/>
                </a:solidFill>
                <a:latin typeface="Roboto"/>
                <a:ea typeface="Roboto"/>
                <a:cs typeface="Roboto"/>
                <a:sym typeface="Roboto"/>
              </a:rPr>
              <a:t>Architects</a:t>
            </a:r>
            <a:r>
              <a:rPr lang="en-GB" sz="1125" dirty="0">
                <a:solidFill>
                  <a:schemeClr val="bg2"/>
                </a:solidFill>
                <a:latin typeface="Roboto"/>
                <a:ea typeface="Roboto"/>
                <a:cs typeface="Roboto"/>
                <a:sym typeface="Roboto"/>
              </a:rPr>
              <a:t> are skilled craftspeople who spend many years learning the skills of accurate drawing and understanding the mechanics of house construction. AI can do all of this in a fraction of the time.</a:t>
            </a:r>
            <a:endParaRPr sz="1125" dirty="0">
              <a:solidFill>
                <a:schemeClr val="bg2"/>
              </a:solidFill>
              <a:latin typeface="Roboto"/>
              <a:ea typeface="Roboto"/>
              <a:cs typeface="Roboto"/>
              <a:sym typeface="Roboto"/>
            </a:endParaRPr>
          </a:p>
        </p:txBody>
      </p:sp>
      <p:sp>
        <p:nvSpPr>
          <p:cNvPr id="202" name="Google Shape;202;p23"/>
          <p:cNvSpPr txBox="1"/>
          <p:nvPr/>
        </p:nvSpPr>
        <p:spPr>
          <a:xfrm>
            <a:off x="293551" y="1386837"/>
            <a:ext cx="5184875" cy="819425"/>
          </a:xfrm>
          <a:prstGeom prst="rect">
            <a:avLst/>
          </a:prstGeom>
          <a:noFill/>
          <a:ln>
            <a:noFill/>
          </a:ln>
        </p:spPr>
        <p:txBody>
          <a:bodyPr spcFirstLastPara="1" wrap="square" lIns="91425" tIns="91425" rIns="91425" bIns="91425" anchor="t" anchorCtr="0">
            <a:spAutoFit/>
          </a:bodyPr>
          <a:lstStyle/>
          <a:p>
            <a:pPr>
              <a:lnSpc>
                <a:spcPct val="125454"/>
              </a:lnSpc>
            </a:pPr>
            <a:r>
              <a:rPr lang="en-GB" sz="1100" dirty="0">
                <a:solidFill>
                  <a:schemeClr val="bg2"/>
                </a:solidFill>
                <a:latin typeface="Roboto"/>
                <a:ea typeface="Roboto"/>
                <a:cs typeface="Roboto"/>
                <a:sym typeface="Roboto"/>
              </a:rPr>
              <a:t>For example, it is commonplace, even expected for a kitchen company to produce a 3D virtual representation of what the kitchen they are selling you will look like in your home before you buy it. </a:t>
            </a:r>
            <a:endParaRPr sz="1100" dirty="0">
              <a:solidFill>
                <a:schemeClr val="bg2"/>
              </a:solidFill>
              <a:latin typeface="Roboto"/>
              <a:ea typeface="Roboto"/>
              <a:cs typeface="Roboto"/>
              <a:sym typeface="Roboto"/>
            </a:endParaRPr>
          </a:p>
        </p:txBody>
      </p:sp>
      <p:pic>
        <p:nvPicPr>
          <p:cNvPr id="1028" name="Picture 4" descr="Architect drawing of kitchen hi-res stock photography and images - Alamy">
            <a:extLst>
              <a:ext uri="{FF2B5EF4-FFF2-40B4-BE49-F238E27FC236}">
                <a16:creationId xmlns:a16="http://schemas.microsoft.com/office/drawing/2014/main" id="{F5A0320F-F1EA-39AF-51E2-641D5508DE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368"/>
          <a:stretch/>
        </p:blipFill>
        <p:spPr bwMode="auto">
          <a:xfrm>
            <a:off x="5868502" y="430718"/>
            <a:ext cx="3187799" cy="20064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350EE5E-AD23-ED65-2B72-F173D8FD8170}"/>
              </a:ext>
            </a:extLst>
          </p:cNvPr>
          <p:cNvSpPr txBox="1"/>
          <p:nvPr/>
        </p:nvSpPr>
        <p:spPr>
          <a:xfrm>
            <a:off x="3069061" y="3136808"/>
            <a:ext cx="5792172" cy="1738489"/>
          </a:xfrm>
          <a:prstGeom prst="rect">
            <a:avLst/>
          </a:prstGeom>
          <a:noFill/>
        </p:spPr>
        <p:txBody>
          <a:bodyPr wrap="square" rtlCol="0">
            <a:spAutoFit/>
          </a:bodyPr>
          <a:lstStyle/>
          <a:p>
            <a:pPr>
              <a:lnSpc>
                <a:spcPct val="120000"/>
              </a:lnSpc>
            </a:pPr>
            <a: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t>Kitchen design can now be achieved without any of this skill set or experience.</a:t>
            </a:r>
          </a:p>
          <a:p>
            <a:pPr>
              <a:lnSpc>
                <a:spcPct val="120000"/>
              </a:lnSpc>
            </a:pPr>
            <a: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t>Ethically this removes the jobs from those who have the traditional skills.</a:t>
            </a:r>
          </a:p>
          <a:p>
            <a:pPr>
              <a:lnSpc>
                <a:spcPct val="120000"/>
              </a:lnSpc>
            </a:pPr>
            <a:endParaRPr lang="en-GB" sz="1125"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214313" indent="-214313">
              <a:lnSpc>
                <a:spcPct val="120000"/>
              </a:lnSpc>
              <a:buFont typeface="Arial" panose="020B0604020202020204" pitchFamily="34" charset="0"/>
              <a:buChar char="•"/>
            </a:pPr>
            <a: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t>There is a risk that the AI-generated image may look good but not be functional;</a:t>
            </a:r>
            <a:b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br>
            <a: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t>Ease of cleaning and hygiene vs looks.</a:t>
            </a:r>
          </a:p>
          <a:p>
            <a:pPr marL="214313" indent="-214313">
              <a:lnSpc>
                <a:spcPct val="120000"/>
              </a:lnSpc>
              <a:buFont typeface="Arial" panose="020B0604020202020204" pitchFamily="34" charset="0"/>
              <a:buChar char="•"/>
            </a:pPr>
            <a: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t>Materials and costs: The realisation of the design may be extremely expensive. </a:t>
            </a:r>
          </a:p>
          <a:p>
            <a:pPr marL="214313" indent="-214313">
              <a:lnSpc>
                <a:spcPct val="120000"/>
              </a:lnSpc>
              <a:buFont typeface="Arial" panose="020B0604020202020204" pitchFamily="34" charset="0"/>
              <a:buChar char="•"/>
            </a:pPr>
            <a: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t>Structural integrity: The fantastical design such as cantilevered islands could fail.</a:t>
            </a:r>
          </a:p>
          <a:p>
            <a:pPr marL="214313" indent="-214313">
              <a:lnSpc>
                <a:spcPct val="120000"/>
              </a:lnSpc>
              <a:buFont typeface="Arial" panose="020B0604020202020204" pitchFamily="34" charset="0"/>
              <a:buChar char="•"/>
            </a:pPr>
            <a: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t>Electrical compliance; sockets overloaded, near water sources or heat. </a:t>
            </a:r>
          </a:p>
        </p:txBody>
      </p:sp>
      <p:pic>
        <p:nvPicPr>
          <p:cNvPr id="1030" name="Picture 6" descr="Overloaded sockets in your office and the dangers to look ...">
            <a:extLst>
              <a:ext uri="{FF2B5EF4-FFF2-40B4-BE49-F238E27FC236}">
                <a16:creationId xmlns:a16="http://schemas.microsoft.com/office/drawing/2014/main" id="{AE86B108-89AF-6194-1845-47662F7499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2088" y="3258539"/>
            <a:ext cx="2143125" cy="14097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7C72D-AB53-E1E6-46B4-92F396A0F05F}"/>
              </a:ext>
            </a:extLst>
          </p:cNvPr>
          <p:cNvSpPr>
            <a:spLocks noGrp="1"/>
          </p:cNvSpPr>
          <p:nvPr>
            <p:ph type="title"/>
          </p:nvPr>
        </p:nvSpPr>
        <p:spPr>
          <a:xfrm>
            <a:off x="1052550" y="358850"/>
            <a:ext cx="7038900" cy="526311"/>
          </a:xfrm>
        </p:spPr>
        <p:txBody>
          <a:bodyPr>
            <a:normAutofit fontScale="90000"/>
          </a:bodyPr>
          <a:lstStyle/>
          <a:p>
            <a:r>
              <a:rPr lang="en-GB" dirty="0"/>
              <a:t>Kitchen design using AI</a:t>
            </a:r>
          </a:p>
        </p:txBody>
      </p:sp>
      <p:sp>
        <p:nvSpPr>
          <p:cNvPr id="5" name="TextBox 4">
            <a:extLst>
              <a:ext uri="{FF2B5EF4-FFF2-40B4-BE49-F238E27FC236}">
                <a16:creationId xmlns:a16="http://schemas.microsoft.com/office/drawing/2014/main" id="{A69D4F2C-5A4C-F4B4-A119-05B3692F9C4B}"/>
              </a:ext>
            </a:extLst>
          </p:cNvPr>
          <p:cNvSpPr txBox="1"/>
          <p:nvPr/>
        </p:nvSpPr>
        <p:spPr>
          <a:xfrm>
            <a:off x="3778445" y="1377759"/>
            <a:ext cx="4953543" cy="2291397"/>
          </a:xfrm>
          <a:prstGeom prst="rect">
            <a:avLst/>
          </a:prstGeom>
          <a:noFill/>
        </p:spPr>
        <p:txBody>
          <a:bodyPr wrap="square">
            <a:spAutoFit/>
          </a:bodyPr>
          <a:lstStyle/>
          <a:p>
            <a:pPr>
              <a:lnSpc>
                <a:spcPct val="120000"/>
              </a:lnSpc>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1. Tools and software: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AI-powered graphic design tools and software are increasingly being used to automate design tasks, such as image generation, colour selection, and typography. These tools can help designers create more efficient and accurate designs, reducing the time and effort required for manual tasks.</a:t>
            </a:r>
          </a:p>
          <a:p>
            <a:pPr>
              <a:lnSpc>
                <a:spcPct val="120000"/>
              </a:lnSpc>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a:lnSpc>
                <a:spcPct val="120000"/>
              </a:lnSpc>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2. Automation: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AI can automate repetitive design tasks, such as resizing images or creating multiple versions of a design. This can save time and reduce the risk of errors, allowing designers to focus on more creative aspects of their work.</a:t>
            </a:r>
            <a:endParaRPr lang="en-GB" sz="1200" b="1" dirty="0">
              <a:solidFill>
                <a:schemeClr val="bg2"/>
              </a:solidFill>
              <a:latin typeface="Roboto" panose="02000000000000000000" pitchFamily="2" charset="0"/>
              <a:ea typeface="Roboto" panose="02000000000000000000" pitchFamily="2" charset="0"/>
              <a:cs typeface="Roboto" panose="02000000000000000000" pitchFamily="2" charset="0"/>
            </a:endParaRPr>
          </a:p>
        </p:txBody>
      </p:sp>
      <p:sp>
        <p:nvSpPr>
          <p:cNvPr id="6" name="TextBox 5">
            <a:extLst>
              <a:ext uri="{FF2B5EF4-FFF2-40B4-BE49-F238E27FC236}">
                <a16:creationId xmlns:a16="http://schemas.microsoft.com/office/drawing/2014/main" id="{A720EF83-C826-3F2F-FFE9-A18067FB4DE4}"/>
              </a:ext>
            </a:extLst>
          </p:cNvPr>
          <p:cNvSpPr txBox="1"/>
          <p:nvPr/>
        </p:nvSpPr>
        <p:spPr>
          <a:xfrm>
            <a:off x="1331728" y="885161"/>
            <a:ext cx="1985630" cy="253916"/>
          </a:xfrm>
          <a:prstGeom prst="rect">
            <a:avLst/>
          </a:prstGeom>
          <a:noFill/>
        </p:spPr>
        <p:txBody>
          <a:bodyPr wrap="square" rtlCol="0">
            <a:spAutoFit/>
          </a:bodyPr>
          <a:lstStyle/>
          <a:p>
            <a:endParaRPr lang="en-GB" sz="1050" dirty="0"/>
          </a:p>
        </p:txBody>
      </p:sp>
      <p:sp>
        <p:nvSpPr>
          <p:cNvPr id="8" name="TextBox 7">
            <a:extLst>
              <a:ext uri="{FF2B5EF4-FFF2-40B4-BE49-F238E27FC236}">
                <a16:creationId xmlns:a16="http://schemas.microsoft.com/office/drawing/2014/main" id="{1CB639E7-C0C0-85B1-F1DB-33A516632976}"/>
              </a:ext>
            </a:extLst>
          </p:cNvPr>
          <p:cNvSpPr txBox="1"/>
          <p:nvPr/>
        </p:nvSpPr>
        <p:spPr>
          <a:xfrm>
            <a:off x="412013" y="872275"/>
            <a:ext cx="8256182" cy="300082"/>
          </a:xfrm>
          <a:prstGeom prst="rect">
            <a:avLst/>
          </a:prstGeom>
          <a:noFill/>
        </p:spPr>
        <p:txBody>
          <a:bodyPr wrap="square">
            <a:spAutoFit/>
          </a:bodyPr>
          <a:lstStyle/>
          <a:p>
            <a:r>
              <a:rPr lang="en-GB" sz="1350" dirty="0">
                <a:solidFill>
                  <a:schemeClr val="bg2"/>
                </a:solidFill>
              </a:rPr>
              <a:t>AI has a significant impact on graphic design within art designing, particularly in the kitchen context. </a:t>
            </a:r>
          </a:p>
        </p:txBody>
      </p:sp>
      <p:pic>
        <p:nvPicPr>
          <p:cNvPr id="12" name="Picture 2" descr="168 Best AI Tools Of 2024 (Fresh Update!)">
            <a:extLst>
              <a:ext uri="{FF2B5EF4-FFF2-40B4-BE49-F238E27FC236}">
                <a16:creationId xmlns:a16="http://schemas.microsoft.com/office/drawing/2014/main" id="{3826771E-0A16-EADA-FE7A-2FC80BA94A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724" y="1543309"/>
            <a:ext cx="3174010" cy="181372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E6BF3258-995F-3B59-7BFC-0CE8E86D24AF}"/>
              </a:ext>
            </a:extLst>
          </p:cNvPr>
          <p:cNvSpPr txBox="1"/>
          <p:nvPr/>
        </p:nvSpPr>
        <p:spPr>
          <a:xfrm>
            <a:off x="383724" y="3751063"/>
            <a:ext cx="8180801" cy="961802"/>
          </a:xfrm>
          <a:prstGeom prst="rect">
            <a:avLst/>
          </a:prstGeom>
          <a:noFill/>
        </p:spPr>
        <p:txBody>
          <a:bodyPr wrap="square">
            <a:spAutoFit/>
          </a:bodyPr>
          <a:lstStyle/>
          <a:p>
            <a:pPr>
              <a:lnSpc>
                <a:spcPct val="120000"/>
              </a:lnSpc>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3. Creativity and inspiration: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AI can assist designers in finding inspiration and generating new ideas. For example, AI-powered systems can analyse large datasets of images and identify patterns or trends, which can be used to inform design decisions. Additionally, AI can help designers explore different design options and combinations, leading to more innovative and unique designs.</a:t>
            </a:r>
          </a:p>
        </p:txBody>
      </p:sp>
    </p:spTree>
    <p:extLst>
      <p:ext uri="{BB962C8B-B14F-4D97-AF65-F5344CB8AC3E}">
        <p14:creationId xmlns:p14="http://schemas.microsoft.com/office/powerpoint/2010/main" val="41360263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7C72D-AB53-E1E6-46B4-92F396A0F05F}"/>
              </a:ext>
            </a:extLst>
          </p:cNvPr>
          <p:cNvSpPr>
            <a:spLocks noGrp="1"/>
          </p:cNvSpPr>
          <p:nvPr>
            <p:ph type="title"/>
          </p:nvPr>
        </p:nvSpPr>
        <p:spPr>
          <a:xfrm>
            <a:off x="1052550" y="358850"/>
            <a:ext cx="7038900" cy="526311"/>
          </a:xfrm>
        </p:spPr>
        <p:txBody>
          <a:bodyPr>
            <a:normAutofit fontScale="90000"/>
          </a:bodyPr>
          <a:lstStyle/>
          <a:p>
            <a:r>
              <a:rPr lang="en-GB" dirty="0">
                <a:solidFill>
                  <a:srgbClr val="AF7B51"/>
                </a:solidFill>
              </a:rPr>
              <a:t>Kitchen design using AI</a:t>
            </a:r>
          </a:p>
        </p:txBody>
      </p:sp>
      <p:sp>
        <p:nvSpPr>
          <p:cNvPr id="5" name="TextBox 4">
            <a:extLst>
              <a:ext uri="{FF2B5EF4-FFF2-40B4-BE49-F238E27FC236}">
                <a16:creationId xmlns:a16="http://schemas.microsoft.com/office/drawing/2014/main" id="{A69D4F2C-5A4C-F4B4-A119-05B3692F9C4B}"/>
              </a:ext>
            </a:extLst>
          </p:cNvPr>
          <p:cNvSpPr txBox="1"/>
          <p:nvPr/>
        </p:nvSpPr>
        <p:spPr>
          <a:xfrm>
            <a:off x="351026" y="1012119"/>
            <a:ext cx="8621849" cy="2069797"/>
          </a:xfrm>
          <a:prstGeom prst="rect">
            <a:avLst/>
          </a:prstGeom>
          <a:noFill/>
        </p:spPr>
        <p:txBody>
          <a:bodyPr wrap="square">
            <a:spAutoFit/>
          </a:bodyPr>
          <a:lstStyle/>
          <a:p>
            <a:pPr>
              <a:lnSpc>
                <a:spcPct val="120000"/>
              </a:lnSpc>
            </a:pPr>
            <a:endParaRPr lang="en-GB" sz="1200" dirty="0">
              <a:latin typeface="Roboto" panose="02000000000000000000" pitchFamily="2" charset="0"/>
              <a:ea typeface="Roboto" panose="02000000000000000000" pitchFamily="2" charset="0"/>
              <a:cs typeface="Roboto" panose="02000000000000000000" pitchFamily="2" charset="0"/>
            </a:endParaRPr>
          </a:p>
          <a:p>
            <a:pPr>
              <a:lnSpc>
                <a:spcPct val="120000"/>
              </a:lnSpc>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4. Collaboration: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AI can facilitate collaboration between designers and other stakeholders, clients or other designers. For example, AI-powered tools can help designers share and review designs in real-time, allowing for more efficient and effective communication.</a:t>
            </a:r>
          </a:p>
          <a:p>
            <a:pPr>
              <a:lnSpc>
                <a:spcPct val="120000"/>
              </a:lnSpc>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a:lnSpc>
                <a:spcPct val="120000"/>
              </a:lnSpc>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5. Functionality: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AI can help ensure functionality in design by identifying and addressing biases in design processes and outcomes. This can be particularly important in the context of kitchen design, where accessibility is a crucial consideration and bias could skew designs.</a:t>
            </a:r>
          </a:p>
          <a:p>
            <a:pPr>
              <a:lnSpc>
                <a:spcPct val="120000"/>
              </a:lnSpc>
            </a:pPr>
            <a:endParaRPr lang="en-GB" sz="1200" dirty="0">
              <a:latin typeface="Roboto" panose="02000000000000000000" pitchFamily="2" charset="0"/>
              <a:ea typeface="Roboto" panose="02000000000000000000" pitchFamily="2" charset="0"/>
              <a:cs typeface="Roboto" panose="02000000000000000000" pitchFamily="2" charset="0"/>
            </a:endParaRPr>
          </a:p>
        </p:txBody>
      </p:sp>
      <p:sp>
        <p:nvSpPr>
          <p:cNvPr id="6" name="TextBox 5">
            <a:extLst>
              <a:ext uri="{FF2B5EF4-FFF2-40B4-BE49-F238E27FC236}">
                <a16:creationId xmlns:a16="http://schemas.microsoft.com/office/drawing/2014/main" id="{A720EF83-C826-3F2F-FFE9-A18067FB4DE4}"/>
              </a:ext>
            </a:extLst>
          </p:cNvPr>
          <p:cNvSpPr txBox="1"/>
          <p:nvPr/>
        </p:nvSpPr>
        <p:spPr>
          <a:xfrm>
            <a:off x="1331728" y="885161"/>
            <a:ext cx="1985630" cy="253916"/>
          </a:xfrm>
          <a:prstGeom prst="rect">
            <a:avLst/>
          </a:prstGeom>
          <a:noFill/>
        </p:spPr>
        <p:txBody>
          <a:bodyPr wrap="square" rtlCol="0">
            <a:spAutoFit/>
          </a:bodyPr>
          <a:lstStyle/>
          <a:p>
            <a:endParaRPr lang="en-GB" sz="1050" dirty="0"/>
          </a:p>
        </p:txBody>
      </p:sp>
      <p:sp>
        <p:nvSpPr>
          <p:cNvPr id="8" name="TextBox 7">
            <a:extLst>
              <a:ext uri="{FF2B5EF4-FFF2-40B4-BE49-F238E27FC236}">
                <a16:creationId xmlns:a16="http://schemas.microsoft.com/office/drawing/2014/main" id="{1CB639E7-C0C0-85B1-F1DB-33A516632976}"/>
              </a:ext>
            </a:extLst>
          </p:cNvPr>
          <p:cNvSpPr txBox="1"/>
          <p:nvPr/>
        </p:nvSpPr>
        <p:spPr>
          <a:xfrm>
            <a:off x="351026" y="862078"/>
            <a:ext cx="8317167" cy="300082"/>
          </a:xfrm>
          <a:prstGeom prst="rect">
            <a:avLst/>
          </a:prstGeom>
          <a:noFill/>
        </p:spPr>
        <p:txBody>
          <a:bodyPr wrap="square">
            <a:spAutoFit/>
          </a:bodyPr>
          <a:lstStyle/>
          <a:p>
            <a:r>
              <a:rPr lang="en-GB" sz="1350" dirty="0">
                <a:solidFill>
                  <a:schemeClr val="bg2"/>
                </a:solidFill>
              </a:rPr>
              <a:t>AI has a significant impact on graphic design within art designing, particularly in the kitchen context. </a:t>
            </a:r>
          </a:p>
        </p:txBody>
      </p:sp>
      <p:sp>
        <p:nvSpPr>
          <p:cNvPr id="4" name="TextBox 3">
            <a:extLst>
              <a:ext uri="{FF2B5EF4-FFF2-40B4-BE49-F238E27FC236}">
                <a16:creationId xmlns:a16="http://schemas.microsoft.com/office/drawing/2014/main" id="{F8119315-5B5B-1003-F52E-96B041A00FD8}"/>
              </a:ext>
            </a:extLst>
          </p:cNvPr>
          <p:cNvSpPr txBox="1"/>
          <p:nvPr/>
        </p:nvSpPr>
        <p:spPr>
          <a:xfrm>
            <a:off x="3823786" y="2865779"/>
            <a:ext cx="4485559" cy="1848198"/>
          </a:xfrm>
          <a:prstGeom prst="rect">
            <a:avLst/>
          </a:prstGeom>
          <a:noFill/>
        </p:spPr>
        <p:txBody>
          <a:bodyPr wrap="square">
            <a:spAutoFit/>
          </a:bodyPr>
          <a:lstStyle/>
          <a:p>
            <a:pPr>
              <a:lnSpc>
                <a:spcPct val="120000"/>
              </a:lnSpc>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In summary</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 AI has the potential to significantly impact graphic design within the kitchen context, offering new tools, processes, and opportunities for designers to create more efficient, innovative, and functional designs. </a:t>
            </a:r>
          </a:p>
          <a:p>
            <a:pPr>
              <a:lnSpc>
                <a:spcPct val="120000"/>
              </a:lnSpc>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a:lnSpc>
                <a:spcPct val="120000"/>
              </a:lnSpc>
            </a:pP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This is ETHICS rather than just functionality because a ‘bad’ designer would not be able to gain the commission if AI was not available to them. </a:t>
            </a:r>
          </a:p>
        </p:txBody>
      </p:sp>
      <p:pic>
        <p:nvPicPr>
          <p:cNvPr id="7" name="Picture 6" descr="AI in Interior Design – Live Home 3D">
            <a:extLst>
              <a:ext uri="{FF2B5EF4-FFF2-40B4-BE49-F238E27FC236}">
                <a16:creationId xmlns:a16="http://schemas.microsoft.com/office/drawing/2014/main" id="{7ACBAEC6-B458-9AD7-491A-6936160991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19" y="2888521"/>
            <a:ext cx="2831439" cy="20470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84708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23"/>
          <p:cNvSpPr txBox="1">
            <a:spLocks noGrp="1"/>
          </p:cNvSpPr>
          <p:nvPr>
            <p:ph type="title"/>
          </p:nvPr>
        </p:nvSpPr>
        <p:spPr>
          <a:xfrm>
            <a:off x="213291" y="194283"/>
            <a:ext cx="1718670" cy="572700"/>
          </a:xfrm>
          <a:prstGeom prst="rect">
            <a:avLst/>
          </a:prstGeom>
        </p:spPr>
        <p:txBody>
          <a:bodyPr spcFirstLastPara="1" vert="horz" wrap="square" lIns="91425" tIns="91425" rIns="91425" bIns="91425" rtlCol="0" anchor="t" anchorCtr="0">
            <a:normAutofit fontScale="90000"/>
          </a:bodyPr>
          <a:lstStyle/>
          <a:p>
            <a:r>
              <a:rPr lang="en-GB" dirty="0"/>
              <a:t>Charlie </a:t>
            </a:r>
            <a:endParaRPr dirty="0"/>
          </a:p>
        </p:txBody>
      </p:sp>
      <p:sp>
        <p:nvSpPr>
          <p:cNvPr id="196" name="Google Shape;196;p23"/>
          <p:cNvSpPr txBox="1"/>
          <p:nvPr/>
        </p:nvSpPr>
        <p:spPr>
          <a:xfrm>
            <a:off x="2059350" y="228553"/>
            <a:ext cx="3300124" cy="527400"/>
          </a:xfrm>
          <a:prstGeom prst="rect">
            <a:avLst/>
          </a:prstGeom>
          <a:noFill/>
          <a:ln>
            <a:noFill/>
          </a:ln>
        </p:spPr>
        <p:txBody>
          <a:bodyPr spcFirstLastPara="1" wrap="square" lIns="91425" tIns="91425" rIns="91425" bIns="91425" anchor="t" anchorCtr="0">
            <a:normAutofit lnSpcReduction="10000"/>
          </a:bodyPr>
          <a:lstStyle/>
          <a:p>
            <a:r>
              <a:rPr lang="en-GB" sz="2300" dirty="0">
                <a:solidFill>
                  <a:srgbClr val="AF7B51"/>
                </a:solidFill>
                <a:latin typeface="Roboto" panose="02000000000000000000" pitchFamily="2" charset="0"/>
                <a:ea typeface="Roboto" panose="02000000000000000000" pitchFamily="2" charset="0"/>
                <a:cs typeface="Roboto" panose="02000000000000000000" pitchFamily="2" charset="0"/>
              </a:rPr>
              <a:t>AI in </a:t>
            </a:r>
            <a:r>
              <a:rPr lang="en-GB" sz="2400" dirty="0">
                <a:solidFill>
                  <a:srgbClr val="AF7B51"/>
                </a:solidFill>
                <a:latin typeface="Roboto" panose="02000000000000000000" pitchFamily="2" charset="0"/>
                <a:ea typeface="Roboto" panose="02000000000000000000" pitchFamily="2" charset="0"/>
                <a:cs typeface="Roboto" panose="02000000000000000000" pitchFamily="2" charset="0"/>
                <a:sym typeface="Roboto"/>
              </a:rPr>
              <a:t>Graphic Design   </a:t>
            </a:r>
            <a:endParaRPr sz="2800" dirty="0">
              <a:solidFill>
                <a:srgbClr val="AF7B51"/>
              </a:solidFill>
              <a:latin typeface="Roboto" panose="02000000000000000000" pitchFamily="2" charset="0"/>
              <a:ea typeface="Roboto" panose="02000000000000000000" pitchFamily="2" charset="0"/>
              <a:cs typeface="Roboto" panose="02000000000000000000" pitchFamily="2" charset="0"/>
            </a:endParaRPr>
          </a:p>
        </p:txBody>
      </p:sp>
      <p:sp>
        <p:nvSpPr>
          <p:cNvPr id="197" name="Google Shape;197;p23"/>
          <p:cNvSpPr txBox="1"/>
          <p:nvPr/>
        </p:nvSpPr>
        <p:spPr>
          <a:xfrm>
            <a:off x="472190" y="497211"/>
            <a:ext cx="4969729" cy="877133"/>
          </a:xfrm>
          <a:prstGeom prst="rect">
            <a:avLst/>
          </a:prstGeom>
          <a:noFill/>
          <a:ln>
            <a:noFill/>
          </a:ln>
        </p:spPr>
        <p:txBody>
          <a:bodyPr spcFirstLastPara="1" wrap="square" lIns="91425" tIns="91425" rIns="91425" bIns="91425" anchor="t" anchorCtr="0">
            <a:spAutoFit/>
          </a:bodyPr>
          <a:lstStyle/>
          <a:p>
            <a:pPr>
              <a:lnSpc>
                <a:spcPct val="125454"/>
              </a:lnSpc>
            </a:pPr>
            <a:endParaRPr sz="1100" b="1" dirty="0">
              <a:latin typeface="Roboto"/>
              <a:ea typeface="Roboto"/>
              <a:cs typeface="Roboto"/>
              <a:sym typeface="Roboto"/>
            </a:endParaRPr>
          </a:p>
          <a:p>
            <a:pPr>
              <a:lnSpc>
                <a:spcPct val="125454"/>
              </a:lnSpc>
            </a:pPr>
            <a:r>
              <a:rPr lang="en-GB" sz="1100" b="1" dirty="0">
                <a:solidFill>
                  <a:schemeClr val="bg2"/>
                </a:solidFill>
                <a:latin typeface="Roboto"/>
                <a:ea typeface="Roboto"/>
                <a:cs typeface="Roboto"/>
                <a:sym typeface="Roboto"/>
              </a:rPr>
              <a:t>Graphic design ranges from the design of a house to the creation of a piece of jewellery</a:t>
            </a:r>
            <a:r>
              <a:rPr lang="en-GB" b="1" dirty="0">
                <a:solidFill>
                  <a:schemeClr val="bg2"/>
                </a:solidFill>
                <a:latin typeface="Roboto"/>
                <a:ea typeface="Roboto"/>
                <a:cs typeface="Roboto"/>
                <a:sym typeface="Roboto"/>
              </a:rPr>
              <a:t>.</a:t>
            </a:r>
            <a:endParaRPr b="1" dirty="0">
              <a:solidFill>
                <a:schemeClr val="bg2"/>
              </a:solidFill>
              <a:latin typeface="Roboto"/>
              <a:ea typeface="Roboto"/>
              <a:cs typeface="Roboto"/>
              <a:sym typeface="Roboto"/>
            </a:endParaRPr>
          </a:p>
        </p:txBody>
      </p:sp>
      <p:sp>
        <p:nvSpPr>
          <p:cNvPr id="198" name="Google Shape;198;p23"/>
          <p:cNvSpPr txBox="1"/>
          <p:nvPr/>
        </p:nvSpPr>
        <p:spPr>
          <a:xfrm>
            <a:off x="218961" y="1285219"/>
            <a:ext cx="5915400" cy="1009862"/>
          </a:xfrm>
          <a:prstGeom prst="rect">
            <a:avLst/>
          </a:prstGeom>
          <a:noFill/>
          <a:ln>
            <a:noFill/>
          </a:ln>
        </p:spPr>
        <p:txBody>
          <a:bodyPr spcFirstLastPara="1" wrap="square" lIns="91425" tIns="91425" rIns="91425" bIns="91425" anchor="t" anchorCtr="0">
            <a:spAutoFit/>
          </a:bodyPr>
          <a:lstStyle/>
          <a:p>
            <a:r>
              <a:rPr lang="en-GB" sz="1050" b="1" dirty="0">
                <a:solidFill>
                  <a:schemeClr val="bg2"/>
                </a:solidFill>
                <a:latin typeface="Roboto"/>
                <a:ea typeface="Roboto"/>
                <a:cs typeface="Roboto"/>
                <a:sym typeface="Roboto"/>
              </a:rPr>
              <a:t>Impact on Artists.</a:t>
            </a:r>
            <a:endParaRPr sz="1050" b="1" dirty="0">
              <a:solidFill>
                <a:schemeClr val="bg2"/>
              </a:solidFill>
              <a:latin typeface="Roboto"/>
              <a:ea typeface="Roboto"/>
              <a:cs typeface="Roboto"/>
              <a:sym typeface="Roboto"/>
            </a:endParaRPr>
          </a:p>
          <a:p>
            <a:endParaRPr sz="1500" b="1" dirty="0">
              <a:solidFill>
                <a:schemeClr val="bg2"/>
              </a:solidFill>
              <a:latin typeface="Roboto"/>
              <a:ea typeface="Roboto"/>
              <a:cs typeface="Roboto"/>
              <a:sym typeface="Roboto"/>
            </a:endParaRPr>
          </a:p>
          <a:p>
            <a:pPr>
              <a:lnSpc>
                <a:spcPct val="125454"/>
              </a:lnSpc>
            </a:pPr>
            <a:r>
              <a:rPr lang="en-GB" sz="1125" b="1" dirty="0">
                <a:solidFill>
                  <a:schemeClr val="bg2"/>
                </a:solidFill>
                <a:latin typeface="Roboto"/>
                <a:ea typeface="Roboto"/>
                <a:cs typeface="Roboto"/>
                <a:sym typeface="Roboto"/>
              </a:rPr>
              <a:t>Jewellery designers </a:t>
            </a:r>
            <a:r>
              <a:rPr lang="en-GB" sz="1125" dirty="0">
                <a:solidFill>
                  <a:schemeClr val="bg2"/>
                </a:solidFill>
                <a:latin typeface="Roboto"/>
                <a:ea typeface="Roboto"/>
                <a:cs typeface="Roboto"/>
                <a:sym typeface="Roboto"/>
              </a:rPr>
              <a:t>previously had to spend hours sketching and creating a piece which could then be cast in precious metals.</a:t>
            </a:r>
          </a:p>
        </p:txBody>
      </p:sp>
      <p:pic>
        <p:nvPicPr>
          <p:cNvPr id="200" name="Google Shape;200;p23"/>
          <p:cNvPicPr preferRelativeResize="0"/>
          <p:nvPr/>
        </p:nvPicPr>
        <p:blipFill>
          <a:blip r:embed="rId3">
            <a:alphaModFix/>
          </a:blip>
          <a:stretch>
            <a:fillRect/>
          </a:stretch>
        </p:blipFill>
        <p:spPr>
          <a:xfrm>
            <a:off x="6092825" y="702825"/>
            <a:ext cx="2772450" cy="2772450"/>
          </a:xfrm>
          <a:prstGeom prst="rect">
            <a:avLst/>
          </a:prstGeom>
          <a:noFill/>
          <a:ln>
            <a:noFill/>
          </a:ln>
        </p:spPr>
      </p:pic>
      <p:sp>
        <p:nvSpPr>
          <p:cNvPr id="203" name="Google Shape;203;p23"/>
          <p:cNvSpPr txBox="1"/>
          <p:nvPr/>
        </p:nvSpPr>
        <p:spPr>
          <a:xfrm>
            <a:off x="213291" y="2265815"/>
            <a:ext cx="5780700" cy="833852"/>
          </a:xfrm>
          <a:prstGeom prst="rect">
            <a:avLst/>
          </a:prstGeom>
          <a:noFill/>
          <a:ln>
            <a:noFill/>
          </a:ln>
        </p:spPr>
        <p:txBody>
          <a:bodyPr spcFirstLastPara="1" wrap="square" lIns="91425" tIns="91425" rIns="91425" bIns="91425" anchor="t" anchorCtr="0">
            <a:spAutoFit/>
          </a:bodyPr>
          <a:lstStyle/>
          <a:p>
            <a:pPr>
              <a:lnSpc>
                <a:spcPct val="125454"/>
              </a:lnSpc>
            </a:pPr>
            <a:r>
              <a:rPr lang="en-GB" sz="1125" dirty="0">
                <a:solidFill>
                  <a:schemeClr val="bg2"/>
                </a:solidFill>
                <a:latin typeface="Roboto"/>
                <a:ea typeface="Roboto"/>
                <a:cs typeface="Roboto"/>
                <a:sym typeface="Roboto"/>
              </a:rPr>
              <a:t>It is now possible to scan a real object, for example, a butterfly, print that in 3D and use that model for the cast. The jeweller's skill has been reduced to using a computer programme and polishing the final object.</a:t>
            </a:r>
            <a:endParaRPr sz="1125" dirty="0">
              <a:solidFill>
                <a:schemeClr val="bg2"/>
              </a:solidFill>
              <a:latin typeface="Roboto"/>
              <a:ea typeface="Roboto"/>
              <a:cs typeface="Roboto"/>
              <a:sym typeface="Roboto"/>
            </a:endParaRPr>
          </a:p>
        </p:txBody>
      </p:sp>
      <p:sp>
        <p:nvSpPr>
          <p:cNvPr id="2" name="TextBox 1">
            <a:extLst>
              <a:ext uri="{FF2B5EF4-FFF2-40B4-BE49-F238E27FC236}">
                <a16:creationId xmlns:a16="http://schemas.microsoft.com/office/drawing/2014/main" id="{5A1E9461-A489-B52D-BCDB-613CA242EA3C}"/>
              </a:ext>
            </a:extLst>
          </p:cNvPr>
          <p:cNvSpPr txBox="1"/>
          <p:nvPr/>
        </p:nvSpPr>
        <p:spPr>
          <a:xfrm>
            <a:off x="3273696" y="3045362"/>
            <a:ext cx="2707129" cy="723596"/>
          </a:xfrm>
          <a:prstGeom prst="rect">
            <a:avLst/>
          </a:prstGeom>
          <a:noFill/>
        </p:spPr>
        <p:txBody>
          <a:bodyPr wrap="square" rtlCol="0">
            <a:spAutoFit/>
          </a:bodyPr>
          <a:lstStyle/>
          <a:p>
            <a:pPr>
              <a:lnSpc>
                <a:spcPct val="125000"/>
              </a:lnSpc>
            </a:pPr>
            <a: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t>AI enables those with AI skills but no artistic talent, to copy a crafted piece of jewellery and reproduce it many times.</a:t>
            </a:r>
          </a:p>
        </p:txBody>
      </p:sp>
      <p:sp>
        <p:nvSpPr>
          <p:cNvPr id="3" name="TextBox 2">
            <a:extLst>
              <a:ext uri="{FF2B5EF4-FFF2-40B4-BE49-F238E27FC236}">
                <a16:creationId xmlns:a16="http://schemas.microsoft.com/office/drawing/2014/main" id="{4852C235-32FB-084E-D27F-043AEDEC1168}"/>
              </a:ext>
            </a:extLst>
          </p:cNvPr>
          <p:cNvSpPr txBox="1"/>
          <p:nvPr/>
        </p:nvSpPr>
        <p:spPr>
          <a:xfrm>
            <a:off x="3273697" y="3967676"/>
            <a:ext cx="5745371" cy="940001"/>
          </a:xfrm>
          <a:prstGeom prst="rect">
            <a:avLst/>
          </a:prstGeom>
          <a:noFill/>
        </p:spPr>
        <p:txBody>
          <a:bodyPr wrap="square" rtlCol="0">
            <a:spAutoFit/>
          </a:bodyPr>
          <a:lstStyle/>
          <a:p>
            <a:pPr>
              <a:lnSpc>
                <a:spcPct val="125000"/>
              </a:lnSpc>
            </a:pPr>
            <a: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t>AI threatens the livelihood of the jewellery designer by:</a:t>
            </a:r>
          </a:p>
          <a:p>
            <a:pPr marL="214313" indent="-214313">
              <a:lnSpc>
                <a:spcPct val="125000"/>
              </a:lnSpc>
              <a:buFont typeface="Arial" panose="020B0604020202020204" pitchFamily="34" charset="0"/>
              <a:buChar char="•"/>
            </a:pPr>
            <a: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t>Flooding the market with more cheaply produced items, </a:t>
            </a:r>
          </a:p>
          <a:p>
            <a:pPr marL="214313" indent="-214313">
              <a:lnSpc>
                <a:spcPct val="125000"/>
              </a:lnSpc>
              <a:buFont typeface="Arial" panose="020B0604020202020204" pitchFamily="34" charset="0"/>
              <a:buChar char="•"/>
            </a:pPr>
            <a: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t>Reducing the exclusivity of designed pieces, and </a:t>
            </a:r>
          </a:p>
          <a:p>
            <a:pPr marL="214313" indent="-214313">
              <a:lnSpc>
                <a:spcPct val="125000"/>
              </a:lnSpc>
              <a:buFont typeface="Arial" panose="020B0604020202020204" pitchFamily="34" charset="0"/>
              <a:buChar char="•"/>
            </a:pPr>
            <a:r>
              <a:rPr lang="en-GB" sz="1125" dirty="0">
                <a:solidFill>
                  <a:schemeClr val="bg2"/>
                </a:solidFill>
                <a:latin typeface="Roboto" panose="02000000000000000000" pitchFamily="2" charset="0"/>
                <a:ea typeface="Roboto" panose="02000000000000000000" pitchFamily="2" charset="0"/>
                <a:cs typeface="Roboto" panose="02000000000000000000" pitchFamily="2" charset="0"/>
              </a:rPr>
              <a:t>Harming the reputation of genuine artists.</a:t>
            </a:r>
          </a:p>
        </p:txBody>
      </p:sp>
      <p:pic>
        <p:nvPicPr>
          <p:cNvPr id="4" name="Google Shape;201;p23">
            <a:extLst>
              <a:ext uri="{FF2B5EF4-FFF2-40B4-BE49-F238E27FC236}">
                <a16:creationId xmlns:a16="http://schemas.microsoft.com/office/drawing/2014/main" id="{29109A14-9340-D11F-0060-250C5FCD079B}"/>
              </a:ext>
            </a:extLst>
          </p:cNvPr>
          <p:cNvPicPr preferRelativeResize="0"/>
          <p:nvPr/>
        </p:nvPicPr>
        <p:blipFill>
          <a:blip r:embed="rId4">
            <a:alphaModFix/>
          </a:blip>
          <a:stretch>
            <a:fillRect/>
          </a:stretch>
        </p:blipFill>
        <p:spPr>
          <a:xfrm>
            <a:off x="331191" y="3045362"/>
            <a:ext cx="2772450" cy="1848300"/>
          </a:xfrm>
          <a:prstGeom prst="rect">
            <a:avLst/>
          </a:prstGeom>
          <a:noFill/>
          <a:ln>
            <a:noFill/>
          </a:ln>
        </p:spPr>
      </p:pic>
    </p:spTree>
    <p:extLst>
      <p:ext uri="{BB962C8B-B14F-4D97-AF65-F5344CB8AC3E}">
        <p14:creationId xmlns:p14="http://schemas.microsoft.com/office/powerpoint/2010/main" val="16255768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D789A1-1855-5768-C695-0F0876F0B094}"/>
              </a:ext>
            </a:extLst>
          </p:cNvPr>
          <p:cNvSpPr>
            <a:spLocks noGrp="1"/>
          </p:cNvSpPr>
          <p:nvPr>
            <p:ph type="body" idx="1"/>
          </p:nvPr>
        </p:nvSpPr>
        <p:spPr>
          <a:xfrm>
            <a:off x="192714" y="1157518"/>
            <a:ext cx="8823869" cy="4942233"/>
          </a:xfrm>
        </p:spPr>
        <p:txBody>
          <a:bodyPr>
            <a:normAutofit/>
          </a:bodyPr>
          <a:lstStyle/>
          <a:p>
            <a:pPr marL="146047" indent="0">
              <a:lnSpc>
                <a:spcPct val="100000"/>
              </a:lnSpc>
              <a:buNone/>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Transparency and Communication: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When using AI-generated elements in a design, be transparent about this and give proper attribution to the AI system used. This allows clients and the public to understand the role of AI in the creative process.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hlinkClick r:id="rId2">
                  <a:extLst>
                    <a:ext uri="{A12FA001-AC4F-418D-AE19-62706E023703}">
                      <ahyp:hlinkClr xmlns:ahyp="http://schemas.microsoft.com/office/drawing/2018/hyperlinkcolor" val="tx"/>
                    </a:ext>
                  </a:extLst>
                </a:hlinkClick>
              </a:rPr>
              <a:t>1</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hlinkClick r:id="rId3">
                  <a:extLst>
                    <a:ext uri="{A12FA001-AC4F-418D-AE19-62706E023703}">
                      <ahyp:hlinkClr xmlns:ahyp="http://schemas.microsoft.com/office/drawing/2018/hyperlinkcolor" val="tx"/>
                    </a:ext>
                  </a:extLst>
                </a:hlinkClick>
              </a:rPr>
              <a:t>2</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 </a:t>
            </a:r>
          </a:p>
          <a:p>
            <a:pPr>
              <a:lnSpc>
                <a:spcPct val="100000"/>
              </a:lnSpc>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lnSpc>
                <a:spcPct val="100000"/>
              </a:lnSpc>
              <a:buNone/>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Respect Intellectual Property: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Avoid using AI systems that infringe on copyrights or trademarks. Ensure that any training data used by the AI does not violate intellectual property rights.</a:t>
            </a:r>
          </a:p>
          <a:p>
            <a:pPr marL="146047" indent="0">
              <a:buNone/>
            </a:pPr>
            <a:endParaRPr lang="en-GB" sz="1200" b="1"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buNone/>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Empower Human Designers: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Use AI as a tool to augment and enhance the work of human designers, not to replace them entirely. Maintain human oversight and creative control in the design process.</a:t>
            </a:r>
          </a:p>
          <a:p>
            <a:pPr marL="146047" indent="0">
              <a:buNone/>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buNone/>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Promote Diversity and Inclusion, Safeguard Against Bias:</a:t>
            </a:r>
            <a:r>
              <a:rPr lang="en-GB" sz="1200" b="1" kern="100" dirty="0">
                <a:solidFill>
                  <a:schemeClr val="bg2"/>
                </a:solidFill>
                <a:latin typeface="Roboto" panose="02000000000000000000" pitchFamily="2" charset="0"/>
                <a:ea typeface="Roboto" panose="02000000000000000000" pitchFamily="2" charset="0"/>
                <a:cs typeface="Roboto" panose="02000000000000000000" pitchFamily="2" charset="0"/>
              </a:rPr>
              <a:t>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Ensure that AI-generated designs do not perpetuate biases or lack diversity. Monitor the outputs and make adjustments to promote inclusive and representative imagery</a:t>
            </a:r>
            <a:r>
              <a:rPr lang="en-GB" sz="1200" kern="100" dirty="0">
                <a:solidFill>
                  <a:schemeClr val="bg2"/>
                </a:solidFill>
                <a:latin typeface="Roboto" panose="02000000000000000000" pitchFamily="2" charset="0"/>
                <a:ea typeface="Roboto" panose="02000000000000000000" pitchFamily="2" charset="0"/>
                <a:cs typeface="Roboto" panose="02000000000000000000" pitchFamily="2" charset="0"/>
              </a:rPr>
              <a:t>.</a:t>
            </a:r>
            <a:endParaRPr lang="en-GB" sz="1200" b="1" kern="1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buNone/>
            </a:pPr>
            <a:endParaRPr lang="en-GB" sz="1200" b="1" kern="1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buNone/>
            </a:pP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Implement safeguards to prevent the perpetuation of biases, stereotypes, or harmful content in AI-generated designs.[</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hlinkClick r:id="rId3">
                  <a:extLst>
                    <a:ext uri="{A12FA001-AC4F-418D-AE19-62706E023703}">
                      <ahyp:hlinkClr xmlns:ahyp="http://schemas.microsoft.com/office/drawing/2018/hyperlinkcolor" val="tx"/>
                    </a:ext>
                  </a:extLst>
                </a:hlinkClick>
              </a:rPr>
              <a:t>2</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t>
            </a:r>
          </a:p>
          <a:p>
            <a:pPr marL="146047" indent="0">
              <a:buNone/>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buNone/>
            </a:pP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Ensure AI systems used for graphic design are trained on diverse and representative datasets to avoid perpetuating biases.[</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hlinkClick r:id="rId3">
                  <a:extLst>
                    <a:ext uri="{A12FA001-AC4F-418D-AE19-62706E023703}">
                      <ahyp:hlinkClr xmlns:ahyp="http://schemas.microsoft.com/office/drawing/2018/hyperlinkcolor" val="tx"/>
                    </a:ext>
                  </a:extLst>
                </a:hlinkClick>
              </a:rPr>
              <a:t>2</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t>
            </a:r>
          </a:p>
          <a:p>
            <a:pPr marL="146047" indent="0">
              <a:buNone/>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buNone/>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Human Oversight and Collaboration:</a:t>
            </a:r>
            <a:r>
              <a:rPr lang="en-GB" sz="1200" b="1" kern="100" dirty="0">
                <a:solidFill>
                  <a:schemeClr val="bg2"/>
                </a:solidFill>
                <a:latin typeface="Roboto" panose="02000000000000000000" pitchFamily="2" charset="0"/>
                <a:ea typeface="Roboto" panose="02000000000000000000" pitchFamily="2" charset="0"/>
                <a:cs typeface="Roboto" panose="02000000000000000000" pitchFamily="2" charset="0"/>
              </a:rPr>
              <a:t>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Prioritise human oversight and the ability for designers to review and edit AI-generated outputs before finalisation.[</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hlinkClick r:id="rId3">
                  <a:extLst>
                    <a:ext uri="{A12FA001-AC4F-418D-AE19-62706E023703}">
                      <ahyp:hlinkClr xmlns:ahyp="http://schemas.microsoft.com/office/drawing/2018/hyperlinkcolor" val="tx"/>
                    </a:ext>
                  </a:extLst>
                </a:hlinkClick>
              </a:rPr>
              <a:t>2</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hlinkClick r:id="rId4">
                  <a:extLst>
                    <a:ext uri="{A12FA001-AC4F-418D-AE19-62706E023703}">
                      <ahyp:hlinkClr xmlns:ahyp="http://schemas.microsoft.com/office/drawing/2018/hyperlinkcolor" val="tx"/>
                    </a:ext>
                  </a:extLst>
                </a:hlinkClick>
              </a:rPr>
              <a:t>4</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hlinkClick r:id="rId5">
                  <a:extLst>
                    <a:ext uri="{A12FA001-AC4F-418D-AE19-62706E023703}">
                      <ahyp:hlinkClr xmlns:ahyp="http://schemas.microsoft.com/office/drawing/2018/hyperlinkcolor" val="tx"/>
                    </a:ext>
                  </a:extLst>
                </a:hlinkClick>
              </a:rPr>
              <a:t>5</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t>
            </a:r>
          </a:p>
          <a:p>
            <a:pPr marL="146047" indent="0">
              <a:buNone/>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buNone/>
            </a:pPr>
            <a:endParaRPr lang="en-GB" sz="1200" kern="100" dirty="0">
              <a:solidFill>
                <a:schemeClr val="bg2"/>
              </a:solidFill>
              <a:latin typeface="Roboto" panose="02000000000000000000" pitchFamily="2" charset="0"/>
              <a:ea typeface="Roboto" panose="02000000000000000000" pitchFamily="2" charset="0"/>
              <a:cs typeface="Roboto" panose="02000000000000000000" pitchFamily="2" charset="0"/>
            </a:endParaRPr>
          </a:p>
        </p:txBody>
      </p:sp>
      <p:sp>
        <p:nvSpPr>
          <p:cNvPr id="4" name="TextBox 3">
            <a:extLst>
              <a:ext uri="{FF2B5EF4-FFF2-40B4-BE49-F238E27FC236}">
                <a16:creationId xmlns:a16="http://schemas.microsoft.com/office/drawing/2014/main" id="{54574A93-8E07-EC7A-F068-FC56C7DDF8B3}"/>
              </a:ext>
            </a:extLst>
          </p:cNvPr>
          <p:cNvSpPr txBox="1"/>
          <p:nvPr/>
        </p:nvSpPr>
        <p:spPr>
          <a:xfrm>
            <a:off x="392811" y="286985"/>
            <a:ext cx="8358378" cy="369332"/>
          </a:xfrm>
          <a:prstGeom prst="rect">
            <a:avLst/>
          </a:prstGeom>
          <a:noFill/>
        </p:spPr>
        <p:txBody>
          <a:bodyPr wrap="none" rtlCol="0">
            <a:spAutoFit/>
          </a:bodyPr>
          <a:lstStyle/>
          <a:p>
            <a:r>
              <a:rPr lang="en-GB" sz="1800" b="1" dirty="0">
                <a:solidFill>
                  <a:srgbClr val="AF7B51"/>
                </a:solidFill>
                <a:latin typeface="Roboto" panose="02000000000000000000" pitchFamily="2" charset="0"/>
                <a:ea typeface="Roboto" panose="02000000000000000000" pitchFamily="2" charset="0"/>
                <a:cs typeface="Roboto" panose="02000000000000000000" pitchFamily="2" charset="0"/>
              </a:rPr>
              <a:t>Ethics of AI in Graphic Design: using AI-generated graphic design responsibly. </a:t>
            </a:r>
          </a:p>
        </p:txBody>
      </p:sp>
      <p:sp>
        <p:nvSpPr>
          <p:cNvPr id="6" name="TextBox 5">
            <a:extLst>
              <a:ext uri="{FF2B5EF4-FFF2-40B4-BE49-F238E27FC236}">
                <a16:creationId xmlns:a16="http://schemas.microsoft.com/office/drawing/2014/main" id="{8EF9E20E-2F90-E833-BEE8-682FB4B5B738}"/>
              </a:ext>
            </a:extLst>
          </p:cNvPr>
          <p:cNvSpPr txBox="1"/>
          <p:nvPr/>
        </p:nvSpPr>
        <p:spPr>
          <a:xfrm>
            <a:off x="1020726" y="748286"/>
            <a:ext cx="7870751" cy="577081"/>
          </a:xfrm>
          <a:prstGeom prst="rect">
            <a:avLst/>
          </a:prstGeom>
          <a:noFill/>
        </p:spPr>
        <p:txBody>
          <a:bodyPr wrap="square">
            <a:spAutoFit/>
          </a:bodyPr>
          <a:lstStyle/>
          <a:p>
            <a:pPr>
              <a:lnSpc>
                <a:spcPct val="100000"/>
              </a:lnSpc>
            </a:pPr>
            <a:r>
              <a:rPr lang="en-GB" sz="1050" dirty="0">
                <a:solidFill>
                  <a:schemeClr val="bg2"/>
                </a:solidFill>
                <a:latin typeface="Roboto" panose="02000000000000000000" pitchFamily="2" charset="0"/>
                <a:ea typeface="Roboto" panose="02000000000000000000" pitchFamily="2" charset="0"/>
                <a:cs typeface="Roboto" panose="02000000000000000000" pitchFamily="2" charset="0"/>
              </a:rPr>
              <a:t>AI-generated graphic design can raise ethical concerns around issues like copyright, creative authorship, and the potential displacement of human artists. However, there are ways to make the use of AI in graphic design more ethical:</a:t>
            </a:r>
          </a:p>
          <a:p>
            <a:pPr>
              <a:lnSpc>
                <a:spcPct val="100000"/>
              </a:lnSpc>
            </a:pPr>
            <a:endParaRPr lang="en-GB" sz="1050" dirty="0">
              <a:solidFill>
                <a:schemeClr val="bg2"/>
              </a:solidFill>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25691818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D789A1-1855-5768-C695-0F0876F0B094}"/>
              </a:ext>
            </a:extLst>
          </p:cNvPr>
          <p:cNvSpPr>
            <a:spLocks noGrp="1"/>
          </p:cNvSpPr>
          <p:nvPr>
            <p:ph type="body" idx="1"/>
          </p:nvPr>
        </p:nvSpPr>
        <p:spPr>
          <a:xfrm>
            <a:off x="229929" y="1335021"/>
            <a:ext cx="8684142" cy="3266219"/>
          </a:xfrm>
        </p:spPr>
        <p:txBody>
          <a:bodyPr>
            <a:normAutofit fontScale="92500"/>
          </a:bodyPr>
          <a:lstStyle/>
          <a:p>
            <a:pPr marL="146047" indent="0">
              <a:buNone/>
            </a:pP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Provide opportunities for human designers to collaborate with AI systems, leveraging the strengths of both to create more thoughtful and nuanced designs.[</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hlinkClick r:id="rId2">
                  <a:extLst>
                    <a:ext uri="{A12FA001-AC4F-418D-AE19-62706E023703}">
                      <ahyp:hlinkClr xmlns:ahyp="http://schemas.microsoft.com/office/drawing/2018/hyperlinkcolor" val="tx"/>
                    </a:ext>
                  </a:extLst>
                </a:hlinkClick>
              </a:rPr>
              <a:t>4</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hlinkClick r:id="rId3">
                  <a:extLst>
                    <a:ext uri="{A12FA001-AC4F-418D-AE19-62706E023703}">
                      <ahyp:hlinkClr xmlns:ahyp="http://schemas.microsoft.com/office/drawing/2018/hyperlinkcolor" val="tx"/>
                    </a:ext>
                  </a:extLst>
                </a:hlinkClick>
              </a:rPr>
              <a:t>5</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t>
            </a:r>
            <a:endParaRPr lang="en-GB" sz="1200" kern="1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buNone/>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buNone/>
            </a:pP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Encourage the use of AI-generated designs for exploratory purposes but maintain human control over the final creative decisions.[</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hlinkClick r:id="rId3">
                  <a:extLst>
                    <a:ext uri="{A12FA001-AC4F-418D-AE19-62706E023703}">
                      <ahyp:hlinkClr xmlns:ahyp="http://schemas.microsoft.com/office/drawing/2018/hyperlinkcolor" val="tx"/>
                    </a:ext>
                  </a:extLst>
                </a:hlinkClick>
              </a:rPr>
              <a:t>5</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t>
            </a:r>
          </a:p>
          <a:p>
            <a:pPr marL="146047" indent="0">
              <a:buNone/>
            </a:pPr>
            <a:endParaRPr lang="en-GB" sz="1200" b="1" kern="1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buNone/>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Prioritise Ethical AI Development through Ethical Guidelines and Best Practices:</a:t>
            </a:r>
            <a:r>
              <a:rPr lang="en-GB" sz="1200" b="1" kern="100" dirty="0">
                <a:solidFill>
                  <a:schemeClr val="bg2"/>
                </a:solidFill>
                <a:latin typeface="Roboto" panose="02000000000000000000" pitchFamily="2" charset="0"/>
                <a:ea typeface="Roboto" panose="02000000000000000000" pitchFamily="2" charset="0"/>
                <a:cs typeface="Roboto" panose="02000000000000000000" pitchFamily="2" charset="0"/>
              </a:rPr>
              <a:t>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Develop ethical guidelines and best practices for the responsible use of AI in graphic design workflows with ethical principles in mind, such as transparency, accountability, and fairness.[</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hlinkClick r:id="rId4">
                  <a:extLst>
                    <a:ext uri="{A12FA001-AC4F-418D-AE19-62706E023703}">
                      <ahyp:hlinkClr xmlns:ahyp="http://schemas.microsoft.com/office/drawing/2018/hyperlinkcolor" val="tx"/>
                    </a:ext>
                  </a:extLst>
                </a:hlinkClick>
              </a:rPr>
              <a:t>2</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t>
            </a:r>
          </a:p>
          <a:p>
            <a:pPr marL="146047" indent="0">
              <a:buNone/>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buNone/>
            </a:pP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Offer a standardised approach for reporting the use of AI in scientific research through "AI Usage Cards".[</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hlinkClick r:id="rId5">
                  <a:extLst>
                    <a:ext uri="{A12FA001-AC4F-418D-AE19-62706E023703}">
                      <ahyp:hlinkClr xmlns:ahyp="http://schemas.microsoft.com/office/drawing/2018/hyperlinkcolor" val="tx"/>
                    </a:ext>
                  </a:extLst>
                </a:hlinkClick>
              </a:rPr>
              <a:t>1</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t>
            </a:r>
          </a:p>
          <a:p>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The key is to use AI as a tool to </a:t>
            </a:r>
            <a:r>
              <a:rPr lang="en-GB" sz="1200" i="1" dirty="0">
                <a:solidFill>
                  <a:schemeClr val="bg2"/>
                </a:solidFill>
                <a:latin typeface="Roboto" panose="02000000000000000000" pitchFamily="2" charset="0"/>
                <a:ea typeface="Roboto" panose="02000000000000000000" pitchFamily="2" charset="0"/>
                <a:cs typeface="Roboto" panose="02000000000000000000" pitchFamily="2" charset="0"/>
              </a:rPr>
              <a:t>enhance and support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the creative process while maintaining human oversight, ethical considerations, and the ability to refine the final outputs. </a:t>
            </a:r>
          </a:p>
          <a:p>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Transparency, safeguards against bias, and collaborative human-AI workflows are essential for the responsible use of AI in graphic design.    </a:t>
            </a:r>
            <a:endParaRPr lang="en-GB" sz="1200" kern="100" dirty="0">
              <a:solidFill>
                <a:schemeClr val="bg2"/>
              </a:solidFill>
              <a:latin typeface="Roboto" panose="02000000000000000000" pitchFamily="2" charset="0"/>
              <a:ea typeface="Roboto" panose="02000000000000000000" pitchFamily="2" charset="0"/>
              <a:cs typeface="Roboto" panose="02000000000000000000" pitchFamily="2" charset="0"/>
            </a:endParaRPr>
          </a:p>
        </p:txBody>
      </p:sp>
      <p:sp>
        <p:nvSpPr>
          <p:cNvPr id="4" name="TextBox 3">
            <a:extLst>
              <a:ext uri="{FF2B5EF4-FFF2-40B4-BE49-F238E27FC236}">
                <a16:creationId xmlns:a16="http://schemas.microsoft.com/office/drawing/2014/main" id="{54574A93-8E07-EC7A-F068-FC56C7DDF8B3}"/>
              </a:ext>
            </a:extLst>
          </p:cNvPr>
          <p:cNvSpPr txBox="1"/>
          <p:nvPr/>
        </p:nvSpPr>
        <p:spPr>
          <a:xfrm>
            <a:off x="1092496" y="677825"/>
            <a:ext cx="5915402" cy="369332"/>
          </a:xfrm>
          <a:prstGeom prst="rect">
            <a:avLst/>
          </a:prstGeom>
          <a:noFill/>
        </p:spPr>
        <p:txBody>
          <a:bodyPr wrap="none" rtlCol="0">
            <a:spAutoFit/>
          </a:bodyPr>
          <a:lstStyle/>
          <a:p>
            <a:r>
              <a:rPr lang="en-GB" sz="1800" b="1" dirty="0">
                <a:solidFill>
                  <a:srgbClr val="AF7B51"/>
                </a:solidFill>
                <a:latin typeface="Roboto" panose="02000000000000000000" pitchFamily="2" charset="0"/>
                <a:ea typeface="Roboto" panose="02000000000000000000" pitchFamily="2" charset="0"/>
                <a:cs typeface="Roboto" panose="02000000000000000000" pitchFamily="2" charset="0"/>
              </a:rPr>
              <a:t>Using AI-generated graphic design responsibly (</a:t>
            </a:r>
            <a:r>
              <a:rPr lang="en-GB" sz="1800" b="1" dirty="0" err="1">
                <a:solidFill>
                  <a:srgbClr val="AF7B51"/>
                </a:solidFill>
                <a:latin typeface="Roboto" panose="02000000000000000000" pitchFamily="2" charset="0"/>
                <a:ea typeface="Roboto" panose="02000000000000000000" pitchFamily="2" charset="0"/>
                <a:cs typeface="Roboto" panose="02000000000000000000" pitchFamily="2" charset="0"/>
              </a:rPr>
              <a:t>cont</a:t>
            </a:r>
            <a:r>
              <a:rPr lang="en-GB" sz="1800" b="1" dirty="0">
                <a:solidFill>
                  <a:srgbClr val="AF7B51"/>
                </a:solidFill>
                <a:latin typeface="Roboto" panose="02000000000000000000" pitchFamily="2" charset="0"/>
                <a:ea typeface="Roboto" panose="02000000000000000000" pitchFamily="2" charset="0"/>
                <a:cs typeface="Roboto" panose="02000000000000000000" pitchFamily="2" charset="0"/>
              </a:rPr>
              <a:t>) : </a:t>
            </a:r>
          </a:p>
        </p:txBody>
      </p:sp>
    </p:spTree>
    <p:extLst>
      <p:ext uri="{BB962C8B-B14F-4D97-AF65-F5344CB8AC3E}">
        <p14:creationId xmlns:p14="http://schemas.microsoft.com/office/powerpoint/2010/main" val="4172733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ED7A5-0156-BE66-2D7D-A63C6867B743}"/>
              </a:ext>
            </a:extLst>
          </p:cNvPr>
          <p:cNvSpPr>
            <a:spLocks noGrp="1"/>
          </p:cNvSpPr>
          <p:nvPr>
            <p:ph type="title"/>
          </p:nvPr>
        </p:nvSpPr>
        <p:spPr>
          <a:xfrm>
            <a:off x="1305474" y="226288"/>
            <a:ext cx="2410605" cy="515334"/>
          </a:xfrm>
        </p:spPr>
        <p:txBody>
          <a:bodyPr>
            <a:normAutofit/>
          </a:bodyPr>
          <a:lstStyle/>
          <a:p>
            <a:pPr>
              <a:lnSpc>
                <a:spcPct val="120000"/>
              </a:lnSpc>
            </a:pPr>
            <a:r>
              <a:rPr lang="en-GB" sz="1800" b="1" dirty="0">
                <a:latin typeface="Roboto" panose="02000000000000000000" pitchFamily="2" charset="0"/>
                <a:ea typeface="Roboto" panose="02000000000000000000" pitchFamily="2" charset="0"/>
                <a:cs typeface="Roboto" panose="02000000000000000000" pitchFamily="2" charset="0"/>
              </a:rPr>
              <a:t>Impact on Artists</a:t>
            </a:r>
          </a:p>
        </p:txBody>
      </p:sp>
      <p:sp>
        <p:nvSpPr>
          <p:cNvPr id="3" name="Text Placeholder 2">
            <a:extLst>
              <a:ext uri="{FF2B5EF4-FFF2-40B4-BE49-F238E27FC236}">
                <a16:creationId xmlns:a16="http://schemas.microsoft.com/office/drawing/2014/main" id="{64122CF7-A6A3-A890-FC14-3679D2D4F99B}"/>
              </a:ext>
            </a:extLst>
          </p:cNvPr>
          <p:cNvSpPr>
            <a:spLocks noGrp="1"/>
          </p:cNvSpPr>
          <p:nvPr>
            <p:ph type="body" idx="1"/>
          </p:nvPr>
        </p:nvSpPr>
        <p:spPr>
          <a:xfrm>
            <a:off x="295054" y="1735013"/>
            <a:ext cx="8117958" cy="3182200"/>
          </a:xfrm>
        </p:spPr>
        <p:txBody>
          <a:bodyPr>
            <a:noAutofit/>
          </a:bodyPr>
          <a:lstStyle/>
          <a:p>
            <a:pPr marL="146047" indent="0">
              <a:lnSpc>
                <a:spcPct val="120000"/>
              </a:lnSpc>
              <a:buNone/>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Increased Competition: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AI-generated designs can be produced quickly and at a lower cost, making it more challenging for human artists to compete on price and turnaround time.</a:t>
            </a:r>
          </a:p>
          <a:p>
            <a:pPr marL="146047" indent="0">
              <a:lnSpc>
                <a:spcPct val="120000"/>
              </a:lnSpc>
              <a:buNone/>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lnSpc>
                <a:spcPct val="120000"/>
              </a:lnSpc>
              <a:buNone/>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Potential Job Displacement</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 There is a risk that AI could automate certain design tasks, leading to a reduction in demand for human designers, especially for more routine or repetitive work.</a:t>
            </a:r>
          </a:p>
          <a:p>
            <a:pPr marL="146047" indent="0">
              <a:lnSpc>
                <a:spcPct val="120000"/>
              </a:lnSpc>
              <a:buNone/>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lnSpc>
                <a:spcPct val="120000"/>
              </a:lnSpc>
              <a:buNone/>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Changing Skill Requirements: </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As AI becomes more prevalent, artists may need to develop new skills, such as understanding and working with AI systems, to remain competitive.</a:t>
            </a:r>
          </a:p>
          <a:p>
            <a:pPr marL="146047" indent="0">
              <a:lnSpc>
                <a:spcPct val="120000"/>
              </a:lnSpc>
              <a:buNone/>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lnSpc>
                <a:spcPct val="120000"/>
              </a:lnSpc>
              <a:buNone/>
            </a:pPr>
            <a:r>
              <a:rPr lang="en-GB" sz="1200" b="1" dirty="0">
                <a:solidFill>
                  <a:schemeClr val="bg2"/>
                </a:solidFill>
                <a:latin typeface="Roboto" panose="02000000000000000000" pitchFamily="2" charset="0"/>
                <a:ea typeface="Roboto" panose="02000000000000000000" pitchFamily="2" charset="0"/>
                <a:cs typeface="Roboto" panose="02000000000000000000" pitchFamily="2" charset="0"/>
              </a:rPr>
              <a:t>Concerns about Originality and Authenticity</a:t>
            </a: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 Some artists worry that the widespread use of AI-generated designs could diminish the perceived value and uniqueness of human-created artwork.</a:t>
            </a:r>
          </a:p>
          <a:p>
            <a:pPr marL="146047" indent="0">
              <a:lnSpc>
                <a:spcPct val="120000"/>
              </a:lnSpc>
              <a:buNone/>
            </a:pPr>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a:p>
            <a:pPr marL="146047" indent="0">
              <a:lnSpc>
                <a:spcPct val="120000"/>
              </a:lnSpc>
              <a:buNone/>
            </a:pPr>
            <a:r>
              <a:rPr lang="en-GB" sz="1200" dirty="0">
                <a:solidFill>
                  <a:schemeClr val="bg2"/>
                </a:solidFill>
                <a:latin typeface="Roboto" panose="02000000000000000000" pitchFamily="2" charset="0"/>
                <a:ea typeface="Roboto" panose="02000000000000000000" pitchFamily="2" charset="0"/>
                <a:cs typeface="Roboto" panose="02000000000000000000" pitchFamily="2" charset="0"/>
              </a:rPr>
              <a:t>To address these challenges, artists should focus on developing their unique creative vision, building strong relationships with clients, and exploring ways to integrate AI tools into their workflow in a complementary manner.</a:t>
            </a:r>
          </a:p>
          <a:p>
            <a:endParaRPr lang="en-GB" sz="1200" dirty="0">
              <a:solidFill>
                <a:schemeClr val="bg2"/>
              </a:solidFill>
              <a:latin typeface="Roboto" panose="02000000000000000000" pitchFamily="2" charset="0"/>
              <a:ea typeface="Roboto" panose="02000000000000000000" pitchFamily="2" charset="0"/>
              <a:cs typeface="Roboto" panose="02000000000000000000" pitchFamily="2" charset="0"/>
            </a:endParaRPr>
          </a:p>
        </p:txBody>
      </p:sp>
      <p:sp>
        <p:nvSpPr>
          <p:cNvPr id="5" name="TextBox 4">
            <a:extLst>
              <a:ext uri="{FF2B5EF4-FFF2-40B4-BE49-F238E27FC236}">
                <a16:creationId xmlns:a16="http://schemas.microsoft.com/office/drawing/2014/main" id="{3E114A79-2359-D56B-6DC0-15260D697E2C}"/>
              </a:ext>
            </a:extLst>
          </p:cNvPr>
          <p:cNvSpPr txBox="1"/>
          <p:nvPr/>
        </p:nvSpPr>
        <p:spPr>
          <a:xfrm>
            <a:off x="295054" y="807335"/>
            <a:ext cx="7453233" cy="1070486"/>
          </a:xfrm>
          <a:prstGeom prst="rect">
            <a:avLst/>
          </a:prstGeom>
          <a:noFill/>
        </p:spPr>
        <p:txBody>
          <a:bodyPr wrap="square">
            <a:spAutoFit/>
          </a:bodyPr>
          <a:lstStyle/>
          <a:p>
            <a:pPr marL="146047">
              <a:lnSpc>
                <a:spcPct val="120000"/>
              </a:lnSpc>
            </a:pPr>
            <a:r>
              <a:rPr lang="en-GB" sz="1350" dirty="0">
                <a:solidFill>
                  <a:schemeClr val="bg2"/>
                </a:solidFill>
                <a:latin typeface="Roboto" panose="02000000000000000000" pitchFamily="2" charset="0"/>
                <a:ea typeface="Roboto" panose="02000000000000000000" pitchFamily="2" charset="0"/>
                <a:cs typeface="Roboto" panose="02000000000000000000" pitchFamily="2" charset="0"/>
              </a:rPr>
              <a:t>The rise of AI-generated graphic design has raised concerns among human artists about the potential displacement of their work and the devaluation of their skills. Some key impacts on artists include:</a:t>
            </a:r>
          </a:p>
          <a:p>
            <a:pPr marL="146047">
              <a:lnSpc>
                <a:spcPct val="120000"/>
              </a:lnSpc>
            </a:pPr>
            <a:endParaRPr lang="en-GB" sz="1350" dirty="0">
              <a:solidFill>
                <a:schemeClr val="bg2"/>
              </a:solidFill>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3906591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ED7A5-0156-BE66-2D7D-A63C6867B743}"/>
              </a:ext>
            </a:extLst>
          </p:cNvPr>
          <p:cNvSpPr>
            <a:spLocks noGrp="1"/>
          </p:cNvSpPr>
          <p:nvPr>
            <p:ph type="title"/>
          </p:nvPr>
        </p:nvSpPr>
        <p:spPr>
          <a:xfrm>
            <a:off x="1297500" y="393751"/>
            <a:ext cx="7038900" cy="443564"/>
          </a:xfrm>
        </p:spPr>
        <p:txBody>
          <a:bodyPr>
            <a:normAutofit fontScale="90000"/>
          </a:bodyPr>
          <a:lstStyle/>
          <a:p>
            <a:r>
              <a:rPr lang="en-GB" sz="2400" b="1" kern="100" dirty="0">
                <a:latin typeface="Roboto" panose="02000000000000000000" pitchFamily="2" charset="0"/>
                <a:ea typeface="Roboto" panose="02000000000000000000" pitchFamily="2" charset="0"/>
                <a:cs typeface="Roboto" panose="02000000000000000000" pitchFamily="2" charset="0"/>
              </a:rPr>
              <a:t>Citations</a:t>
            </a:r>
            <a:endParaRPr lang="en-GB" b="1" dirty="0">
              <a:latin typeface="Roboto" panose="02000000000000000000" pitchFamily="2" charset="0"/>
              <a:ea typeface="Roboto" panose="02000000000000000000" pitchFamily="2" charset="0"/>
              <a:cs typeface="Roboto" panose="02000000000000000000" pitchFamily="2" charset="0"/>
            </a:endParaRPr>
          </a:p>
        </p:txBody>
      </p:sp>
      <p:sp>
        <p:nvSpPr>
          <p:cNvPr id="3" name="Text Placeholder 2">
            <a:extLst>
              <a:ext uri="{FF2B5EF4-FFF2-40B4-BE49-F238E27FC236}">
                <a16:creationId xmlns:a16="http://schemas.microsoft.com/office/drawing/2014/main" id="{64122CF7-A6A3-A890-FC14-3679D2D4F99B}"/>
              </a:ext>
            </a:extLst>
          </p:cNvPr>
          <p:cNvSpPr>
            <a:spLocks noGrp="1"/>
          </p:cNvSpPr>
          <p:nvPr>
            <p:ph type="body" idx="1"/>
          </p:nvPr>
        </p:nvSpPr>
        <p:spPr>
          <a:xfrm>
            <a:off x="374797" y="1567550"/>
            <a:ext cx="7961603" cy="2911200"/>
          </a:xfrm>
        </p:spPr>
        <p:txBody>
          <a:bodyPr/>
          <a:lstStyle/>
          <a:p>
            <a:r>
              <a:rPr lang="en-GB" sz="1350" dirty="0">
                <a:solidFill>
                  <a:schemeClr val="bg2"/>
                </a:solidFill>
              </a:rPr>
              <a:t>[1] https://</a:t>
            </a:r>
            <a:r>
              <a:rPr lang="en-GB" sz="1350" dirty="0" err="1">
                <a:solidFill>
                  <a:schemeClr val="bg2"/>
                </a:solidFill>
              </a:rPr>
              <a:t>www.semanticscholar.org</a:t>
            </a:r>
            <a:r>
              <a:rPr lang="en-GB" sz="1350" dirty="0">
                <a:solidFill>
                  <a:schemeClr val="bg2"/>
                </a:solidFill>
              </a:rPr>
              <a:t>/paper/42f697ab3e6f1389bc5235bf8c520cadc58b409a</a:t>
            </a:r>
          </a:p>
          <a:p>
            <a:r>
              <a:rPr lang="en-GB" sz="1350" dirty="0">
                <a:solidFill>
                  <a:schemeClr val="bg2"/>
                </a:solidFill>
              </a:rPr>
              <a:t>[2] https://</a:t>
            </a:r>
            <a:r>
              <a:rPr lang="en-GB" sz="1350" dirty="0" err="1">
                <a:solidFill>
                  <a:schemeClr val="bg2"/>
                </a:solidFill>
              </a:rPr>
              <a:t>arxiv.org</a:t>
            </a:r>
            <a:r>
              <a:rPr lang="en-GB" sz="1350" dirty="0">
                <a:solidFill>
                  <a:schemeClr val="bg2"/>
                </a:solidFill>
              </a:rPr>
              <a:t>/abs/2304.10743</a:t>
            </a:r>
          </a:p>
          <a:p>
            <a:r>
              <a:rPr lang="en-GB" sz="1350" dirty="0">
                <a:solidFill>
                  <a:schemeClr val="bg2"/>
                </a:solidFill>
              </a:rPr>
              <a:t>[3] https://</a:t>
            </a:r>
            <a:r>
              <a:rPr lang="en-GB" sz="1350" dirty="0" err="1">
                <a:solidFill>
                  <a:schemeClr val="bg2"/>
                </a:solidFill>
              </a:rPr>
              <a:t>www.semanticscholar.org</a:t>
            </a:r>
            <a:r>
              <a:rPr lang="en-GB" sz="1350" dirty="0">
                <a:solidFill>
                  <a:schemeClr val="bg2"/>
                </a:solidFill>
              </a:rPr>
              <a:t>/paper/f2e5d2a05555e54f50ad6b96dd136eff4025461f</a:t>
            </a:r>
          </a:p>
          <a:p>
            <a:r>
              <a:rPr lang="en-GB" sz="1350" dirty="0">
                <a:solidFill>
                  <a:schemeClr val="bg2"/>
                </a:solidFill>
              </a:rPr>
              <a:t>[4] https://</a:t>
            </a:r>
            <a:r>
              <a:rPr lang="en-GB" sz="1350" dirty="0" err="1">
                <a:solidFill>
                  <a:schemeClr val="bg2"/>
                </a:solidFill>
              </a:rPr>
              <a:t>arxiv.org</a:t>
            </a:r>
            <a:r>
              <a:rPr lang="en-GB" sz="1350" dirty="0">
                <a:solidFill>
                  <a:schemeClr val="bg2"/>
                </a:solidFill>
              </a:rPr>
              <a:t>/abs/2312.11949</a:t>
            </a:r>
          </a:p>
          <a:p>
            <a:r>
              <a:rPr lang="en-GB" sz="1350" dirty="0">
                <a:solidFill>
                  <a:schemeClr val="bg2"/>
                </a:solidFill>
              </a:rPr>
              <a:t>[5] https://</a:t>
            </a:r>
            <a:r>
              <a:rPr lang="en-GB" sz="1350" dirty="0" err="1">
                <a:solidFill>
                  <a:schemeClr val="bg2"/>
                </a:solidFill>
              </a:rPr>
              <a:t>www.semanticscholar.org</a:t>
            </a:r>
            <a:r>
              <a:rPr lang="en-GB" sz="1350" dirty="0">
                <a:solidFill>
                  <a:schemeClr val="bg2"/>
                </a:solidFill>
              </a:rPr>
              <a:t>/paper/1cfbe667fe5ef110c9eb6a8389de03e0f9f41ebf</a:t>
            </a:r>
          </a:p>
          <a:p>
            <a:pPr marL="146047" indent="0">
              <a:buNone/>
            </a:pPr>
            <a:endParaRPr lang="en-GB" dirty="0">
              <a:solidFill>
                <a:schemeClr val="bg2"/>
              </a:solidFill>
            </a:endParaRPr>
          </a:p>
        </p:txBody>
      </p:sp>
    </p:spTree>
    <p:extLst>
      <p:ext uri="{BB962C8B-B14F-4D97-AF65-F5344CB8AC3E}">
        <p14:creationId xmlns:p14="http://schemas.microsoft.com/office/powerpoint/2010/main" val="4982923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p46"/>
          <p:cNvSpPr txBox="1">
            <a:spLocks noGrp="1"/>
          </p:cNvSpPr>
          <p:nvPr>
            <p:ph type="title"/>
          </p:nvPr>
        </p:nvSpPr>
        <p:spPr>
          <a:xfrm>
            <a:off x="996325" y="443725"/>
            <a:ext cx="7505700" cy="5769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None/>
            </a:pPr>
            <a:r>
              <a:rPr lang="en" sz="2300" b="1">
                <a:latin typeface="Roboto"/>
                <a:ea typeface="Roboto"/>
                <a:cs typeface="Roboto"/>
                <a:sym typeface="Roboto"/>
              </a:rPr>
              <a:t>Team Contribution</a:t>
            </a:r>
            <a:endParaRPr sz="3700" b="1"/>
          </a:p>
        </p:txBody>
      </p:sp>
      <p:graphicFrame>
        <p:nvGraphicFramePr>
          <p:cNvPr id="371" name="Google Shape;371;p46"/>
          <p:cNvGraphicFramePr/>
          <p:nvPr>
            <p:extLst>
              <p:ext uri="{D42A27DB-BD31-4B8C-83A1-F6EECF244321}">
                <p14:modId xmlns:p14="http://schemas.microsoft.com/office/powerpoint/2010/main" val="71618676"/>
              </p:ext>
            </p:extLst>
          </p:nvPr>
        </p:nvGraphicFramePr>
        <p:xfrm>
          <a:off x="1108563" y="1020625"/>
          <a:ext cx="6926875" cy="3842715"/>
        </p:xfrm>
        <a:graphic>
          <a:graphicData uri="http://schemas.openxmlformats.org/drawingml/2006/table">
            <a:tbl>
              <a:tblPr>
                <a:noFill/>
                <a:tableStyleId>{EA320583-3E01-4858-A47B-E577CB266014}</a:tableStyleId>
              </a:tblPr>
              <a:tblGrid>
                <a:gridCol w="1385375">
                  <a:extLst>
                    <a:ext uri="{9D8B030D-6E8A-4147-A177-3AD203B41FA5}">
                      <a16:colId xmlns:a16="http://schemas.microsoft.com/office/drawing/2014/main" val="20000"/>
                    </a:ext>
                  </a:extLst>
                </a:gridCol>
                <a:gridCol w="1385375">
                  <a:extLst>
                    <a:ext uri="{9D8B030D-6E8A-4147-A177-3AD203B41FA5}">
                      <a16:colId xmlns:a16="http://schemas.microsoft.com/office/drawing/2014/main" val="20001"/>
                    </a:ext>
                  </a:extLst>
                </a:gridCol>
                <a:gridCol w="1385375">
                  <a:extLst>
                    <a:ext uri="{9D8B030D-6E8A-4147-A177-3AD203B41FA5}">
                      <a16:colId xmlns:a16="http://schemas.microsoft.com/office/drawing/2014/main" val="20002"/>
                    </a:ext>
                  </a:extLst>
                </a:gridCol>
                <a:gridCol w="1385375">
                  <a:extLst>
                    <a:ext uri="{9D8B030D-6E8A-4147-A177-3AD203B41FA5}">
                      <a16:colId xmlns:a16="http://schemas.microsoft.com/office/drawing/2014/main" val="20003"/>
                    </a:ext>
                  </a:extLst>
                </a:gridCol>
                <a:gridCol w="1385375">
                  <a:extLst>
                    <a:ext uri="{9D8B030D-6E8A-4147-A177-3AD203B41FA5}">
                      <a16:colId xmlns:a16="http://schemas.microsoft.com/office/drawing/2014/main" val="20004"/>
                    </a:ext>
                  </a:extLst>
                </a:gridCol>
              </a:tblGrid>
              <a:tr h="886275">
                <a:tc>
                  <a:txBody>
                    <a:bodyPr/>
                    <a:lstStyle/>
                    <a:p>
                      <a:pPr marL="0" lvl="0" indent="0" algn="ctr" rtl="0">
                        <a:spcBef>
                          <a:spcPts val="0"/>
                        </a:spcBef>
                        <a:spcAft>
                          <a:spcPts val="0"/>
                        </a:spcAft>
                        <a:buNone/>
                      </a:pPr>
                      <a:r>
                        <a:rPr lang="en" sz="1600" b="1">
                          <a:solidFill>
                            <a:schemeClr val="dk2"/>
                          </a:solidFill>
                        </a:rPr>
                        <a:t>Luke Penhalagan</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sz="1200">
                          <a:solidFill>
                            <a:schemeClr val="dk2"/>
                          </a:solidFill>
                        </a:rPr>
                        <a:t>Missed one meeting</a:t>
                      </a:r>
                      <a:endParaRPr sz="1200">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sz="1200">
                          <a:solidFill>
                            <a:schemeClr val="dk2"/>
                          </a:solidFill>
                        </a:rPr>
                        <a:t>Completed all slides required</a:t>
                      </a:r>
                      <a:endParaRPr sz="1200">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a:solidFill>
                            <a:schemeClr val="dk2"/>
                          </a:solidFill>
                        </a:rPr>
                        <a:t>Research / Written</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dirty="0">
                          <a:solidFill>
                            <a:schemeClr val="dk2"/>
                          </a:solidFill>
                        </a:rPr>
                        <a:t>4</a:t>
                      </a:r>
                      <a:endParaRPr dirty="0">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ctr" rtl="0">
                        <a:spcBef>
                          <a:spcPts val="0"/>
                        </a:spcBef>
                        <a:spcAft>
                          <a:spcPts val="0"/>
                        </a:spcAft>
                        <a:buNone/>
                      </a:pPr>
                      <a:r>
                        <a:rPr lang="en" sz="1600" b="1">
                          <a:solidFill>
                            <a:schemeClr val="dk2"/>
                          </a:solidFill>
                        </a:rPr>
                        <a:t>Charlie Wilkins</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sz="1200">
                          <a:solidFill>
                            <a:schemeClr val="dk2"/>
                          </a:solidFill>
                        </a:rPr>
                        <a:t>Missed two meetings</a:t>
                      </a:r>
                      <a:endParaRPr sz="1200">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sz="1200">
                          <a:solidFill>
                            <a:schemeClr val="dk2"/>
                          </a:solidFill>
                        </a:rPr>
                        <a:t>Completed all slides required</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a:solidFill>
                            <a:schemeClr val="dk2"/>
                          </a:solidFill>
                        </a:rPr>
                        <a:t>Research</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dirty="0">
                          <a:solidFill>
                            <a:schemeClr val="dk2"/>
                          </a:solidFill>
                        </a:rPr>
                        <a:t>4</a:t>
                      </a:r>
                    </a:p>
                    <a:p>
                      <a:pPr marL="0" lvl="0" indent="0" algn="l" rtl="0">
                        <a:spcBef>
                          <a:spcPts val="0"/>
                        </a:spcBef>
                        <a:spcAft>
                          <a:spcPts val="0"/>
                        </a:spcAft>
                        <a:buNone/>
                      </a:pPr>
                      <a:endParaRPr dirty="0">
                        <a:solidFill>
                          <a:schemeClr val="dk2"/>
                        </a:solidFill>
                        <a:highlight>
                          <a:schemeClr val="lt1"/>
                        </a:highlight>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ctr" rtl="0">
                        <a:spcBef>
                          <a:spcPts val="0"/>
                        </a:spcBef>
                        <a:spcAft>
                          <a:spcPts val="0"/>
                        </a:spcAft>
                        <a:buNone/>
                      </a:pPr>
                      <a:r>
                        <a:rPr lang="en" sz="1600" b="1">
                          <a:solidFill>
                            <a:schemeClr val="dk2"/>
                          </a:solidFill>
                        </a:rPr>
                        <a:t> Kyle Hudson</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sz="1200">
                          <a:solidFill>
                            <a:schemeClr val="dk2"/>
                          </a:solidFill>
                        </a:rPr>
                        <a:t>Contributed to all teams meetings</a:t>
                      </a:r>
                      <a:endParaRPr sz="1200">
                        <a:solidFill>
                          <a:schemeClr val="dk2"/>
                        </a:solidFill>
                      </a:endParaRPr>
                    </a:p>
                    <a:p>
                      <a:pPr marL="0" lvl="0" indent="0" algn="l" rtl="0">
                        <a:spcBef>
                          <a:spcPts val="0"/>
                        </a:spcBef>
                        <a:spcAft>
                          <a:spcPts val="0"/>
                        </a:spcAft>
                        <a:buNone/>
                      </a:pP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sz="1200">
                          <a:solidFill>
                            <a:schemeClr val="dk2"/>
                          </a:solidFill>
                        </a:rPr>
                        <a:t>Completed all slides required</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sz="1200">
                          <a:solidFill>
                            <a:schemeClr val="dk2"/>
                          </a:solidFill>
                        </a:rPr>
                        <a:t>Coding Program</a:t>
                      </a:r>
                      <a:endParaRPr sz="1200">
                        <a:solidFill>
                          <a:schemeClr val="dk2"/>
                        </a:solidFill>
                      </a:endParaRPr>
                    </a:p>
                    <a:p>
                      <a:pPr marL="0" lvl="0" indent="0" algn="l" rtl="0">
                        <a:spcBef>
                          <a:spcPts val="0"/>
                        </a:spcBef>
                        <a:spcAft>
                          <a:spcPts val="0"/>
                        </a:spcAft>
                        <a:buNone/>
                      </a:pPr>
                      <a:endParaRPr sz="1200">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dirty="0">
                          <a:solidFill>
                            <a:schemeClr val="dk2"/>
                          </a:solidFill>
                        </a:rPr>
                        <a:t>3</a:t>
                      </a:r>
                      <a:endParaRPr dirty="0">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ctr" rtl="0">
                        <a:spcBef>
                          <a:spcPts val="0"/>
                        </a:spcBef>
                        <a:spcAft>
                          <a:spcPts val="0"/>
                        </a:spcAft>
                        <a:buNone/>
                      </a:pPr>
                      <a:r>
                        <a:rPr lang="en" sz="1600" b="1">
                          <a:solidFill>
                            <a:schemeClr val="dk2"/>
                          </a:solidFill>
                        </a:rPr>
                        <a:t>Rhys Davies</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sz="1200">
                          <a:solidFill>
                            <a:schemeClr val="dk2"/>
                          </a:solidFill>
                        </a:rPr>
                        <a:t>Contributed to all teams meetings</a:t>
                      </a:r>
                      <a:endParaRPr sz="1200">
                        <a:solidFill>
                          <a:schemeClr val="dk2"/>
                        </a:solidFill>
                      </a:endParaRPr>
                    </a:p>
                    <a:p>
                      <a:pPr marL="0" lvl="0" indent="0" algn="l" rtl="0">
                        <a:spcBef>
                          <a:spcPts val="0"/>
                        </a:spcBef>
                        <a:spcAft>
                          <a:spcPts val="0"/>
                        </a:spcAft>
                        <a:buNone/>
                      </a:pP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sz="1200">
                          <a:solidFill>
                            <a:schemeClr val="dk2"/>
                          </a:solidFill>
                        </a:rPr>
                        <a:t>Completed all slides required</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sz="1200">
                          <a:solidFill>
                            <a:schemeClr val="dk2"/>
                          </a:solidFill>
                        </a:rPr>
                        <a:t>Designed Website</a:t>
                      </a:r>
                      <a:endParaRPr sz="1200">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a:solidFill>
                            <a:schemeClr val="dk2"/>
                          </a:solidFill>
                        </a:rPr>
                        <a:t>5</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0" lvl="0" indent="0" algn="ctr" rtl="0">
                        <a:spcBef>
                          <a:spcPts val="0"/>
                        </a:spcBef>
                        <a:spcAft>
                          <a:spcPts val="0"/>
                        </a:spcAft>
                        <a:buNone/>
                      </a:pPr>
                      <a:r>
                        <a:rPr lang="en" sz="1600" b="1">
                          <a:solidFill>
                            <a:schemeClr val="dk2"/>
                          </a:solidFill>
                        </a:rPr>
                        <a:t>Cameron Brown</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sz="1200">
                          <a:solidFill>
                            <a:schemeClr val="dk2"/>
                          </a:solidFill>
                        </a:rPr>
                        <a:t>Contributed to all teams meetings</a:t>
                      </a:r>
                      <a:endParaRPr sz="1200">
                        <a:solidFill>
                          <a:schemeClr val="dk2"/>
                        </a:solidFill>
                      </a:endParaRPr>
                    </a:p>
                    <a:p>
                      <a:pPr marL="0" lvl="0" indent="0" algn="l" rtl="0">
                        <a:spcBef>
                          <a:spcPts val="0"/>
                        </a:spcBef>
                        <a:spcAft>
                          <a:spcPts val="0"/>
                        </a:spcAft>
                        <a:buNone/>
                      </a:pP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sz="1200">
                          <a:solidFill>
                            <a:schemeClr val="dk2"/>
                          </a:solidFill>
                        </a:rPr>
                        <a:t>Completed all slides required</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a:solidFill>
                            <a:schemeClr val="dk2"/>
                          </a:solidFill>
                        </a:rPr>
                        <a:t>Research / Written</a:t>
                      </a:r>
                      <a:endParaRPr>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 dirty="0">
                          <a:solidFill>
                            <a:schemeClr val="dk2"/>
                          </a:solidFill>
                        </a:rPr>
                        <a:t>4</a:t>
                      </a:r>
                      <a:endParaRPr dirty="0">
                        <a:solidFill>
                          <a:schemeClr val="dk2"/>
                        </a:solidFill>
                      </a:endParaRPr>
                    </a:p>
                  </a:txBody>
                  <a:tcPr marL="91425" marR="91425" marT="91425" marB="91425">
                    <a:lnL w="19050" cap="flat" cmpd="sng">
                      <a:solidFill>
                        <a:srgbClr val="9E9E9E"/>
                      </a:solidFill>
                      <a:prstDash val="solid"/>
                      <a:round/>
                      <a:headEnd type="none" w="sm" len="sm"/>
                      <a:tailEnd type="none" w="sm" len="sm"/>
                    </a:lnL>
                    <a:lnR w="19050" cap="flat" cmpd="sng">
                      <a:solidFill>
                        <a:srgbClr val="9E9E9E"/>
                      </a:solidFill>
                      <a:prstDash val="solid"/>
                      <a:round/>
                      <a:headEnd type="none" w="sm" len="sm"/>
                      <a:tailEnd type="none" w="sm" len="sm"/>
                    </a:lnR>
                    <a:lnT w="19050" cap="flat" cmpd="sng">
                      <a:solidFill>
                        <a:srgbClr val="9E9E9E"/>
                      </a:solidFill>
                      <a:prstDash val="solid"/>
                      <a:round/>
                      <a:headEnd type="none" w="sm" len="sm"/>
                      <a:tailEnd type="none" w="sm" len="sm"/>
                    </a:lnT>
                    <a:lnB w="19050" cap="flat" cmpd="sng">
                      <a:solidFill>
                        <a:srgbClr val="9E9E9E"/>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372" name="Google Shape;372;p46"/>
          <p:cNvSpPr txBox="1"/>
          <p:nvPr/>
        </p:nvSpPr>
        <p:spPr>
          <a:xfrm>
            <a:off x="206925" y="209225"/>
            <a:ext cx="1771800" cy="395100"/>
          </a:xfrm>
          <a:prstGeom prst="rect">
            <a:avLst/>
          </a:prstGeom>
          <a:noFill/>
          <a:ln>
            <a:noFill/>
          </a:ln>
        </p:spPr>
        <p:txBody>
          <a:bodyPr spcFirstLastPara="1" wrap="square" lIns="91425" tIns="91425" rIns="91425" bIns="91425" anchor="t" anchorCtr="0">
            <a:spAutoFit/>
          </a:bodyPr>
          <a:lstStyle/>
          <a:p>
            <a:pPr marL="0" lvl="0" indent="0" algn="l" rtl="0">
              <a:lnSpc>
                <a:spcPct val="90000"/>
              </a:lnSpc>
              <a:spcBef>
                <a:spcPts val="0"/>
              </a:spcBef>
              <a:spcAft>
                <a:spcPts val="0"/>
              </a:spcAft>
              <a:buNone/>
            </a:pPr>
            <a:r>
              <a:rPr lang="en" sz="1520" b="1">
                <a:solidFill>
                  <a:schemeClr val="lt1"/>
                </a:solidFill>
                <a:latin typeface="Calibri"/>
                <a:ea typeface="Calibri"/>
                <a:cs typeface="Calibri"/>
                <a:sym typeface="Calibri"/>
              </a:rPr>
              <a:t>LP</a:t>
            </a:r>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47"/>
          <p:cNvSpPr txBox="1">
            <a:spLocks noGrp="1"/>
          </p:cNvSpPr>
          <p:nvPr>
            <p:ph type="title"/>
          </p:nvPr>
        </p:nvSpPr>
        <p:spPr>
          <a:xfrm>
            <a:off x="367400" y="384125"/>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Summary and conclusion</a:t>
            </a:r>
            <a:endParaRPr b="1"/>
          </a:p>
        </p:txBody>
      </p:sp>
      <p:sp>
        <p:nvSpPr>
          <p:cNvPr id="378" name="Google Shape;378;p47"/>
          <p:cNvSpPr txBox="1">
            <a:spLocks noGrp="1"/>
          </p:cNvSpPr>
          <p:nvPr>
            <p:ph type="body" idx="1"/>
          </p:nvPr>
        </p:nvSpPr>
        <p:spPr>
          <a:xfrm>
            <a:off x="467650" y="1042100"/>
            <a:ext cx="7505700" cy="2448000"/>
          </a:xfrm>
          <a:prstGeom prst="rect">
            <a:avLst/>
          </a:prstGeom>
        </p:spPr>
        <p:txBody>
          <a:bodyPr spcFirstLastPara="1" wrap="square" lIns="91425" tIns="91425" rIns="91425" bIns="91425" anchor="t" anchorCtr="0">
            <a:normAutofit lnSpcReduction="10000"/>
          </a:bodyPr>
          <a:lstStyle/>
          <a:p>
            <a:pPr marL="457200" lvl="0" indent="-322103" algn="l" rtl="0">
              <a:spcBef>
                <a:spcPts val="0"/>
              </a:spcBef>
              <a:spcAft>
                <a:spcPts val="0"/>
              </a:spcAft>
              <a:buSzPct val="100000"/>
              <a:buChar char="●"/>
            </a:pPr>
            <a:r>
              <a:rPr lang="en" sz="1900"/>
              <a:t>Overview of generative AI</a:t>
            </a:r>
            <a:endParaRPr sz="1900"/>
          </a:p>
          <a:p>
            <a:pPr marL="457200" lvl="0" indent="-322103" algn="l" rtl="0">
              <a:spcBef>
                <a:spcPts val="0"/>
              </a:spcBef>
              <a:spcAft>
                <a:spcPts val="0"/>
              </a:spcAft>
              <a:buSzPct val="100000"/>
              <a:buChar char="●"/>
            </a:pPr>
            <a:r>
              <a:rPr lang="en" sz="1900"/>
              <a:t>Discussion of possible discrimination and bias regarding AI use</a:t>
            </a:r>
            <a:endParaRPr sz="1900"/>
          </a:p>
          <a:p>
            <a:pPr marL="457200" lvl="0" indent="-322103" algn="l" rtl="0">
              <a:spcBef>
                <a:spcPts val="0"/>
              </a:spcBef>
              <a:spcAft>
                <a:spcPts val="0"/>
              </a:spcAft>
              <a:buSzPct val="100000"/>
              <a:buChar char="●"/>
            </a:pPr>
            <a:r>
              <a:rPr lang="en" sz="1900"/>
              <a:t>How AI is affecting the job market and the general public</a:t>
            </a:r>
            <a:endParaRPr sz="1900"/>
          </a:p>
          <a:p>
            <a:pPr marL="457200" lvl="0" indent="-322103" algn="l" rtl="0">
              <a:spcBef>
                <a:spcPts val="0"/>
              </a:spcBef>
              <a:spcAft>
                <a:spcPts val="0"/>
              </a:spcAft>
              <a:buSzPct val="100000"/>
              <a:buChar char="●"/>
            </a:pPr>
            <a:r>
              <a:rPr lang="en" sz="1900"/>
              <a:t>Explanation of the privacy and security concerns</a:t>
            </a:r>
            <a:endParaRPr sz="1900"/>
          </a:p>
          <a:p>
            <a:pPr marL="457200" lvl="0" indent="-322103" algn="l" rtl="0">
              <a:spcBef>
                <a:spcPts val="0"/>
              </a:spcBef>
              <a:spcAft>
                <a:spcPts val="0"/>
              </a:spcAft>
              <a:buSzPct val="100000"/>
              <a:buChar char="●"/>
            </a:pPr>
            <a:r>
              <a:rPr lang="en" sz="1900"/>
              <a:t>Why it’s important to copyright and protect your work</a:t>
            </a:r>
            <a:endParaRPr sz="1900"/>
          </a:p>
          <a:p>
            <a:pPr marL="457200" lvl="0" indent="-322103" algn="l" rtl="0">
              <a:spcBef>
                <a:spcPts val="0"/>
              </a:spcBef>
              <a:spcAft>
                <a:spcPts val="0"/>
              </a:spcAft>
              <a:buSzPct val="100000"/>
              <a:buChar char="●"/>
            </a:pPr>
            <a:r>
              <a:rPr lang="en" sz="1900"/>
              <a:t>Go over and research more into AI</a:t>
            </a:r>
            <a:endParaRPr sz="1900"/>
          </a:p>
          <a:p>
            <a:pPr marL="457200" lvl="0" indent="-322103" algn="l" rtl="0">
              <a:spcBef>
                <a:spcPts val="0"/>
              </a:spcBef>
              <a:spcAft>
                <a:spcPts val="0"/>
              </a:spcAft>
              <a:buSzPct val="100000"/>
              <a:buChar char="●"/>
            </a:pPr>
            <a:r>
              <a:rPr lang="en" sz="1900"/>
              <a:t>Keep the website up to date as new ethical issues arise</a:t>
            </a:r>
            <a:endParaRPr sz="1900"/>
          </a:p>
          <a:p>
            <a:pPr marL="0" lvl="0" indent="0" algn="l" rtl="0">
              <a:spcBef>
                <a:spcPts val="1200"/>
              </a:spcBef>
              <a:spcAft>
                <a:spcPts val="0"/>
              </a:spcAft>
              <a:buNone/>
            </a:pPr>
            <a:endParaRPr sz="1900">
              <a:solidFill>
                <a:srgbClr val="000000"/>
              </a:solidFill>
            </a:endParaRPr>
          </a:p>
          <a:p>
            <a:pPr marL="457200" lvl="0" indent="0" algn="l" rtl="0">
              <a:spcBef>
                <a:spcPts val="1200"/>
              </a:spcBef>
              <a:spcAft>
                <a:spcPts val="1200"/>
              </a:spcAft>
              <a:buNone/>
            </a:pPr>
            <a:endParaRPr sz="1900">
              <a:solidFill>
                <a:srgbClr val="000000"/>
              </a:solidFill>
            </a:endParaRPr>
          </a:p>
        </p:txBody>
      </p:sp>
      <p:sp>
        <p:nvSpPr>
          <p:cNvPr id="379" name="Google Shape;379;p47"/>
          <p:cNvSpPr txBox="1"/>
          <p:nvPr/>
        </p:nvSpPr>
        <p:spPr>
          <a:xfrm>
            <a:off x="8492025" y="4585500"/>
            <a:ext cx="434700" cy="33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CB</a:t>
            </a:r>
            <a:endParaRPr sz="1300" b="1">
              <a:solidFill>
                <a:schemeClr val="lt1"/>
              </a:solidFill>
              <a:latin typeface="Lato"/>
              <a:ea typeface="Lato"/>
              <a:cs typeface="Lato"/>
              <a:sym typeface="Lato"/>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83"/>
        <p:cNvGrpSpPr/>
        <p:nvPr/>
      </p:nvGrpSpPr>
      <p:grpSpPr>
        <a:xfrm>
          <a:off x="0" y="0"/>
          <a:ext cx="0" cy="0"/>
          <a:chOff x="0" y="0"/>
          <a:chExt cx="0" cy="0"/>
        </a:xfrm>
      </p:grpSpPr>
      <p:sp>
        <p:nvSpPr>
          <p:cNvPr id="384" name="Google Shape;384;p48"/>
          <p:cNvSpPr txBox="1">
            <a:spLocks noGrp="1"/>
          </p:cNvSpPr>
          <p:nvPr>
            <p:ph type="title"/>
          </p:nvPr>
        </p:nvSpPr>
        <p:spPr>
          <a:xfrm>
            <a:off x="181750" y="129425"/>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References </a:t>
            </a:r>
            <a:endParaRPr b="1"/>
          </a:p>
        </p:txBody>
      </p:sp>
      <p:sp>
        <p:nvSpPr>
          <p:cNvPr id="385" name="Google Shape;385;p48"/>
          <p:cNvSpPr txBox="1">
            <a:spLocks noGrp="1"/>
          </p:cNvSpPr>
          <p:nvPr>
            <p:ph type="body" idx="1"/>
          </p:nvPr>
        </p:nvSpPr>
        <p:spPr>
          <a:xfrm>
            <a:off x="274725" y="673200"/>
            <a:ext cx="8505600" cy="4698000"/>
          </a:xfrm>
          <a:prstGeom prst="rect">
            <a:avLst/>
          </a:prstGeom>
        </p:spPr>
        <p:txBody>
          <a:bodyPr spcFirstLastPara="1" wrap="square" lIns="91425" tIns="91425" rIns="91425" bIns="91425" anchor="t" anchorCtr="0">
            <a:noAutofit/>
          </a:bodyPr>
          <a:lstStyle/>
          <a:p>
            <a:pPr marL="0" lvl="0" indent="0" algn="l" rtl="0">
              <a:lnSpc>
                <a:spcPct val="105000"/>
              </a:lnSpc>
              <a:spcBef>
                <a:spcPts val="0"/>
              </a:spcBef>
              <a:spcAft>
                <a:spcPts val="0"/>
              </a:spcAft>
              <a:buSzPts val="605"/>
              <a:buNone/>
            </a:pPr>
            <a:r>
              <a:rPr lang="en" sz="400" b="1"/>
              <a:t>[1] R. A. Elbra, “A Practical Guide to the Computer Misuse Act 1990,” 1990.</a:t>
            </a:r>
            <a:endParaRPr sz="400" b="1"/>
          </a:p>
          <a:p>
            <a:pPr marL="0" lvl="0" indent="0" algn="l" rtl="0">
              <a:lnSpc>
                <a:spcPct val="105000"/>
              </a:lnSpc>
              <a:spcBef>
                <a:spcPts val="1200"/>
              </a:spcBef>
              <a:spcAft>
                <a:spcPts val="0"/>
              </a:spcAft>
              <a:buSzPts val="605"/>
              <a:buNone/>
            </a:pPr>
            <a:r>
              <a:rPr lang="en" sz="400" b="1"/>
              <a:t>[2] M. Mairaj, “Review on Three-Factor Authorization based on different IoT Devices,” Global Conference on Wireless and Optical Technologies, 2023.</a:t>
            </a:r>
            <a:endParaRPr sz="400" b="1"/>
          </a:p>
          <a:p>
            <a:pPr marL="0" lvl="0" indent="0" algn="l" rtl="0">
              <a:lnSpc>
                <a:spcPct val="105000"/>
              </a:lnSpc>
              <a:spcBef>
                <a:spcPts val="1200"/>
              </a:spcBef>
              <a:spcAft>
                <a:spcPts val="0"/>
              </a:spcAft>
              <a:buSzPts val="605"/>
              <a:buNone/>
            </a:pPr>
            <a:r>
              <a:rPr lang="en" sz="400" b="1"/>
              <a:t>[3] M. e. a. Wazzan, “Internet of Things Botnet Detection Approaches: Analysis and Recommendations for Future Research,” Applied Sciences, 2021.</a:t>
            </a:r>
            <a:endParaRPr sz="400" b="1"/>
          </a:p>
          <a:p>
            <a:pPr marL="0" lvl="0" indent="0" algn="l" rtl="0">
              <a:lnSpc>
                <a:spcPct val="105000"/>
              </a:lnSpc>
              <a:spcBef>
                <a:spcPts val="1200"/>
              </a:spcBef>
              <a:spcAft>
                <a:spcPts val="0"/>
              </a:spcAft>
              <a:buSzPts val="605"/>
              <a:buNone/>
            </a:pPr>
            <a:r>
              <a:rPr lang="en" sz="400" b="1"/>
              <a:t>[4] s. Helmi, “A Review of Penetration Testing Frameworks, Tools, and Application Areas,” IEEE 7th International, 2023.</a:t>
            </a:r>
            <a:endParaRPr sz="400" b="1"/>
          </a:p>
          <a:p>
            <a:pPr marL="0" lvl="0" indent="0" algn="l" rtl="0">
              <a:lnSpc>
                <a:spcPct val="105000"/>
              </a:lnSpc>
              <a:spcBef>
                <a:spcPts val="1200"/>
              </a:spcBef>
              <a:spcAft>
                <a:spcPts val="0"/>
              </a:spcAft>
              <a:buSzPts val="605"/>
              <a:buNone/>
            </a:pPr>
            <a:r>
              <a:rPr lang="en" sz="400" b="1"/>
              <a:t>[5] A. Dawson, “87% of UK organisations are vulnerable to cyberattacks in the age of AI, research reveals,” Microsoft, 2024.</a:t>
            </a:r>
            <a:endParaRPr sz="400" b="1"/>
          </a:p>
          <a:p>
            <a:pPr marL="0" lvl="0" indent="0" algn="l" rtl="0">
              <a:lnSpc>
                <a:spcPct val="105000"/>
              </a:lnSpc>
              <a:spcBef>
                <a:spcPts val="1200"/>
              </a:spcBef>
              <a:spcAft>
                <a:spcPts val="0"/>
              </a:spcAft>
              <a:buSzPts val="605"/>
              <a:buNone/>
            </a:pPr>
            <a:r>
              <a:rPr lang="en" sz="400" b="1"/>
              <a:t>[6] “elevenlabs,” elevenlabs, 2021. [Online]. Available: https://elevenlabs.io/.</a:t>
            </a:r>
            <a:endParaRPr sz="400" b="1"/>
          </a:p>
          <a:p>
            <a:pPr marL="0" lvl="0" indent="0" algn="l" rtl="0">
              <a:lnSpc>
                <a:spcPct val="105000"/>
              </a:lnSpc>
              <a:spcBef>
                <a:spcPts val="1200"/>
              </a:spcBef>
              <a:spcAft>
                <a:spcPts val="0"/>
              </a:spcAft>
              <a:buSzPts val="605"/>
              <a:buNone/>
            </a:pPr>
            <a:r>
              <a:rPr lang="en" sz="400" b="1"/>
              <a:t>[7] PSA Certified JSA, “The History of IoT Security,” psacertified, 8 September 2023. [Online]. Available: https://www.psacertified.org/blog/a-history-of-iot-security/. [Accessed 21 04 2024].</a:t>
            </a:r>
            <a:endParaRPr sz="400" b="1"/>
          </a:p>
          <a:p>
            <a:pPr marL="0" lvl="0" indent="0" algn="l" rtl="0">
              <a:lnSpc>
                <a:spcPct val="105000"/>
              </a:lnSpc>
              <a:spcBef>
                <a:spcPts val="1200"/>
              </a:spcBef>
              <a:spcAft>
                <a:spcPts val="0"/>
              </a:spcAft>
              <a:buSzPts val="605"/>
              <a:buNone/>
            </a:pPr>
            <a:r>
              <a:rPr lang="en" sz="400" b="1"/>
              <a:t>[8] W. Alsabbagh, “A New Injection Threat on S7-1500 PLCs - Disrupting the Physical Process Offline,” IEEE Open Journal of the Industrial Electronics Society, 2022.</a:t>
            </a:r>
            <a:endParaRPr sz="400" b="1"/>
          </a:p>
          <a:p>
            <a:pPr marL="0" lvl="0" indent="0" algn="l" rtl="0">
              <a:lnSpc>
                <a:spcPct val="105000"/>
              </a:lnSpc>
              <a:spcBef>
                <a:spcPts val="1200"/>
              </a:spcBef>
              <a:spcAft>
                <a:spcPts val="0"/>
              </a:spcAft>
              <a:buSzPts val="605"/>
              <a:buNone/>
            </a:pPr>
            <a:r>
              <a:rPr lang="en" sz="400" b="1"/>
              <a:t>[9]M. Dignum et al., "Ethics by Design: Necessity or Curse?," in Proc. AAAI/ACM Conf. AI, Ethics, and Society, 2018, pp. 60-66.</a:t>
            </a:r>
            <a:endParaRPr sz="400" b="1"/>
          </a:p>
          <a:p>
            <a:pPr marL="0" lvl="0" indent="0" algn="l" rtl="0">
              <a:lnSpc>
                <a:spcPct val="105000"/>
              </a:lnSpc>
              <a:spcBef>
                <a:spcPts val="1200"/>
              </a:spcBef>
              <a:spcAft>
                <a:spcPts val="0"/>
              </a:spcAft>
              <a:buSzPts val="605"/>
              <a:buNone/>
            </a:pPr>
            <a:r>
              <a:rPr lang="en" sz="400" b="1"/>
              <a:t>[10]V. Dignum, "Responsible Artificial Intelligence: How to Develop and Use AI in a Responsible Way," Springer, 2019.</a:t>
            </a:r>
            <a:endParaRPr sz="400" b="1"/>
          </a:p>
          <a:p>
            <a:pPr marL="0" lvl="0" indent="0" algn="l" rtl="0">
              <a:lnSpc>
                <a:spcPct val="105000"/>
              </a:lnSpc>
              <a:spcBef>
                <a:spcPts val="1200"/>
              </a:spcBef>
              <a:spcAft>
                <a:spcPts val="0"/>
              </a:spcAft>
              <a:buSzPts val="605"/>
              <a:buNone/>
            </a:pPr>
            <a:r>
              <a:rPr lang="en" sz="400" b="1"/>
              <a:t>[11]IEEE, "Ethically Aligned Design: A Vision for Prioritizing Human Well-being with Autonomous and Intelligent Systems," 2019. [Online]. Available: https://standards.ieee.org/content/dam/ieee-standards/standards/web/documents/other/ead1e.pdf</a:t>
            </a:r>
            <a:endParaRPr sz="400" b="1"/>
          </a:p>
          <a:p>
            <a:pPr marL="0" lvl="0" indent="0" algn="l" rtl="0">
              <a:lnSpc>
                <a:spcPct val="105000"/>
              </a:lnSpc>
              <a:spcBef>
                <a:spcPts val="1200"/>
              </a:spcBef>
              <a:spcAft>
                <a:spcPts val="0"/>
              </a:spcAft>
              <a:buSzPts val="605"/>
              <a:buNone/>
            </a:pPr>
            <a:r>
              <a:rPr lang="en" sz="400" b="1"/>
              <a:t>[12]R. Arkin, "Governing Lethal Behavior in Autonomous Robots," CRC Press, 2009.</a:t>
            </a:r>
            <a:endParaRPr sz="400" b="1"/>
          </a:p>
          <a:p>
            <a:pPr marL="0" lvl="0" indent="0" algn="l" rtl="0">
              <a:lnSpc>
                <a:spcPct val="105000"/>
              </a:lnSpc>
              <a:spcBef>
                <a:spcPts val="1200"/>
              </a:spcBef>
              <a:spcAft>
                <a:spcPts val="0"/>
              </a:spcAft>
              <a:buSzPts val="605"/>
              <a:buNone/>
            </a:pPr>
            <a:r>
              <a:rPr lang="en" sz="400" b="1"/>
              <a:t>[13]N. Bostrom, "Superintelligence: Paths, Dangers, Strategies," Oxford University Press, 2014.</a:t>
            </a:r>
            <a:endParaRPr sz="400" b="1"/>
          </a:p>
          <a:p>
            <a:pPr marL="0" lvl="0" indent="0" algn="l" rtl="0">
              <a:lnSpc>
                <a:spcPct val="105000"/>
              </a:lnSpc>
              <a:spcBef>
                <a:spcPts val="1200"/>
              </a:spcBef>
              <a:spcAft>
                <a:spcPts val="0"/>
              </a:spcAft>
              <a:buSzPts val="605"/>
              <a:buNone/>
            </a:pPr>
            <a:r>
              <a:rPr lang="en" sz="400" b="1"/>
              <a:t> [14]J. Bryson and P. Winfield, "Standard Models for Ethics Towards Robots," in Proc. AISB Convention, 2017.</a:t>
            </a:r>
            <a:endParaRPr sz="400" b="1"/>
          </a:p>
          <a:p>
            <a:pPr marL="0" lvl="0" indent="0" algn="l" rtl="0">
              <a:lnSpc>
                <a:spcPct val="105000"/>
              </a:lnSpc>
              <a:spcBef>
                <a:spcPts val="1200"/>
              </a:spcBef>
              <a:spcAft>
                <a:spcPts val="0"/>
              </a:spcAft>
              <a:buSzPts val="605"/>
              <a:buNone/>
            </a:pPr>
            <a:r>
              <a:rPr lang="en" sz="400" b="1"/>
              <a:t> [15]L. Dennis et al., "Paths to Explainable Artificial Intelligence," in Proc. IJCAI Workshop on Explainable AI, 2016.</a:t>
            </a:r>
            <a:endParaRPr sz="400" b="1"/>
          </a:p>
          <a:p>
            <a:pPr marL="0" lvl="0" indent="0" algn="l" rtl="0">
              <a:lnSpc>
                <a:spcPct val="105000"/>
              </a:lnSpc>
              <a:spcBef>
                <a:spcPts val="1200"/>
              </a:spcBef>
              <a:spcAft>
                <a:spcPts val="0"/>
              </a:spcAft>
              <a:buSzPts val="605"/>
              <a:buNone/>
            </a:pPr>
            <a:r>
              <a:rPr lang="en" sz="400" b="1"/>
              <a:t> [16]V. Eubanks, "Automating Inequality: How High-Tech Tools Profile, Police, and Punish the Poor," St. Martin's Press, 2018.  </a:t>
            </a:r>
            <a:endParaRPr sz="400" b="1"/>
          </a:p>
          <a:p>
            <a:pPr marL="0" lvl="0" indent="0" algn="l" rtl="0">
              <a:lnSpc>
                <a:spcPct val="105000"/>
              </a:lnSpc>
              <a:spcBef>
                <a:spcPts val="1200"/>
              </a:spcBef>
              <a:spcAft>
                <a:spcPts val="0"/>
              </a:spcAft>
              <a:buSzPts val="605"/>
              <a:buNone/>
            </a:pPr>
            <a:r>
              <a:rPr lang="en" sz="400" b="1"/>
              <a:t> [17]B. Friedman and D. Hendry, "Value Sensitive Design: Shaping Technology with Moral Imagination," MIT Press, 2019.</a:t>
            </a:r>
            <a:endParaRPr sz="400" b="1"/>
          </a:p>
          <a:p>
            <a:pPr marL="0" lvl="0" indent="0" algn="l" rtl="0">
              <a:lnSpc>
                <a:spcPct val="105000"/>
              </a:lnSpc>
              <a:spcBef>
                <a:spcPts val="1200"/>
              </a:spcBef>
              <a:spcAft>
                <a:spcPts val="0"/>
              </a:spcAft>
              <a:buSzPts val="605"/>
              <a:buNone/>
            </a:pPr>
            <a:r>
              <a:rPr lang="en" sz="400" b="1"/>
              <a:t> [18]S. Russell et al., "Ethics of Artificial Intelligence," Nature, vol. 521, no. 7553, pp. 415-418, 2015.</a:t>
            </a:r>
            <a:endParaRPr sz="400" b="1"/>
          </a:p>
          <a:p>
            <a:pPr marL="0" lvl="0" indent="0" algn="l" rtl="0">
              <a:lnSpc>
                <a:spcPct val="105000"/>
              </a:lnSpc>
              <a:spcBef>
                <a:spcPts val="1200"/>
              </a:spcBef>
              <a:spcAft>
                <a:spcPts val="0"/>
              </a:spcAft>
              <a:buSzPts val="605"/>
              <a:buNone/>
            </a:pPr>
            <a:r>
              <a:rPr lang="en" sz="400" b="1"/>
              <a:t>[19] N. Sharkey, "Killing Made Easy: From Joysticks to Politics," in Robot Ethics: The Ethical and Social Implications of Robotics, P. Lin et al., Eds. MIT Press, 2012.</a:t>
            </a:r>
            <a:endParaRPr sz="100" b="1"/>
          </a:p>
          <a:p>
            <a:pPr marL="0" lvl="0" indent="0" algn="l" rtl="0">
              <a:lnSpc>
                <a:spcPct val="105000"/>
              </a:lnSpc>
              <a:spcBef>
                <a:spcPts val="1200"/>
              </a:spcBef>
              <a:spcAft>
                <a:spcPts val="1200"/>
              </a:spcAft>
              <a:buSzPts val="605"/>
              <a:buNone/>
            </a:pPr>
            <a:endParaRPr sz="100" b="1">
              <a:solidFill>
                <a:srgbClr val="000000"/>
              </a:solidFill>
            </a:endParaRPr>
          </a:p>
        </p:txBody>
      </p:sp>
      <p:sp>
        <p:nvSpPr>
          <p:cNvPr id="386" name="Google Shape;386;p48"/>
          <p:cNvSpPr txBox="1"/>
          <p:nvPr/>
        </p:nvSpPr>
        <p:spPr>
          <a:xfrm>
            <a:off x="8582550" y="4635000"/>
            <a:ext cx="1089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KH</a:t>
            </a:r>
            <a:endParaRPr sz="1300" b="1">
              <a:solidFill>
                <a:schemeClr val="lt1"/>
              </a:solidFill>
              <a:latin typeface="Lato"/>
              <a:ea typeface="Lato"/>
              <a:cs typeface="Lato"/>
              <a:sym typeface="Lato"/>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pic>
        <p:nvPicPr>
          <p:cNvPr id="391" name="Google Shape;391;p49"/>
          <p:cNvPicPr preferRelativeResize="0"/>
          <p:nvPr/>
        </p:nvPicPr>
        <p:blipFill>
          <a:blip r:embed="rId3">
            <a:alphaModFix/>
          </a:blip>
          <a:stretch>
            <a:fillRect/>
          </a:stretch>
        </p:blipFill>
        <p:spPr>
          <a:xfrm>
            <a:off x="4091400" y="2448350"/>
            <a:ext cx="246800" cy="246800"/>
          </a:xfrm>
          <a:prstGeom prst="rect">
            <a:avLst/>
          </a:prstGeom>
          <a:noFill/>
          <a:ln>
            <a:noFill/>
          </a:ln>
        </p:spPr>
      </p:pic>
      <p:pic>
        <p:nvPicPr>
          <p:cNvPr id="392" name="Google Shape;392;p49"/>
          <p:cNvPicPr preferRelativeResize="0"/>
          <p:nvPr/>
        </p:nvPicPr>
        <p:blipFill>
          <a:blip r:embed="rId3">
            <a:alphaModFix/>
          </a:blip>
          <a:stretch>
            <a:fillRect/>
          </a:stretch>
        </p:blipFill>
        <p:spPr>
          <a:xfrm>
            <a:off x="5272275" y="2554750"/>
            <a:ext cx="123400" cy="123400"/>
          </a:xfrm>
          <a:prstGeom prst="rect">
            <a:avLst/>
          </a:prstGeom>
          <a:noFill/>
          <a:ln>
            <a:noFill/>
          </a:ln>
        </p:spPr>
      </p:pic>
      <p:sp>
        <p:nvSpPr>
          <p:cNvPr id="393" name="Google Shape;393;p49"/>
          <p:cNvSpPr txBox="1">
            <a:spLocks noGrp="1"/>
          </p:cNvSpPr>
          <p:nvPr>
            <p:ph type="title"/>
          </p:nvPr>
        </p:nvSpPr>
        <p:spPr>
          <a:xfrm>
            <a:off x="2886950" y="2114700"/>
            <a:ext cx="3503100" cy="9141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b="1"/>
              <a:t>Any Questions?</a:t>
            </a:r>
            <a:endParaRPr b="1"/>
          </a:p>
        </p:txBody>
      </p:sp>
      <p:sp>
        <p:nvSpPr>
          <p:cNvPr id="394" name="Google Shape;394;p49"/>
          <p:cNvSpPr txBox="1"/>
          <p:nvPr/>
        </p:nvSpPr>
        <p:spPr>
          <a:xfrm>
            <a:off x="207750" y="200575"/>
            <a:ext cx="1089000" cy="5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b="1">
                <a:solidFill>
                  <a:schemeClr val="lt1"/>
                </a:solidFill>
                <a:latin typeface="Lato"/>
                <a:ea typeface="Lato"/>
                <a:cs typeface="Lato"/>
                <a:sym typeface="Lato"/>
              </a:rPr>
              <a:t>RD</a:t>
            </a:r>
            <a:endParaRPr sz="1300" b="1">
              <a:solidFill>
                <a:schemeClr val="lt1"/>
              </a:solidFill>
              <a:latin typeface="Lato"/>
              <a:ea typeface="Lato"/>
              <a:cs typeface="Lato"/>
              <a:sym typeface="Lato"/>
            </a:endParaRPr>
          </a:p>
        </p:txBody>
      </p:sp>
    </p:spTree>
  </p:cSld>
  <p:clrMapOvr>
    <a:masterClrMapping/>
  </p:clrMapOvr>
  <mc:AlternateContent xmlns:mc="http://schemas.openxmlformats.org/markup-compatibility/2006" xmlns:p14="http://schemas.microsoft.com/office/powerpoint/2010/main">
    <mc:Choice Requires="p14">
      <p:transition spd="slow" p14:dur="25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TotalTime>
  <Words>7490</Words>
  <Application>Microsoft Macintosh PowerPoint</Application>
  <PresentationFormat>On-screen Show (16:9)</PresentationFormat>
  <Paragraphs>417</Paragraphs>
  <Slides>47</Slides>
  <Notes>41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Arial</vt:lpstr>
      <vt:lpstr>Roboto</vt:lpstr>
      <vt:lpstr>Calibri</vt:lpstr>
      <vt:lpstr>Lato</vt:lpstr>
      <vt:lpstr>Courier New</vt:lpstr>
      <vt:lpstr>Nunito</vt:lpstr>
      <vt:lpstr>Shift</vt:lpstr>
      <vt:lpstr>Ethics In AI</vt:lpstr>
      <vt:lpstr>Contents</vt:lpstr>
      <vt:lpstr>General overview of AI</vt:lpstr>
      <vt:lpstr>Overview of AI</vt:lpstr>
      <vt:lpstr>Generative AI</vt:lpstr>
      <vt:lpstr>Types of AI</vt:lpstr>
      <vt:lpstr>Identifying issues </vt:lpstr>
      <vt:lpstr>Cloning / Replicating Voices</vt:lpstr>
      <vt:lpstr>Surveillance and monitoring concerns</vt:lpstr>
      <vt:lpstr>Data poisoning</vt:lpstr>
      <vt:lpstr>Data privacy concerns</vt:lpstr>
      <vt:lpstr>Transparency and Accountability</vt:lpstr>
      <vt:lpstr>Ethical guidelines and standards</vt:lpstr>
      <vt:lpstr>Ethical guidelines and standards</vt:lpstr>
      <vt:lpstr>Different methods of AI functionality</vt:lpstr>
      <vt:lpstr>Artificial General Intelligence (AGI) risks</vt:lpstr>
      <vt:lpstr>Impacts on Artists</vt:lpstr>
      <vt:lpstr>Impacts on Artists</vt:lpstr>
      <vt:lpstr>Bias and Fairness</vt:lpstr>
      <vt:lpstr>Algorithmic bias</vt:lpstr>
      <vt:lpstr>Discrimination risks</vt:lpstr>
      <vt:lpstr>Using Al-generated graphic design responsibly:  </vt:lpstr>
      <vt:lpstr>Our Main Concern and Solution</vt:lpstr>
      <vt:lpstr>PowerPoint Presentation</vt:lpstr>
      <vt:lpstr>PowerPoint Presentation</vt:lpstr>
      <vt:lpstr>PowerPoint Presentation</vt:lpstr>
      <vt:lpstr>PowerPoint Presentation</vt:lpstr>
      <vt:lpstr>PixelVeil</vt:lpstr>
      <vt:lpstr>How our program works</vt:lpstr>
      <vt:lpstr>PowerPoint Presentation</vt:lpstr>
      <vt:lpstr>PowerPoint Presentation</vt:lpstr>
      <vt:lpstr>PowerPoint Presentation</vt:lpstr>
      <vt:lpstr>How it differs from similar programs</vt:lpstr>
      <vt:lpstr>Ethical Challenges and Societal Impact</vt:lpstr>
      <vt:lpstr>AI in IoT agriculture/environment/communities (Charlie Wilkins)</vt:lpstr>
      <vt:lpstr>Charlie </vt:lpstr>
      <vt:lpstr>Kitchen design using AI</vt:lpstr>
      <vt:lpstr>Kitchen design using AI</vt:lpstr>
      <vt:lpstr>Charlie </vt:lpstr>
      <vt:lpstr>PowerPoint Presentation</vt:lpstr>
      <vt:lpstr>PowerPoint Presentation</vt:lpstr>
      <vt:lpstr>Impact on Artists</vt:lpstr>
      <vt:lpstr>Citations</vt:lpstr>
      <vt:lpstr>Team Contribution</vt:lpstr>
      <vt:lpstr>Summary and conclusion</vt:lpstr>
      <vt:lpstr>References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 In AI</dc:title>
  <cp:lastModifiedBy>Charlie Wilkins</cp:lastModifiedBy>
  <cp:revision>2</cp:revision>
  <dcterms:modified xsi:type="dcterms:W3CDTF">2024-05-09T21:31:50Z</dcterms:modified>
</cp:coreProperties>
</file>