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73" r:id="rId11"/>
    <p:sldId id="274" r:id="rId12"/>
    <p:sldId id="275" r:id="rId13"/>
    <p:sldId id="276" r:id="rId14"/>
    <p:sldId id="277" r:id="rId15"/>
    <p:sldId id="268" r:id="rId16"/>
    <p:sldId id="269" r:id="rId17"/>
    <p:sldId id="270" r:id="rId18"/>
    <p:sldId id="271" r:id="rId19"/>
    <p:sldId id="272" r:id="rId20"/>
    <p:sldId id="260" r:id="rId21"/>
    <p:sldId id="278" r:id="rId22"/>
    <p:sldId id="279" r:id="rId23"/>
    <p:sldId id="28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2670" autoAdjust="0"/>
  </p:normalViewPr>
  <p:slideViewPr>
    <p:cSldViewPr snapToGrid="0">
      <p:cViewPr>
        <p:scale>
          <a:sx n="80" d="100"/>
          <a:sy n="80" d="100"/>
        </p:scale>
        <p:origin x="106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58E3FD-F93D-4C2C-86A1-B9180328C5F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74C52B-0067-4010-8137-1C5AB7E56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690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Schoolbook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F11606D-E415-4A6C-9082-0BEB9210E6A5}" type="slidenum">
              <a:rPr lang="en-US" altLang="en-US">
                <a:solidFill>
                  <a:srgbClr val="000000"/>
                </a:solidFill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US" altLang="en-US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1322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Schoolbook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B56FB13-8D1B-4178-83C9-8D721F4E4974}" type="slidenum">
              <a:rPr lang="en-GB" altLang="en-US">
                <a:solidFill>
                  <a:srgbClr val="000000"/>
                </a:solidFill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 altLang="en-US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3699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Schoolbook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DF10428-1AAF-478C-86FF-EAF7AA017111}" type="slidenum">
              <a:rPr lang="en-US" altLang="en-US">
                <a:solidFill>
                  <a:srgbClr val="000000"/>
                </a:solidFill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 altLang="en-US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23532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Schoolbook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40498EC-6602-492A-82D4-EFA7BD7D0CCB}" type="slidenum">
              <a:rPr lang="en-US" altLang="en-US">
                <a:solidFill>
                  <a:srgbClr val="000000"/>
                </a:solidFill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US" altLang="en-US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5168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74C52B-0067-4010-8137-1C5AB7E562C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0015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74C52B-0067-4010-8137-1C5AB7E562C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4616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74C52B-0067-4010-8137-1C5AB7E562C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6159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74C52B-0067-4010-8137-1C5AB7E562C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8137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Schoolbook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5E84C04-7E01-4598-8266-33A583982B42}" type="slidenum">
              <a:rPr lang="en-GB" altLang="en-US">
                <a:solidFill>
                  <a:srgbClr val="000000"/>
                </a:solidFill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en-GB" altLang="en-US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82300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66D44E3-D2C6-4B8C-BB3E-A4A6F84D87CE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74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Schoolbook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B0B39DD-EB6A-4C3D-9DFD-9AD09210E32B}" type="slidenum">
              <a:rPr lang="en-GB" altLang="en-US">
                <a:solidFill>
                  <a:srgbClr val="000000"/>
                </a:solidFill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GB" altLang="en-US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33571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74C52B-0067-4010-8137-1C5AB7E562C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365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947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409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906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914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298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729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975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1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046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481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257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61D621-4A17-4225-A13E-85A18B5F6C68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F9E10E-F309-4CB0-855C-768E677F02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390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file:///C:\Users\s.stewart\Downloads\EWC%20Code%20of%20Professional%20Conduct%20&amp;%20Practice%20(E)%20(1).pdf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c.ac.uk/edu/staffguides.htm" TargetMode="External"/><Relationship Id="rId2" Type="http://schemas.openxmlformats.org/officeDocument/2006/relationships/hyperlink" Target="http://www.exeter.ac.uk/fch/work-experience/reflective-writing-guidanc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dirty="0" smtClean="0"/>
              <a:t>ECCH7002 Children and Young People in Focus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dirty="0" smtClean="0"/>
              <a:t>Session </a:t>
            </a:r>
            <a:r>
              <a:rPr lang="en-GB" dirty="0" smtClean="0"/>
              <a:t>8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71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i="1" dirty="0" err="1" smtClean="0"/>
              <a:t>Amcanion</a:t>
            </a:r>
            <a:r>
              <a:rPr lang="en-GB" i="1" dirty="0" smtClean="0"/>
              <a:t> y </a:t>
            </a:r>
            <a:r>
              <a:rPr lang="en-GB" i="1" dirty="0" err="1" smtClean="0"/>
              <a:t>Modiwl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Module 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dirty="0" smtClean="0"/>
              <a:t>To </a:t>
            </a:r>
            <a:r>
              <a:rPr lang="en-GB" dirty="0"/>
              <a:t>enable students to develop an in-depth knowledge and understanding of issues which impact upon the lives of children and young people in contemporary society, including the development of a critical understanding of the theory, policy and practice relating to children’s rights in Wales, UK and the wider world. </a:t>
            </a:r>
            <a:endParaRPr lang="en-GB" dirty="0" smtClean="0"/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To develop advanced understanding of models of well-being and the ability to critique the theory, policy and practice of well-being.  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54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i="1" dirty="0" err="1" smtClean="0"/>
              <a:t>Deilliannau</a:t>
            </a:r>
            <a:r>
              <a:rPr lang="en-GB" i="1" dirty="0" smtClean="0"/>
              <a:t> </a:t>
            </a:r>
            <a:r>
              <a:rPr lang="en-GB" i="1" dirty="0" err="1" smtClean="0"/>
              <a:t>Dysgu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2650" y="1825625"/>
            <a:ext cx="7886700" cy="4751388"/>
          </a:xfrm>
        </p:spPr>
        <p:txBody>
          <a:bodyPr rtlCol="0">
            <a:normAutofit lnSpcReduction="10000"/>
          </a:bodyPr>
          <a:lstStyle/>
          <a:p>
            <a:pPr hangingPunct="0">
              <a:defRPr/>
            </a:pPr>
            <a:r>
              <a:rPr lang="en-GB" sz="2400" dirty="0"/>
              <a:t>Engage critically with theory and policy of health and well-being as it impacts upon the lives of children and young people.</a:t>
            </a:r>
          </a:p>
          <a:p>
            <a:pPr>
              <a:defRPr/>
            </a:pPr>
            <a:r>
              <a:rPr lang="en-GB" sz="2400" dirty="0"/>
              <a:t>Critically analyse ideologies which influence the position of children and young people in contemporary society, e.g. Adverse Childhood Experiences (ACEs).</a:t>
            </a:r>
          </a:p>
          <a:p>
            <a:pPr>
              <a:defRPr/>
            </a:pPr>
            <a:r>
              <a:rPr lang="en-GB" sz="2400" dirty="0"/>
              <a:t>Demonstrate a critical understanding of the cultural and social factors which influence the delivery of services to children and young people to enhance their health, well-being and fulfilment of rights.</a:t>
            </a:r>
          </a:p>
          <a:p>
            <a:pPr>
              <a:defRPr/>
            </a:pPr>
            <a:r>
              <a:rPr lang="en-GB" sz="2400" dirty="0"/>
              <a:t>Critically analyse how government policy and provision can be influenced by media, market forces and consumerism.</a:t>
            </a:r>
          </a:p>
          <a:p>
            <a:pPr hangingPunct="0">
              <a:defRPr/>
            </a:pPr>
            <a:r>
              <a:rPr lang="en-GB" sz="2400" dirty="0"/>
              <a:t>Present their work appropriately, with an understanding of the requirements of critical thinking.</a:t>
            </a:r>
          </a:p>
        </p:txBody>
      </p:sp>
    </p:spTree>
    <p:extLst>
      <p:ext uri="{BB962C8B-B14F-4D97-AF65-F5344CB8AC3E}">
        <p14:creationId xmlns:p14="http://schemas.microsoft.com/office/powerpoint/2010/main" val="1044885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err="1" smtClean="0">
                <a:solidFill>
                  <a:schemeClr val="accent1"/>
                </a:solidFill>
              </a:rPr>
              <a:t>Adlewyrchu</a:t>
            </a:r>
            <a:r>
              <a:rPr lang="en-GB" dirty="0" smtClean="0">
                <a:solidFill>
                  <a:schemeClr val="accent1"/>
                </a:solidFill>
              </a:rPr>
              <a:t/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12825" y="2205039"/>
            <a:ext cx="3657600" cy="100881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  <a:defRPr/>
            </a:pPr>
            <a:r>
              <a:rPr lang="en-GB" sz="3200" dirty="0"/>
              <a:t>What does it mean to ‘reflect’? </a:t>
            </a:r>
          </a:p>
          <a:p>
            <a:pPr marL="0" indent="0">
              <a:buNone/>
              <a:defRPr/>
            </a:pPr>
            <a:endParaRPr lang="en-GB" sz="3200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7018087" y="4416424"/>
            <a:ext cx="3657600" cy="14398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  <a:defRPr/>
            </a:pPr>
            <a:r>
              <a:rPr lang="en-GB" sz="3600" dirty="0" smtClean="0"/>
              <a:t>Who reflects and why? </a:t>
            </a:r>
            <a:endParaRPr lang="en-GB" sz="3600" dirty="0"/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320" y="1879977"/>
            <a:ext cx="2255838" cy="165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2" name="Picture 3" descr="C:\Users\TERRY\AppData\Local\Microsoft\Windows\INetCache\IE\IQSXOLVE\lady-looking-in-mirror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618" y="4077494"/>
            <a:ext cx="2246312" cy="211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2453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0" y="533400"/>
            <a:ext cx="8229600" cy="6135688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  <a:defRPr/>
            </a:pPr>
            <a:r>
              <a:rPr lang="en-US" sz="3700" i="1" dirty="0">
                <a:solidFill>
                  <a:schemeClr val="accent4">
                    <a:lumMod val="50000"/>
                  </a:schemeClr>
                </a:solidFill>
              </a:rPr>
              <a:t>‘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Harry stared at the stone basin. The contents had returned to their original, silvery 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white state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, swirling and rippling beneath his gaze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  <a:defRPr/>
            </a:pPr>
            <a:endParaRPr lang="en-US" sz="6200" i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“ What is it?” Harry asked shakily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  <a:defRPr/>
            </a:pPr>
            <a:endParaRPr lang="en-US" sz="6200" i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“This? It is called a </a:t>
            </a:r>
            <a:r>
              <a:rPr lang="en-US" sz="6200" i="1" dirty="0" err="1">
                <a:solidFill>
                  <a:schemeClr val="accent4">
                    <a:lumMod val="50000"/>
                  </a:schemeClr>
                </a:solidFill>
              </a:rPr>
              <a:t>Pensieve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,” said Dumbledore. “ I sometimes find, and I am sure 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you know 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the feeling, that I simply have too many thoughts and memories crammed into 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my mind.”</a:t>
            </a:r>
          </a:p>
          <a:p>
            <a:pPr marL="0" indent="0">
              <a:buNone/>
              <a:defRPr/>
            </a:pPr>
            <a:endParaRPr lang="en-US" sz="6200" i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“Err,” said Harry who couldn’t truthfully say that he had ever felt anything of the sort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  <a:defRPr/>
            </a:pPr>
            <a:endParaRPr lang="en-US" sz="6200" i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“At these times” said Dumbledore, indicating the stone basin, “ I use the </a:t>
            </a:r>
            <a:r>
              <a:rPr lang="en-US" sz="6200" i="1" dirty="0" err="1">
                <a:solidFill>
                  <a:schemeClr val="accent4">
                    <a:lumMod val="50000"/>
                  </a:schemeClr>
                </a:solidFill>
              </a:rPr>
              <a:t>Pensieve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. 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One simply 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siphons the excess thoughts from one’s mind, pours them into a basin, 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and examines 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them at one’s leisure. It becomes easier to spot patterns and links, 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you understand</a:t>
            </a:r>
            <a:r>
              <a:rPr lang="en-US" sz="6200" i="1" dirty="0">
                <a:solidFill>
                  <a:schemeClr val="accent4">
                    <a:lumMod val="50000"/>
                  </a:schemeClr>
                </a:solidFill>
              </a:rPr>
              <a:t>, when they are in this form.’ </a:t>
            </a:r>
            <a:endParaRPr lang="en-US" sz="6200" i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r>
              <a:rPr lang="en-US" sz="6200" dirty="0">
                <a:solidFill>
                  <a:schemeClr val="accent4">
                    <a:lumMod val="50000"/>
                  </a:schemeClr>
                </a:solidFill>
              </a:rPr>
              <a:t>			</a:t>
            </a:r>
          </a:p>
          <a:p>
            <a:pPr marL="0" indent="0">
              <a:buNone/>
              <a:defRPr/>
            </a:pPr>
            <a:r>
              <a:rPr lang="en-US" sz="6200" dirty="0">
                <a:solidFill>
                  <a:schemeClr val="accent4">
                    <a:lumMod val="50000"/>
                  </a:schemeClr>
                </a:solidFill>
              </a:rPr>
              <a:t>	</a:t>
            </a:r>
            <a:r>
              <a:rPr lang="en-US" sz="6200" dirty="0">
                <a:solidFill>
                  <a:schemeClr val="accent4">
                    <a:lumMod val="50000"/>
                  </a:schemeClr>
                </a:solidFill>
              </a:rPr>
              <a:t>	(J.K. Rowling, Harry Potter and the Goblet of Fire )</a:t>
            </a:r>
          </a:p>
          <a:p>
            <a:pPr marL="0" indent="0">
              <a:buNone/>
              <a:defRPr/>
            </a:pPr>
            <a:endParaRPr lang="en-GB" sz="36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r>
              <a:rPr lang="en-US" sz="2500" dirty="0"/>
              <a:t>http://www.exeter.ac.uk/fch/work-experience/reflective-writing-guidance.pdf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6464335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7467600" cy="1570037"/>
          </a:xfrm>
        </p:spPr>
        <p:txBody>
          <a:bodyPr/>
          <a:lstStyle/>
          <a:p>
            <a:pPr algn="ctr">
              <a:defRPr/>
            </a:pPr>
            <a:r>
              <a:rPr lang="en-GB" sz="3600" dirty="0">
                <a:solidFill>
                  <a:schemeClr val="accent1"/>
                </a:solidFill>
              </a:rPr>
              <a:t>Beth </a:t>
            </a:r>
            <a:r>
              <a:rPr lang="en-GB" sz="3600" dirty="0" err="1">
                <a:solidFill>
                  <a:schemeClr val="accent1"/>
                </a:solidFill>
              </a:rPr>
              <a:t>yw</a:t>
            </a:r>
            <a:r>
              <a:rPr lang="en-GB" sz="3600" dirty="0">
                <a:solidFill>
                  <a:schemeClr val="accent1"/>
                </a:solidFill>
              </a:rPr>
              <a:t> </a:t>
            </a:r>
            <a:r>
              <a:rPr lang="en-GB" sz="3600" dirty="0" err="1">
                <a:solidFill>
                  <a:schemeClr val="accent1"/>
                </a:solidFill>
              </a:rPr>
              <a:t>Adlewyrchu</a:t>
            </a:r>
            <a:r>
              <a:rPr lang="en-GB" sz="3600" dirty="0">
                <a:solidFill>
                  <a:schemeClr val="accent1"/>
                </a:solidFill>
              </a:rPr>
              <a:t>? </a:t>
            </a:r>
            <a:br>
              <a:rPr lang="en-GB" sz="3600" dirty="0">
                <a:solidFill>
                  <a:schemeClr val="accent1"/>
                </a:solidFill>
              </a:rPr>
            </a:br>
            <a:r>
              <a:rPr lang="en-GB" sz="3600" dirty="0"/>
              <a:t>What is reflection?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063750" y="2420938"/>
            <a:ext cx="7467600" cy="31242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GB" dirty="0" smtClean="0">
                <a:latin typeface="Verdana"/>
                <a:ea typeface="Cambria"/>
                <a:cs typeface="Times New Roman"/>
              </a:rPr>
              <a:t>“Active</a:t>
            </a:r>
            <a:r>
              <a:rPr lang="en-GB" dirty="0">
                <a:latin typeface="Verdana"/>
                <a:ea typeface="Cambria"/>
                <a:cs typeface="Times New Roman"/>
              </a:rPr>
              <a:t>, persistent and careful consideration of any belief or supposed form of knowledge in the light of the grounds that support it, and further conclusions to which it leads… it includes a conscious and voluntary effort to establish belief upon a firm basis of evidence and rationality” </a:t>
            </a:r>
            <a:endParaRPr lang="en-GB" dirty="0" smtClean="0">
              <a:latin typeface="Verdana"/>
              <a:ea typeface="Cambria"/>
              <a:cs typeface="Times New Roman"/>
            </a:endParaRPr>
          </a:p>
          <a:p>
            <a:pPr marL="0" indent="0" algn="r">
              <a:buNone/>
              <a:defRPr/>
            </a:pPr>
            <a:r>
              <a:rPr lang="en-GB" dirty="0" smtClean="0">
                <a:latin typeface="Verdana"/>
                <a:ea typeface="Cambria"/>
                <a:cs typeface="Times New Roman"/>
              </a:rPr>
              <a:t>(</a:t>
            </a:r>
            <a:r>
              <a:rPr lang="en-GB" dirty="0">
                <a:latin typeface="Verdana"/>
                <a:ea typeface="Cambria"/>
                <a:cs typeface="Times New Roman"/>
              </a:rPr>
              <a:t>Dewey, </a:t>
            </a:r>
            <a:r>
              <a:rPr lang="en-GB" dirty="0" smtClean="0">
                <a:latin typeface="Verdana"/>
                <a:ea typeface="Cambria"/>
                <a:cs typeface="Times New Roman"/>
              </a:rPr>
              <a:t>1933)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960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lang="en-GB" dirty="0" smtClean="0">
                <a:solidFill>
                  <a:schemeClr val="accent1"/>
                </a:solidFill>
              </a:rPr>
              <a:t>Pam </a:t>
            </a:r>
            <a:r>
              <a:rPr lang="en-GB" dirty="0" err="1" smtClean="0">
                <a:solidFill>
                  <a:schemeClr val="accent1"/>
                </a:solidFill>
              </a:rPr>
              <a:t>adlewyrchu</a:t>
            </a:r>
            <a:r>
              <a:rPr lang="en-GB" dirty="0" smtClean="0">
                <a:solidFill>
                  <a:schemeClr val="accent1"/>
                </a:solidFill>
              </a:rPr>
              <a:t>?</a:t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Why do we reflect?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  <a:defRPr/>
            </a:pPr>
            <a:r>
              <a:rPr lang="en-US" sz="2200" dirty="0" err="1"/>
              <a:t>Rydym</a:t>
            </a:r>
            <a:r>
              <a:rPr lang="en-US" sz="2200" dirty="0"/>
              <a:t> 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adlewyrchu</a:t>
            </a:r>
            <a:r>
              <a:rPr lang="en-US" sz="2200" dirty="0"/>
              <a:t> </a:t>
            </a:r>
            <a:r>
              <a:rPr lang="en-US" sz="2200" dirty="0" err="1"/>
              <a:t>er</a:t>
            </a:r>
            <a:r>
              <a:rPr lang="en-US" sz="2200" dirty="0"/>
              <a:t> </a:t>
            </a:r>
            <a:r>
              <a:rPr lang="en-US" sz="2200" dirty="0" err="1"/>
              <a:t>mwyn</a:t>
            </a:r>
            <a:r>
              <a:rPr lang="en-US" sz="2200" dirty="0"/>
              <a:t>:</a:t>
            </a:r>
          </a:p>
          <a:p>
            <a:pPr>
              <a:defRPr/>
            </a:pPr>
            <a:r>
              <a:rPr lang="en-US" sz="2200" dirty="0" err="1"/>
              <a:t>Ystyried</a:t>
            </a:r>
            <a:r>
              <a:rPr lang="en-US" sz="2200" dirty="0"/>
              <a:t> proses </a:t>
            </a:r>
            <a:r>
              <a:rPr lang="en-US" sz="2200" dirty="0" err="1"/>
              <a:t>dysgu</a:t>
            </a:r>
            <a:r>
              <a:rPr lang="en-US" sz="2200" dirty="0"/>
              <a:t> </a:t>
            </a:r>
            <a:r>
              <a:rPr lang="en-US" sz="2200" dirty="0" err="1"/>
              <a:t>ein</a:t>
            </a:r>
            <a:r>
              <a:rPr lang="en-US" sz="2200" dirty="0"/>
              <a:t> </a:t>
            </a:r>
            <a:r>
              <a:rPr lang="en-US" sz="2200" dirty="0" err="1"/>
              <a:t>hunain</a:t>
            </a:r>
            <a:r>
              <a:rPr lang="en-US" sz="2200" dirty="0"/>
              <a:t> – meta </a:t>
            </a:r>
            <a:r>
              <a:rPr lang="en-US" sz="2200" dirty="0" err="1"/>
              <a:t>wybyddiaeth</a:t>
            </a:r>
            <a:endParaRPr lang="en-US" sz="2200" dirty="0"/>
          </a:p>
          <a:p>
            <a:pPr>
              <a:defRPr/>
            </a:pPr>
            <a:r>
              <a:rPr lang="en-US" sz="2200" dirty="0" err="1"/>
              <a:t>Adolygu’n</a:t>
            </a:r>
            <a:r>
              <a:rPr lang="en-US" sz="2200" dirty="0"/>
              <a:t> </a:t>
            </a:r>
            <a:r>
              <a:rPr lang="en-US" sz="2200" dirty="0" err="1"/>
              <a:t>feirniadol</a:t>
            </a:r>
            <a:r>
              <a:rPr lang="en-US" sz="2200" dirty="0"/>
              <a:t> </a:t>
            </a:r>
            <a:r>
              <a:rPr lang="en-US" sz="2200" dirty="0" err="1"/>
              <a:t>ein</a:t>
            </a:r>
            <a:r>
              <a:rPr lang="en-US" sz="2200" dirty="0"/>
              <a:t> </a:t>
            </a:r>
            <a:r>
              <a:rPr lang="en-US" sz="2200" dirty="0" err="1"/>
              <a:t>hymddygiad</a:t>
            </a:r>
            <a:r>
              <a:rPr lang="en-US" sz="2200" dirty="0"/>
              <a:t> </a:t>
            </a:r>
            <a:r>
              <a:rPr lang="en-US" sz="2200" dirty="0" err="1"/>
              <a:t>neu</a:t>
            </a:r>
            <a:r>
              <a:rPr lang="en-US" sz="2200" dirty="0"/>
              <a:t> </a:t>
            </a:r>
            <a:r>
              <a:rPr lang="en-US" sz="2200" dirty="0" err="1"/>
              <a:t>ddeilliant</a:t>
            </a:r>
            <a:r>
              <a:rPr lang="en-US" sz="2200" dirty="0"/>
              <a:t> </a:t>
            </a:r>
            <a:r>
              <a:rPr lang="en-US" sz="2200" dirty="0" err="1"/>
              <a:t>ymddygiad</a:t>
            </a:r>
            <a:r>
              <a:rPr lang="en-US" sz="2200" dirty="0"/>
              <a:t> (</a:t>
            </a:r>
            <a:r>
              <a:rPr lang="en-US" sz="2200" dirty="0" err="1"/>
              <a:t>e.e</a:t>
            </a:r>
            <a:r>
              <a:rPr lang="en-US" sz="2200" dirty="0"/>
              <a:t>.. </a:t>
            </a:r>
            <a:r>
              <a:rPr lang="en-US" sz="2200" dirty="0" err="1"/>
              <a:t>llyfr</a:t>
            </a:r>
            <a:r>
              <a:rPr lang="en-US" sz="2200" dirty="0"/>
              <a:t>, </a:t>
            </a:r>
            <a:r>
              <a:rPr lang="en-US" sz="2200" dirty="0" err="1"/>
              <a:t>traethawd</a:t>
            </a:r>
            <a:r>
              <a:rPr lang="en-US" sz="2200" dirty="0"/>
              <a:t> ac </a:t>
            </a:r>
            <a:r>
              <a:rPr lang="en-US" sz="2200" dirty="0" err="1"/>
              <a:t>ati</a:t>
            </a:r>
            <a:r>
              <a:rPr lang="en-US" sz="2200" dirty="0"/>
              <a:t>)</a:t>
            </a:r>
          </a:p>
          <a:p>
            <a:pPr>
              <a:defRPr/>
            </a:pPr>
            <a:r>
              <a:rPr lang="en-US" sz="2200" dirty="0" err="1"/>
              <a:t>Adeiladu</a:t>
            </a:r>
            <a:r>
              <a:rPr lang="en-US" sz="2200" dirty="0"/>
              <a:t> </a:t>
            </a:r>
            <a:r>
              <a:rPr lang="en-US" sz="2200" dirty="0" err="1"/>
              <a:t>damcaniaethau</a:t>
            </a:r>
            <a:r>
              <a:rPr lang="en-US" sz="2200" dirty="0"/>
              <a:t> </a:t>
            </a:r>
            <a:r>
              <a:rPr lang="en-US" sz="2200" dirty="0" err="1"/>
              <a:t>wrth</a:t>
            </a:r>
            <a:r>
              <a:rPr lang="en-US" sz="2200" dirty="0"/>
              <a:t> </a:t>
            </a:r>
            <a:r>
              <a:rPr lang="en-US" sz="2200" dirty="0" err="1"/>
              <a:t>cyffredinoldebau</a:t>
            </a:r>
            <a:r>
              <a:rPr lang="en-US" sz="2200" dirty="0"/>
              <a:t> – </a:t>
            </a:r>
            <a:r>
              <a:rPr lang="en-US" sz="2200" dirty="0" err="1"/>
              <a:t>weithiau</a:t>
            </a:r>
            <a:r>
              <a:rPr lang="en-US" sz="2200" dirty="0"/>
              <a:t> </a:t>
            </a:r>
            <a:r>
              <a:rPr lang="en-US" sz="2200" dirty="0" err="1"/>
              <a:t>mewn</a:t>
            </a:r>
            <a:r>
              <a:rPr lang="en-US" sz="2200" dirty="0"/>
              <a:t> </a:t>
            </a:r>
            <a:r>
              <a:rPr lang="en-US" sz="2200" dirty="0" err="1"/>
              <a:t>sefyllfa</a:t>
            </a:r>
            <a:r>
              <a:rPr lang="en-US" sz="2200" dirty="0"/>
              <a:t> </a:t>
            </a:r>
            <a:r>
              <a:rPr lang="en-US" sz="2200" dirty="0" err="1"/>
              <a:t>ymarferol</a:t>
            </a:r>
            <a:r>
              <a:rPr lang="en-US" sz="2200" dirty="0"/>
              <a:t> ac </a:t>
            </a:r>
            <a:r>
              <a:rPr lang="en-US" sz="2200" dirty="0" err="1"/>
              <a:t>weithiau</a:t>
            </a:r>
            <a:r>
              <a:rPr lang="en-US" sz="2200" dirty="0"/>
              <a:t> </a:t>
            </a:r>
            <a:r>
              <a:rPr lang="en-US" sz="2200" dirty="0" err="1"/>
              <a:t>trwy</a:t>
            </a:r>
            <a:r>
              <a:rPr lang="en-US" sz="2200" dirty="0"/>
              <a:t> </a:t>
            </a:r>
            <a:r>
              <a:rPr lang="en-US" sz="2200" dirty="0" err="1"/>
              <a:t>feddwl</a:t>
            </a:r>
            <a:endParaRPr lang="en-US" sz="2200" dirty="0"/>
          </a:p>
          <a:p>
            <a:pPr>
              <a:defRPr/>
            </a:pPr>
            <a:r>
              <a:rPr lang="en-US" sz="2200" dirty="0" err="1"/>
              <a:t>Gwella</a:t>
            </a:r>
            <a:r>
              <a:rPr lang="en-US" sz="2200" dirty="0"/>
              <a:t> </a:t>
            </a:r>
            <a:r>
              <a:rPr lang="en-US" sz="2200" dirty="0" err="1"/>
              <a:t>personol</a:t>
            </a:r>
            <a:endParaRPr lang="en-US" sz="2200" dirty="0"/>
          </a:p>
          <a:p>
            <a:pPr>
              <a:defRPr/>
            </a:pPr>
            <a:r>
              <a:rPr lang="en-US" sz="2200" dirty="0" err="1"/>
              <a:t>Gwneud</a:t>
            </a:r>
            <a:r>
              <a:rPr lang="en-US" sz="2200" dirty="0"/>
              <a:t> </a:t>
            </a:r>
            <a:r>
              <a:rPr lang="en-US" sz="2200" dirty="0" err="1"/>
              <a:t>penderfyniadau</a:t>
            </a:r>
            <a:endParaRPr lang="en-US" sz="2200" dirty="0"/>
          </a:p>
          <a:p>
            <a:pPr>
              <a:defRPr/>
            </a:pPr>
            <a:r>
              <a:rPr lang="en-US" sz="2200" dirty="0" err="1"/>
              <a:t>Ymbweri</a:t>
            </a:r>
            <a:r>
              <a:rPr lang="en-US" sz="2200" dirty="0"/>
              <a:t> </a:t>
            </a:r>
            <a:r>
              <a:rPr lang="en-US" sz="2200" dirty="0" err="1"/>
              <a:t>ein</a:t>
            </a:r>
            <a:r>
              <a:rPr lang="en-US" sz="2200" dirty="0"/>
              <a:t> </a:t>
            </a:r>
            <a:r>
              <a:rPr lang="en-US" sz="2200" dirty="0" err="1"/>
              <a:t>hunain</a:t>
            </a:r>
            <a:r>
              <a:rPr lang="en-US" sz="2200" dirty="0"/>
              <a:t> </a:t>
            </a:r>
            <a:r>
              <a:rPr lang="en-US" sz="2200" dirty="0" err="1"/>
              <a:t>fel</a:t>
            </a:r>
            <a:r>
              <a:rPr lang="en-US" sz="2200" dirty="0"/>
              <a:t> </a:t>
            </a:r>
            <a:r>
              <a:rPr lang="en-US" sz="2200" dirty="0" err="1"/>
              <a:t>unigolion</a:t>
            </a:r>
            <a:r>
              <a:rPr lang="en-US" sz="2200" dirty="0"/>
              <a:t> </a:t>
            </a:r>
            <a:r>
              <a:rPr lang="en-US" sz="2200" dirty="0" err="1"/>
              <a:t>neu</a:t>
            </a:r>
            <a:r>
              <a:rPr lang="en-US" sz="2200" dirty="0"/>
              <a:t> </a:t>
            </a:r>
            <a:r>
              <a:rPr lang="en-US" sz="2200" dirty="0" err="1"/>
              <a:t>i</a:t>
            </a:r>
            <a:r>
              <a:rPr lang="en-US" sz="2200" dirty="0"/>
              <a:t> </a:t>
            </a:r>
            <a:r>
              <a:rPr lang="en-US" sz="2200" dirty="0" err="1"/>
              <a:t>ymbweri</a:t>
            </a:r>
            <a:r>
              <a:rPr lang="en-US" sz="2200" dirty="0"/>
              <a:t> </a:t>
            </a:r>
            <a:r>
              <a:rPr lang="en-US" sz="2200" dirty="0" err="1"/>
              <a:t>ein</a:t>
            </a:r>
            <a:r>
              <a:rPr lang="en-US" sz="2200" dirty="0"/>
              <a:t> </a:t>
            </a:r>
            <a:r>
              <a:rPr lang="en-US" sz="2200" dirty="0" err="1"/>
              <a:t>hunain</a:t>
            </a:r>
            <a:r>
              <a:rPr lang="en-US" sz="2200" dirty="0"/>
              <a:t> o </a:t>
            </a:r>
            <a:r>
              <a:rPr lang="en-US" sz="2200" dirty="0" err="1"/>
              <a:t>fewn</a:t>
            </a:r>
            <a:r>
              <a:rPr lang="en-US" sz="2200" dirty="0"/>
              <a:t> </a:t>
            </a:r>
            <a:r>
              <a:rPr lang="en-US" sz="2200" dirty="0" err="1"/>
              <a:t>cyd-destun</a:t>
            </a:r>
            <a:r>
              <a:rPr lang="en-US" sz="2200" dirty="0"/>
              <a:t> </a:t>
            </a:r>
            <a:r>
              <a:rPr lang="en-US" sz="2200" dirty="0" err="1"/>
              <a:t>ein</a:t>
            </a:r>
            <a:r>
              <a:rPr lang="en-US" sz="2200" dirty="0"/>
              <a:t> </a:t>
            </a:r>
            <a:r>
              <a:rPr lang="en-US" sz="2200" dirty="0" err="1"/>
              <a:t>grŵp</a:t>
            </a:r>
            <a:r>
              <a:rPr lang="en-US" sz="2200" dirty="0"/>
              <a:t> </a:t>
            </a:r>
            <a:r>
              <a:rPr lang="en-US" sz="2200" dirty="0" err="1"/>
              <a:t>cymdeithasol</a:t>
            </a:r>
            <a:r>
              <a:rPr lang="en-US" sz="2200" dirty="0"/>
              <a:t> </a:t>
            </a:r>
          </a:p>
          <a:p>
            <a:pPr marL="0" indent="0" algn="r">
              <a:buNone/>
              <a:defRPr/>
            </a:pPr>
            <a:r>
              <a:rPr lang="en-US" sz="2200" dirty="0"/>
              <a:t>Moon, 1999, pp23</a:t>
            </a:r>
          </a:p>
          <a:p>
            <a:pPr marL="0" indent="0">
              <a:buNone/>
              <a:defRPr/>
            </a:pPr>
            <a:endParaRPr lang="en-US" sz="2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US" sz="1550" i="1" dirty="0"/>
              <a:t>We reflect in order to</a:t>
            </a:r>
            <a:r>
              <a:rPr lang="en-US" sz="1550" b="1" i="1" dirty="0"/>
              <a:t>: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US" sz="1550" i="1" dirty="0"/>
              <a:t>Consider the process of our own learning – a process of metacognition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US" sz="1550" i="1" dirty="0"/>
              <a:t>Critically review something - our own </a:t>
            </a:r>
            <a:r>
              <a:rPr lang="en-US" sz="1550" i="1" dirty="0" err="1"/>
              <a:t>behaviour</a:t>
            </a:r>
            <a:r>
              <a:rPr lang="en-US" sz="1550" i="1" dirty="0"/>
              <a:t>, that of others or the product of </a:t>
            </a:r>
            <a:r>
              <a:rPr lang="en-US" sz="1550" i="1" dirty="0" err="1"/>
              <a:t>behaviour</a:t>
            </a:r>
            <a:r>
              <a:rPr lang="en-US" sz="1550" i="1" dirty="0"/>
              <a:t> (e.g. an essay, book, painting etc.)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US" sz="1550" i="1" dirty="0"/>
              <a:t>Build theory from observations: we draw theory from </a:t>
            </a:r>
            <a:r>
              <a:rPr lang="en-US" sz="1550" i="1" dirty="0" err="1"/>
              <a:t>generalisations</a:t>
            </a:r>
            <a:r>
              <a:rPr lang="en-US" sz="1550" i="1" dirty="0"/>
              <a:t> - sometimes in practical situations, sometimes in thoughts or a mixture of the two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US" sz="1550" i="1" dirty="0"/>
              <a:t>Engage in personal or self development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US" sz="1550" i="1" dirty="0"/>
              <a:t>Make decisions or resolve uncertainty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US" sz="1550" i="1" dirty="0"/>
              <a:t>Empower or emancipate ourselves as individuals (and then it is close to self-development) or to empower/emancipate ourselves within the context of our social groups.</a:t>
            </a:r>
          </a:p>
          <a:p>
            <a:pPr marL="0" indent="0" algn="r">
              <a:buNone/>
              <a:defRPr/>
            </a:pPr>
            <a:r>
              <a:rPr lang="en-US" sz="1550" i="1" dirty="0"/>
              <a:t>				</a:t>
            </a:r>
            <a:r>
              <a:rPr lang="en-US" sz="1550" i="1" dirty="0"/>
              <a:t>(</a:t>
            </a:r>
            <a:r>
              <a:rPr lang="en-US" sz="1550" i="1" dirty="0"/>
              <a:t>Moon, 1999, pp23</a:t>
            </a:r>
            <a:r>
              <a:rPr lang="en-US" sz="1550" i="1" dirty="0"/>
              <a:t>)</a:t>
            </a:r>
            <a:endParaRPr lang="en-US" sz="1550" i="1" dirty="0"/>
          </a:p>
        </p:txBody>
      </p:sp>
      <p:sp>
        <p:nvSpPr>
          <p:cNvPr id="5" name="Cloud Callout 4"/>
          <p:cNvSpPr/>
          <p:nvPr/>
        </p:nvSpPr>
        <p:spPr>
          <a:xfrm>
            <a:off x="8301789" y="3838074"/>
            <a:ext cx="3477127" cy="2338889"/>
          </a:xfrm>
          <a:prstGeom prst="cloudCallout">
            <a:avLst>
              <a:gd name="adj1" fmla="val -77233"/>
              <a:gd name="adj2" fmla="val 67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Why is this important when we work with children and young people?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0814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err="1" smtClean="0">
                <a:solidFill>
                  <a:schemeClr val="accent1"/>
                </a:solidFill>
              </a:rPr>
              <a:t>Adlewyrchu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Beirniadol</a:t>
            </a:r>
            <a:r>
              <a:rPr lang="en-GB" dirty="0" smtClean="0">
                <a:solidFill>
                  <a:schemeClr val="accent1"/>
                </a:solidFill>
              </a:rPr>
              <a:t/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Critical Reflection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5188" y="4005264"/>
            <a:ext cx="7345362" cy="259238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274320" indent="-274320">
              <a:buFont typeface="Wingdings"/>
              <a:buChar char=""/>
              <a:defRPr/>
            </a:pPr>
            <a:r>
              <a:rPr lang="en-US" dirty="0"/>
              <a:t>“… the core difference between whether a person repeats the same experience several times becoming highly proficient at one </a:t>
            </a:r>
            <a:r>
              <a:rPr lang="en-US" dirty="0" err="1"/>
              <a:t>behaviour</a:t>
            </a:r>
            <a:r>
              <a:rPr lang="en-US" dirty="0"/>
              <a:t>, or learns from experience in such a way that he or she is cognitively or affectively </a:t>
            </a:r>
            <a:r>
              <a:rPr lang="en-US" dirty="0" smtClean="0"/>
              <a:t>changed.”</a:t>
            </a:r>
          </a:p>
          <a:p>
            <a:pPr marL="274320" indent="-274320">
              <a:buFont typeface="Wingdings"/>
              <a:buChar char=""/>
              <a:defRPr/>
            </a:pPr>
            <a:endParaRPr lang="en-US" dirty="0" smtClean="0"/>
          </a:p>
          <a:p>
            <a:pPr marL="0" indent="0" algn="r">
              <a:buNone/>
              <a:defRPr/>
            </a:pPr>
            <a:r>
              <a:rPr lang="en-US" dirty="0" smtClean="0"/>
              <a:t>(Boyd and </a:t>
            </a:r>
            <a:r>
              <a:rPr lang="en-US" dirty="0" err="1" smtClean="0"/>
              <a:t>Fale</a:t>
            </a:r>
            <a:r>
              <a:rPr lang="en-US" dirty="0" smtClean="0"/>
              <a:t>, 1983)</a:t>
            </a:r>
            <a:endParaRPr lang="en-US" dirty="0"/>
          </a:p>
        </p:txBody>
      </p:sp>
      <p:pic>
        <p:nvPicPr>
          <p:cNvPr id="18436" name="Picture 2" descr="C:\Users\TERRY\AppData\Local\Microsoft\Windows\INetCache\IE\RCMPPI9Y\photo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776" y="1628776"/>
            <a:ext cx="1935163" cy="193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9796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en-GB" sz="3600" dirty="0">
                <a:solidFill>
                  <a:schemeClr val="accent1"/>
                </a:solidFill>
              </a:rPr>
              <a:t>Her? 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>Challenge?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39608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74320" indent="-274320">
              <a:buFont typeface="Wingdings"/>
              <a:buChar char=""/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Proses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anghyfforddus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anwybyddu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esgusodion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fedru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adlewyrchu’n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39608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 challenging process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Can be uncomfortable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 natural response – to ignore, make excuses, apportion blame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Time and practice is needed to be able to reflect well</a:t>
            </a:r>
          </a:p>
          <a:p>
            <a:pPr marL="274320" indent="-274320">
              <a:buFont typeface="Wingdings"/>
              <a:buChar char=""/>
              <a:defRPr/>
            </a:pPr>
            <a:endParaRPr lang="en-GB" dirty="0"/>
          </a:p>
        </p:txBody>
      </p:sp>
      <p:pic>
        <p:nvPicPr>
          <p:cNvPr id="1946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13" y="5516563"/>
            <a:ext cx="68008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2264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Values and Identity – Who Are We?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we reconcile our ‘identities’ as unique individuals with the ‘identities’ we have within our professional roles?</a:t>
            </a:r>
          </a:p>
          <a:p>
            <a:endParaRPr lang="en-GB" dirty="0" smtClean="0"/>
          </a:p>
          <a:p>
            <a:r>
              <a:rPr lang="en-GB" dirty="0" smtClean="0"/>
              <a:t>What are our:</a:t>
            </a:r>
          </a:p>
          <a:p>
            <a:pPr lvl="1"/>
            <a:r>
              <a:rPr lang="en-GB" dirty="0" smtClean="0"/>
              <a:t>Personal qualities?</a:t>
            </a:r>
          </a:p>
          <a:p>
            <a:pPr lvl="1"/>
            <a:r>
              <a:rPr lang="en-GB" dirty="0" smtClean="0"/>
              <a:t>Our strengths and weaknesses in our role? </a:t>
            </a:r>
          </a:p>
          <a:p>
            <a:pPr lvl="1"/>
            <a:r>
              <a:rPr lang="en-GB" dirty="0" smtClean="0"/>
              <a:t>The values and commitments we hold?</a:t>
            </a:r>
          </a:p>
          <a:p>
            <a:pPr lvl="1"/>
            <a:r>
              <a:rPr lang="en-GB" dirty="0" smtClean="0"/>
              <a:t>How do we understand the </a:t>
            </a:r>
            <a:r>
              <a:rPr lang="en-GB" dirty="0" err="1" smtClean="0"/>
              <a:t>Ch&amp;YP</a:t>
            </a:r>
            <a:r>
              <a:rPr lang="en-GB" dirty="0" smtClean="0"/>
              <a:t> we work with as pupils/service users </a:t>
            </a:r>
            <a:r>
              <a:rPr lang="en-GB" dirty="0" err="1" smtClean="0"/>
              <a:t>etc</a:t>
            </a:r>
            <a:r>
              <a:rPr lang="en-GB" dirty="0" smtClean="0"/>
              <a:t>? </a:t>
            </a:r>
          </a:p>
          <a:p>
            <a:pPr marL="457200" lvl="1" indent="0" algn="r">
              <a:buNone/>
            </a:pPr>
            <a:endParaRPr lang="en-GB" dirty="0" smtClean="0"/>
          </a:p>
          <a:p>
            <a:pPr marL="457200" lvl="1" indent="0" algn="r">
              <a:buNone/>
            </a:pPr>
            <a:r>
              <a:rPr lang="en-GB" dirty="0" smtClean="0"/>
              <a:t>Pollard et al, 2008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3387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Identifying Your Value Position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Individual </a:t>
            </a:r>
            <a:r>
              <a:rPr lang="en-GB" dirty="0" smtClean="0">
                <a:sym typeface="Wingdings" panose="05000000000000000000" pitchFamily="2" charset="2"/>
              </a:rPr>
              <a:t> Society </a:t>
            </a:r>
          </a:p>
          <a:p>
            <a:pPr marL="0" indent="0">
              <a:buNone/>
            </a:pPr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Values  Skills </a:t>
            </a:r>
          </a:p>
          <a:p>
            <a:pPr marL="0" indent="0">
              <a:buNone/>
            </a:pPr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Adaptive  Reconstructive</a:t>
            </a:r>
          </a:p>
          <a:p>
            <a:pPr marL="0" indent="0" algn="r">
              <a:buNone/>
            </a:pPr>
            <a:r>
              <a:rPr lang="en-GB" sz="1400" dirty="0" smtClean="0">
                <a:sym typeface="Wingdings" panose="05000000000000000000" pitchFamily="2" charset="2"/>
              </a:rPr>
              <a:t>Eisner and </a:t>
            </a:r>
            <a:r>
              <a:rPr lang="en-GB" sz="1400" dirty="0" err="1" smtClean="0">
                <a:sym typeface="Wingdings" panose="05000000000000000000" pitchFamily="2" charset="2"/>
              </a:rPr>
              <a:t>Vallance</a:t>
            </a:r>
            <a:r>
              <a:rPr lang="en-GB" sz="1400" dirty="0" smtClean="0">
                <a:sym typeface="Wingdings" panose="05000000000000000000" pitchFamily="2" charset="2"/>
              </a:rPr>
              <a:t>, 1974 in Pollard et al, 2008 </a:t>
            </a:r>
          </a:p>
          <a:p>
            <a:endParaRPr lang="en-GB" dirty="0" smtClean="0"/>
          </a:p>
          <a:p>
            <a:r>
              <a:rPr lang="en-GB" b="1" dirty="0" smtClean="0"/>
              <a:t>Reflect: Apply to your own context.</a:t>
            </a:r>
          </a:p>
          <a:p>
            <a:pPr lvl="1"/>
            <a:r>
              <a:rPr lang="en-GB" b="1" dirty="0" smtClean="0"/>
              <a:t>Where would you place yourself along each continuum in your role?</a:t>
            </a:r>
          </a:p>
          <a:p>
            <a:pPr lvl="1"/>
            <a:r>
              <a:rPr lang="en-GB" b="1" dirty="0" smtClean="0"/>
              <a:t>How does this impact on your work with children and young people?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9990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2418533"/>
            <a:ext cx="5181600" cy="2687805"/>
          </a:xfrm>
        </p:spPr>
        <p:txBody>
          <a:bodyPr/>
          <a:lstStyle/>
          <a:p>
            <a:r>
              <a:rPr lang="en-GB" dirty="0" smtClean="0"/>
              <a:t>Look at the Education Workforce Council’s </a:t>
            </a:r>
            <a:r>
              <a:rPr lang="en-GB" dirty="0" smtClean="0">
                <a:hlinkClick r:id="rId2" action="ppaction://hlinkfile"/>
              </a:rPr>
              <a:t>Code of Practice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Consider:</a:t>
            </a:r>
          </a:p>
          <a:p>
            <a:pPr lvl="1"/>
            <a:r>
              <a:rPr lang="en-GB" dirty="0" smtClean="0"/>
              <a:t>What are the implicit value-positions within this document?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05" y="2243011"/>
            <a:ext cx="3143000" cy="303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80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How do we view </a:t>
            </a:r>
            <a:r>
              <a:rPr lang="en-GB" dirty="0" err="1" smtClean="0"/>
              <a:t>Ch&amp;YP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We will hold certain ‘expectations’ about the </a:t>
            </a:r>
            <a:r>
              <a:rPr lang="en-GB" dirty="0" err="1" smtClean="0"/>
              <a:t>Ch&amp;YP</a:t>
            </a:r>
            <a:r>
              <a:rPr lang="en-GB" dirty="0" smtClean="0"/>
              <a:t> we work with – examples?</a:t>
            </a:r>
          </a:p>
          <a:p>
            <a:endParaRPr lang="en-GB" dirty="0" smtClean="0"/>
          </a:p>
          <a:p>
            <a:r>
              <a:rPr lang="en-GB" dirty="0" smtClean="0"/>
              <a:t>The self-fulfilling prophecy </a:t>
            </a:r>
          </a:p>
          <a:p>
            <a:r>
              <a:rPr lang="en-GB" dirty="0" smtClean="0"/>
              <a:t>Are our opinions based on impartial assessment, systematic and careful observation and discussion? 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>
          <a:xfrm>
            <a:off x="6797842" y="1690688"/>
            <a:ext cx="4836695" cy="45777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Task:</a:t>
            </a:r>
          </a:p>
          <a:p>
            <a:pPr algn="ctr"/>
            <a:endParaRPr lang="en-GB" dirty="0"/>
          </a:p>
          <a:p>
            <a:r>
              <a:rPr lang="en-GB" dirty="0" smtClean="0"/>
              <a:t>Consider your perception of </a:t>
            </a:r>
            <a:r>
              <a:rPr lang="en-GB" dirty="0" err="1" smtClean="0"/>
              <a:t>Ch&amp;YP</a:t>
            </a:r>
            <a:r>
              <a:rPr lang="en-GB" dirty="0" smtClean="0"/>
              <a:t> with whom you work: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smtClean="0"/>
              <a:t>Jot down the first names of the children you work with in the form of a list. </a:t>
            </a:r>
          </a:p>
        </p:txBody>
      </p:sp>
    </p:spTree>
    <p:extLst>
      <p:ext uri="{BB962C8B-B14F-4D97-AF65-F5344CB8AC3E}">
        <p14:creationId xmlns:p14="http://schemas.microsoft.com/office/powerpoint/2010/main" val="1884286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Models of Reflection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825625"/>
            <a:ext cx="5081337" cy="4351338"/>
          </a:xfrm>
        </p:spPr>
        <p:txBody>
          <a:bodyPr/>
          <a:lstStyle/>
          <a:p>
            <a:r>
              <a:rPr lang="en-GB" dirty="0" smtClean="0"/>
              <a:t>A structured process to guide the act of reflection </a:t>
            </a:r>
          </a:p>
          <a:p>
            <a:r>
              <a:rPr lang="en-GB" dirty="0" smtClean="0"/>
              <a:t>Choose the one which is most appropriate to you</a:t>
            </a:r>
          </a:p>
          <a:p>
            <a:r>
              <a:rPr lang="en-GB" dirty="0" smtClean="0"/>
              <a:t>Some common examples:</a:t>
            </a:r>
          </a:p>
          <a:p>
            <a:pPr lvl="1"/>
            <a:r>
              <a:rPr lang="en-GB" dirty="0" smtClean="0"/>
              <a:t>Kolb</a:t>
            </a:r>
          </a:p>
          <a:p>
            <a:pPr lvl="1"/>
            <a:r>
              <a:rPr lang="en-GB" dirty="0" smtClean="0"/>
              <a:t>Gibbs</a:t>
            </a:r>
          </a:p>
          <a:p>
            <a:pPr lvl="1"/>
            <a:r>
              <a:rPr lang="en-GB" dirty="0" smtClean="0"/>
              <a:t>Brookfield</a:t>
            </a:r>
          </a:p>
          <a:p>
            <a:pPr lvl="1"/>
            <a:r>
              <a:rPr lang="en-GB" dirty="0" smtClean="0"/>
              <a:t>Driscoll 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913077">
            <a:off x="9146508" y="1224074"/>
            <a:ext cx="2195483" cy="21836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15334">
            <a:off x="6307503" y="2938476"/>
            <a:ext cx="1810824" cy="3191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029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solidFill>
                  <a:schemeClr val="accent1"/>
                </a:solidFill>
              </a:rPr>
              <a:t>Model Kolb o </a:t>
            </a:r>
            <a:r>
              <a:rPr lang="en-GB" dirty="0" err="1" smtClean="0">
                <a:solidFill>
                  <a:schemeClr val="accent1"/>
                </a:solidFill>
              </a:rPr>
              <a:t>adlewyrchu</a:t>
            </a:r>
            <a:r>
              <a:rPr lang="en-GB" dirty="0" smtClean="0">
                <a:solidFill>
                  <a:schemeClr val="accent1"/>
                </a:solidFill>
              </a:rPr>
              <a:t/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Kolb’s model of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weithred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Cysyniadoli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adlewyrchwyd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Arbrofi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  <a:defRPr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 or action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Reflective observation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Abstract conceptualisation- forming ideas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Active experimentation- putting ideas into practice   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( Cottrell, 2010)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533" name="Picture 2" descr="C:\Users\l.roberts\AppData\Local\Microsoft\Windows\Temporary Internet Files\Content.IE5\N7NKQ001\MC900441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26" y="115889"/>
            <a:ext cx="1819275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786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en-GB" sz="4000" dirty="0">
                <a:solidFill>
                  <a:schemeClr val="accent1"/>
                </a:solidFill>
              </a:rPr>
              <a:t>Ail </a:t>
            </a:r>
            <a:r>
              <a:rPr lang="en-GB" sz="4000" dirty="0" err="1">
                <a:solidFill>
                  <a:schemeClr val="accent1"/>
                </a:solidFill>
              </a:rPr>
              <a:t>Adlewyrchu</a:t>
            </a:r>
            <a:r>
              <a:rPr lang="en-GB" sz="4000" dirty="0">
                <a:solidFill>
                  <a:schemeClr val="accent1"/>
                </a:solidFill>
              </a:rPr>
              <a:t/>
            </a:r>
            <a:br>
              <a:rPr lang="en-GB" sz="4000" dirty="0">
                <a:solidFill>
                  <a:schemeClr val="accent1"/>
                </a:solidFill>
              </a:rPr>
            </a:br>
            <a:r>
              <a:rPr lang="en-GB" sz="4000" dirty="0"/>
              <a:t>Re-Reflect</a:t>
            </a:r>
            <a:endParaRPr lang="en-GB" sz="4000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solidFill>
                  <a:schemeClr val="accent1"/>
                </a:solidFill>
              </a:rPr>
              <a:t>Meddyliwch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eto</a:t>
            </a:r>
            <a:r>
              <a:rPr lang="en-GB" dirty="0" smtClean="0">
                <a:solidFill>
                  <a:schemeClr val="accent1"/>
                </a:solidFill>
              </a:rPr>
              <a:t> am </a:t>
            </a:r>
            <a:r>
              <a:rPr lang="en-GB" dirty="0" err="1" smtClean="0">
                <a:solidFill>
                  <a:schemeClr val="accent1"/>
                </a:solidFill>
              </a:rPr>
              <a:t>yr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sefyllfa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gynharach</a:t>
            </a:r>
            <a:r>
              <a:rPr lang="en-GB" dirty="0" smtClean="0">
                <a:solidFill>
                  <a:schemeClr val="accent1"/>
                </a:solidFill>
              </a:rPr>
              <a:t>. </a:t>
            </a:r>
            <a:r>
              <a:rPr lang="en-GB" dirty="0" err="1" smtClean="0">
                <a:solidFill>
                  <a:schemeClr val="accent1"/>
                </a:solidFill>
              </a:rPr>
              <a:t>Adlewyrchwch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ar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yr</a:t>
            </a:r>
            <a:r>
              <a:rPr lang="en-GB" dirty="0" smtClean="0">
                <a:solidFill>
                  <a:schemeClr val="accent1"/>
                </a:solidFill>
              </a:rPr>
              <a:t> un </a:t>
            </a:r>
            <a:r>
              <a:rPr lang="en-GB" dirty="0" err="1" smtClean="0">
                <a:solidFill>
                  <a:schemeClr val="accent1"/>
                </a:solidFill>
              </a:rPr>
              <a:t>sefyllfa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gan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ddefnyddio</a:t>
            </a:r>
            <a:r>
              <a:rPr lang="en-GB" dirty="0" smtClean="0">
                <a:solidFill>
                  <a:schemeClr val="accent1"/>
                </a:solidFill>
              </a:rPr>
              <a:t> Kolb </a:t>
            </a:r>
            <a:r>
              <a:rPr lang="en-GB" dirty="0" err="1" smtClean="0">
                <a:solidFill>
                  <a:schemeClr val="accent1"/>
                </a:solidFill>
              </a:rPr>
              <a:t>i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strwuthuro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eich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meddyliau</a:t>
            </a:r>
            <a:r>
              <a:rPr lang="en-GB" dirty="0" smtClean="0">
                <a:solidFill>
                  <a:schemeClr val="accent1"/>
                </a:solidFill>
              </a:rPr>
              <a:t>. 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solidFill>
                  <a:schemeClr val="accent1"/>
                </a:solidFill>
              </a:rPr>
              <a:t>Trafodwch</a:t>
            </a:r>
            <a:r>
              <a:rPr lang="en-GB" dirty="0" smtClean="0">
                <a:solidFill>
                  <a:schemeClr val="accent1"/>
                </a:solidFill>
              </a:rPr>
              <a:t> y </a:t>
            </a:r>
            <a:r>
              <a:rPr lang="en-GB" dirty="0" err="1" smtClean="0">
                <a:solidFill>
                  <a:schemeClr val="accent1"/>
                </a:solidFill>
              </a:rPr>
              <a:t>gwahaniaethau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gyda</a:t>
            </a:r>
            <a:r>
              <a:rPr lang="en-GB" dirty="0" smtClean="0">
                <a:solidFill>
                  <a:schemeClr val="accent1"/>
                </a:solidFill>
              </a:rPr>
              <a:t> partner. </a:t>
            </a:r>
          </a:p>
          <a:p>
            <a:pPr marL="274320" indent="-274320">
              <a:buFont typeface="Wingdings"/>
              <a:buChar char=""/>
              <a:defRPr/>
            </a:pPr>
            <a:endParaRPr lang="en-GB" dirty="0">
              <a:solidFill>
                <a:schemeClr val="accent1"/>
              </a:solidFill>
            </a:endParaRP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smtClean="0"/>
              <a:t>Think again about the situation you discussed earlier. This time, reflect on it using Kolb to structure your thoughts. 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smtClean="0"/>
              <a:t>Discuss the differences with your partner. </a:t>
            </a:r>
            <a:endParaRPr lang="en-GB" dirty="0"/>
          </a:p>
        </p:txBody>
      </p:sp>
      <p:pic>
        <p:nvPicPr>
          <p:cNvPr id="23556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152" y="1953044"/>
            <a:ext cx="3911600" cy="360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379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err="1" smtClean="0">
                <a:solidFill>
                  <a:schemeClr val="accent1"/>
                </a:solidFill>
              </a:rPr>
              <a:t>Sgiliau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trosglwyddadwy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>
                <a:solidFill>
                  <a:schemeClr val="accent1"/>
                </a:solidFill>
              </a:rPr>
              <a:t/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 smtClean="0"/>
              <a:t>Transferable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6140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US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US" altLang="en-US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endParaRPr lang="en-US" altLang="en-US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US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altLang="en-US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US" altLang="en-US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261402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managing/organising</a:t>
            </a:r>
          </a:p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work </a:t>
            </a:r>
          </a:p>
          <a:p>
            <a:pPr marL="365125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lang="en-GB" altLang="en-US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endParaRPr lang="en-GB" dirty="0"/>
          </a:p>
        </p:txBody>
      </p:sp>
      <p:pic>
        <p:nvPicPr>
          <p:cNvPr id="25605" name="Picture 2" descr="C:\Users\l.roberts\AppData\Local\Microsoft\Windows\Temporary Internet Files\Content.IE5\6IDJCSBB\MP9004421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50" y="4724401"/>
            <a:ext cx="6662738" cy="196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701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sz="3200" dirty="0" err="1">
                <a:solidFill>
                  <a:schemeClr val="accent1"/>
                </a:solidFill>
              </a:rPr>
              <a:t>Yr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Y</a:t>
            </a:r>
            <a:r>
              <a:rPr lang="en-GB" sz="3200" dirty="0" err="1">
                <a:solidFill>
                  <a:schemeClr val="accent1"/>
                </a:solidFill>
              </a:rPr>
              <a:t>marferydd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Adlewyrchol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br>
              <a:rPr lang="en-GB" sz="3200" dirty="0">
                <a:solidFill>
                  <a:schemeClr val="accent1"/>
                </a:solidFill>
              </a:rPr>
            </a:br>
            <a:r>
              <a:rPr lang="en-GB" sz="3200" dirty="0"/>
              <a:t>The Reflective Practitioner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am</a:t>
            </a:r>
          </a:p>
          <a:p>
            <a:pPr marL="274320" indent="-274320">
              <a:buFontTx/>
              <a:buChar char="-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Tx/>
              <a:buChar char="-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Arfarnu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Tx/>
              <a:buChar char="-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gweithle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Tx/>
              <a:buChar char="-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Cyfrannu’n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Tx/>
              <a:buChar char="-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perfformiad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274320" indent="-274320">
              <a:lnSpc>
                <a:spcPct val="110000"/>
              </a:lnSpc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Taking responsibility for</a:t>
            </a:r>
          </a:p>
          <a:p>
            <a:pPr marL="274320" indent="-274320">
              <a:lnSpc>
                <a:spcPct val="110000"/>
              </a:lnSpc>
              <a:buFontTx/>
              <a:buChar char="-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Continuing professional development</a:t>
            </a:r>
          </a:p>
          <a:p>
            <a:pPr marL="274320" indent="-274320">
              <a:lnSpc>
                <a:spcPct val="110000"/>
              </a:lnSpc>
              <a:buFontTx/>
              <a:buChar char="-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Evaluating experiences, skills</a:t>
            </a:r>
          </a:p>
          <a:p>
            <a:pPr marL="274320" indent="-274320">
              <a:lnSpc>
                <a:spcPct val="110000"/>
              </a:lnSpc>
              <a:buFontTx/>
              <a:buChar char="-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Using skills in the workplace</a:t>
            </a:r>
          </a:p>
          <a:p>
            <a:pPr marL="274320" indent="-274320">
              <a:lnSpc>
                <a:spcPct val="110000"/>
              </a:lnSpc>
              <a:buFontTx/>
              <a:buChar char="-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Full contribution to a team</a:t>
            </a:r>
          </a:p>
          <a:p>
            <a:pPr marL="274320" indent="-274320">
              <a:lnSpc>
                <a:spcPct val="110000"/>
              </a:lnSpc>
              <a:buFontTx/>
              <a:buChar char="-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Improving own and team performance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69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err="1" smtClean="0">
                <a:solidFill>
                  <a:schemeClr val="accent1"/>
                </a:solidFill>
              </a:rPr>
              <a:t>Elfennau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Adlewyrchu</a:t>
            </a:r>
            <a:r>
              <a:rPr lang="en-GB" dirty="0" smtClean="0">
                <a:solidFill>
                  <a:schemeClr val="accent1"/>
                </a:solidFill>
              </a:rPr>
              <a:t/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Elements of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synnwyr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Sefyll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nôl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Ailwneud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Gonestrwydd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farn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Eglurder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Font typeface="Wingdings"/>
              <a:buChar char=""/>
              <a:defRPr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penderfyniad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Make sense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Stand back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Repetition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Honesty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‘Weighing up’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Clarify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</a:t>
            </a:r>
          </a:p>
          <a:p>
            <a:pPr marL="274320" indent="-274320">
              <a:buFont typeface="Wingdings"/>
              <a:buChar char=""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Making a decision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455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Reflective Writing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6750" y="2026318"/>
            <a:ext cx="32385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9798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Reflective Nature of Blogs </a:t>
            </a:r>
            <a:endParaRPr lang="en-GB" dirty="0"/>
          </a:p>
        </p:txBody>
      </p:sp>
      <p:sp>
        <p:nvSpPr>
          <p:cNvPr id="4" name="Cloud 3"/>
          <p:cNvSpPr/>
          <p:nvPr/>
        </p:nvSpPr>
        <p:spPr>
          <a:xfrm>
            <a:off x="1692442" y="1876927"/>
            <a:ext cx="8807115" cy="412683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Discuss: To what extent has the process of blogging encouraged you to reflect on your practice in relation to children and young people?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872957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Practice Logs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Critically reflect on one health/well-being/children’s rights issue that you have been introduced to during this module.</a:t>
            </a:r>
            <a:r>
              <a:rPr lang="en-GB" b="1" dirty="0"/>
              <a:t> </a:t>
            </a:r>
            <a:endParaRPr lang="en-GB" b="1" dirty="0" smtClean="0"/>
          </a:p>
          <a:p>
            <a:endParaRPr lang="en-GB" b="1" dirty="0"/>
          </a:p>
          <a:p>
            <a:r>
              <a:rPr lang="en-GB" dirty="0"/>
              <a:t>Your practice log should include:</a:t>
            </a:r>
          </a:p>
          <a:p>
            <a:pPr lvl="1"/>
            <a:r>
              <a:rPr lang="en-GB" dirty="0"/>
              <a:t>Evidence of critical thinking and analysis</a:t>
            </a:r>
          </a:p>
          <a:p>
            <a:pPr lvl="1"/>
            <a:r>
              <a:rPr lang="en-GB" dirty="0"/>
              <a:t>Links to contemporary theories and policies</a:t>
            </a:r>
          </a:p>
          <a:p>
            <a:pPr lvl="1"/>
            <a:r>
              <a:rPr lang="en-GB" dirty="0"/>
              <a:t>Personal insight, exploring your own learning and awareness</a:t>
            </a:r>
          </a:p>
          <a:p>
            <a:pPr lvl="1"/>
            <a:r>
              <a:rPr lang="en-GB" dirty="0"/>
              <a:t>Clear understanding and evidence of ethical awareness.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116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Bibliography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Cottrell, S. ( 2010) </a:t>
            </a:r>
            <a:r>
              <a:rPr lang="en-GB" i="1" dirty="0"/>
              <a:t>Skills for Success ( Second Edition</a:t>
            </a:r>
            <a:r>
              <a:rPr lang="en-GB" dirty="0"/>
              <a:t>), Hampshire: Palgrave Macmillan</a:t>
            </a:r>
          </a:p>
          <a:p>
            <a:r>
              <a:rPr lang="en-GB" dirty="0" smtClean="0"/>
              <a:t>Kolb</a:t>
            </a:r>
            <a:r>
              <a:rPr lang="en-GB" dirty="0"/>
              <a:t>, D. (1984) </a:t>
            </a:r>
            <a:r>
              <a:rPr lang="en-GB" i="1" dirty="0"/>
              <a:t>Experiential Learning: Experience as the Source of Learning and Development</a:t>
            </a:r>
            <a:r>
              <a:rPr lang="en-GB" dirty="0"/>
              <a:t>. New Jersey: Pearson Education. </a:t>
            </a:r>
          </a:p>
          <a:p>
            <a:r>
              <a:rPr lang="en-GB" dirty="0"/>
              <a:t>Moon, J., </a:t>
            </a:r>
            <a:r>
              <a:rPr lang="en-GB" dirty="0" err="1"/>
              <a:t>Watton</a:t>
            </a:r>
            <a:r>
              <a:rPr lang="en-GB" dirty="0"/>
              <a:t>, P. and Collings, J. (2001) </a:t>
            </a:r>
            <a:r>
              <a:rPr lang="en-GB" i="1" dirty="0"/>
              <a:t>Reflective Writing</a:t>
            </a:r>
            <a:r>
              <a:rPr lang="en-GB" dirty="0"/>
              <a:t>. Available at </a:t>
            </a:r>
            <a:r>
              <a:rPr lang="en-GB" dirty="0">
                <a:hlinkClick r:id="rId2"/>
              </a:rPr>
              <a:t>http://www.exeter.ac.uk/fch/work-experience/reflective-writing-guidance.pdf</a:t>
            </a:r>
            <a:r>
              <a:rPr lang="en-GB" dirty="0"/>
              <a:t> [Accessed 9/8/16</a:t>
            </a:r>
            <a:r>
              <a:rPr lang="en-GB" dirty="0" smtClean="0"/>
              <a:t>]</a:t>
            </a:r>
          </a:p>
          <a:p>
            <a:r>
              <a:rPr lang="en-GB" dirty="0" smtClean="0"/>
              <a:t>Pollard, A., Anderson, J., </a:t>
            </a:r>
            <a:r>
              <a:rPr lang="en-GB" dirty="0" err="1" smtClean="0"/>
              <a:t>Swaffield</a:t>
            </a:r>
            <a:r>
              <a:rPr lang="en-GB" dirty="0" smtClean="0"/>
              <a:t>, S., Swann, M., </a:t>
            </a:r>
            <a:r>
              <a:rPr lang="en-GB" dirty="0" err="1" smtClean="0"/>
              <a:t>Warin</a:t>
            </a:r>
            <a:r>
              <a:rPr lang="en-GB" dirty="0" smtClean="0"/>
              <a:t>, J. &amp; Warwick, P. (2008) </a:t>
            </a:r>
            <a:r>
              <a:rPr lang="en-GB" i="1" dirty="0" smtClean="0"/>
              <a:t>Reflective Teaching (3</a:t>
            </a:r>
            <a:r>
              <a:rPr lang="en-GB" i="1" baseline="30000" dirty="0" smtClean="0"/>
              <a:t>rd</a:t>
            </a:r>
            <a:r>
              <a:rPr lang="en-GB" i="1" dirty="0" smtClean="0"/>
              <a:t> ed.), </a:t>
            </a:r>
            <a:r>
              <a:rPr lang="en-GB" dirty="0" smtClean="0"/>
              <a:t>London: Continuum. </a:t>
            </a:r>
            <a:endParaRPr lang="en-GB" dirty="0"/>
          </a:p>
          <a:p>
            <a:r>
              <a:rPr lang="en-GB" dirty="0" smtClean="0"/>
              <a:t>University </a:t>
            </a:r>
            <a:r>
              <a:rPr lang="en-GB" dirty="0"/>
              <a:t>of Worcester (</a:t>
            </a:r>
            <a:r>
              <a:rPr lang="en-GB" dirty="0" err="1"/>
              <a:t>n.d.</a:t>
            </a:r>
            <a:r>
              <a:rPr lang="en-GB" dirty="0"/>
              <a:t>) </a:t>
            </a:r>
            <a:r>
              <a:rPr lang="en-GB" i="1" dirty="0"/>
              <a:t>Reflection and Education Theory</a:t>
            </a:r>
            <a:r>
              <a:rPr lang="en-GB" dirty="0"/>
              <a:t>. Available at </a:t>
            </a:r>
            <a:r>
              <a:rPr lang="en-GB" dirty="0">
                <a:hlinkClick r:id="rId3"/>
              </a:rPr>
              <a:t>http://www.worc.ac.uk/edu/staffguides.htm</a:t>
            </a:r>
            <a:r>
              <a:rPr lang="en-GB" dirty="0"/>
              <a:t> [Accessed 9/8/16</a:t>
            </a:r>
            <a:r>
              <a:rPr lang="en-GB" dirty="0" smtClean="0"/>
              <a:t>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150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1404</Words>
  <Application>Microsoft Office PowerPoint</Application>
  <PresentationFormat>Widescreen</PresentationFormat>
  <Paragraphs>189</Paragraphs>
  <Slides>23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Calibri</vt:lpstr>
      <vt:lpstr>Calibri Light</vt:lpstr>
      <vt:lpstr>Cambria</vt:lpstr>
      <vt:lpstr>Times New Roman</vt:lpstr>
      <vt:lpstr>Verdana</vt:lpstr>
      <vt:lpstr>Wingdings</vt:lpstr>
      <vt:lpstr>Wingdings 3</vt:lpstr>
      <vt:lpstr>Office Theme</vt:lpstr>
      <vt:lpstr>ECCH7002 Children and Young People in Focus </vt:lpstr>
      <vt:lpstr>Amcanion y Modiwl Module Aims </vt:lpstr>
      <vt:lpstr>Deilliannau Dysgu  Learning Outcomes </vt:lpstr>
      <vt:lpstr>Adlewyrchu Reflection </vt:lpstr>
      <vt:lpstr>PowerPoint Presentation</vt:lpstr>
      <vt:lpstr>Beth yw Adlewyrchu?  What is reflection? </vt:lpstr>
      <vt:lpstr>Pam adlewyrchu? Why do we reflect? </vt:lpstr>
      <vt:lpstr>Adlewyrchu Beirniadol Critical Reflection </vt:lpstr>
      <vt:lpstr>Her?  Challenge?</vt:lpstr>
      <vt:lpstr>Values and Identity – Who Are We?</vt:lpstr>
      <vt:lpstr>Identifying Your Value Position </vt:lpstr>
      <vt:lpstr>TASK</vt:lpstr>
      <vt:lpstr>How do we view Ch&amp;YP?</vt:lpstr>
      <vt:lpstr>Models of Reflection </vt:lpstr>
      <vt:lpstr>Model Kolb o adlewyrchu Kolb’s model of reflection</vt:lpstr>
      <vt:lpstr>Ail Adlewyrchu Re-Reflect</vt:lpstr>
      <vt:lpstr>Sgiliau trosglwyddadwy  Transferable skills</vt:lpstr>
      <vt:lpstr>Yr Ymarferydd Adlewyrchol  The Reflective Practitioner</vt:lpstr>
      <vt:lpstr>Elfennau Adlewyrchu Elements of Reflection</vt:lpstr>
      <vt:lpstr>Reflective Writing </vt:lpstr>
      <vt:lpstr>Reflective Nature of Blogs </vt:lpstr>
      <vt:lpstr>Practice Logs </vt:lpstr>
      <vt:lpstr>Bibliography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ECCH7002 Children and Young People in Focus</dc:title>
  <dc:creator>Sarah Stewart</dc:creator>
  <cp:lastModifiedBy>Sarah Stewart</cp:lastModifiedBy>
  <cp:revision>18</cp:revision>
  <dcterms:created xsi:type="dcterms:W3CDTF">2019-03-14T09:55:07Z</dcterms:created>
  <dcterms:modified xsi:type="dcterms:W3CDTF">2019-03-14T11:05:46Z</dcterms:modified>
</cp:coreProperties>
</file>