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61" r:id="rId3"/>
    <p:sldId id="257" r:id="rId4"/>
    <p:sldId id="260" r:id="rId5"/>
    <p:sldId id="262" r:id="rId6"/>
    <p:sldId id="258" r:id="rId7"/>
    <p:sldId id="263" r:id="rId8"/>
    <p:sldId id="269" r:id="rId9"/>
    <p:sldId id="264" r:id="rId10"/>
    <p:sldId id="270" r:id="rId11"/>
    <p:sldId id="267" r:id="rId12"/>
    <p:sldId id="271" r:id="rId13"/>
    <p:sldId id="268" r:id="rId14"/>
    <p:sldId id="272" r:id="rId15"/>
    <p:sldId id="25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55" d="100"/>
          <a:sy n="55" d="100"/>
        </p:scale>
        <p:origin x="96" y="7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1/20/2020</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1/20/2020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1/20/2020</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1/20/2020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1/20/2020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1/20/2020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1/20/2020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1/20/2020</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1/20/2020</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1/20/2020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1/20/2020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1/20/2020</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www.legislation.gov.uk/ukpga/2017/16/content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plagiarism.org/article/what-is-plagiarism" TargetMode="External"/><Relationship Id="rId2" Type="http://schemas.openxmlformats.org/officeDocument/2006/relationships/hyperlink" Target="http://www.citethisforme.com/harvard-referencing" TargetMode="External"/><Relationship Id="rId1" Type="http://schemas.openxmlformats.org/officeDocument/2006/relationships/slideLayout" Target="../slideLayouts/slideLayout2.xml"/><Relationship Id="rId4" Type="http://schemas.openxmlformats.org/officeDocument/2006/relationships/hyperlink" Target="http://www.legislation.gov.uk/ukpga/2017/16/conten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E36F9-C5EA-4E4A-937F-5C997D7BF583}"/>
              </a:ext>
            </a:extLst>
          </p:cNvPr>
          <p:cNvSpPr>
            <a:spLocks noGrp="1"/>
          </p:cNvSpPr>
          <p:nvPr>
            <p:ph type="ctrTitle"/>
          </p:nvPr>
        </p:nvSpPr>
        <p:spPr/>
        <p:txBody>
          <a:bodyPr/>
          <a:lstStyle/>
          <a:p>
            <a:r>
              <a:rPr lang="en-GB" dirty="0"/>
              <a:t>Assignment 2</a:t>
            </a:r>
          </a:p>
        </p:txBody>
      </p:sp>
      <p:sp>
        <p:nvSpPr>
          <p:cNvPr id="3" name="Subtitle 2">
            <a:extLst>
              <a:ext uri="{FF2B5EF4-FFF2-40B4-BE49-F238E27FC236}">
                <a16:creationId xmlns:a16="http://schemas.microsoft.com/office/drawing/2014/main" id="{74208B12-91B5-458F-BD87-1589987BD4A0}"/>
              </a:ext>
            </a:extLst>
          </p:cNvPr>
          <p:cNvSpPr>
            <a:spLocks noGrp="1"/>
          </p:cNvSpPr>
          <p:nvPr>
            <p:ph type="subTitle" idx="1"/>
          </p:nvPr>
        </p:nvSpPr>
        <p:spPr/>
        <p:txBody>
          <a:bodyPr>
            <a:normAutofit fontScale="92500" lnSpcReduction="20000"/>
          </a:bodyPr>
          <a:lstStyle/>
          <a:p>
            <a:r>
              <a:rPr lang="en-GB" dirty="0"/>
              <a:t>Chloe Bouncer</a:t>
            </a:r>
          </a:p>
          <a:p>
            <a:r>
              <a:rPr lang="en-GB" dirty="0"/>
              <a:t>1701792</a:t>
            </a:r>
          </a:p>
        </p:txBody>
      </p:sp>
    </p:spTree>
    <p:extLst>
      <p:ext uri="{BB962C8B-B14F-4D97-AF65-F5344CB8AC3E}">
        <p14:creationId xmlns:p14="http://schemas.microsoft.com/office/powerpoint/2010/main" val="25812016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AA993-F640-4404-80A5-8EE96BD9F90E}"/>
              </a:ext>
            </a:extLst>
          </p:cNvPr>
          <p:cNvSpPr>
            <a:spLocks noGrp="1"/>
          </p:cNvSpPr>
          <p:nvPr>
            <p:ph type="title"/>
          </p:nvPr>
        </p:nvSpPr>
        <p:spPr/>
        <p:txBody>
          <a:bodyPr/>
          <a:lstStyle/>
          <a:p>
            <a:r>
              <a:rPr lang="en-GB" dirty="0"/>
              <a:t>Harvard referencing </a:t>
            </a:r>
          </a:p>
        </p:txBody>
      </p:sp>
      <p:sp>
        <p:nvSpPr>
          <p:cNvPr id="3" name="Content Placeholder 2">
            <a:extLst>
              <a:ext uri="{FF2B5EF4-FFF2-40B4-BE49-F238E27FC236}">
                <a16:creationId xmlns:a16="http://schemas.microsoft.com/office/drawing/2014/main" id="{28F9EDC0-2A25-4B42-A4B4-CE091777AEB2}"/>
              </a:ext>
            </a:extLst>
          </p:cNvPr>
          <p:cNvSpPr>
            <a:spLocks noGrp="1"/>
          </p:cNvSpPr>
          <p:nvPr>
            <p:ph idx="1"/>
          </p:nvPr>
        </p:nvSpPr>
        <p:spPr/>
        <p:txBody>
          <a:bodyPr/>
          <a:lstStyle/>
          <a:p>
            <a:r>
              <a:rPr lang="en-GB" dirty="0"/>
              <a:t>“</a:t>
            </a:r>
            <a:r>
              <a:rPr lang="en-US" dirty="0"/>
              <a:t>Harvard is a style of referencing, primarily used by university students, to cite information sources.”</a:t>
            </a:r>
          </a:p>
          <a:p>
            <a:pPr marL="0" indent="0">
              <a:buNone/>
            </a:pPr>
            <a:r>
              <a:rPr lang="en-US" dirty="0"/>
              <a:t>(Harvard Referencing Guide, no date)</a:t>
            </a:r>
            <a:endParaRPr lang="en-GB" dirty="0"/>
          </a:p>
        </p:txBody>
      </p:sp>
    </p:spTree>
    <p:extLst>
      <p:ext uri="{BB962C8B-B14F-4D97-AF65-F5344CB8AC3E}">
        <p14:creationId xmlns:p14="http://schemas.microsoft.com/office/powerpoint/2010/main" val="39728872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5EBA9-4555-4453-A753-AD268BC40FAD}"/>
              </a:ext>
            </a:extLst>
          </p:cNvPr>
          <p:cNvSpPr>
            <a:spLocks noGrp="1"/>
          </p:cNvSpPr>
          <p:nvPr>
            <p:ph type="title"/>
          </p:nvPr>
        </p:nvSpPr>
        <p:spPr/>
        <p:txBody>
          <a:bodyPr/>
          <a:lstStyle/>
          <a:p>
            <a:r>
              <a:rPr lang="en-GB" dirty="0"/>
              <a:t>what is referencing? </a:t>
            </a:r>
          </a:p>
        </p:txBody>
      </p:sp>
      <p:sp>
        <p:nvSpPr>
          <p:cNvPr id="3" name="Content Placeholder 2">
            <a:extLst>
              <a:ext uri="{FF2B5EF4-FFF2-40B4-BE49-F238E27FC236}">
                <a16:creationId xmlns:a16="http://schemas.microsoft.com/office/drawing/2014/main" id="{49BF10B8-CD50-451F-A70D-9E4BB61C28DD}"/>
              </a:ext>
            </a:extLst>
          </p:cNvPr>
          <p:cNvSpPr>
            <a:spLocks noGrp="1"/>
          </p:cNvSpPr>
          <p:nvPr>
            <p:ph idx="1"/>
          </p:nvPr>
        </p:nvSpPr>
        <p:spPr/>
        <p:txBody>
          <a:bodyPr/>
          <a:lstStyle/>
          <a:p>
            <a:r>
              <a:rPr lang="en-GB" dirty="0"/>
              <a:t>Referencing is including where you have found your information from in your work or research. It ensures that the reader is able to find the information quickly and easily. It also backs up your argument.</a:t>
            </a:r>
          </a:p>
          <a:p>
            <a:r>
              <a:rPr lang="en-GB" dirty="0"/>
              <a:t>It ensures there is evidence to what you are writing about. </a:t>
            </a:r>
          </a:p>
          <a:p>
            <a:pPr marL="0" indent="0">
              <a:buNone/>
            </a:pPr>
            <a:r>
              <a:rPr lang="en-GB" dirty="0"/>
              <a:t>Pears and Shields (2019, p.1)</a:t>
            </a:r>
          </a:p>
        </p:txBody>
      </p:sp>
    </p:spTree>
    <p:extLst>
      <p:ext uri="{BB962C8B-B14F-4D97-AF65-F5344CB8AC3E}">
        <p14:creationId xmlns:p14="http://schemas.microsoft.com/office/powerpoint/2010/main" val="1154330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7652A-FAD3-4ADA-846B-0B0A4E35128E}"/>
              </a:ext>
            </a:extLst>
          </p:cNvPr>
          <p:cNvSpPr>
            <a:spLocks noGrp="1"/>
          </p:cNvSpPr>
          <p:nvPr>
            <p:ph type="title"/>
          </p:nvPr>
        </p:nvSpPr>
        <p:spPr/>
        <p:txBody>
          <a:bodyPr/>
          <a:lstStyle/>
          <a:p>
            <a:r>
              <a:rPr lang="en-GB" dirty="0"/>
              <a:t>why should we reference?</a:t>
            </a:r>
          </a:p>
        </p:txBody>
      </p:sp>
      <p:sp>
        <p:nvSpPr>
          <p:cNvPr id="3" name="Content Placeholder 2">
            <a:extLst>
              <a:ext uri="{FF2B5EF4-FFF2-40B4-BE49-F238E27FC236}">
                <a16:creationId xmlns:a16="http://schemas.microsoft.com/office/drawing/2014/main" id="{7C77DE06-F974-4119-B270-897525DEC354}"/>
              </a:ext>
            </a:extLst>
          </p:cNvPr>
          <p:cNvSpPr>
            <a:spLocks noGrp="1"/>
          </p:cNvSpPr>
          <p:nvPr>
            <p:ph idx="1"/>
          </p:nvPr>
        </p:nvSpPr>
        <p:spPr/>
        <p:txBody>
          <a:bodyPr/>
          <a:lstStyle/>
          <a:p>
            <a:r>
              <a:rPr lang="en-GB" dirty="0"/>
              <a:t>To show we have read widely.</a:t>
            </a:r>
          </a:p>
          <a:p>
            <a:r>
              <a:rPr lang="en-GB" dirty="0"/>
              <a:t>So as the reader can see the original information.</a:t>
            </a:r>
          </a:p>
          <a:p>
            <a:r>
              <a:rPr lang="en-GB" dirty="0"/>
              <a:t>Gives credit to the original author. </a:t>
            </a:r>
          </a:p>
          <a:p>
            <a:r>
              <a:rPr lang="en-GB" dirty="0"/>
              <a:t>Avoid plagiarism </a:t>
            </a:r>
          </a:p>
          <a:p>
            <a:pPr marL="0" indent="0">
              <a:buNone/>
            </a:pPr>
            <a:r>
              <a:rPr lang="en-GB" dirty="0"/>
              <a:t>Pears and Shields (2019, p.1)</a:t>
            </a:r>
          </a:p>
        </p:txBody>
      </p:sp>
    </p:spTree>
    <p:extLst>
      <p:ext uri="{BB962C8B-B14F-4D97-AF65-F5344CB8AC3E}">
        <p14:creationId xmlns:p14="http://schemas.microsoft.com/office/powerpoint/2010/main" val="17110317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E40A2-2AF9-47EA-9D51-0287F021A514}"/>
              </a:ext>
            </a:extLst>
          </p:cNvPr>
          <p:cNvSpPr>
            <a:spLocks noGrp="1"/>
          </p:cNvSpPr>
          <p:nvPr>
            <p:ph type="title"/>
          </p:nvPr>
        </p:nvSpPr>
        <p:spPr/>
        <p:txBody>
          <a:bodyPr/>
          <a:lstStyle/>
          <a:p>
            <a:r>
              <a:rPr lang="en-GB" dirty="0"/>
              <a:t>What is plagiarism? </a:t>
            </a:r>
          </a:p>
        </p:txBody>
      </p:sp>
      <p:sp>
        <p:nvSpPr>
          <p:cNvPr id="3" name="Content Placeholder 2">
            <a:extLst>
              <a:ext uri="{FF2B5EF4-FFF2-40B4-BE49-F238E27FC236}">
                <a16:creationId xmlns:a16="http://schemas.microsoft.com/office/drawing/2014/main" id="{D26BAAC4-4281-4033-AB51-8BF5B0A35967}"/>
              </a:ext>
            </a:extLst>
          </p:cNvPr>
          <p:cNvSpPr>
            <a:spLocks noGrp="1"/>
          </p:cNvSpPr>
          <p:nvPr>
            <p:ph idx="1"/>
          </p:nvPr>
        </p:nvSpPr>
        <p:spPr/>
        <p:txBody>
          <a:bodyPr/>
          <a:lstStyle/>
          <a:p>
            <a:r>
              <a:rPr lang="en-GB" dirty="0"/>
              <a:t>“the term itself describes the unacknowledged use of someone else’s work.”</a:t>
            </a:r>
          </a:p>
          <a:p>
            <a:pPr marL="0" indent="0">
              <a:buNone/>
            </a:pPr>
            <a:r>
              <a:rPr lang="en-GB" dirty="0"/>
              <a:t>Pears and Shields (2019, p.4)</a:t>
            </a:r>
          </a:p>
          <a:p>
            <a:r>
              <a:rPr lang="en-US" dirty="0"/>
              <a:t>“In other words, plagiarism is an act of fraud. It involves both stealing someone else's work and lying about it afterwards.”</a:t>
            </a:r>
          </a:p>
          <a:p>
            <a:pPr marL="0" indent="0">
              <a:buNone/>
            </a:pPr>
            <a:r>
              <a:rPr lang="en-GB" dirty="0"/>
              <a:t>Plagiarism.org. (2017)</a:t>
            </a:r>
          </a:p>
          <a:p>
            <a:pPr marL="0" indent="0">
              <a:buNone/>
            </a:pPr>
            <a:endParaRPr lang="en-GB" dirty="0"/>
          </a:p>
        </p:txBody>
      </p:sp>
    </p:spTree>
    <p:extLst>
      <p:ext uri="{BB962C8B-B14F-4D97-AF65-F5344CB8AC3E}">
        <p14:creationId xmlns:p14="http://schemas.microsoft.com/office/powerpoint/2010/main" val="15540397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06CAD-10CD-482B-84BC-25A95753D933}"/>
              </a:ext>
            </a:extLst>
          </p:cNvPr>
          <p:cNvSpPr>
            <a:spLocks noGrp="1"/>
          </p:cNvSpPr>
          <p:nvPr>
            <p:ph type="title"/>
          </p:nvPr>
        </p:nvSpPr>
        <p:spPr/>
        <p:txBody>
          <a:bodyPr/>
          <a:lstStyle/>
          <a:p>
            <a:r>
              <a:rPr lang="en-GB" dirty="0"/>
              <a:t>What should you reference?</a:t>
            </a:r>
          </a:p>
        </p:txBody>
      </p:sp>
      <p:sp>
        <p:nvSpPr>
          <p:cNvPr id="3" name="Content Placeholder 2">
            <a:extLst>
              <a:ext uri="{FF2B5EF4-FFF2-40B4-BE49-F238E27FC236}">
                <a16:creationId xmlns:a16="http://schemas.microsoft.com/office/drawing/2014/main" id="{BF393980-76A1-4970-BD2D-4F1B4291D2E5}"/>
              </a:ext>
            </a:extLst>
          </p:cNvPr>
          <p:cNvSpPr>
            <a:spLocks noGrp="1"/>
          </p:cNvSpPr>
          <p:nvPr>
            <p:ph idx="1"/>
          </p:nvPr>
        </p:nvSpPr>
        <p:spPr/>
        <p:txBody>
          <a:bodyPr/>
          <a:lstStyle/>
          <a:p>
            <a:r>
              <a:rPr lang="en-GB" dirty="0"/>
              <a:t>Everything which you use in your academic writing that is not your own should be referenced. </a:t>
            </a:r>
          </a:p>
          <a:p>
            <a:r>
              <a:rPr lang="en-GB" dirty="0"/>
              <a:t>You have to include references within your text and at the end of your work. </a:t>
            </a:r>
          </a:p>
          <a:p>
            <a:pPr marL="0" indent="0">
              <a:buNone/>
            </a:pPr>
            <a:r>
              <a:rPr lang="en-GB" dirty="0"/>
              <a:t>Pears and Shields (2019, p.1)</a:t>
            </a:r>
          </a:p>
          <a:p>
            <a:r>
              <a:rPr lang="en-GB" dirty="0"/>
              <a:t>Books</a:t>
            </a:r>
          </a:p>
          <a:p>
            <a:r>
              <a:rPr lang="en-GB" dirty="0"/>
              <a:t>Journals </a:t>
            </a:r>
          </a:p>
          <a:p>
            <a:r>
              <a:rPr lang="en-GB" dirty="0"/>
              <a:t>Government legalisation </a:t>
            </a:r>
          </a:p>
          <a:p>
            <a:r>
              <a:rPr lang="en-GB" dirty="0"/>
              <a:t>Website </a:t>
            </a:r>
          </a:p>
          <a:p>
            <a:endParaRPr lang="en-GB" dirty="0"/>
          </a:p>
          <a:p>
            <a:pPr marL="0" indent="0">
              <a:buNone/>
            </a:pPr>
            <a:r>
              <a:rPr lang="en-GB" dirty="0"/>
              <a:t>Pears and Shields 2019</a:t>
            </a:r>
          </a:p>
        </p:txBody>
      </p:sp>
    </p:spTree>
    <p:extLst>
      <p:ext uri="{BB962C8B-B14F-4D97-AF65-F5344CB8AC3E}">
        <p14:creationId xmlns:p14="http://schemas.microsoft.com/office/powerpoint/2010/main" val="10923136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4342A-EBFF-41D9-8A6B-418D413A1966}"/>
              </a:ext>
            </a:extLst>
          </p:cNvPr>
          <p:cNvSpPr>
            <a:spLocks noGrp="1"/>
          </p:cNvSpPr>
          <p:nvPr>
            <p:ph type="title"/>
          </p:nvPr>
        </p:nvSpPr>
        <p:spPr/>
        <p:txBody>
          <a:bodyPr/>
          <a:lstStyle/>
          <a:p>
            <a:r>
              <a:rPr lang="en-GB" dirty="0"/>
              <a:t>How to reference a book:</a:t>
            </a:r>
          </a:p>
        </p:txBody>
      </p:sp>
      <p:sp>
        <p:nvSpPr>
          <p:cNvPr id="3" name="Content Placeholder 2">
            <a:extLst>
              <a:ext uri="{FF2B5EF4-FFF2-40B4-BE49-F238E27FC236}">
                <a16:creationId xmlns:a16="http://schemas.microsoft.com/office/drawing/2014/main" id="{0A7C0C80-3EA5-4798-B54C-A95C8A8C2ADA}"/>
              </a:ext>
            </a:extLst>
          </p:cNvPr>
          <p:cNvSpPr>
            <a:spLocks noGrp="1"/>
          </p:cNvSpPr>
          <p:nvPr>
            <p:ph idx="1"/>
          </p:nvPr>
        </p:nvSpPr>
        <p:spPr/>
        <p:txBody>
          <a:bodyPr/>
          <a:lstStyle/>
          <a:p>
            <a:r>
              <a:rPr lang="en-GB" dirty="0"/>
              <a:t>To reference a book, you need:</a:t>
            </a:r>
          </a:p>
          <a:p>
            <a:pPr lvl="1"/>
            <a:r>
              <a:rPr lang="en-GB" dirty="0"/>
              <a:t>The author</a:t>
            </a:r>
          </a:p>
          <a:p>
            <a:pPr lvl="1"/>
            <a:r>
              <a:rPr lang="en-GB" dirty="0"/>
              <a:t>Year the book was published</a:t>
            </a:r>
          </a:p>
          <a:p>
            <a:pPr lvl="1"/>
            <a:r>
              <a:rPr lang="en-GB" dirty="0"/>
              <a:t>Title</a:t>
            </a:r>
          </a:p>
          <a:p>
            <a:pPr lvl="1"/>
            <a:r>
              <a:rPr lang="en-GB" dirty="0"/>
              <a:t>Publisher, meaning place of publication</a:t>
            </a:r>
          </a:p>
          <a:p>
            <a:pPr lvl="1"/>
            <a:r>
              <a:rPr lang="en-GB" dirty="0"/>
              <a:t>Series and volume number if relevant. </a:t>
            </a:r>
          </a:p>
          <a:p>
            <a:pPr marL="274320" lvl="1" indent="0">
              <a:buNone/>
            </a:pPr>
            <a:endParaRPr lang="en-GB" dirty="0"/>
          </a:p>
          <a:p>
            <a:pPr marL="274320" lvl="1" indent="0">
              <a:buNone/>
            </a:pPr>
            <a:endParaRPr lang="en-GB" dirty="0"/>
          </a:p>
          <a:p>
            <a:pPr marL="274320" lvl="1" indent="0">
              <a:buNone/>
            </a:pPr>
            <a:endParaRPr lang="en-GB" dirty="0"/>
          </a:p>
          <a:p>
            <a:pPr marL="274320" lvl="1" indent="0">
              <a:buNone/>
            </a:pPr>
            <a:endParaRPr lang="en-GB" dirty="0"/>
          </a:p>
          <a:p>
            <a:pPr marL="274320" lvl="1" indent="0">
              <a:buNone/>
            </a:pPr>
            <a:r>
              <a:rPr lang="en-GB" dirty="0"/>
              <a:t>Pears and Shields 2019</a:t>
            </a:r>
          </a:p>
        </p:txBody>
      </p:sp>
    </p:spTree>
    <p:extLst>
      <p:ext uri="{BB962C8B-B14F-4D97-AF65-F5344CB8AC3E}">
        <p14:creationId xmlns:p14="http://schemas.microsoft.com/office/powerpoint/2010/main" val="32159913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B7402-E13B-4577-9C2E-33690929F16A}"/>
              </a:ext>
            </a:extLst>
          </p:cNvPr>
          <p:cNvSpPr>
            <a:spLocks noGrp="1"/>
          </p:cNvSpPr>
          <p:nvPr>
            <p:ph type="title"/>
          </p:nvPr>
        </p:nvSpPr>
        <p:spPr/>
        <p:txBody>
          <a:bodyPr/>
          <a:lstStyle/>
          <a:p>
            <a:r>
              <a:rPr lang="en-GB" dirty="0"/>
              <a:t>Example of a book reference:</a:t>
            </a:r>
          </a:p>
        </p:txBody>
      </p:sp>
      <p:sp>
        <p:nvSpPr>
          <p:cNvPr id="3" name="Content Placeholder 2">
            <a:extLst>
              <a:ext uri="{FF2B5EF4-FFF2-40B4-BE49-F238E27FC236}">
                <a16:creationId xmlns:a16="http://schemas.microsoft.com/office/drawing/2014/main" id="{D666B635-C43E-4A3E-A1D1-634575E7EB55}"/>
              </a:ext>
            </a:extLst>
          </p:cNvPr>
          <p:cNvSpPr>
            <a:spLocks noGrp="1"/>
          </p:cNvSpPr>
          <p:nvPr>
            <p:ph idx="1"/>
          </p:nvPr>
        </p:nvSpPr>
        <p:spPr/>
        <p:txBody>
          <a:bodyPr/>
          <a:lstStyle/>
          <a:p>
            <a:pPr marL="1971400" lvl="7" indent="0">
              <a:buNone/>
            </a:pPr>
            <a:endParaRPr lang="en-GB" dirty="0"/>
          </a:p>
          <a:p>
            <a:pPr marL="1971400" lvl="7" indent="0">
              <a:buNone/>
            </a:pPr>
            <a:endParaRPr lang="en-GB" dirty="0"/>
          </a:p>
          <a:p>
            <a:r>
              <a:rPr lang="en-GB" dirty="0"/>
              <a:t>Reference list- </a:t>
            </a:r>
          </a:p>
          <a:p>
            <a:pPr marL="0" indent="0">
              <a:buNone/>
            </a:pPr>
            <a:r>
              <a:rPr lang="en-GB" dirty="0"/>
              <a:t>          Author     year published       name of book</a:t>
            </a:r>
          </a:p>
          <a:p>
            <a:pPr marL="0" indent="0">
              <a:buNone/>
            </a:pPr>
            <a:r>
              <a:rPr lang="en-GB" dirty="0"/>
              <a:t>        </a:t>
            </a:r>
          </a:p>
          <a:p>
            <a:r>
              <a:rPr lang="en-GB" dirty="0"/>
              <a:t>Tom Wilks (2012) </a:t>
            </a:r>
            <a:r>
              <a:rPr lang="en-GB" i="1" dirty="0"/>
              <a:t>Advocacy and Social Work Practice. Maidenhead: </a:t>
            </a:r>
            <a:r>
              <a:rPr lang="en-GB" dirty="0"/>
              <a:t>Open University Press McGraw – Hill Education </a:t>
            </a:r>
          </a:p>
          <a:p>
            <a:pPr marL="0" indent="0">
              <a:buNone/>
            </a:pPr>
            <a:r>
              <a:rPr lang="en-GB" dirty="0"/>
              <a:t>									Publisher</a:t>
            </a:r>
          </a:p>
          <a:p>
            <a:r>
              <a:rPr lang="en-GB" dirty="0"/>
              <a:t>In text- </a:t>
            </a:r>
          </a:p>
          <a:p>
            <a:r>
              <a:rPr lang="en-GB" dirty="0"/>
              <a:t>“We have looked at how to define advocacy.” (Tom Wilks, 2012).</a:t>
            </a:r>
          </a:p>
        </p:txBody>
      </p:sp>
      <p:cxnSp>
        <p:nvCxnSpPr>
          <p:cNvPr id="5" name="Straight Arrow Connector 4">
            <a:extLst>
              <a:ext uri="{FF2B5EF4-FFF2-40B4-BE49-F238E27FC236}">
                <a16:creationId xmlns:a16="http://schemas.microsoft.com/office/drawing/2014/main" id="{95763388-220E-4A7C-9648-A8A42DDC683D}"/>
              </a:ext>
            </a:extLst>
          </p:cNvPr>
          <p:cNvCxnSpPr>
            <a:cxnSpLocks/>
          </p:cNvCxnSpPr>
          <p:nvPr/>
        </p:nvCxnSpPr>
        <p:spPr>
          <a:xfrm flipH="1">
            <a:off x="1806222" y="3473592"/>
            <a:ext cx="316089" cy="3951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64BDD6E9-4AC2-4B24-B017-AA495B6ADD5C}"/>
              </a:ext>
            </a:extLst>
          </p:cNvPr>
          <p:cNvCxnSpPr/>
          <p:nvPr/>
        </p:nvCxnSpPr>
        <p:spPr>
          <a:xfrm flipH="1">
            <a:off x="2810933" y="3429000"/>
            <a:ext cx="270934" cy="4397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23C1A93B-2433-4072-9C56-C73010B48197}"/>
              </a:ext>
            </a:extLst>
          </p:cNvPr>
          <p:cNvCxnSpPr>
            <a:cxnSpLocks/>
          </p:cNvCxnSpPr>
          <p:nvPr/>
        </p:nvCxnSpPr>
        <p:spPr>
          <a:xfrm flipH="1">
            <a:off x="5147733" y="3429000"/>
            <a:ext cx="112889" cy="4397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98F87C89-8201-4A3D-AD8C-63CC4F17BD1E}"/>
              </a:ext>
            </a:extLst>
          </p:cNvPr>
          <p:cNvCxnSpPr>
            <a:cxnSpLocks/>
          </p:cNvCxnSpPr>
          <p:nvPr/>
        </p:nvCxnSpPr>
        <p:spPr>
          <a:xfrm flipH="1" flipV="1">
            <a:off x="8929511" y="4207368"/>
            <a:ext cx="169334" cy="4436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DBEF90C4-FD2F-4A51-81D3-39BE37D8B02D}"/>
              </a:ext>
            </a:extLst>
          </p:cNvPr>
          <p:cNvSpPr txBox="1"/>
          <p:nvPr/>
        </p:nvSpPr>
        <p:spPr>
          <a:xfrm>
            <a:off x="8598877" y="5892240"/>
            <a:ext cx="3235570" cy="646331"/>
          </a:xfrm>
          <a:prstGeom prst="rect">
            <a:avLst/>
          </a:prstGeom>
          <a:noFill/>
        </p:spPr>
        <p:txBody>
          <a:bodyPr wrap="square" rtlCol="0">
            <a:spAutoFit/>
          </a:bodyPr>
          <a:lstStyle/>
          <a:p>
            <a:r>
              <a:rPr lang="en-GB" dirty="0"/>
              <a:t>Pears and Shields 2019</a:t>
            </a:r>
          </a:p>
          <a:p>
            <a:r>
              <a:rPr lang="en-GB" dirty="0"/>
              <a:t>Tom Wilks,2012</a:t>
            </a:r>
          </a:p>
        </p:txBody>
      </p:sp>
    </p:spTree>
    <p:extLst>
      <p:ext uri="{BB962C8B-B14F-4D97-AF65-F5344CB8AC3E}">
        <p14:creationId xmlns:p14="http://schemas.microsoft.com/office/powerpoint/2010/main" val="27787090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CAFDF-A221-407E-8281-768DB14EE4F3}"/>
              </a:ext>
            </a:extLst>
          </p:cNvPr>
          <p:cNvSpPr>
            <a:spLocks noGrp="1"/>
          </p:cNvSpPr>
          <p:nvPr>
            <p:ph type="title"/>
          </p:nvPr>
        </p:nvSpPr>
        <p:spPr/>
        <p:txBody>
          <a:bodyPr>
            <a:normAutofit fontScale="90000"/>
          </a:bodyPr>
          <a:lstStyle/>
          <a:p>
            <a:r>
              <a:rPr lang="en-GB" dirty="0"/>
              <a:t>How to reference a journal article:</a:t>
            </a:r>
          </a:p>
        </p:txBody>
      </p:sp>
      <p:sp>
        <p:nvSpPr>
          <p:cNvPr id="3" name="Content Placeholder 2">
            <a:extLst>
              <a:ext uri="{FF2B5EF4-FFF2-40B4-BE49-F238E27FC236}">
                <a16:creationId xmlns:a16="http://schemas.microsoft.com/office/drawing/2014/main" id="{7BC83766-0159-4475-87E2-F8D578C1B838}"/>
              </a:ext>
            </a:extLst>
          </p:cNvPr>
          <p:cNvSpPr>
            <a:spLocks noGrp="1"/>
          </p:cNvSpPr>
          <p:nvPr>
            <p:ph idx="1"/>
          </p:nvPr>
        </p:nvSpPr>
        <p:spPr/>
        <p:txBody>
          <a:bodyPr/>
          <a:lstStyle/>
          <a:p>
            <a:r>
              <a:rPr lang="en-GB" dirty="0"/>
              <a:t>To reference a journal you need:</a:t>
            </a:r>
          </a:p>
          <a:p>
            <a:pPr lvl="1"/>
            <a:r>
              <a:rPr lang="en-GB" dirty="0"/>
              <a:t>Author </a:t>
            </a:r>
          </a:p>
          <a:p>
            <a:pPr lvl="1"/>
            <a:r>
              <a:rPr lang="en-GB" dirty="0"/>
              <a:t>The year it was published</a:t>
            </a:r>
          </a:p>
          <a:p>
            <a:pPr lvl="1"/>
            <a:r>
              <a:rPr lang="en-GB" dirty="0"/>
              <a:t>Title of article/ journal</a:t>
            </a:r>
          </a:p>
          <a:p>
            <a:pPr lvl="1"/>
            <a:r>
              <a:rPr lang="en-GB" dirty="0"/>
              <a:t>Issue information</a:t>
            </a:r>
          </a:p>
          <a:p>
            <a:pPr lvl="1"/>
            <a:r>
              <a:rPr lang="en-GB" dirty="0"/>
              <a:t>Page reference if needed.</a:t>
            </a:r>
          </a:p>
          <a:p>
            <a:pPr lvl="1"/>
            <a:endParaRPr lang="en-GB" dirty="0"/>
          </a:p>
          <a:p>
            <a:pPr lvl="1"/>
            <a:endParaRPr lang="en-GB" dirty="0"/>
          </a:p>
          <a:p>
            <a:pPr lvl="1"/>
            <a:endParaRPr lang="en-GB" dirty="0"/>
          </a:p>
          <a:p>
            <a:pPr lvl="1"/>
            <a:endParaRPr lang="en-GB" dirty="0"/>
          </a:p>
          <a:p>
            <a:pPr lvl="1"/>
            <a:endParaRPr lang="en-GB" dirty="0"/>
          </a:p>
          <a:p>
            <a:pPr marL="274320" lvl="1" indent="0">
              <a:buNone/>
            </a:pPr>
            <a:r>
              <a:rPr lang="en-GB" dirty="0"/>
              <a:t>Pears and Shields 2019</a:t>
            </a:r>
          </a:p>
        </p:txBody>
      </p:sp>
    </p:spTree>
    <p:extLst>
      <p:ext uri="{BB962C8B-B14F-4D97-AF65-F5344CB8AC3E}">
        <p14:creationId xmlns:p14="http://schemas.microsoft.com/office/powerpoint/2010/main" val="18915120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BCEAD-EE98-4E2F-9CDC-4425D3ACE132}"/>
              </a:ext>
            </a:extLst>
          </p:cNvPr>
          <p:cNvSpPr>
            <a:spLocks noGrp="1"/>
          </p:cNvSpPr>
          <p:nvPr>
            <p:ph type="title"/>
          </p:nvPr>
        </p:nvSpPr>
        <p:spPr/>
        <p:txBody>
          <a:bodyPr/>
          <a:lstStyle/>
          <a:p>
            <a:r>
              <a:rPr lang="en-GB" dirty="0"/>
              <a:t>Example of a journal </a:t>
            </a:r>
            <a:r>
              <a:rPr lang="en-GB" dirty="0" err="1"/>
              <a:t>refrence</a:t>
            </a:r>
            <a:r>
              <a:rPr lang="en-GB" dirty="0"/>
              <a:t>: </a:t>
            </a:r>
          </a:p>
        </p:txBody>
      </p:sp>
      <p:sp>
        <p:nvSpPr>
          <p:cNvPr id="3" name="Content Placeholder 2">
            <a:extLst>
              <a:ext uri="{FF2B5EF4-FFF2-40B4-BE49-F238E27FC236}">
                <a16:creationId xmlns:a16="http://schemas.microsoft.com/office/drawing/2014/main" id="{2ADE665D-2898-462F-8576-6115DC1A0468}"/>
              </a:ext>
            </a:extLst>
          </p:cNvPr>
          <p:cNvSpPr>
            <a:spLocks noGrp="1"/>
          </p:cNvSpPr>
          <p:nvPr>
            <p:ph idx="1"/>
          </p:nvPr>
        </p:nvSpPr>
        <p:spPr/>
        <p:txBody>
          <a:bodyPr>
            <a:normAutofit lnSpcReduction="10000"/>
          </a:bodyPr>
          <a:lstStyle/>
          <a:p>
            <a:pPr marL="0" indent="0">
              <a:buNone/>
            </a:pPr>
            <a:endParaRPr lang="en-GB" dirty="0"/>
          </a:p>
          <a:p>
            <a:r>
              <a:rPr lang="en-GB" dirty="0"/>
              <a:t>Reference list- </a:t>
            </a:r>
          </a:p>
          <a:p>
            <a:pPr marL="0" indent="0">
              <a:buNone/>
            </a:pPr>
            <a:r>
              <a:rPr lang="en-GB" dirty="0"/>
              <a:t>	Author 		     Year published</a:t>
            </a:r>
          </a:p>
          <a:p>
            <a:endParaRPr lang="en-GB" dirty="0"/>
          </a:p>
          <a:p>
            <a:r>
              <a:rPr lang="en-US" dirty="0" err="1"/>
              <a:t>Akulich</a:t>
            </a:r>
            <a:r>
              <a:rPr lang="en-US" dirty="0"/>
              <a:t>, M. and </a:t>
            </a:r>
            <a:r>
              <a:rPr lang="en-US" dirty="0" err="1"/>
              <a:t>Kaźmierczyk</a:t>
            </a:r>
            <a:r>
              <a:rPr lang="en-US" dirty="0"/>
              <a:t>, J. (2018). The socio-economic approach to the study of modern economic systems. Post-capitalism. Part 2.</a:t>
            </a:r>
            <a:r>
              <a:rPr lang="en-US" i="1" dirty="0"/>
              <a:t> Management</a:t>
            </a:r>
            <a:r>
              <a:rPr lang="en-US" dirty="0"/>
              <a:t>, 22(2), pp.299-310.</a:t>
            </a:r>
          </a:p>
          <a:p>
            <a:endParaRPr lang="en-US" dirty="0"/>
          </a:p>
          <a:p>
            <a:pPr marL="0" indent="0">
              <a:buNone/>
            </a:pPr>
            <a:r>
              <a:rPr lang="en-GB" dirty="0"/>
              <a:t>							     title      issue information</a:t>
            </a:r>
          </a:p>
          <a:p>
            <a:r>
              <a:rPr lang="en-GB" dirty="0"/>
              <a:t>In text – </a:t>
            </a:r>
          </a:p>
          <a:p>
            <a:r>
              <a:rPr lang="en-GB" dirty="0"/>
              <a:t>“</a:t>
            </a:r>
            <a:r>
              <a:rPr lang="en-US" dirty="0"/>
              <a:t>Essential transformational processes, including the globalization of economic and social systems, occur in the modern world.” </a:t>
            </a:r>
            <a:r>
              <a:rPr lang="en-US" dirty="0" err="1"/>
              <a:t>Akulich</a:t>
            </a:r>
            <a:r>
              <a:rPr lang="en-US" dirty="0"/>
              <a:t> and </a:t>
            </a:r>
            <a:r>
              <a:rPr lang="en-US" dirty="0" err="1"/>
              <a:t>Kaźmierczyk</a:t>
            </a:r>
            <a:r>
              <a:rPr lang="en-US" dirty="0"/>
              <a:t> (2018)</a:t>
            </a:r>
            <a:endParaRPr lang="en-GB" dirty="0"/>
          </a:p>
        </p:txBody>
      </p:sp>
      <p:cxnSp>
        <p:nvCxnSpPr>
          <p:cNvPr id="5" name="Straight Arrow Connector 4">
            <a:extLst>
              <a:ext uri="{FF2B5EF4-FFF2-40B4-BE49-F238E27FC236}">
                <a16:creationId xmlns:a16="http://schemas.microsoft.com/office/drawing/2014/main" id="{EF4B1D51-AAEE-49B7-B653-997DEAB86970}"/>
              </a:ext>
            </a:extLst>
          </p:cNvPr>
          <p:cNvCxnSpPr/>
          <p:nvPr/>
        </p:nvCxnSpPr>
        <p:spPr>
          <a:xfrm flipH="1">
            <a:off x="2788356" y="3262489"/>
            <a:ext cx="225777" cy="3499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8B871D55-C80C-4FE3-AFC1-5E32B37BB357}"/>
              </a:ext>
            </a:extLst>
          </p:cNvPr>
          <p:cNvCxnSpPr>
            <a:cxnSpLocks/>
          </p:cNvCxnSpPr>
          <p:nvPr/>
        </p:nvCxnSpPr>
        <p:spPr>
          <a:xfrm>
            <a:off x="4735689" y="3262489"/>
            <a:ext cx="316089" cy="3951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1BD5595A-3FB7-4E0B-B133-3B412B40D96C}"/>
              </a:ext>
            </a:extLst>
          </p:cNvPr>
          <p:cNvCxnSpPr>
            <a:cxnSpLocks/>
          </p:cNvCxnSpPr>
          <p:nvPr/>
        </p:nvCxnSpPr>
        <p:spPr>
          <a:xfrm flipV="1">
            <a:off x="7845778" y="4069080"/>
            <a:ext cx="1" cy="457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57AF5599-4C35-4883-81A1-75D85882E8A4}"/>
              </a:ext>
            </a:extLst>
          </p:cNvPr>
          <p:cNvCxnSpPr/>
          <p:nvPr/>
        </p:nvCxnSpPr>
        <p:spPr>
          <a:xfrm flipH="1" flipV="1">
            <a:off x="8997244" y="4176889"/>
            <a:ext cx="609600" cy="3499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6B64F7B-2EDC-4A7F-8E1B-2462D04E6E8B}"/>
              </a:ext>
            </a:extLst>
          </p:cNvPr>
          <p:cNvSpPr txBox="1"/>
          <p:nvPr/>
        </p:nvSpPr>
        <p:spPr>
          <a:xfrm>
            <a:off x="8997244" y="5865808"/>
            <a:ext cx="2995464" cy="923330"/>
          </a:xfrm>
          <a:prstGeom prst="rect">
            <a:avLst/>
          </a:prstGeom>
          <a:noFill/>
        </p:spPr>
        <p:txBody>
          <a:bodyPr wrap="square" rtlCol="0">
            <a:spAutoFit/>
          </a:bodyPr>
          <a:lstStyle/>
          <a:p>
            <a:r>
              <a:rPr lang="en-GB" dirty="0"/>
              <a:t>Pears and Shields 2019</a:t>
            </a:r>
          </a:p>
          <a:p>
            <a:r>
              <a:rPr lang="en-US" dirty="0" err="1"/>
              <a:t>Akulich</a:t>
            </a:r>
            <a:r>
              <a:rPr lang="en-US" dirty="0"/>
              <a:t> and </a:t>
            </a:r>
            <a:r>
              <a:rPr lang="en-US" dirty="0" err="1"/>
              <a:t>Kaźmierczyk</a:t>
            </a:r>
            <a:r>
              <a:rPr lang="en-US" dirty="0"/>
              <a:t> (2018)</a:t>
            </a:r>
            <a:endParaRPr lang="en-GB" dirty="0"/>
          </a:p>
        </p:txBody>
      </p:sp>
    </p:spTree>
    <p:extLst>
      <p:ext uri="{BB962C8B-B14F-4D97-AF65-F5344CB8AC3E}">
        <p14:creationId xmlns:p14="http://schemas.microsoft.com/office/powerpoint/2010/main" val="24613822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BB981-B37A-4260-A563-8D936EC8436B}"/>
              </a:ext>
            </a:extLst>
          </p:cNvPr>
          <p:cNvSpPr>
            <a:spLocks noGrp="1"/>
          </p:cNvSpPr>
          <p:nvPr>
            <p:ph type="title"/>
          </p:nvPr>
        </p:nvSpPr>
        <p:spPr/>
        <p:txBody>
          <a:bodyPr>
            <a:normAutofit fontScale="90000"/>
          </a:bodyPr>
          <a:lstStyle/>
          <a:p>
            <a:r>
              <a:rPr lang="en-GB" dirty="0"/>
              <a:t>How to reference a government legislation:</a:t>
            </a:r>
          </a:p>
        </p:txBody>
      </p:sp>
      <p:sp>
        <p:nvSpPr>
          <p:cNvPr id="3" name="Content Placeholder 2">
            <a:extLst>
              <a:ext uri="{FF2B5EF4-FFF2-40B4-BE49-F238E27FC236}">
                <a16:creationId xmlns:a16="http://schemas.microsoft.com/office/drawing/2014/main" id="{9AFF8311-7EBD-49F0-9786-A1DE0AC59772}"/>
              </a:ext>
            </a:extLst>
          </p:cNvPr>
          <p:cNvSpPr>
            <a:spLocks noGrp="1"/>
          </p:cNvSpPr>
          <p:nvPr>
            <p:ph idx="1"/>
          </p:nvPr>
        </p:nvSpPr>
        <p:spPr/>
        <p:txBody>
          <a:bodyPr/>
          <a:lstStyle/>
          <a:p>
            <a:r>
              <a:rPr lang="en-GB" dirty="0"/>
              <a:t>To reference a government legislation you need:</a:t>
            </a:r>
          </a:p>
          <a:p>
            <a:pPr lvl="1"/>
            <a:r>
              <a:rPr lang="en-GB" dirty="0"/>
              <a:t>The title of the Assembly Measure, including the year</a:t>
            </a:r>
          </a:p>
          <a:p>
            <a:pPr lvl="1"/>
            <a:r>
              <a:rPr lang="en-GB" dirty="0" err="1"/>
              <a:t>Nawm</a:t>
            </a:r>
            <a:r>
              <a:rPr lang="en-GB" dirty="0"/>
              <a:t> number (The National Assembly for Wales Assembly measures)</a:t>
            </a:r>
          </a:p>
          <a:p>
            <a:pPr lvl="1"/>
            <a:r>
              <a:rPr lang="en-GB" dirty="0"/>
              <a:t>Where it is available and the date accessed </a:t>
            </a:r>
          </a:p>
          <a:p>
            <a:pPr lvl="1"/>
            <a:endParaRPr lang="en-GB" dirty="0"/>
          </a:p>
          <a:p>
            <a:pPr lvl="1"/>
            <a:endParaRPr lang="en-GB" dirty="0"/>
          </a:p>
          <a:p>
            <a:pPr lvl="1"/>
            <a:endParaRPr lang="en-GB" dirty="0"/>
          </a:p>
          <a:p>
            <a:pPr lvl="1"/>
            <a:endParaRPr lang="en-GB" dirty="0"/>
          </a:p>
          <a:p>
            <a:pPr lvl="1"/>
            <a:endParaRPr lang="en-GB" dirty="0"/>
          </a:p>
          <a:p>
            <a:pPr lvl="1"/>
            <a:endParaRPr lang="en-GB" dirty="0"/>
          </a:p>
          <a:p>
            <a:pPr lvl="1"/>
            <a:endParaRPr lang="en-GB" dirty="0"/>
          </a:p>
          <a:p>
            <a:pPr marL="274320" lvl="1" indent="0">
              <a:buNone/>
            </a:pPr>
            <a:r>
              <a:rPr lang="en-GB" dirty="0"/>
              <a:t>Pears and Shields 2019</a:t>
            </a:r>
          </a:p>
        </p:txBody>
      </p:sp>
    </p:spTree>
    <p:extLst>
      <p:ext uri="{BB962C8B-B14F-4D97-AF65-F5344CB8AC3E}">
        <p14:creationId xmlns:p14="http://schemas.microsoft.com/office/powerpoint/2010/main" val="35379384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B7D0B-64FA-4EFE-8EB4-E61DABE33BDF}"/>
              </a:ext>
            </a:extLst>
          </p:cNvPr>
          <p:cNvSpPr>
            <a:spLocks noGrp="1"/>
          </p:cNvSpPr>
          <p:nvPr>
            <p:ph type="title"/>
          </p:nvPr>
        </p:nvSpPr>
        <p:spPr/>
        <p:txBody>
          <a:bodyPr>
            <a:normAutofit fontScale="90000"/>
          </a:bodyPr>
          <a:lstStyle/>
          <a:p>
            <a:r>
              <a:rPr lang="en-GB" dirty="0"/>
              <a:t>Example of a government legalisation reference</a:t>
            </a:r>
          </a:p>
        </p:txBody>
      </p:sp>
      <p:sp>
        <p:nvSpPr>
          <p:cNvPr id="3" name="Content Placeholder 2">
            <a:extLst>
              <a:ext uri="{FF2B5EF4-FFF2-40B4-BE49-F238E27FC236}">
                <a16:creationId xmlns:a16="http://schemas.microsoft.com/office/drawing/2014/main" id="{8A3DF058-EA9C-4177-96B8-956F4D2D98F4}"/>
              </a:ext>
            </a:extLst>
          </p:cNvPr>
          <p:cNvSpPr>
            <a:spLocks noGrp="1"/>
          </p:cNvSpPr>
          <p:nvPr>
            <p:ph idx="1"/>
          </p:nvPr>
        </p:nvSpPr>
        <p:spPr/>
        <p:txBody>
          <a:bodyPr/>
          <a:lstStyle/>
          <a:p>
            <a:r>
              <a:rPr lang="en-GB" dirty="0"/>
              <a:t>Reference list- </a:t>
            </a:r>
          </a:p>
          <a:p>
            <a:pPr marL="0" indent="0">
              <a:buNone/>
            </a:pPr>
            <a:r>
              <a:rPr lang="en-GB" dirty="0"/>
              <a:t>        Title                                                    The </a:t>
            </a:r>
            <a:r>
              <a:rPr lang="en-GB" dirty="0" err="1"/>
              <a:t>nawm</a:t>
            </a:r>
            <a:r>
              <a:rPr lang="en-GB" dirty="0"/>
              <a:t> number</a:t>
            </a:r>
          </a:p>
          <a:p>
            <a:pPr marL="0" indent="0">
              <a:buNone/>
            </a:pPr>
            <a:endParaRPr lang="en-GB" dirty="0"/>
          </a:p>
          <a:p>
            <a:r>
              <a:rPr lang="en-GB" i="1" dirty="0"/>
              <a:t>Children and Social Work Act 2017. </a:t>
            </a:r>
            <a:r>
              <a:rPr lang="en-GB" dirty="0"/>
              <a:t>(SI 2017 c. 16) available at: </a:t>
            </a:r>
            <a:r>
              <a:rPr lang="en-GB" dirty="0">
                <a:hlinkClick r:id="rId2"/>
              </a:rPr>
              <a:t>http://www.legislation.gov.uk/ukpga/2017/16/contents</a:t>
            </a:r>
            <a:r>
              <a:rPr lang="en-GB" dirty="0"/>
              <a:t> (accessed: 20 January 2020)</a:t>
            </a:r>
          </a:p>
          <a:p>
            <a:pPr marL="0" indent="0">
              <a:buNone/>
            </a:pPr>
            <a:r>
              <a:rPr lang="en-GB" dirty="0"/>
              <a:t>		</a:t>
            </a:r>
          </a:p>
          <a:p>
            <a:pPr marL="0" indent="0">
              <a:buNone/>
            </a:pPr>
            <a:r>
              <a:rPr lang="en-GB" dirty="0"/>
              <a:t>			Where it is available                          date accessed</a:t>
            </a:r>
          </a:p>
          <a:p>
            <a:r>
              <a:rPr lang="en-GB" dirty="0"/>
              <a:t>In text- </a:t>
            </a:r>
            <a:endParaRPr lang="en-GB" i="1" dirty="0"/>
          </a:p>
          <a:p>
            <a:r>
              <a:rPr lang="en-GB" i="1" dirty="0"/>
              <a:t>“</a:t>
            </a:r>
            <a:r>
              <a:rPr lang="en-US" dirty="0"/>
              <a:t>The Secretary of State must establish a panel to be known as the Child Safeguarding Practice Review Panel.” </a:t>
            </a:r>
            <a:r>
              <a:rPr lang="en-GB" i="1" dirty="0"/>
              <a:t>Children and Social Work Act 2017.</a:t>
            </a:r>
          </a:p>
        </p:txBody>
      </p:sp>
      <p:cxnSp>
        <p:nvCxnSpPr>
          <p:cNvPr id="5" name="Straight Arrow Connector 4">
            <a:extLst>
              <a:ext uri="{FF2B5EF4-FFF2-40B4-BE49-F238E27FC236}">
                <a16:creationId xmlns:a16="http://schemas.microsoft.com/office/drawing/2014/main" id="{942382A7-2B7F-4AB3-81A8-F9D019B7FEB3}"/>
              </a:ext>
            </a:extLst>
          </p:cNvPr>
          <p:cNvCxnSpPr/>
          <p:nvPr/>
        </p:nvCxnSpPr>
        <p:spPr>
          <a:xfrm>
            <a:off x="1896533" y="2878667"/>
            <a:ext cx="395111" cy="3838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F7B1BB10-F4AB-4272-A5A4-C27AAA5A1228}"/>
              </a:ext>
            </a:extLst>
          </p:cNvPr>
          <p:cNvCxnSpPr/>
          <p:nvPr/>
        </p:nvCxnSpPr>
        <p:spPr>
          <a:xfrm flipH="1">
            <a:off x="6242756" y="2935111"/>
            <a:ext cx="237066" cy="304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013E17C4-7D2B-4888-B435-214FCC738EC2}"/>
              </a:ext>
            </a:extLst>
          </p:cNvPr>
          <p:cNvCxnSpPr>
            <a:cxnSpLocks/>
          </p:cNvCxnSpPr>
          <p:nvPr/>
        </p:nvCxnSpPr>
        <p:spPr>
          <a:xfrm flipH="1" flipV="1">
            <a:off x="4255911" y="3860235"/>
            <a:ext cx="282222" cy="4176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4C3689AB-020C-497F-84A6-2B5D6BA9B4E9}"/>
              </a:ext>
            </a:extLst>
          </p:cNvPr>
          <p:cNvCxnSpPr>
            <a:cxnSpLocks/>
          </p:cNvCxnSpPr>
          <p:nvPr/>
        </p:nvCxnSpPr>
        <p:spPr>
          <a:xfrm flipV="1">
            <a:off x="8365068" y="3871524"/>
            <a:ext cx="406399" cy="406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C5EB7884-37E8-40F4-BCD2-D03B451AD5A3}"/>
              </a:ext>
            </a:extLst>
          </p:cNvPr>
          <p:cNvSpPr txBox="1"/>
          <p:nvPr/>
        </p:nvSpPr>
        <p:spPr>
          <a:xfrm>
            <a:off x="8771466" y="5753741"/>
            <a:ext cx="3186071" cy="923330"/>
          </a:xfrm>
          <a:prstGeom prst="rect">
            <a:avLst/>
          </a:prstGeom>
          <a:noFill/>
        </p:spPr>
        <p:txBody>
          <a:bodyPr wrap="square" rtlCol="0">
            <a:spAutoFit/>
          </a:bodyPr>
          <a:lstStyle/>
          <a:p>
            <a:r>
              <a:rPr lang="en-GB" dirty="0"/>
              <a:t>Pears and Shields 2019</a:t>
            </a:r>
          </a:p>
          <a:p>
            <a:r>
              <a:rPr lang="en-GB" dirty="0"/>
              <a:t>Children and Social Work Act 2017</a:t>
            </a:r>
          </a:p>
        </p:txBody>
      </p:sp>
    </p:spTree>
    <p:extLst>
      <p:ext uri="{BB962C8B-B14F-4D97-AF65-F5344CB8AC3E}">
        <p14:creationId xmlns:p14="http://schemas.microsoft.com/office/powerpoint/2010/main" val="11523758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73A0F-3ED7-4F37-B1EC-310CBBB50B03}"/>
              </a:ext>
            </a:extLst>
          </p:cNvPr>
          <p:cNvSpPr>
            <a:spLocks noGrp="1"/>
          </p:cNvSpPr>
          <p:nvPr>
            <p:ph type="title"/>
          </p:nvPr>
        </p:nvSpPr>
        <p:spPr/>
        <p:txBody>
          <a:bodyPr/>
          <a:lstStyle/>
          <a:p>
            <a:r>
              <a:rPr lang="en-GB" dirty="0"/>
              <a:t>How to reference a website: </a:t>
            </a:r>
          </a:p>
        </p:txBody>
      </p:sp>
      <p:sp>
        <p:nvSpPr>
          <p:cNvPr id="3" name="Content Placeholder 2">
            <a:extLst>
              <a:ext uri="{FF2B5EF4-FFF2-40B4-BE49-F238E27FC236}">
                <a16:creationId xmlns:a16="http://schemas.microsoft.com/office/drawing/2014/main" id="{1005D9AB-EA5F-4C76-97EC-12E8DDB755AC}"/>
              </a:ext>
            </a:extLst>
          </p:cNvPr>
          <p:cNvSpPr>
            <a:spLocks noGrp="1"/>
          </p:cNvSpPr>
          <p:nvPr>
            <p:ph idx="1"/>
          </p:nvPr>
        </p:nvSpPr>
        <p:spPr/>
        <p:txBody>
          <a:bodyPr/>
          <a:lstStyle/>
          <a:p>
            <a:r>
              <a:rPr lang="en-GB" dirty="0"/>
              <a:t>To reference a website you need:</a:t>
            </a:r>
          </a:p>
          <a:p>
            <a:pPr lvl="1"/>
            <a:r>
              <a:rPr lang="en-GB" dirty="0"/>
              <a:t>Author (where available)</a:t>
            </a:r>
          </a:p>
          <a:p>
            <a:pPr lvl="1"/>
            <a:r>
              <a:rPr lang="en-GB" dirty="0"/>
              <a:t>Year that the site was published/ last updated (where available)</a:t>
            </a:r>
          </a:p>
          <a:p>
            <a:pPr lvl="1"/>
            <a:r>
              <a:rPr lang="en-GB" dirty="0"/>
              <a:t>Title of the webpage</a:t>
            </a:r>
          </a:p>
          <a:p>
            <a:pPr lvl="1"/>
            <a:r>
              <a:rPr lang="en-GB" dirty="0"/>
              <a:t>Where it is available </a:t>
            </a:r>
          </a:p>
          <a:p>
            <a:pPr lvl="1"/>
            <a:r>
              <a:rPr lang="en-GB" dirty="0"/>
              <a:t>The date accessed</a:t>
            </a:r>
          </a:p>
          <a:p>
            <a:pPr lvl="1"/>
            <a:endParaRPr lang="en-GB" dirty="0"/>
          </a:p>
          <a:p>
            <a:pPr lvl="1"/>
            <a:endParaRPr lang="en-GB" dirty="0"/>
          </a:p>
          <a:p>
            <a:pPr lvl="1"/>
            <a:endParaRPr lang="en-GB" dirty="0"/>
          </a:p>
          <a:p>
            <a:pPr lvl="1"/>
            <a:endParaRPr lang="en-GB" dirty="0"/>
          </a:p>
          <a:p>
            <a:pPr lvl="1"/>
            <a:endParaRPr lang="en-GB" dirty="0"/>
          </a:p>
          <a:p>
            <a:pPr marL="274320" lvl="1" indent="0">
              <a:buNone/>
            </a:pPr>
            <a:r>
              <a:rPr lang="en-GB" dirty="0"/>
              <a:t>Pears and Shields 2019</a:t>
            </a:r>
          </a:p>
          <a:p>
            <a:pPr lvl="1"/>
            <a:endParaRPr lang="en-GB" dirty="0"/>
          </a:p>
        </p:txBody>
      </p:sp>
    </p:spTree>
    <p:extLst>
      <p:ext uri="{BB962C8B-B14F-4D97-AF65-F5344CB8AC3E}">
        <p14:creationId xmlns:p14="http://schemas.microsoft.com/office/powerpoint/2010/main" val="4757471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0CCFC-D57B-4F69-8F13-2A96562B7E30}"/>
              </a:ext>
            </a:extLst>
          </p:cNvPr>
          <p:cNvSpPr>
            <a:spLocks noGrp="1"/>
          </p:cNvSpPr>
          <p:nvPr>
            <p:ph type="title"/>
          </p:nvPr>
        </p:nvSpPr>
        <p:spPr/>
        <p:txBody>
          <a:bodyPr/>
          <a:lstStyle/>
          <a:p>
            <a:r>
              <a:rPr lang="en-GB" dirty="0"/>
              <a:t>Example of a website reference </a:t>
            </a:r>
          </a:p>
        </p:txBody>
      </p:sp>
      <p:sp>
        <p:nvSpPr>
          <p:cNvPr id="3" name="Content Placeholder 2">
            <a:extLst>
              <a:ext uri="{FF2B5EF4-FFF2-40B4-BE49-F238E27FC236}">
                <a16:creationId xmlns:a16="http://schemas.microsoft.com/office/drawing/2014/main" id="{DC9005CB-F2A5-4946-874F-7B126D400203}"/>
              </a:ext>
            </a:extLst>
          </p:cNvPr>
          <p:cNvSpPr>
            <a:spLocks noGrp="1"/>
          </p:cNvSpPr>
          <p:nvPr>
            <p:ph idx="1"/>
          </p:nvPr>
        </p:nvSpPr>
        <p:spPr/>
        <p:txBody>
          <a:bodyPr/>
          <a:lstStyle/>
          <a:p>
            <a:r>
              <a:rPr lang="en-GB" dirty="0"/>
              <a:t>Reference list-</a:t>
            </a:r>
          </a:p>
          <a:p>
            <a:pPr marL="0" indent="0">
              <a:buNone/>
            </a:pPr>
            <a:r>
              <a:rPr lang="en-GB" dirty="0"/>
              <a:t>	Author  	          Year last updated    Title of the webpage</a:t>
            </a:r>
          </a:p>
          <a:p>
            <a:endParaRPr lang="en-GB" dirty="0"/>
          </a:p>
          <a:p>
            <a:r>
              <a:rPr lang="en-US" dirty="0"/>
              <a:t>Children in Wales. (2020). </a:t>
            </a:r>
            <a:r>
              <a:rPr lang="en-US" i="1" dirty="0"/>
              <a:t>Home - Children in Wales</a:t>
            </a:r>
            <a:r>
              <a:rPr lang="en-US" dirty="0"/>
              <a:t>. Available at: http://www.childreninwales.org.uk/ [Accessed 20 Jan. 2020].</a:t>
            </a:r>
          </a:p>
          <a:p>
            <a:pPr marL="0" indent="0">
              <a:buNone/>
            </a:pPr>
            <a:r>
              <a:rPr lang="en-US" dirty="0"/>
              <a:t>		</a:t>
            </a:r>
          </a:p>
          <a:p>
            <a:pPr marL="0" indent="0">
              <a:buNone/>
            </a:pPr>
            <a:r>
              <a:rPr lang="en-US" dirty="0"/>
              <a:t>		Where it is available and date accessed </a:t>
            </a:r>
          </a:p>
          <a:p>
            <a:r>
              <a:rPr lang="en-US" dirty="0"/>
              <a:t>In text- </a:t>
            </a:r>
          </a:p>
          <a:p>
            <a:r>
              <a:rPr lang="en-US" dirty="0"/>
              <a:t>Children in wales, 2020</a:t>
            </a:r>
            <a:endParaRPr lang="en-GB" dirty="0"/>
          </a:p>
        </p:txBody>
      </p:sp>
      <p:cxnSp>
        <p:nvCxnSpPr>
          <p:cNvPr id="5" name="Straight Arrow Connector 4">
            <a:extLst>
              <a:ext uri="{FF2B5EF4-FFF2-40B4-BE49-F238E27FC236}">
                <a16:creationId xmlns:a16="http://schemas.microsoft.com/office/drawing/2014/main" id="{9AF2DA6A-DA9D-462D-A5DE-9D07E0C7146B}"/>
              </a:ext>
            </a:extLst>
          </p:cNvPr>
          <p:cNvCxnSpPr>
            <a:cxnSpLocks/>
          </p:cNvCxnSpPr>
          <p:nvPr/>
        </p:nvCxnSpPr>
        <p:spPr>
          <a:xfrm flipH="1">
            <a:off x="2321169" y="2831125"/>
            <a:ext cx="228600" cy="3868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C4DF84E5-3502-481A-B130-D3595CE5377E}"/>
              </a:ext>
            </a:extLst>
          </p:cNvPr>
          <p:cNvCxnSpPr>
            <a:cxnSpLocks/>
          </p:cNvCxnSpPr>
          <p:nvPr/>
        </p:nvCxnSpPr>
        <p:spPr>
          <a:xfrm flipH="1">
            <a:off x="3634153" y="2831125"/>
            <a:ext cx="339969" cy="4044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3ECC18B3-563B-4F7F-808B-65B403B052DB}"/>
              </a:ext>
            </a:extLst>
          </p:cNvPr>
          <p:cNvCxnSpPr/>
          <p:nvPr/>
        </p:nvCxnSpPr>
        <p:spPr>
          <a:xfrm flipH="1">
            <a:off x="5802923" y="4026877"/>
            <a:ext cx="492369" cy="2461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76C0C093-139D-43C5-AA76-F87EE6343F73}"/>
              </a:ext>
            </a:extLst>
          </p:cNvPr>
          <p:cNvCxnSpPr>
            <a:cxnSpLocks/>
          </p:cNvCxnSpPr>
          <p:nvPr/>
        </p:nvCxnSpPr>
        <p:spPr>
          <a:xfrm>
            <a:off x="3288323" y="3963575"/>
            <a:ext cx="515814" cy="3622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24F5060F-24BD-4E9F-9BFE-1687D9ABEB4E}"/>
              </a:ext>
            </a:extLst>
          </p:cNvPr>
          <p:cNvSpPr txBox="1"/>
          <p:nvPr/>
        </p:nvSpPr>
        <p:spPr>
          <a:xfrm>
            <a:off x="8475785" y="5737161"/>
            <a:ext cx="3341077" cy="646331"/>
          </a:xfrm>
          <a:prstGeom prst="rect">
            <a:avLst/>
          </a:prstGeom>
          <a:noFill/>
        </p:spPr>
        <p:txBody>
          <a:bodyPr wrap="square" rtlCol="0">
            <a:spAutoFit/>
          </a:bodyPr>
          <a:lstStyle/>
          <a:p>
            <a:r>
              <a:rPr lang="en-GB" dirty="0"/>
              <a:t>Pears and Shield 2019</a:t>
            </a:r>
          </a:p>
          <a:p>
            <a:r>
              <a:rPr lang="en-GB" dirty="0"/>
              <a:t>Children in Wales, 2020</a:t>
            </a:r>
          </a:p>
        </p:txBody>
      </p:sp>
    </p:spTree>
    <p:extLst>
      <p:ext uri="{BB962C8B-B14F-4D97-AF65-F5344CB8AC3E}">
        <p14:creationId xmlns:p14="http://schemas.microsoft.com/office/powerpoint/2010/main" val="11849538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99CF0-4013-437E-8D0D-E891C3460682}"/>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982367B0-C7F2-49FA-A0BB-F1F5D9BD9A9B}"/>
              </a:ext>
            </a:extLst>
          </p:cNvPr>
          <p:cNvSpPr>
            <a:spLocks noGrp="1"/>
          </p:cNvSpPr>
          <p:nvPr>
            <p:ph idx="1"/>
          </p:nvPr>
        </p:nvSpPr>
        <p:spPr/>
        <p:txBody>
          <a:bodyPr>
            <a:normAutofit fontScale="92500" lnSpcReduction="10000"/>
          </a:bodyPr>
          <a:lstStyle/>
          <a:p>
            <a:r>
              <a:rPr lang="en-GB" dirty="0"/>
              <a:t>Harvard Referencing Guide (no date) available at : </a:t>
            </a:r>
            <a:r>
              <a:rPr lang="en-GB" dirty="0">
                <a:hlinkClick r:id="rId2"/>
              </a:rPr>
              <a:t>http://www.citethisforme.com/harvard-referencing</a:t>
            </a:r>
            <a:r>
              <a:rPr lang="en-GB" dirty="0"/>
              <a:t> [</a:t>
            </a:r>
            <a:r>
              <a:rPr lang="en-GB" dirty="0" err="1"/>
              <a:t>acsessed</a:t>
            </a:r>
            <a:r>
              <a:rPr lang="en-GB" dirty="0"/>
              <a:t>: 18 January 2020].</a:t>
            </a:r>
          </a:p>
          <a:p>
            <a:r>
              <a:rPr lang="en-GB" dirty="0"/>
              <a:t>Richard Pears and Graham Shields (2019) </a:t>
            </a:r>
            <a:r>
              <a:rPr lang="en-GB" i="1" dirty="0"/>
              <a:t>Cite Them Right the essential referencing guide. </a:t>
            </a:r>
          </a:p>
          <a:p>
            <a:r>
              <a:rPr lang="en-GB" dirty="0"/>
              <a:t>Plagiarism.org. (2017). </a:t>
            </a:r>
            <a:r>
              <a:rPr lang="en-GB" i="1" dirty="0"/>
              <a:t>What is Plagiarism? </a:t>
            </a:r>
            <a:r>
              <a:rPr lang="en-GB" dirty="0"/>
              <a:t>Available at: </a:t>
            </a:r>
            <a:r>
              <a:rPr lang="en-GB" dirty="0">
                <a:hlinkClick r:id="rId3"/>
              </a:rPr>
              <a:t>https://www.plagiarism.org/article/what-is-plagiarism</a:t>
            </a:r>
            <a:r>
              <a:rPr lang="en-GB" dirty="0"/>
              <a:t> [accessed: 18 January 2020].</a:t>
            </a:r>
          </a:p>
          <a:p>
            <a:r>
              <a:rPr lang="en-US" dirty="0"/>
              <a:t>Children in Wales. (2020). </a:t>
            </a:r>
            <a:r>
              <a:rPr lang="en-US" i="1" dirty="0"/>
              <a:t>Home - Children in Wales</a:t>
            </a:r>
            <a:r>
              <a:rPr lang="en-US" dirty="0"/>
              <a:t>. Available at: http://www.childreninwales.org.uk/ [Accessed 20 Jan. 2020].</a:t>
            </a:r>
          </a:p>
          <a:p>
            <a:r>
              <a:rPr lang="en-GB" i="1" dirty="0"/>
              <a:t>Children and Social Work Act 2017. </a:t>
            </a:r>
            <a:r>
              <a:rPr lang="en-GB" dirty="0"/>
              <a:t>(SI 2017 c. 16) available at: </a:t>
            </a:r>
            <a:r>
              <a:rPr lang="en-GB" dirty="0">
                <a:hlinkClick r:id="rId4"/>
              </a:rPr>
              <a:t>http://www.legislation.gov.uk/ukpga/2017/16/contents</a:t>
            </a:r>
            <a:r>
              <a:rPr lang="en-GB" dirty="0"/>
              <a:t> (accessed: 20 January 2020)</a:t>
            </a:r>
          </a:p>
          <a:p>
            <a:r>
              <a:rPr lang="en-US" dirty="0" err="1"/>
              <a:t>Akulich</a:t>
            </a:r>
            <a:r>
              <a:rPr lang="en-US" dirty="0"/>
              <a:t>, M. and </a:t>
            </a:r>
            <a:r>
              <a:rPr lang="en-US" dirty="0" err="1"/>
              <a:t>Kaźmierczyk</a:t>
            </a:r>
            <a:r>
              <a:rPr lang="en-US" dirty="0"/>
              <a:t>, J. (2018). The socio-economic approach to the study of modern economic systems. Post-capitalism. Part 2.</a:t>
            </a:r>
            <a:r>
              <a:rPr lang="en-US" i="1" dirty="0"/>
              <a:t> Management</a:t>
            </a:r>
            <a:r>
              <a:rPr lang="en-US" dirty="0"/>
              <a:t>, 22(2), pp.299-310.</a:t>
            </a:r>
          </a:p>
          <a:p>
            <a:r>
              <a:rPr lang="en-GB" dirty="0"/>
              <a:t>Tom Wilks (2012) </a:t>
            </a:r>
            <a:r>
              <a:rPr lang="en-GB" i="1" dirty="0"/>
              <a:t>Advocacy and Social Work Practice. Maidenhead: </a:t>
            </a:r>
            <a:r>
              <a:rPr lang="en-GB" dirty="0"/>
              <a:t>Open University Press McGraw – Hill Education </a:t>
            </a:r>
          </a:p>
          <a:p>
            <a:endParaRPr lang="en-US" dirty="0"/>
          </a:p>
          <a:p>
            <a:endParaRPr lang="en-GB" dirty="0"/>
          </a:p>
          <a:p>
            <a:endParaRPr lang="en-GB" dirty="0"/>
          </a:p>
        </p:txBody>
      </p:sp>
    </p:spTree>
    <p:extLst>
      <p:ext uri="{BB962C8B-B14F-4D97-AF65-F5344CB8AC3E}">
        <p14:creationId xmlns:p14="http://schemas.microsoft.com/office/powerpoint/2010/main" val="282478211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3205</TotalTime>
  <Words>982</Words>
  <Application>Microsoft Office PowerPoint</Application>
  <PresentationFormat>Widescreen</PresentationFormat>
  <Paragraphs>137</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Century Gothic</vt:lpstr>
      <vt:lpstr>Garamond</vt:lpstr>
      <vt:lpstr>Savon</vt:lpstr>
      <vt:lpstr>Assignment 2</vt:lpstr>
      <vt:lpstr>Harvard referencing </vt:lpstr>
      <vt:lpstr>what is referencing? </vt:lpstr>
      <vt:lpstr>why should we reference?</vt:lpstr>
      <vt:lpstr>What is plagiarism? </vt:lpstr>
      <vt:lpstr>What should you reference?</vt:lpstr>
      <vt:lpstr>How to reference a book:</vt:lpstr>
      <vt:lpstr>Example of a book reference:</vt:lpstr>
      <vt:lpstr>How to reference a journal article:</vt:lpstr>
      <vt:lpstr>Example of a journal refrence: </vt:lpstr>
      <vt:lpstr>How to reference a government legislation:</vt:lpstr>
      <vt:lpstr>Example of a government legalisation reference</vt:lpstr>
      <vt:lpstr>How to reference a website: </vt:lpstr>
      <vt:lpstr>Example of a website reference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 2</dc:title>
  <dc:creator>chloe bouncer</dc:creator>
  <cp:lastModifiedBy>chloe bouncer</cp:lastModifiedBy>
  <cp:revision>40</cp:revision>
  <dcterms:created xsi:type="dcterms:W3CDTF">2020-01-16T20:26:44Z</dcterms:created>
  <dcterms:modified xsi:type="dcterms:W3CDTF">2020-01-20T09:07:28Z</dcterms:modified>
</cp:coreProperties>
</file>