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9250" autoAdjust="0"/>
  </p:normalViewPr>
  <p:slideViewPr>
    <p:cSldViewPr snapToGrid="0">
      <p:cViewPr varScale="1">
        <p:scale>
          <a:sx n="77" d="100"/>
          <a:sy n="77" d="100"/>
        </p:scale>
        <p:origin x="91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5C3AD6-C1E7-49DB-95C7-68554FB15407}" type="datetimeFigureOut">
              <a:rPr lang="en-US" smtClean="0"/>
              <a:t>3/22/2026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E744F5-1965-4608-A2FA-5D93897F9A6C}" type="slidenum">
              <a:rPr lang="en-US" smtClean="0"/>
              <a:t>‹#›</a:t>
            </a:fld>
            <a:endParaRPr lang="en-US"/>
          </a:p>
        </p:txBody>
      </p:sp>
    </p:spTree>
    <p:extLst>
      <p:ext uri="{BB962C8B-B14F-4D97-AF65-F5344CB8AC3E}">
        <p14:creationId xmlns:p14="http://schemas.microsoft.com/office/powerpoint/2010/main" val="34314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Amalia </a:t>
            </a:r>
            <a:r>
              <a:rPr lang="en-US" dirty="0" err="1"/>
              <a:t>Cerasela</a:t>
            </a:r>
            <a:r>
              <a:rPr lang="en-US" dirty="0"/>
              <a:t> </a:t>
            </a:r>
            <a:r>
              <a:rPr lang="en-US" dirty="0" err="1"/>
              <a:t>Pandele</a:t>
            </a:r>
            <a:r>
              <a:rPr lang="en-US" dirty="0"/>
              <a:t> and today I will be presenting on </a:t>
            </a:r>
            <a:r>
              <a:rPr lang="en-US" dirty="0" err="1"/>
              <a:t>organisational</a:t>
            </a:r>
            <a:r>
              <a:rPr lang="en-US" dirty="0"/>
              <a:t> structure design, focusing on Whitbread Plc, the parent company of Premier Inn. I will explain three structural approaches and evaluate how they influence communication and task coordination.</a:t>
            </a:r>
          </a:p>
        </p:txBody>
      </p:sp>
      <p:sp>
        <p:nvSpPr>
          <p:cNvPr id="4" name="Slide Number Placeholder 3"/>
          <p:cNvSpPr>
            <a:spLocks noGrp="1"/>
          </p:cNvSpPr>
          <p:nvPr>
            <p:ph type="sldNum" sz="quarter" idx="5"/>
          </p:nvPr>
        </p:nvSpPr>
        <p:spPr/>
        <p:txBody>
          <a:bodyPr/>
          <a:lstStyle/>
          <a:p>
            <a:fld id="{A3E744F5-1965-4608-A2FA-5D93897F9A6C}" type="slidenum">
              <a:rPr lang="en-US" smtClean="0"/>
              <a:t>1</a:t>
            </a:fld>
            <a:endParaRPr lang="en-US"/>
          </a:p>
        </p:txBody>
      </p:sp>
    </p:spTree>
    <p:extLst>
      <p:ext uri="{BB962C8B-B14F-4D97-AF65-F5344CB8AC3E}">
        <p14:creationId xmlns:p14="http://schemas.microsoft.com/office/powerpoint/2010/main" val="1637712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begin with definitions and the importance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structure. It will then examine functional, divisional, and matrix structures, applying each to Whitbread. Finally, I will provide a critical conclusion.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E744F5-1965-4608-A2FA-5D93897F9A6C}" type="slidenum">
              <a:rPr lang="en-US" smtClean="0"/>
              <a:t>2</a:t>
            </a:fld>
            <a:endParaRPr lang="en-US"/>
          </a:p>
        </p:txBody>
      </p:sp>
    </p:spTree>
    <p:extLst>
      <p:ext uri="{BB962C8B-B14F-4D97-AF65-F5344CB8AC3E}">
        <p14:creationId xmlns:p14="http://schemas.microsoft.com/office/powerpoint/2010/main" val="3178502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Organisational</a:t>
            </a:r>
            <a:r>
              <a:rPr lang="en-US" dirty="0"/>
              <a:t> structure refers to the formal system of roles, responsibilities, and relationships that coordinate organizational. An </a:t>
            </a:r>
            <a:r>
              <a:rPr lang="en-US" dirty="0" err="1"/>
              <a:t>organisational</a:t>
            </a:r>
            <a:r>
              <a:rPr lang="en-US" dirty="0"/>
              <a:t> chart visually represents reporting lines and hierarchy. Structure is important because it improves coordination, clarifies authority, and supports the effective implementation of strategy. Without a clear structure, </a:t>
            </a:r>
            <a:r>
              <a:rPr lang="en-US" dirty="0" err="1"/>
              <a:t>organisations</a:t>
            </a:r>
            <a:r>
              <a:rPr lang="en-US" dirty="0"/>
              <a:t> may struggle with inefficiency and communication breakdowns.</a:t>
            </a:r>
          </a:p>
        </p:txBody>
      </p:sp>
      <p:sp>
        <p:nvSpPr>
          <p:cNvPr id="4" name="Slide Number Placeholder 3"/>
          <p:cNvSpPr>
            <a:spLocks noGrp="1"/>
          </p:cNvSpPr>
          <p:nvPr>
            <p:ph type="sldNum" sz="quarter" idx="5"/>
          </p:nvPr>
        </p:nvSpPr>
        <p:spPr/>
        <p:txBody>
          <a:bodyPr/>
          <a:lstStyle/>
          <a:p>
            <a:fld id="{A3E744F5-1965-4608-A2FA-5D93897F9A6C}" type="slidenum">
              <a:rPr lang="en-US" smtClean="0"/>
              <a:t>3</a:t>
            </a:fld>
            <a:endParaRPr lang="en-US"/>
          </a:p>
        </p:txBody>
      </p:sp>
    </p:spTree>
    <p:extLst>
      <p:ext uri="{BB962C8B-B14F-4D97-AF65-F5344CB8AC3E}">
        <p14:creationId xmlns:p14="http://schemas.microsoft.com/office/powerpoint/2010/main" val="4076273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functional structure groups employees based on </a:t>
            </a:r>
            <a:r>
              <a:rPr lang="en-US" dirty="0" err="1"/>
              <a:t>specialised</a:t>
            </a:r>
            <a:r>
              <a:rPr lang="en-US" dirty="0"/>
              <a:t> areas such as finance, operations, HR, and marketing. Whitbread applies this at its headquarters, where central functions manage Premier Inn operations efficiently.</a:t>
            </a:r>
          </a:p>
          <a:p>
            <a:r>
              <a:rPr lang="en-US" dirty="0"/>
              <a:t>This structure promotes efficiency and expertise; however, it can create silos and reduce flexibility across departments. </a:t>
            </a:r>
          </a:p>
          <a:p>
            <a:endParaRPr lang="en-US" dirty="0"/>
          </a:p>
        </p:txBody>
      </p:sp>
      <p:sp>
        <p:nvSpPr>
          <p:cNvPr id="4" name="Slide Number Placeholder 3"/>
          <p:cNvSpPr>
            <a:spLocks noGrp="1"/>
          </p:cNvSpPr>
          <p:nvPr>
            <p:ph type="sldNum" sz="quarter" idx="5"/>
          </p:nvPr>
        </p:nvSpPr>
        <p:spPr/>
        <p:txBody>
          <a:bodyPr/>
          <a:lstStyle/>
          <a:p>
            <a:fld id="{A3E744F5-1965-4608-A2FA-5D93897F9A6C}" type="slidenum">
              <a:rPr lang="en-US" smtClean="0"/>
              <a:t>4</a:t>
            </a:fld>
            <a:endParaRPr lang="en-US"/>
          </a:p>
        </p:txBody>
      </p:sp>
    </p:spTree>
    <p:extLst>
      <p:ext uri="{BB962C8B-B14F-4D97-AF65-F5344CB8AC3E}">
        <p14:creationId xmlns:p14="http://schemas.microsoft.com/office/powerpoint/2010/main" val="392848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divisional structure </a:t>
            </a:r>
            <a:r>
              <a:rPr lang="en-US" dirty="0" err="1"/>
              <a:t>organises</a:t>
            </a:r>
            <a:r>
              <a:rPr lang="en-US" dirty="0"/>
              <a:t> the </a:t>
            </a:r>
            <a:r>
              <a:rPr lang="en-US" dirty="0" err="1"/>
              <a:t>organisation</a:t>
            </a:r>
            <a:r>
              <a:rPr lang="en-US" dirty="0"/>
              <a:t> based on products or geographic regions. Whitbread operates divisions such as Premier Inn UK and its expansion in Germany, enabling a focus on different markets. This approach improves responsiveness and decision-making but may lead to duplication of resources and increased costs.</a:t>
            </a:r>
          </a:p>
          <a:p>
            <a:endParaRPr lang="en-US" dirty="0"/>
          </a:p>
        </p:txBody>
      </p:sp>
      <p:sp>
        <p:nvSpPr>
          <p:cNvPr id="4" name="Slide Number Placeholder 3"/>
          <p:cNvSpPr>
            <a:spLocks noGrp="1"/>
          </p:cNvSpPr>
          <p:nvPr>
            <p:ph type="sldNum" sz="quarter" idx="5"/>
          </p:nvPr>
        </p:nvSpPr>
        <p:spPr/>
        <p:txBody>
          <a:bodyPr/>
          <a:lstStyle/>
          <a:p>
            <a:fld id="{A3E744F5-1965-4608-A2FA-5D93897F9A6C}" type="slidenum">
              <a:rPr lang="en-US" smtClean="0"/>
              <a:t>5</a:t>
            </a:fld>
            <a:endParaRPr lang="en-US"/>
          </a:p>
        </p:txBody>
      </p:sp>
    </p:spTree>
    <p:extLst>
      <p:ext uri="{BB962C8B-B14F-4D97-AF65-F5344CB8AC3E}">
        <p14:creationId xmlns:p14="http://schemas.microsoft.com/office/powerpoint/2010/main" val="1669102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matrix structure combines functional and project-based approaches, where employees report to more than one manager.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Whitbread, this is used in cross-functional initiatives such as digital transformation projects involving IT, marketing, and operations.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structure enhances collaboration and flexibility but can create role conflict and complexity in management.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3E744F5-1965-4608-A2FA-5D93897F9A6C}" type="slidenum">
              <a:rPr lang="en-US" smtClean="0"/>
              <a:t>6</a:t>
            </a:fld>
            <a:endParaRPr lang="en-US"/>
          </a:p>
        </p:txBody>
      </p:sp>
    </p:spTree>
    <p:extLst>
      <p:ext uri="{BB962C8B-B14F-4D97-AF65-F5344CB8AC3E}">
        <p14:creationId xmlns:p14="http://schemas.microsoft.com/office/powerpoint/2010/main" val="976568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structure is a key factor influencing communication, coordination, and performance.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Each structure offers different benefits and limitations: functional structures improve efficiency, divisional structures enhance responsiveness, and matrix structures support collaboration.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Whitbread adopts a hybrid approach, combining these structures to balance efficiency and flexibility. This reflects the idea that no single structure is best, and effectiveness depends on alignment with strategy and the external environment.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3E744F5-1965-4608-A2FA-5D93897F9A6C}" type="slidenum">
              <a:rPr lang="en-US" smtClean="0"/>
              <a:t>7</a:t>
            </a:fld>
            <a:endParaRPr lang="en-US"/>
          </a:p>
        </p:txBody>
      </p:sp>
    </p:spTree>
    <p:extLst>
      <p:ext uri="{BB962C8B-B14F-4D97-AF65-F5344CB8AC3E}">
        <p14:creationId xmlns:p14="http://schemas.microsoft.com/office/powerpoint/2010/main" val="19855632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6B26B24-691D-436B-8B65-187CDD04D44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3686783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B26B24-691D-436B-8B65-187CDD04D44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419298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B26B24-691D-436B-8B65-187CDD04D44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3651359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B26B24-691D-436B-8B65-187CDD04D44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2845816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B26B24-691D-436B-8B65-187CDD04D447}"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1792626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B26B24-691D-436B-8B65-187CDD04D447}"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3608547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6B26B24-691D-436B-8B65-187CDD04D447}"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1639751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B26B24-691D-436B-8B65-187CDD04D44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963433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B26B24-691D-436B-8B65-187CDD04D44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3021668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B26B24-691D-436B-8B65-187CDD04D44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3430811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B26B24-691D-436B-8B65-187CDD04D44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23452399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B26B24-691D-436B-8B65-187CDD04D44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EFC882-0382-46CC-A227-10E1A91676EF}"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98217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B26B24-691D-436B-8B65-187CDD04D44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100889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6B26B24-691D-436B-8B65-187CDD04D447}"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1703205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6B26B24-691D-436B-8B65-187CDD04D447}"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19019353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B26B24-691D-436B-8B65-187CDD04D44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16078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B26B24-691D-436B-8B65-187CDD04D44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EFC882-0382-46CC-A227-10E1A91676EF}" type="slidenum">
              <a:rPr lang="en-US" smtClean="0"/>
              <a:t>‹#›</a:t>
            </a:fld>
            <a:endParaRPr lang="en-US"/>
          </a:p>
        </p:txBody>
      </p:sp>
    </p:spTree>
    <p:extLst>
      <p:ext uri="{BB962C8B-B14F-4D97-AF65-F5344CB8AC3E}">
        <p14:creationId xmlns:p14="http://schemas.microsoft.com/office/powerpoint/2010/main" val="3978553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6B26B24-691D-436B-8B65-187CDD04D447}" type="datetimeFigureOut">
              <a:rPr lang="en-US" smtClean="0"/>
              <a:t>3/22/2026</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1EFC882-0382-46CC-A227-10E1A91676EF}" type="slidenum">
              <a:rPr lang="en-US" smtClean="0"/>
              <a:t>‹#›</a:t>
            </a:fld>
            <a:endParaRPr lang="en-US"/>
          </a:p>
        </p:txBody>
      </p:sp>
    </p:spTree>
    <p:extLst>
      <p:ext uri="{BB962C8B-B14F-4D97-AF65-F5344CB8AC3E}">
        <p14:creationId xmlns:p14="http://schemas.microsoft.com/office/powerpoint/2010/main" val="29951133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6E2E9-5570-7B0D-BC7D-CFA1F7156EEC}"/>
              </a:ext>
            </a:extLst>
          </p:cNvPr>
          <p:cNvSpPr>
            <a:spLocks noGrp="1"/>
          </p:cNvSpPr>
          <p:nvPr>
            <p:ph type="ctrTitle"/>
          </p:nvPr>
        </p:nvSpPr>
        <p:spPr/>
        <p:txBody>
          <a:bodyPr>
            <a:normAutofit fontScale="90000"/>
          </a:bodyPr>
          <a:lstStyle/>
          <a:p>
            <a:r>
              <a:rPr lang="en-US" dirty="0" err="1"/>
              <a:t>Organisational</a:t>
            </a:r>
            <a:r>
              <a:rPr lang="en-US" dirty="0"/>
              <a:t> Structure Design: Functional, Divisional and Matrix Approaches in Whitbread Plc (Premier Inn)</a:t>
            </a:r>
          </a:p>
        </p:txBody>
      </p:sp>
      <p:sp>
        <p:nvSpPr>
          <p:cNvPr id="3" name="Subtitle 2">
            <a:extLst>
              <a:ext uri="{FF2B5EF4-FFF2-40B4-BE49-F238E27FC236}">
                <a16:creationId xmlns:a16="http://schemas.microsoft.com/office/drawing/2014/main" id="{5FFC3A60-7D0B-D8A5-38F4-DE8EDF09AAE7}"/>
              </a:ext>
            </a:extLst>
          </p:cNvPr>
          <p:cNvSpPr>
            <a:spLocks noGrp="1"/>
          </p:cNvSpPr>
          <p:nvPr>
            <p:ph type="subTitle" idx="1"/>
          </p:nvPr>
        </p:nvSpPr>
        <p:spPr/>
        <p:txBody>
          <a:bodyPr>
            <a:normAutofit fontScale="55000" lnSpcReduction="20000"/>
          </a:bodyPr>
          <a:lstStyle/>
          <a:p>
            <a:r>
              <a:rPr lang="en-US" sz="2400" dirty="0"/>
              <a:t>BA (Hons) Business Management</a:t>
            </a:r>
          </a:p>
          <a:p>
            <a:r>
              <a:rPr lang="en-US" sz="2400" dirty="0"/>
              <a:t>LCBB4009 Understanding </a:t>
            </a:r>
            <a:r>
              <a:rPr lang="en-US" sz="2400" dirty="0" err="1"/>
              <a:t>Organisational</a:t>
            </a:r>
            <a:r>
              <a:rPr lang="en-US" sz="2400" dirty="0"/>
              <a:t> Structure and Culture</a:t>
            </a:r>
          </a:p>
          <a:p>
            <a:r>
              <a:rPr lang="en-US" sz="2400" dirty="0"/>
              <a:t>Name: Amalia-</a:t>
            </a:r>
            <a:r>
              <a:rPr lang="en-US" sz="2400" dirty="0" err="1"/>
              <a:t>cerasela</a:t>
            </a:r>
            <a:r>
              <a:rPr lang="en-US" sz="2400" dirty="0"/>
              <a:t> </a:t>
            </a:r>
            <a:r>
              <a:rPr lang="en-US" sz="2400" dirty="0" err="1"/>
              <a:t>pandele</a:t>
            </a:r>
            <a:endParaRPr lang="en-US" sz="2400" dirty="0"/>
          </a:p>
          <a:p>
            <a:r>
              <a:rPr lang="en-US" sz="2400" dirty="0"/>
              <a:t>Student ID: 2244520</a:t>
            </a:r>
          </a:p>
          <a:p>
            <a:endParaRPr lang="en-US" dirty="0"/>
          </a:p>
        </p:txBody>
      </p:sp>
      <p:pic>
        <p:nvPicPr>
          <p:cNvPr id="4" name="Picture 3">
            <a:extLst>
              <a:ext uri="{FF2B5EF4-FFF2-40B4-BE49-F238E27FC236}">
                <a16:creationId xmlns:a16="http://schemas.microsoft.com/office/drawing/2014/main" id="{0C239B93-EE6A-0F78-253A-75F1436138D7}"/>
              </a:ext>
            </a:extLst>
          </p:cNvPr>
          <p:cNvPicPr>
            <a:picLocks noChangeAspect="1"/>
          </p:cNvPicPr>
          <p:nvPr/>
        </p:nvPicPr>
        <p:blipFill>
          <a:blip r:embed="rId3"/>
          <a:stretch>
            <a:fillRect/>
          </a:stretch>
        </p:blipFill>
        <p:spPr>
          <a:xfrm>
            <a:off x="-343489" y="4038427"/>
            <a:ext cx="5040931" cy="2438744"/>
          </a:xfrm>
          <a:prstGeom prst="rect">
            <a:avLst/>
          </a:prstGeom>
        </p:spPr>
      </p:pic>
    </p:spTree>
    <p:extLst>
      <p:ext uri="{BB962C8B-B14F-4D97-AF65-F5344CB8AC3E}">
        <p14:creationId xmlns:p14="http://schemas.microsoft.com/office/powerpoint/2010/main" val="929124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9D7F3-7622-B079-014B-850A6C7BE98C}"/>
              </a:ext>
            </a:extLst>
          </p:cNvPr>
          <p:cNvSpPr>
            <a:spLocks noGrp="1"/>
          </p:cNvSpPr>
          <p:nvPr>
            <p:ph type="title"/>
          </p:nvPr>
        </p:nvSpPr>
        <p:spPr/>
        <p:txBody>
          <a:bodyPr/>
          <a:lstStyle/>
          <a:p>
            <a:r>
              <a:rPr lang="en-US" dirty="0"/>
              <a:t>Outline of today’s presentation</a:t>
            </a:r>
          </a:p>
        </p:txBody>
      </p:sp>
      <p:sp>
        <p:nvSpPr>
          <p:cNvPr id="3" name="Content Placeholder 2">
            <a:extLst>
              <a:ext uri="{FF2B5EF4-FFF2-40B4-BE49-F238E27FC236}">
                <a16:creationId xmlns:a16="http://schemas.microsoft.com/office/drawing/2014/main" id="{85364873-0E3B-601C-99E0-58B580E40561}"/>
              </a:ext>
            </a:extLst>
          </p:cNvPr>
          <p:cNvSpPr>
            <a:spLocks noGrp="1"/>
          </p:cNvSpPr>
          <p:nvPr>
            <p:ph sz="quarter" idx="13"/>
          </p:nvPr>
        </p:nvSpPr>
        <p:spPr/>
        <p:txBody>
          <a:bodyPr/>
          <a:lstStyle/>
          <a:p>
            <a:pPr marL="457200" indent="-457200" algn="ctr">
              <a:buFont typeface="+mj-lt"/>
              <a:buAutoNum type="arabicPeriod"/>
            </a:pPr>
            <a:r>
              <a:rPr lang="en-US" dirty="0"/>
              <a:t> Definitions and importance</a:t>
            </a:r>
          </a:p>
          <a:p>
            <a:pPr marL="457200" indent="-457200" algn="ctr">
              <a:buFont typeface="+mj-lt"/>
              <a:buAutoNum type="arabicPeriod"/>
            </a:pPr>
            <a:r>
              <a:rPr lang="en-US" dirty="0"/>
              <a:t> Functional structure</a:t>
            </a:r>
          </a:p>
          <a:p>
            <a:pPr marL="457200" indent="-457200" algn="ctr">
              <a:buFont typeface="+mj-lt"/>
              <a:buAutoNum type="arabicPeriod"/>
            </a:pPr>
            <a:r>
              <a:rPr lang="en-US" dirty="0"/>
              <a:t> Divisional structure</a:t>
            </a:r>
          </a:p>
          <a:p>
            <a:pPr marL="457200" indent="-457200" algn="ctr">
              <a:buFont typeface="+mj-lt"/>
              <a:buAutoNum type="arabicPeriod"/>
            </a:pPr>
            <a:r>
              <a:rPr lang="en-US" dirty="0"/>
              <a:t>Matrix structure</a:t>
            </a:r>
          </a:p>
          <a:p>
            <a:pPr marL="457200" indent="-457200" algn="ctr">
              <a:buFont typeface="+mj-lt"/>
              <a:buAutoNum type="arabicPeriod"/>
            </a:pPr>
            <a:r>
              <a:rPr lang="en-US" dirty="0"/>
              <a:t>Conclusion</a:t>
            </a:r>
          </a:p>
          <a:p>
            <a:pPr marL="457200" indent="-457200" algn="ctr">
              <a:buFont typeface="+mj-lt"/>
              <a:buAutoNum type="arabicPeriod"/>
            </a:pPr>
            <a:r>
              <a:rPr lang="en-US" dirty="0"/>
              <a:t>References</a:t>
            </a:r>
          </a:p>
        </p:txBody>
      </p:sp>
    </p:spTree>
    <p:extLst>
      <p:ext uri="{BB962C8B-B14F-4D97-AF65-F5344CB8AC3E}">
        <p14:creationId xmlns:p14="http://schemas.microsoft.com/office/powerpoint/2010/main" val="2846563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AF6C0-846D-57EA-9776-FEC9E8957F83}"/>
              </a:ext>
            </a:extLst>
          </p:cNvPr>
          <p:cNvSpPr>
            <a:spLocks noGrp="1"/>
          </p:cNvSpPr>
          <p:nvPr>
            <p:ph type="title"/>
          </p:nvPr>
        </p:nvSpPr>
        <p:spPr/>
        <p:txBody>
          <a:bodyPr/>
          <a:lstStyle/>
          <a:p>
            <a:r>
              <a:rPr lang="en-US" dirty="0"/>
              <a:t>Key concepts</a:t>
            </a:r>
          </a:p>
        </p:txBody>
      </p:sp>
      <p:sp>
        <p:nvSpPr>
          <p:cNvPr id="3" name="Content Placeholder 2">
            <a:extLst>
              <a:ext uri="{FF2B5EF4-FFF2-40B4-BE49-F238E27FC236}">
                <a16:creationId xmlns:a16="http://schemas.microsoft.com/office/drawing/2014/main" id="{F7073553-50D8-3D09-5C2C-EAF1B45EAA6F}"/>
              </a:ext>
            </a:extLst>
          </p:cNvPr>
          <p:cNvSpPr>
            <a:spLocks noGrp="1"/>
          </p:cNvSpPr>
          <p:nvPr>
            <p:ph sz="quarter" idx="13"/>
          </p:nvPr>
        </p:nvSpPr>
        <p:spPr>
          <a:xfrm>
            <a:off x="914399" y="2214694"/>
            <a:ext cx="10363826" cy="3424107"/>
          </a:xfrm>
        </p:spPr>
        <p:txBody>
          <a:bodyPr>
            <a:normAutofit fontScale="77500" lnSpcReduction="20000"/>
          </a:bodyPr>
          <a:lstStyle/>
          <a:p>
            <a:pPr marL="0" indent="0" algn="ctr">
              <a:buNone/>
            </a:pPr>
            <a:r>
              <a:rPr lang="en-US" dirty="0"/>
              <a:t>According to Clegg, </a:t>
            </a:r>
            <a:r>
              <a:rPr lang="en-US" dirty="0" err="1"/>
              <a:t>Kornberger</a:t>
            </a:r>
            <a:r>
              <a:rPr lang="en-US" dirty="0"/>
              <a:t>, and </a:t>
            </a:r>
            <a:r>
              <a:rPr lang="en-US" dirty="0" err="1"/>
              <a:t>Pitsis</a:t>
            </a:r>
            <a:r>
              <a:rPr lang="en-US" dirty="0"/>
              <a:t> (2021), an </a:t>
            </a:r>
            <a:r>
              <a:rPr lang="en-US" b="1" dirty="0" err="1"/>
              <a:t>organisational</a:t>
            </a:r>
            <a:r>
              <a:rPr lang="en-US" b="1" dirty="0"/>
              <a:t> structure </a:t>
            </a:r>
            <a:r>
              <a:rPr lang="en-US" dirty="0"/>
              <a:t>is a systematic system of responsibilities and connections.</a:t>
            </a:r>
          </a:p>
          <a:p>
            <a:pPr marL="0" indent="0" algn="ctr">
              <a:buNone/>
            </a:pPr>
            <a:endParaRPr lang="en-US" dirty="0"/>
          </a:p>
          <a:p>
            <a:pPr marL="0" indent="0" algn="ctr">
              <a:buNone/>
            </a:pPr>
            <a:r>
              <a:rPr lang="en-US" dirty="0"/>
              <a:t>According to </a:t>
            </a:r>
            <a:r>
              <a:rPr lang="en-US" dirty="0" err="1"/>
              <a:t>boddy</a:t>
            </a:r>
            <a:r>
              <a:rPr lang="en-US" dirty="0"/>
              <a:t>, (2020), A visual representation of a company's internal structure that shows roles, responsibilities, and reporting lines is called an </a:t>
            </a:r>
            <a:r>
              <a:rPr lang="en-US" b="1" dirty="0" err="1"/>
              <a:t>organisational</a:t>
            </a:r>
            <a:r>
              <a:rPr lang="en-US" b="1" dirty="0"/>
              <a:t> chart</a:t>
            </a:r>
            <a:r>
              <a:rPr lang="en-US" dirty="0"/>
              <a:t>.</a:t>
            </a:r>
          </a:p>
          <a:p>
            <a:pPr marL="0" indent="0" algn="ctr">
              <a:buNone/>
            </a:pPr>
            <a:endParaRPr lang="en-US" dirty="0"/>
          </a:p>
          <a:p>
            <a:pPr marL="0" indent="0" algn="ctr">
              <a:buNone/>
            </a:pPr>
            <a:r>
              <a:rPr lang="en-US" b="1" dirty="0"/>
              <a:t>Significance</a:t>
            </a:r>
          </a:p>
          <a:p>
            <a:pPr algn="ctr"/>
            <a:r>
              <a:rPr lang="en-US" dirty="0"/>
              <a:t>Enhances coordination (Johnson et al., 2020).</a:t>
            </a:r>
          </a:p>
          <a:p>
            <a:pPr algn="ctr"/>
            <a:r>
              <a:rPr lang="en-US" dirty="0"/>
              <a:t>Makes authority clear (Boddy, 2020)</a:t>
            </a:r>
          </a:p>
          <a:p>
            <a:pPr algn="ctr"/>
            <a:r>
              <a:rPr lang="en-US" dirty="0"/>
              <a:t>Encourages the implementation of strategies (Clegg et al., 2021).</a:t>
            </a:r>
          </a:p>
        </p:txBody>
      </p:sp>
    </p:spTree>
    <p:extLst>
      <p:ext uri="{BB962C8B-B14F-4D97-AF65-F5344CB8AC3E}">
        <p14:creationId xmlns:p14="http://schemas.microsoft.com/office/powerpoint/2010/main" val="461232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2AFD8-9386-99AC-7DFE-D310F0155D8E}"/>
              </a:ext>
            </a:extLst>
          </p:cNvPr>
          <p:cNvSpPr>
            <a:spLocks noGrp="1"/>
          </p:cNvSpPr>
          <p:nvPr>
            <p:ph type="title"/>
          </p:nvPr>
        </p:nvSpPr>
        <p:spPr>
          <a:xfrm>
            <a:off x="780610" y="0"/>
            <a:ext cx="10364451" cy="1596177"/>
          </a:xfrm>
        </p:spPr>
        <p:txBody>
          <a:bodyPr/>
          <a:lstStyle/>
          <a:p>
            <a:r>
              <a:rPr lang="en-US" dirty="0"/>
              <a:t>Functional structure</a:t>
            </a:r>
          </a:p>
        </p:txBody>
      </p:sp>
      <p:sp>
        <p:nvSpPr>
          <p:cNvPr id="3" name="Content Placeholder 2">
            <a:extLst>
              <a:ext uri="{FF2B5EF4-FFF2-40B4-BE49-F238E27FC236}">
                <a16:creationId xmlns:a16="http://schemas.microsoft.com/office/drawing/2014/main" id="{F2262318-5046-2F77-78B8-451C442C35A4}"/>
              </a:ext>
            </a:extLst>
          </p:cNvPr>
          <p:cNvSpPr>
            <a:spLocks noGrp="1"/>
          </p:cNvSpPr>
          <p:nvPr>
            <p:ph sz="quarter" idx="13"/>
          </p:nvPr>
        </p:nvSpPr>
        <p:spPr>
          <a:xfrm>
            <a:off x="1304392" y="1246430"/>
            <a:ext cx="13059052" cy="3424107"/>
          </a:xfrm>
        </p:spPr>
        <p:txBody>
          <a:bodyPr>
            <a:noAutofit/>
          </a:bodyPr>
          <a:lstStyle/>
          <a:p>
            <a:pPr marL="0" indent="0">
              <a:buNone/>
            </a:pPr>
            <a:r>
              <a:rPr lang="en-US" sz="1200" b="1" dirty="0">
                <a:solidFill>
                  <a:srgbClr val="FF0000"/>
                </a:solidFill>
              </a:rPr>
              <a:t>Assigns workers to </a:t>
            </a:r>
            <a:r>
              <a:rPr lang="en-US" sz="1200" b="1" dirty="0" err="1">
                <a:solidFill>
                  <a:srgbClr val="FF0000"/>
                </a:solidFill>
              </a:rPr>
              <a:t>specialised</a:t>
            </a:r>
            <a:r>
              <a:rPr lang="en-US" sz="1200" b="1" dirty="0">
                <a:solidFill>
                  <a:srgbClr val="FF0000"/>
                </a:solidFill>
              </a:rPr>
              <a:t> groups (HR, Finance, Operations, Marketing, etc.) (Boddy, 2020)</a:t>
            </a:r>
          </a:p>
          <a:p>
            <a:pPr marL="0" indent="0">
              <a:buNone/>
            </a:pPr>
            <a:r>
              <a:rPr lang="en-US" sz="1200" b="1" dirty="0">
                <a:solidFill>
                  <a:srgbClr val="FF0000"/>
                </a:solidFill>
              </a:rPr>
              <a:t>Predicated on the division of work and </a:t>
            </a:r>
            <a:r>
              <a:rPr lang="en-US" sz="1200" b="1" dirty="0" err="1">
                <a:solidFill>
                  <a:srgbClr val="FF0000"/>
                </a:solidFill>
              </a:rPr>
              <a:t>specialisation</a:t>
            </a:r>
            <a:r>
              <a:rPr lang="en-US" sz="1200" b="1" dirty="0">
                <a:solidFill>
                  <a:srgbClr val="FF0000"/>
                </a:solidFill>
              </a:rPr>
              <a:t> principles</a:t>
            </a:r>
            <a:endParaRPr lang="en-US" sz="1200" dirty="0">
              <a:solidFill>
                <a:srgbClr val="FF0000"/>
              </a:solidFill>
            </a:endParaRPr>
          </a:p>
          <a:p>
            <a:pPr marL="0" indent="0">
              <a:buNone/>
            </a:pPr>
            <a:r>
              <a:rPr lang="en-US" sz="1200" b="1" dirty="0"/>
              <a:t>Whitbread application</a:t>
            </a:r>
          </a:p>
          <a:p>
            <a:r>
              <a:rPr lang="en-US" sz="1200" dirty="0" err="1"/>
              <a:t>centralised</a:t>
            </a:r>
            <a:r>
              <a:rPr lang="en-US" sz="1200" dirty="0"/>
              <a:t> headquarters Manages:</a:t>
            </a:r>
          </a:p>
          <a:p>
            <a:r>
              <a:rPr lang="en-US" sz="1200" dirty="0"/>
              <a:t>Operations (hotel management) </a:t>
            </a:r>
          </a:p>
          <a:p>
            <a:r>
              <a:rPr lang="en-US" sz="1200" dirty="0"/>
              <a:t>Marketing (Premier Inn's brand positioning)</a:t>
            </a:r>
          </a:p>
          <a:p>
            <a:r>
              <a:rPr lang="en-US" sz="1200" dirty="0"/>
              <a:t>Finance (budgeting and cost control)</a:t>
            </a:r>
          </a:p>
          <a:p>
            <a:r>
              <a:rPr lang="en-US" sz="1200" dirty="0"/>
              <a:t>HR (hiring and training employees)</a:t>
            </a:r>
          </a:p>
          <a:p>
            <a:pPr marL="0" indent="0">
              <a:buNone/>
            </a:pPr>
            <a:r>
              <a:rPr lang="en-US" sz="1200" b="1" dirty="0"/>
              <a:t>Benefits</a:t>
            </a:r>
          </a:p>
          <a:p>
            <a:r>
              <a:rPr lang="en-US" sz="1200" dirty="0"/>
              <a:t>Economies of scale and high efficiency</a:t>
            </a:r>
          </a:p>
          <a:p>
            <a:r>
              <a:rPr lang="en-US" sz="1200" dirty="0"/>
              <a:t>Growth in technical proficiency</a:t>
            </a:r>
          </a:p>
          <a:p>
            <a:r>
              <a:rPr lang="en-US" sz="1200" dirty="0"/>
              <a:t>Accountability and a clear hierarchy</a:t>
            </a:r>
          </a:p>
          <a:p>
            <a:pPr marL="0" indent="0">
              <a:buNone/>
            </a:pPr>
            <a:r>
              <a:rPr lang="en-US" sz="1200" b="1" dirty="0"/>
              <a:t>Restrictions</a:t>
            </a:r>
          </a:p>
          <a:p>
            <a:r>
              <a:rPr lang="en-US" sz="1200" dirty="0"/>
              <a:t>Functional silos hinder communication across departments.</a:t>
            </a:r>
          </a:p>
          <a:p>
            <a:r>
              <a:rPr lang="en-US" sz="1200" dirty="0"/>
              <a:t>Slow departmental decision-making</a:t>
            </a:r>
          </a:p>
          <a:p>
            <a:r>
              <a:rPr lang="en-US" sz="1200" dirty="0"/>
              <a:t>Reduced flexibility in changing circumstances (Clegg et al., 2021)</a:t>
            </a:r>
          </a:p>
        </p:txBody>
      </p:sp>
    </p:spTree>
    <p:extLst>
      <p:ext uri="{BB962C8B-B14F-4D97-AF65-F5344CB8AC3E}">
        <p14:creationId xmlns:p14="http://schemas.microsoft.com/office/powerpoint/2010/main" val="3936355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0" end="10"/>
                                            </p:txEl>
                                          </p:spTgt>
                                        </p:tgtEl>
                                        <p:attrNameLst>
                                          <p:attrName>style.visibility</p:attrName>
                                        </p:attrNameLst>
                                      </p:cBhvr>
                                      <p:to>
                                        <p:strVal val="visible"/>
                                      </p:to>
                                    </p:set>
                                    <p:animEffect transition="in" filter="fade">
                                      <p:cBhvr>
                                        <p:cTn id="84" dur="1000"/>
                                        <p:tgtEl>
                                          <p:spTgt spid="3">
                                            <p:txEl>
                                              <p:pRg st="10" end="10"/>
                                            </p:txEl>
                                          </p:spTgt>
                                        </p:tgtEl>
                                      </p:cBhvr>
                                    </p:animEffect>
                                    <p:anim calcmode="lin" valueType="num">
                                      <p:cBhvr>
                                        <p:cTn id="8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Effect transition="in" filter="fade">
                                      <p:cBhvr>
                                        <p:cTn id="91" dur="1000"/>
                                        <p:tgtEl>
                                          <p:spTgt spid="3">
                                            <p:txEl>
                                              <p:pRg st="11" end="11"/>
                                            </p:txEl>
                                          </p:spTgt>
                                        </p:tgtEl>
                                      </p:cBhvr>
                                    </p:animEffect>
                                    <p:anim calcmode="lin" valueType="num">
                                      <p:cBhvr>
                                        <p:cTn id="9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3">
                                            <p:txEl>
                                              <p:pRg st="12" end="12"/>
                                            </p:txEl>
                                          </p:spTgt>
                                        </p:tgtEl>
                                        <p:attrNameLst>
                                          <p:attrName>style.visibility</p:attrName>
                                        </p:attrNameLst>
                                      </p:cBhvr>
                                      <p:to>
                                        <p:strVal val="visible"/>
                                      </p:to>
                                    </p:set>
                                    <p:animEffect transition="in" filter="fade">
                                      <p:cBhvr>
                                        <p:cTn id="98" dur="1000"/>
                                        <p:tgtEl>
                                          <p:spTgt spid="3">
                                            <p:txEl>
                                              <p:pRg st="12" end="12"/>
                                            </p:txEl>
                                          </p:spTgt>
                                        </p:tgtEl>
                                      </p:cBhvr>
                                    </p:animEffect>
                                    <p:anim calcmode="lin" valueType="num">
                                      <p:cBhvr>
                                        <p:cTn id="9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100"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3">
                                            <p:txEl>
                                              <p:pRg st="13" end="13"/>
                                            </p:txEl>
                                          </p:spTgt>
                                        </p:tgtEl>
                                        <p:attrNameLst>
                                          <p:attrName>style.visibility</p:attrName>
                                        </p:attrNameLst>
                                      </p:cBhvr>
                                      <p:to>
                                        <p:strVal val="visible"/>
                                      </p:to>
                                    </p:set>
                                    <p:animEffect transition="in" filter="fade">
                                      <p:cBhvr>
                                        <p:cTn id="105" dur="1000"/>
                                        <p:tgtEl>
                                          <p:spTgt spid="3">
                                            <p:txEl>
                                              <p:pRg st="13" end="13"/>
                                            </p:txEl>
                                          </p:spTgt>
                                        </p:tgtEl>
                                      </p:cBhvr>
                                    </p:animEffect>
                                    <p:anim calcmode="lin" valueType="num">
                                      <p:cBhvr>
                                        <p:cTn id="106"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07"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3">
                                            <p:txEl>
                                              <p:pRg st="14" end="14"/>
                                            </p:txEl>
                                          </p:spTgt>
                                        </p:tgtEl>
                                        <p:attrNameLst>
                                          <p:attrName>style.visibility</p:attrName>
                                        </p:attrNameLst>
                                      </p:cBhvr>
                                      <p:to>
                                        <p:strVal val="visible"/>
                                      </p:to>
                                    </p:set>
                                    <p:animEffect transition="in" filter="fade">
                                      <p:cBhvr>
                                        <p:cTn id="112" dur="1000"/>
                                        <p:tgtEl>
                                          <p:spTgt spid="3">
                                            <p:txEl>
                                              <p:pRg st="14" end="14"/>
                                            </p:txEl>
                                          </p:spTgt>
                                        </p:tgtEl>
                                      </p:cBhvr>
                                    </p:animEffect>
                                    <p:anim calcmode="lin" valueType="num">
                                      <p:cBhvr>
                                        <p:cTn id="113"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14"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3">
                                            <p:txEl>
                                              <p:pRg st="15" end="15"/>
                                            </p:txEl>
                                          </p:spTgt>
                                        </p:tgtEl>
                                        <p:attrNameLst>
                                          <p:attrName>style.visibility</p:attrName>
                                        </p:attrNameLst>
                                      </p:cBhvr>
                                      <p:to>
                                        <p:strVal val="visible"/>
                                      </p:to>
                                    </p:set>
                                    <p:animEffect transition="in" filter="fade">
                                      <p:cBhvr>
                                        <p:cTn id="119" dur="1000"/>
                                        <p:tgtEl>
                                          <p:spTgt spid="3">
                                            <p:txEl>
                                              <p:pRg st="15" end="15"/>
                                            </p:txEl>
                                          </p:spTgt>
                                        </p:tgtEl>
                                      </p:cBhvr>
                                    </p:animEffect>
                                    <p:anim calcmode="lin" valueType="num">
                                      <p:cBhvr>
                                        <p:cTn id="120"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21"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A3545-FA7A-F68F-4851-F976C0F1C324}"/>
              </a:ext>
            </a:extLst>
          </p:cNvPr>
          <p:cNvSpPr>
            <a:spLocks noGrp="1"/>
          </p:cNvSpPr>
          <p:nvPr>
            <p:ph type="title"/>
          </p:nvPr>
        </p:nvSpPr>
        <p:spPr/>
        <p:txBody>
          <a:bodyPr/>
          <a:lstStyle/>
          <a:p>
            <a:r>
              <a:rPr lang="en-US" dirty="0"/>
              <a:t>Divisional structure</a:t>
            </a:r>
          </a:p>
        </p:txBody>
      </p:sp>
      <p:sp>
        <p:nvSpPr>
          <p:cNvPr id="3" name="Content Placeholder 2">
            <a:extLst>
              <a:ext uri="{FF2B5EF4-FFF2-40B4-BE49-F238E27FC236}">
                <a16:creationId xmlns:a16="http://schemas.microsoft.com/office/drawing/2014/main" id="{978CD5D1-173D-3883-7648-24644C2FE515}"/>
              </a:ext>
            </a:extLst>
          </p:cNvPr>
          <p:cNvSpPr>
            <a:spLocks noGrp="1"/>
          </p:cNvSpPr>
          <p:nvPr>
            <p:ph sz="quarter" idx="13"/>
          </p:nvPr>
        </p:nvSpPr>
        <p:spPr>
          <a:xfrm>
            <a:off x="168339" y="2093844"/>
            <a:ext cx="5815017" cy="3424107"/>
          </a:xfrm>
        </p:spPr>
        <p:txBody>
          <a:bodyPr>
            <a:noAutofit/>
          </a:bodyPr>
          <a:lstStyle/>
          <a:p>
            <a:pPr marL="0" indent="0">
              <a:buNone/>
            </a:pPr>
            <a:r>
              <a:rPr lang="en-US" sz="1600" b="1" dirty="0"/>
              <a:t>Arranged according to goods, services, or geographical areas (Johnson et al., 2020).</a:t>
            </a:r>
          </a:p>
          <a:p>
            <a:pPr marL="0" indent="0">
              <a:buNone/>
            </a:pPr>
            <a:r>
              <a:rPr lang="en-US" sz="1600" b="1" dirty="0"/>
              <a:t>Every division functions as a somewhat independent entity.</a:t>
            </a:r>
          </a:p>
          <a:p>
            <a:endParaRPr lang="en-US" sz="1600" dirty="0"/>
          </a:p>
          <a:p>
            <a:pPr marL="0" indent="0">
              <a:buNone/>
            </a:pPr>
            <a:r>
              <a:rPr lang="en-US" sz="1600" b="1" dirty="0"/>
              <a:t>Whitbread Application</a:t>
            </a:r>
          </a:p>
          <a:p>
            <a:r>
              <a:rPr lang="en-US" sz="1600" dirty="0"/>
              <a:t>Premier Inn UK is the primary source of income.</a:t>
            </a:r>
          </a:p>
          <a:p>
            <a:r>
              <a:rPr lang="en-US" sz="1600" dirty="0"/>
              <a:t>Premier Inn Germany (growing strategy)</a:t>
            </a:r>
          </a:p>
          <a:p>
            <a:r>
              <a:rPr lang="en-US" sz="1600" dirty="0"/>
              <a:t>Additional service units (operational support)</a:t>
            </a:r>
          </a:p>
          <a:p>
            <a:endParaRPr lang="en-US" sz="1600" dirty="0"/>
          </a:p>
          <a:p>
            <a:pPr marL="0" indent="0">
              <a:buNone/>
            </a:pPr>
            <a:endParaRPr lang="en-US" sz="1600" dirty="0"/>
          </a:p>
        </p:txBody>
      </p:sp>
      <p:sp>
        <p:nvSpPr>
          <p:cNvPr id="5" name="TextBox 4">
            <a:extLst>
              <a:ext uri="{FF2B5EF4-FFF2-40B4-BE49-F238E27FC236}">
                <a16:creationId xmlns:a16="http://schemas.microsoft.com/office/drawing/2014/main" id="{F9E04017-9BBA-D1D1-48D9-131521AB9945}"/>
              </a:ext>
            </a:extLst>
          </p:cNvPr>
          <p:cNvSpPr txBox="1"/>
          <p:nvPr/>
        </p:nvSpPr>
        <p:spPr>
          <a:xfrm>
            <a:off x="6096000" y="2090531"/>
            <a:ext cx="6097656" cy="3970318"/>
          </a:xfrm>
          <a:prstGeom prst="rect">
            <a:avLst/>
          </a:prstGeom>
          <a:noFill/>
        </p:spPr>
        <p:txBody>
          <a:bodyPr wrap="square">
            <a:spAutoFit/>
          </a:bodyPr>
          <a:lstStyle/>
          <a:p>
            <a:r>
              <a:rPr lang="en-US" b="1" dirty="0"/>
              <a:t>Benefits</a:t>
            </a:r>
          </a:p>
          <a:p>
            <a:endParaRPr lang="en-US" dirty="0"/>
          </a:p>
          <a:p>
            <a:pPr marL="285750" indent="-285750">
              <a:buFont typeface="Arial" panose="020B0604020202020204" pitchFamily="34" charset="0"/>
              <a:buChar char="•"/>
            </a:pPr>
            <a:r>
              <a:rPr lang="en-US" dirty="0"/>
              <a:t>Increased sensitivity to regional markets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Enhanced responsibility via performance evaluation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Quicker divisional decision-making</a:t>
            </a:r>
          </a:p>
          <a:p>
            <a:endParaRPr lang="en-US" dirty="0"/>
          </a:p>
          <a:p>
            <a:r>
              <a:rPr lang="en-US" b="1" dirty="0"/>
              <a:t>Restrictions</a:t>
            </a:r>
          </a:p>
          <a:p>
            <a:endParaRPr lang="en-US" dirty="0"/>
          </a:p>
          <a:p>
            <a:pPr marL="285750" indent="-285750">
              <a:buFont typeface="Arial" panose="020B0604020202020204" pitchFamily="34" charset="0"/>
              <a:buChar char="•"/>
            </a:pPr>
            <a:r>
              <a:rPr lang="en-US" dirty="0"/>
              <a:t>Resource duplication between divisions• Possible discrepancy in the use of the strategy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Higher running expenses (Boddy, 2020)</a:t>
            </a:r>
          </a:p>
        </p:txBody>
      </p:sp>
    </p:spTree>
    <p:extLst>
      <p:ext uri="{BB962C8B-B14F-4D97-AF65-F5344CB8AC3E}">
        <p14:creationId xmlns:p14="http://schemas.microsoft.com/office/powerpoint/2010/main" val="131064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gtEl>
                                        <p:attrNameLst>
                                          <p:attrName>style.visibility</p:attrName>
                                        </p:attrNameLst>
                                      </p:cBhvr>
                                      <p:to>
                                        <p:strVal val="visible"/>
                                      </p:to>
                                    </p:set>
                                    <p:animEffect transition="in" filter="fade">
                                      <p:cBhvr>
                                        <p:cTn id="56" dur="1000"/>
                                        <p:tgtEl>
                                          <p:spTgt spid="5"/>
                                        </p:tgtEl>
                                      </p:cBhvr>
                                    </p:animEffect>
                                    <p:anim calcmode="lin" valueType="num">
                                      <p:cBhvr>
                                        <p:cTn id="57" dur="1000" fill="hold"/>
                                        <p:tgtEl>
                                          <p:spTgt spid="5"/>
                                        </p:tgtEl>
                                        <p:attrNameLst>
                                          <p:attrName>ppt_x</p:attrName>
                                        </p:attrNameLst>
                                      </p:cBhvr>
                                      <p:tavLst>
                                        <p:tav tm="0">
                                          <p:val>
                                            <p:strVal val="#ppt_x"/>
                                          </p:val>
                                        </p:tav>
                                        <p:tav tm="100000">
                                          <p:val>
                                            <p:strVal val="#ppt_x"/>
                                          </p:val>
                                        </p:tav>
                                      </p:tavLst>
                                    </p:anim>
                                    <p:anim calcmode="lin" valueType="num">
                                      <p:cBhvr>
                                        <p:cTn id="5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FBA2C-CE1A-A5B0-475A-F644A018C4A5}"/>
              </a:ext>
            </a:extLst>
          </p:cNvPr>
          <p:cNvSpPr>
            <a:spLocks noGrp="1"/>
          </p:cNvSpPr>
          <p:nvPr>
            <p:ph type="title"/>
          </p:nvPr>
        </p:nvSpPr>
        <p:spPr>
          <a:xfrm>
            <a:off x="840888" y="18146"/>
            <a:ext cx="10364451" cy="1596177"/>
          </a:xfrm>
        </p:spPr>
        <p:txBody>
          <a:bodyPr/>
          <a:lstStyle/>
          <a:p>
            <a:r>
              <a:rPr lang="en-US" dirty="0"/>
              <a:t>MATRIX STRUCTURE</a:t>
            </a:r>
          </a:p>
        </p:txBody>
      </p:sp>
      <p:sp>
        <p:nvSpPr>
          <p:cNvPr id="3" name="Content Placeholder 2">
            <a:extLst>
              <a:ext uri="{FF2B5EF4-FFF2-40B4-BE49-F238E27FC236}">
                <a16:creationId xmlns:a16="http://schemas.microsoft.com/office/drawing/2014/main" id="{7C3D7BF9-32D6-1E54-AC2D-5581BC9C77D8}"/>
              </a:ext>
            </a:extLst>
          </p:cNvPr>
          <p:cNvSpPr>
            <a:spLocks noGrp="1"/>
          </p:cNvSpPr>
          <p:nvPr>
            <p:ph sz="quarter" idx="13"/>
          </p:nvPr>
        </p:nvSpPr>
        <p:spPr>
          <a:xfrm>
            <a:off x="188219" y="2214694"/>
            <a:ext cx="5834895" cy="3424107"/>
          </a:xfrm>
        </p:spPr>
        <p:txBody>
          <a:bodyPr>
            <a:noAutofit/>
          </a:bodyPr>
          <a:lstStyle/>
          <a:p>
            <a:pPr marL="0" indent="0">
              <a:buNone/>
            </a:pPr>
            <a:r>
              <a:rPr lang="en-US" sz="1400" b="1" dirty="0"/>
              <a:t>A hybrid structure that combines project/divisional and functional structures</a:t>
            </a:r>
          </a:p>
          <a:p>
            <a:pPr marL="0" indent="0">
              <a:buNone/>
            </a:pPr>
            <a:r>
              <a:rPr lang="en-US" sz="1400" b="1" dirty="0"/>
              <a:t>Workers are accountable to both project and functional supervisors (Clegg et al., 2021).</a:t>
            </a:r>
          </a:p>
          <a:p>
            <a:endParaRPr lang="en-US" sz="1400" dirty="0"/>
          </a:p>
          <a:p>
            <a:pPr marL="0" indent="0">
              <a:buNone/>
            </a:pPr>
            <a:r>
              <a:rPr lang="en-US" sz="1400" b="1" dirty="0"/>
              <a:t>Whitbread Application</a:t>
            </a:r>
          </a:p>
          <a:p>
            <a:r>
              <a:rPr lang="en-US" sz="1400" dirty="0"/>
              <a:t>Projects involving digital change, such as online reservation platforms</a:t>
            </a:r>
          </a:p>
          <a:p>
            <a:r>
              <a:rPr lang="en-US" sz="1400" dirty="0"/>
              <a:t>Cross-functional cooperation between operations, marketing, and IT</a:t>
            </a:r>
          </a:p>
        </p:txBody>
      </p:sp>
      <p:sp>
        <p:nvSpPr>
          <p:cNvPr id="5" name="TextBox 4">
            <a:extLst>
              <a:ext uri="{FF2B5EF4-FFF2-40B4-BE49-F238E27FC236}">
                <a16:creationId xmlns:a16="http://schemas.microsoft.com/office/drawing/2014/main" id="{A8A2A5BE-9C07-3807-843F-C0BAE7657E58}"/>
              </a:ext>
            </a:extLst>
          </p:cNvPr>
          <p:cNvSpPr txBox="1"/>
          <p:nvPr/>
        </p:nvSpPr>
        <p:spPr>
          <a:xfrm>
            <a:off x="6629400" y="1754535"/>
            <a:ext cx="4830417" cy="4031873"/>
          </a:xfrm>
          <a:prstGeom prst="rect">
            <a:avLst/>
          </a:prstGeom>
          <a:noFill/>
        </p:spPr>
        <p:txBody>
          <a:bodyPr wrap="square">
            <a:spAutoFit/>
          </a:bodyPr>
          <a:lstStyle/>
          <a:p>
            <a:r>
              <a:rPr lang="en-US" sz="1600" b="1" dirty="0"/>
              <a:t>Benefits</a:t>
            </a:r>
          </a:p>
          <a:p>
            <a:endParaRPr lang="en-US" sz="1600" dirty="0"/>
          </a:p>
          <a:p>
            <a:pPr marL="285750" indent="-285750">
              <a:buFont typeface="Arial" panose="020B0604020202020204" pitchFamily="34" charset="0"/>
              <a:buChar char="•"/>
            </a:pPr>
            <a:r>
              <a:rPr lang="en-US" sz="1600" dirty="0"/>
              <a:t>Improves departmental communication</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Adaptable resource distribution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Promotes creativity and problem-solving</a:t>
            </a:r>
          </a:p>
          <a:p>
            <a:endParaRPr lang="en-US" sz="1600" dirty="0"/>
          </a:p>
          <a:p>
            <a:r>
              <a:rPr lang="en-US" sz="1600" b="1" dirty="0"/>
              <a:t>Restrictions</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Role conflict might result from dual authority</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Complicated coordination and management</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Strong communication mechanisms are necessary (Johnson et al., 2020).</a:t>
            </a:r>
          </a:p>
        </p:txBody>
      </p:sp>
    </p:spTree>
    <p:extLst>
      <p:ext uri="{BB962C8B-B14F-4D97-AF65-F5344CB8AC3E}">
        <p14:creationId xmlns:p14="http://schemas.microsoft.com/office/powerpoint/2010/main" val="2391211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fade">
                                      <p:cBhvr>
                                        <p:cTn id="49" dur="1000"/>
                                        <p:tgtEl>
                                          <p:spTgt spid="5"/>
                                        </p:tgtEl>
                                      </p:cBhvr>
                                    </p:animEffect>
                                    <p:anim calcmode="lin" valueType="num">
                                      <p:cBhvr>
                                        <p:cTn id="50" dur="1000" fill="hold"/>
                                        <p:tgtEl>
                                          <p:spTgt spid="5"/>
                                        </p:tgtEl>
                                        <p:attrNameLst>
                                          <p:attrName>ppt_x</p:attrName>
                                        </p:attrNameLst>
                                      </p:cBhvr>
                                      <p:tavLst>
                                        <p:tav tm="0">
                                          <p:val>
                                            <p:strVal val="#ppt_x"/>
                                          </p:val>
                                        </p:tav>
                                        <p:tav tm="100000">
                                          <p:val>
                                            <p:strVal val="#ppt_x"/>
                                          </p:val>
                                        </p:tav>
                                      </p:tavLst>
                                    </p:anim>
                                    <p:anim calcmode="lin" valueType="num">
                                      <p:cBhvr>
                                        <p:cTn id="5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6FC5-C0F8-C29C-C297-0F38D1327BD5}"/>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779C9BA1-5718-0FF0-F951-021DAD62FDAB}"/>
              </a:ext>
            </a:extLst>
          </p:cNvPr>
          <p:cNvSpPr>
            <a:spLocks noGrp="1"/>
          </p:cNvSpPr>
          <p:nvPr>
            <p:ph sz="quarter" idx="13"/>
          </p:nvPr>
        </p:nvSpPr>
        <p:spPr>
          <a:xfrm>
            <a:off x="913774" y="2214694"/>
            <a:ext cx="10363826" cy="3424107"/>
          </a:xfrm>
        </p:spPr>
        <p:txBody>
          <a:bodyPr>
            <a:normAutofit fontScale="70000" lnSpcReduction="20000"/>
          </a:bodyPr>
          <a:lstStyle/>
          <a:p>
            <a:pPr>
              <a:lnSpc>
                <a:spcPct val="170000"/>
              </a:lnSpc>
            </a:pPr>
            <a:r>
              <a:rPr lang="en-US" dirty="0" err="1"/>
              <a:t>Organisational</a:t>
            </a:r>
            <a:r>
              <a:rPr lang="en-US" dirty="0"/>
              <a:t> structure is a tactical instrument that influences communication, control, and coordination.</a:t>
            </a:r>
          </a:p>
          <a:p>
            <a:pPr>
              <a:lnSpc>
                <a:spcPct val="170000"/>
              </a:lnSpc>
            </a:pPr>
            <a:r>
              <a:rPr lang="en-US" dirty="0"/>
              <a:t>There are specific benefits and trade-offs associated with functional, divisional, and matrix </a:t>
            </a:r>
            <a:r>
              <a:rPr lang="en-US" dirty="0" err="1"/>
              <a:t>organisations</a:t>
            </a:r>
            <a:r>
              <a:rPr lang="en-US" dirty="0"/>
              <a:t>.</a:t>
            </a:r>
          </a:p>
          <a:p>
            <a:pPr>
              <a:lnSpc>
                <a:spcPct val="170000"/>
              </a:lnSpc>
            </a:pPr>
            <a:r>
              <a:rPr lang="en-US" dirty="0"/>
              <a:t>There is no "one best structure"; context determines effectiveness.</a:t>
            </a:r>
          </a:p>
          <a:p>
            <a:pPr>
              <a:lnSpc>
                <a:spcPct val="170000"/>
              </a:lnSpc>
            </a:pPr>
            <a:r>
              <a:rPr lang="en-US" dirty="0"/>
              <a:t>Whitbread uses a hybrid </a:t>
            </a:r>
            <a:r>
              <a:rPr lang="en-US" dirty="0" err="1"/>
              <a:t>organisational</a:t>
            </a:r>
            <a:r>
              <a:rPr lang="en-US" dirty="0"/>
              <a:t> structure to strike a balance between productivity, adaptability, and creativity.</a:t>
            </a:r>
          </a:p>
          <a:p>
            <a:pPr>
              <a:lnSpc>
                <a:spcPct val="170000"/>
              </a:lnSpc>
            </a:pPr>
            <a:r>
              <a:rPr lang="en-US" dirty="0" err="1"/>
              <a:t>Organisational</a:t>
            </a:r>
            <a:r>
              <a:rPr lang="en-US" dirty="0"/>
              <a:t> strategy and the external environment must be in line with the structure.</a:t>
            </a:r>
          </a:p>
        </p:txBody>
      </p:sp>
    </p:spTree>
    <p:extLst>
      <p:ext uri="{BB962C8B-B14F-4D97-AF65-F5344CB8AC3E}">
        <p14:creationId xmlns:p14="http://schemas.microsoft.com/office/powerpoint/2010/main" val="1114150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B16F2-7EA5-9ADC-B2B0-30CDCE0F749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371CE10-B629-F3A3-0104-E75B10A88E66}"/>
              </a:ext>
            </a:extLst>
          </p:cNvPr>
          <p:cNvSpPr>
            <a:spLocks noGrp="1"/>
          </p:cNvSpPr>
          <p:nvPr>
            <p:ph sz="quarter" idx="13"/>
          </p:nvPr>
        </p:nvSpPr>
        <p:spPr/>
        <p:txBody>
          <a:bodyPr>
            <a:normAutofit lnSpcReduction="10000"/>
          </a:bodyPr>
          <a:lstStyle/>
          <a:p>
            <a:r>
              <a:rPr lang="en-US" dirty="0"/>
              <a:t>Boddy, D. (2020) Management: An Introduction, 8th </a:t>
            </a:r>
            <a:r>
              <a:rPr lang="en-US" dirty="0" err="1"/>
              <a:t>edn</a:t>
            </a:r>
            <a:r>
              <a:rPr lang="en-US" dirty="0"/>
              <a:t>. Pearson.</a:t>
            </a:r>
          </a:p>
          <a:p>
            <a:r>
              <a:rPr lang="en-US" dirty="0"/>
              <a:t>Clegg, S., </a:t>
            </a:r>
            <a:r>
              <a:rPr lang="en-US" dirty="0" err="1"/>
              <a:t>Kornberger</a:t>
            </a:r>
            <a:r>
              <a:rPr lang="en-US" dirty="0"/>
              <a:t>, M. and </a:t>
            </a:r>
            <a:r>
              <a:rPr lang="en-US" dirty="0" err="1"/>
              <a:t>Pitsis</a:t>
            </a:r>
            <a:r>
              <a:rPr lang="en-US" dirty="0"/>
              <a:t>, T. (2021) Managing and Organizations, 6th </a:t>
            </a:r>
            <a:r>
              <a:rPr lang="en-US" dirty="0" err="1"/>
              <a:t>edn</a:t>
            </a:r>
            <a:r>
              <a:rPr lang="en-US" dirty="0"/>
              <a:t>. Sage.</a:t>
            </a:r>
          </a:p>
          <a:p>
            <a:r>
              <a:rPr lang="en-US" dirty="0"/>
              <a:t>Johnson, G., Whittington, R., Scholes, K., Angwin, D. and </a:t>
            </a:r>
            <a:r>
              <a:rPr lang="en-US" dirty="0" err="1"/>
              <a:t>Regnér</a:t>
            </a:r>
            <a:r>
              <a:rPr lang="en-US" dirty="0"/>
              <a:t>, P. (2020) Exploring Strategy, 12th </a:t>
            </a:r>
            <a:r>
              <a:rPr lang="en-US" dirty="0" err="1"/>
              <a:t>edn</a:t>
            </a:r>
            <a:r>
              <a:rPr lang="en-US" dirty="0"/>
              <a:t>. Pearson.</a:t>
            </a:r>
          </a:p>
          <a:p>
            <a:r>
              <a:rPr lang="en-US" dirty="0"/>
              <a:t>Burns, T. and Stalker, G.M. (2020) The Management of Innovation. Oxford University Press.</a:t>
            </a:r>
          </a:p>
          <a:p>
            <a:r>
              <a:rPr lang="en-US" dirty="0"/>
              <a:t>Whitbread PLC (2023) Annual Report and Accounts.</a:t>
            </a:r>
          </a:p>
        </p:txBody>
      </p:sp>
    </p:spTree>
    <p:extLst>
      <p:ext uri="{BB962C8B-B14F-4D97-AF65-F5344CB8AC3E}">
        <p14:creationId xmlns:p14="http://schemas.microsoft.com/office/powerpoint/2010/main" val="154802825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43</TotalTime>
  <Words>1000</Words>
  <Application>Microsoft Office PowerPoint</Application>
  <PresentationFormat>Widescreen</PresentationFormat>
  <Paragraphs>112</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Times New Roman</vt:lpstr>
      <vt:lpstr>Tw Cen MT</vt:lpstr>
      <vt:lpstr>Droplet</vt:lpstr>
      <vt:lpstr>Organisational Structure Design: Functional, Divisional and Matrix Approaches in Whitbread Plc (Premier Inn)</vt:lpstr>
      <vt:lpstr>Outline of today’s presentation</vt:lpstr>
      <vt:lpstr>Key concepts</vt:lpstr>
      <vt:lpstr>Functional structure</vt:lpstr>
      <vt:lpstr>Divisional structure</vt:lpstr>
      <vt:lpstr>MATRIX STRUCTURE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Structure Design: Functional, Divisional and Matrix Approaches in Whitbread Plc (Premier Inn)</dc:title>
  <dc:creator>klm</dc:creator>
  <cp:lastModifiedBy>klm</cp:lastModifiedBy>
  <cp:revision>1</cp:revision>
  <dcterms:created xsi:type="dcterms:W3CDTF">2026-03-22T18:32:25Z</dcterms:created>
  <dcterms:modified xsi:type="dcterms:W3CDTF">2026-03-22T19:15:44Z</dcterms:modified>
</cp:coreProperties>
</file>