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3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7012"/>
    <p:restoredTop sz="94610"/>
  </p:normalViewPr>
  <p:slideViewPr>
    <p:cSldViewPr snapToGrid="0" snapToObjects="1">
      <p:cViewPr>
        <p:scale>
          <a:sx n="90" d="100"/>
          <a:sy n="90" d="100"/>
        </p:scale>
        <p:origin x="-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544D9-C654-6D44-888F-BDCE04E284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1A1D86-48A2-1243-8635-7A30503C7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602B6-84EC-7A44-8BA6-F71638802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B827B-AF05-444C-BE7C-08E7B664C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F47F7-1EF7-E44A-B1FD-DC245E5CD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719986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01056-A966-2243-BD06-88C105184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7B804-38B1-3F4C-9FA9-7F5910156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8CAC8-9037-3248-86A7-593EFCA99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15A68-D62E-6F48-BC0B-650E5A14B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4596E-F51A-C349-8F06-95AB270A0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30586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A7FD-0BE0-154C-A5DD-CB1212BBE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00902-964E-6047-B059-F63BB8BFE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EB2FF-914F-9549-B083-5B419133E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143AD4-07BB-5741-A62F-8B7F39506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58540-D0C7-E947-8E80-6BCACE358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25934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8E18C-E565-B549-9C43-DCAF2EA8C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88670-A7A9-E440-A62B-E6BC763ABD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9FBCFD-1F0F-1743-BFD0-260D15ABF6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D645CF-3D99-9F41-877C-010CEFCE6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2A6512-5400-0446-A47E-DCD3D7065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DD779-73F4-CD4F-94F3-E3A00CE24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308840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1CDD3-29CC-7945-8B61-8C20AFD11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28B952-5503-264E-80E6-3D0F1A2FF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610902-5C3A-504B-91BD-FAA428FC96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9BA806-8E34-AB4D-A16B-B693F6AC6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2E978B-A30A-9B46-98A7-E90DC4A4A4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66D97A-CEFB-3044-B1CD-C74DA06C2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4DF769-5E29-5D44-87C4-FC9FBA06F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2A187A-B2F9-CA4C-9C42-0180C4325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455729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0C7F9-99B6-0048-AD0E-94F7CF87A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3439A6-9208-A347-ABB0-C46F8082C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339CEA-95A2-5245-98A5-73ED5F31C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0810B0-84F5-7C4E-BD62-2F7C0B233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00122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D3B490-DEC1-924D-9CBD-4E745657D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F0E8BD-A70A-9046-B08A-238989FBF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ED0BEF-90F9-5D4E-836B-AA4D79A1B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1702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EDFB6-6B2E-FF4B-B0FD-9D4DBBED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0E548-F7E9-BB4A-B206-C76939AB1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0CD71D-BD99-7D4D-915C-98CABBE4B8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F7D0D0-F742-4746-B8CE-38A295EE1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494BF-8EA4-F147-8776-577EBDF4C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EED3A-5A51-CD46-B262-AE5716EEA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918121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41719-4049-8940-B922-DA33DE946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14EEF1-94A5-5043-BC96-F12B0B4AE5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3968C-A7CD-664F-B2C2-1A466440F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8B30EF-F643-C342-BD56-C69E9503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4A391-1004-2442-911A-08695FAE7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CC1A40-59E4-A840-BA3B-500F71434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87054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39A84-1161-AC4F-8648-B9E0C1E6C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1B1D3A-B615-1B4B-9EE5-A640AB5EE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A14A9-FDAA-124C-866D-EBB634B74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CB863-9262-424E-8D10-FFA70479A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1BE81-658B-3D44-A7CB-76BA77240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939727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4DD7B5-0A1E-2147-9F7E-B880FDD210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690AEC-2927-8341-A018-7E6CB975FE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820553-3C0B-5A48-B380-85CD42591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061D4-DCA5-DA40-B0B3-BD456468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908FA-0C98-0148-A82E-FB42A5608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5123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048BB9-F6D8-C940-8F9E-534204E32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AC34D-0EEC-C945-A56C-D9A4E017F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30B13-4A28-7A4B-B05E-BF29410830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48A80-3858-CE4F-AE80-EE5586797B64}" type="datetimeFigureOut">
              <a:rPr lang="cy-GB" smtClean="0"/>
              <a:t>19/12/19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EF8B6-8182-D04C-8A34-DE9E791FD7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E89DE-754C-B64F-92D7-77DC9210AF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57F97-40CE-7A4D-A734-1170559270D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45277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44BCB7-25E9-F947-AD0E-43B566B265A7}"/>
              </a:ext>
            </a:extLst>
          </p:cNvPr>
          <p:cNvSpPr txBox="1"/>
          <p:nvPr/>
        </p:nvSpPr>
        <p:spPr>
          <a:xfrm>
            <a:off x="8266386" y="275333"/>
            <a:ext cx="3575094" cy="19389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poster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cyflwynir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damcaniaethol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ymgorffori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cyfrifoldebau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ddewiswyd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seilio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gweithgareddau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hamgylch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drawsgwricwlaidd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Cyfeirir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tuag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saith model Barnes (2015)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poster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chryfderau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Cydnabyddir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gorgyffwrdd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gydag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ychydig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strwythur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megis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Amlddisgyblaethol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Rhyngddisgyblaethol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hybu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neu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bynciau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Casglir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saith model bod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pwyslais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mawr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ystyrlon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phwerus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ysgogi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bod plant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cymhwyso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sefyllfaoedd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iawn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sicrhau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llwyddiant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angenrheidiol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cynllunio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penodol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chynyddol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pwnc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unigol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gweithio’n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galed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bob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amser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gynyddu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pwnc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cyfleoedd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lwyddo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y-GB" sz="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DE6C3C-D5A1-254D-874A-B86A640DA677}"/>
              </a:ext>
            </a:extLst>
          </p:cNvPr>
          <p:cNvSpPr/>
          <p:nvPr/>
        </p:nvSpPr>
        <p:spPr>
          <a:xfrm>
            <a:off x="447486" y="4348213"/>
            <a:ext cx="5313681" cy="27161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edrych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model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Bwyta’n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weithredu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gyfnod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wythnos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disgyblion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blwyddyn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4, gallant weld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cynyddu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ddechrau’r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wythnos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plant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cyfathrebu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ffrwythau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llysiau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hoffi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manteision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fwyta’n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cyfathrebu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datblygwyd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sgwrs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ddyfnach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wythnos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fynd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heibio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lysysyddion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diet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nhw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Faint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arnynt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dyfu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sawl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calori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arno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Eliffant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gymharu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chwningen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gweithgaredd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ddefnyddio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chofnodi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Llywodraeth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Cymru,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gwrando’n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ofalus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gyflwyniadau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ddangos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dealltwriaeth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bwyntiau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ymchwilio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ystadegau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cip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ddarllen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neges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testun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syniad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pennod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 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Caiff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ymchwil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wneud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iPadiau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gliniaduron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felly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medrodd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wybodaeth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briodol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ddefnyddio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allweddeiriau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thechnegau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chwilio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dewis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gwefan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briodol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ganlyniadau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chwilio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dechrau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ystyried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cynnwys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ddibynadwy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felly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datblygiad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weithio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calorïau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anifeiliaid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gymharu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ag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anifeiliaid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eraill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darllen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ysgrifennu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10,000”.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ogystal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dehongli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atebion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yng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nghyd-destun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broblem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ystyried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atebion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synhwyrol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.”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Mae'r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thema'n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diddorol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addas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plant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oherwydd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nhw’n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profiadau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hunain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weld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anifeiliaid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sŵ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anifail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anwes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gennom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weld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anifail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debyg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teledu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nhw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deimlo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tasgau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bersonol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iddynt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wneud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gwers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Dwbl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hamgylch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gweler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pob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disgybl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dywed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darganfod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“a route into learning that suits them”.</a:t>
            </a:r>
          </a:p>
          <a:p>
            <a:br>
              <a:rPr lang="en-GB" sz="800" dirty="0"/>
            </a:br>
            <a:endParaRPr lang="en-GB" sz="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en-GB" sz="800" dirty="0"/>
            </a:br>
            <a:endParaRPr lang="cy-GB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9382D6-D32E-FE49-B8D7-47643086DA71}"/>
              </a:ext>
            </a:extLst>
          </p:cNvPr>
          <p:cNvSpPr/>
          <p:nvPr/>
        </p:nvSpPr>
        <p:spPr>
          <a:xfrm>
            <a:off x="69833" y="475320"/>
            <a:ext cx="5705368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Adnabyddir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nifer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ddiffiniadau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 ’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bodoli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Diffinia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ddweud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‘skills, knowledge and attitudes of a number of different disciplines are applied to a single experience, problem, question, theme or idea..’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cyfeirio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tuag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integreiddio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ffurf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weithredu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nodir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Rowley a Cooper (2009)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“provide opportunities for breadth and scope that may not be possible through subject-based lessons”.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Cytunir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Donaldson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Lythrennedd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gweithgareddau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pwysleisio’r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pwysigrwydd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dealltwriaeth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gadarn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meysydd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sicrhau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uchelgeisiol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galluog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cyfranwyr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mentrus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creadigol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dinasyddion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egwyddorol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gwybodus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unigolion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hyderus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y-GB" sz="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83AC6C-9843-A549-AAB5-BB101E201E35}"/>
              </a:ext>
            </a:extLst>
          </p:cNvPr>
          <p:cNvSpPr/>
          <p:nvPr/>
        </p:nvSpPr>
        <p:spPr>
          <a:xfrm>
            <a:off x="7340596" y="3690011"/>
            <a:ext cx="4775200" cy="30469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Noda Barnes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taw’r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ffurf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fwyaf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effeithiol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weithredu’r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yw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"high degrees of planning, confidence and teacher knowledge”. 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gymryd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golwg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penderfynwyd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Benfelen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athro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hyfforddiant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gwybod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stori’n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bod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gyffredinol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ymwybodol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ohoni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gyfleus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addas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Dosbarth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Derbyn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ddefnyddio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Benfelen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 “single experience or theme” 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medrwn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weld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datblygiad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ddealltwriaeth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nag un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ddisgyblaeth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deilwra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gweithgareddau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tuag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dechreuwn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ddarllen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ffurf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Pwerbwynt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Dosbarth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Derbyn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“ail-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ddweud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storïau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cyfarwydd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syml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felly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nod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yw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pob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gryfhau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meddwl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gobaith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cofio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ddigwyddiadau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heb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lawer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unrhyw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gymorth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erbyn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diwedd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wythnos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gyfeiriadau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tuag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uwd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ganlyniad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medrwn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weithgaredd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cyffwrdd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eitemau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twym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Enghraifft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eitemau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sychwr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gwallt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darnau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iâ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hufen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iâ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cyffwrdd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theimlo’r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eitemau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dosbarthu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lluniau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bethau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twym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ardal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gywir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gydweithio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atebion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cywir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Noda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Cyfnod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Sylfaen o dan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Dealltwriaeth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bod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Dosbarth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Derbyn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disgrifio’r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maent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wedi’i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ddarganfod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chynnig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esboniadau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syml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a bod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nhw’n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mynegi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barn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teimladau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hunain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gwneud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penderfyniadau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ystyried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safbwyntiau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pobl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eraill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 O ran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datblygu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hybu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siarad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bethau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rhannu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cyd-fynd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gofynion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model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gyfuno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“separate subject learning to themes”.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dysgwyr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cymariaethau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uniongyrchol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ddisgrifio’r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tymheredd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nhw’n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gwahanu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lluniau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gategori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twym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gwahanu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defnyddiwyd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plant J2E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graff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bar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cholofn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nodi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twym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golofn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nodi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Datblygir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Cymhwysedd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ddechrau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dehongli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/data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wneud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cymariaethau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uniongyrchol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o dan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elfen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Data a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Meddwl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Cyfrifiadurol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weithredu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gydag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welwn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posibiliadau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ddatblygu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lefelau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uwch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ddealltwriaeth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ddisgyblaeth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fwy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addas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newydd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yw’n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gweithredu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amgylch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“complex interrelationships between the disciplines”.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“easier to assess and ensure progression”.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54DD1A-7FD1-4240-A7BC-D051ABA8D6CD}"/>
              </a:ext>
            </a:extLst>
          </p:cNvPr>
          <p:cNvSpPr txBox="1"/>
          <p:nvPr/>
        </p:nvSpPr>
        <p:spPr>
          <a:xfrm>
            <a:off x="267987" y="121444"/>
            <a:ext cx="2407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/>
              <a:t>1704523 – ECAD6012C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A3D515F-B338-274A-BB6E-5CE48562D1B1}"/>
              </a:ext>
            </a:extLst>
          </p:cNvPr>
          <p:cNvSpPr/>
          <p:nvPr/>
        </p:nvSpPr>
        <p:spPr>
          <a:xfrm>
            <a:off x="3706999" y="19401"/>
            <a:ext cx="4373880" cy="33855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y-GB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 Trawsgwricwlaidd yn ôl Modelau Barnes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0179E-2778-1C41-99FF-B2B362501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2404"/>
            <a:ext cx="1873267" cy="19370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AAA316-C295-7647-A0D7-DA93B6459F8A}"/>
              </a:ext>
            </a:extLst>
          </p:cNvPr>
          <p:cNvSpPr txBox="1"/>
          <p:nvPr/>
        </p:nvSpPr>
        <p:spPr>
          <a:xfrm>
            <a:off x="1816100" y="1916778"/>
            <a:ext cx="3959101" cy="21852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model Barnes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cyntaf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dewisais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Dwbl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(2011)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lyfr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Cross-Curricular Learning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egluro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y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hybu’r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chyfleoedd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bod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agwedd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derbyn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pwysigrwydd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“Double-focus cross-curricular teaching attempts to promote a balance between experience-based and disciplinary opportunities for learning.” Mae Barnes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awgrymu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bob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disgybl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ymroi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“the chances of every child finding a route into learning that suits them, increases dramatically.” 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Amlyga’r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bod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hen,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traddodiadol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phwyslais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iaith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mathemateg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wedi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dyddio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anaddas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Dywed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“first-class musicians, map reader, sportspeople, naturalists, peacemakers, artists or aesthetes” 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hen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”if they find serious difficulties in the national language and mathematics they are said to have Special Educational Needs” 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dyma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felly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ble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Dwbl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newid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pethau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Dwbl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gwelliant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pynciau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craidd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pan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hapus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teimlo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ymdeimlad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gyflawniad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pynciau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angerddol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amdano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pwyslais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sicr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pob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dysgwr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medru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cynnydd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9B7FD7-7321-3A48-93C3-CEC5F3A1E4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612" y="499561"/>
            <a:ext cx="1873267" cy="176784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B1A2277-A768-6448-9EC0-F09535425EC6}"/>
              </a:ext>
            </a:extLst>
          </p:cNvPr>
          <p:cNvCxnSpPr>
            <a:cxnSpLocks/>
          </p:cNvCxnSpPr>
          <p:nvPr/>
        </p:nvCxnSpPr>
        <p:spPr>
          <a:xfrm>
            <a:off x="136037" y="1738164"/>
            <a:ext cx="58483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06C618D-0768-6A4F-BAE1-4C6B590985C5}"/>
              </a:ext>
            </a:extLst>
          </p:cNvPr>
          <p:cNvCxnSpPr>
            <a:cxnSpLocks/>
          </p:cNvCxnSpPr>
          <p:nvPr/>
        </p:nvCxnSpPr>
        <p:spPr>
          <a:xfrm flipV="1">
            <a:off x="5984389" y="1738164"/>
            <a:ext cx="0" cy="484074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FD521E2-E0E7-D645-9468-00F7BCCF5833}"/>
              </a:ext>
            </a:extLst>
          </p:cNvPr>
          <p:cNvSpPr txBox="1"/>
          <p:nvPr/>
        </p:nvSpPr>
        <p:spPr>
          <a:xfrm>
            <a:off x="6094476" y="2584420"/>
            <a:ext cx="4467095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ddewiswyd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Amlddisgyblaethol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Disgrifia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dulliau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traws-gwricwlaidd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Amlddisgyblaethol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“aim at using a single experience or theme to develop higher levels of understanding and performance in more than one discipline.” 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debyg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Dwbl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ble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pwyslais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bod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disgyblaethau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hafal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gweler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“student teachers find linking separate subject learning to themes in this way is manageable for them and enjoyable for their children.” 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Rydym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hwyl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wrth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dyna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nhw’n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“powerful and emotionally significant experiences that are shared by both children and teacher” dyna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pryd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gweld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model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Amlddisgyblaethol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gweithredu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orau</a:t>
            </a:r>
            <a: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en-GB" sz="800" dirty="0"/>
            </a:br>
            <a:endParaRPr lang="cy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773D6EF-BB81-2947-8245-E99BE1891E88}"/>
              </a:ext>
            </a:extLst>
          </p:cNvPr>
          <p:cNvCxnSpPr>
            <a:cxnSpLocks/>
          </p:cNvCxnSpPr>
          <p:nvPr/>
        </p:nvCxnSpPr>
        <p:spPr>
          <a:xfrm>
            <a:off x="5993128" y="2531339"/>
            <a:ext cx="6021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id="{29DB6743-67B0-4149-A884-32CA9409F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5409" y="4207613"/>
            <a:ext cx="1191760" cy="119176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BAB54B6-9601-7941-9097-38742E4139A9}"/>
              </a:ext>
            </a:extLst>
          </p:cNvPr>
          <p:cNvSpPr txBox="1"/>
          <p:nvPr/>
        </p:nvSpPr>
        <p:spPr>
          <a:xfrm>
            <a:off x="10864701" y="3012139"/>
            <a:ext cx="882566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700" dirty="0"/>
              <a:t>Profiadau personol, pwerus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514A413-D616-8941-AD1A-236FF33B2486}"/>
              </a:ext>
            </a:extLst>
          </p:cNvPr>
          <p:cNvSpPr/>
          <p:nvPr/>
        </p:nvSpPr>
        <p:spPr>
          <a:xfrm>
            <a:off x="10545322" y="2658512"/>
            <a:ext cx="240030" cy="232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B76079E-699D-5141-A644-FA9D7BE0EBA2}"/>
              </a:ext>
            </a:extLst>
          </p:cNvPr>
          <p:cNvSpPr/>
          <p:nvPr/>
        </p:nvSpPr>
        <p:spPr>
          <a:xfrm>
            <a:off x="11774170" y="2658512"/>
            <a:ext cx="240030" cy="232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D6256486-A919-6949-A8B9-E0D13C16CF67}"/>
              </a:ext>
            </a:extLst>
          </p:cNvPr>
          <p:cNvSpPr/>
          <p:nvPr/>
        </p:nvSpPr>
        <p:spPr>
          <a:xfrm>
            <a:off x="11828968" y="3432330"/>
            <a:ext cx="240030" cy="232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628F70D5-D60E-3440-8A9F-E9CC1235F974}"/>
              </a:ext>
            </a:extLst>
          </p:cNvPr>
          <p:cNvSpPr/>
          <p:nvPr/>
        </p:nvSpPr>
        <p:spPr>
          <a:xfrm>
            <a:off x="10532329" y="3426076"/>
            <a:ext cx="240030" cy="232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6D058DA-E50A-4C4E-B9BC-832487A935ED}"/>
              </a:ext>
            </a:extLst>
          </p:cNvPr>
          <p:cNvCxnSpPr>
            <a:cxnSpLocks/>
          </p:cNvCxnSpPr>
          <p:nvPr/>
        </p:nvCxnSpPr>
        <p:spPr>
          <a:xfrm flipH="1" flipV="1">
            <a:off x="11747267" y="3333344"/>
            <a:ext cx="118618" cy="1397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1015A3B0-A19E-1449-B3BB-A5CA6FB442D9}"/>
              </a:ext>
            </a:extLst>
          </p:cNvPr>
          <p:cNvCxnSpPr>
            <a:cxnSpLocks/>
          </p:cNvCxnSpPr>
          <p:nvPr/>
        </p:nvCxnSpPr>
        <p:spPr>
          <a:xfrm flipV="1">
            <a:off x="11747267" y="2894166"/>
            <a:ext cx="94213" cy="1179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129DC2D5-4141-C84B-88CC-119F290E19CF}"/>
              </a:ext>
            </a:extLst>
          </p:cNvPr>
          <p:cNvCxnSpPr>
            <a:cxnSpLocks/>
            <a:endCxn id="33" idx="5"/>
          </p:cNvCxnSpPr>
          <p:nvPr/>
        </p:nvCxnSpPr>
        <p:spPr>
          <a:xfrm flipH="1" flipV="1">
            <a:off x="10750200" y="2857119"/>
            <a:ext cx="114501" cy="155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4F88AD5D-B4EF-E34A-9C52-BF46FE551495}"/>
              </a:ext>
            </a:extLst>
          </p:cNvPr>
          <p:cNvCxnSpPr/>
          <p:nvPr/>
        </p:nvCxnSpPr>
        <p:spPr>
          <a:xfrm flipV="1">
            <a:off x="10695370" y="3330157"/>
            <a:ext cx="169331" cy="169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24B4C364-809E-0145-84F7-83823FE6CE2A}"/>
              </a:ext>
            </a:extLst>
          </p:cNvPr>
          <p:cNvSpPr txBox="1"/>
          <p:nvPr/>
        </p:nvSpPr>
        <p:spPr>
          <a:xfrm>
            <a:off x="11296697" y="2655214"/>
            <a:ext cx="5568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00" dirty="0"/>
              <a:t>Gwella dealltwriaeth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91E19-4BF6-8A45-BC4E-C4C17BEC5494}"/>
              </a:ext>
            </a:extLst>
          </p:cNvPr>
          <p:cNvSpPr txBox="1"/>
          <p:nvPr/>
        </p:nvSpPr>
        <p:spPr>
          <a:xfrm>
            <a:off x="11339436" y="3375244"/>
            <a:ext cx="6112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00" dirty="0"/>
              <a:t>Pwnc B:</a:t>
            </a:r>
          </a:p>
          <a:p>
            <a:pPr algn="ctr"/>
            <a:r>
              <a:rPr lang="cy-GB" sz="500" dirty="0"/>
              <a:t>Cyflwyno dealltwriaeth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B8B208A-B580-1C4B-8C20-F56AB4C1AB49}"/>
              </a:ext>
            </a:extLst>
          </p:cNvPr>
          <p:cNvSpPr txBox="1"/>
          <p:nvPr/>
        </p:nvSpPr>
        <p:spPr>
          <a:xfrm>
            <a:off x="10725922" y="3449003"/>
            <a:ext cx="413663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500" dirty="0"/>
              <a:t>Pwnc A</a:t>
            </a:r>
          </a:p>
        </p:txBody>
      </p:sp>
    </p:spTree>
    <p:extLst>
      <p:ext uri="{BB962C8B-B14F-4D97-AF65-F5344CB8AC3E}">
        <p14:creationId xmlns:p14="http://schemas.microsoft.com/office/powerpoint/2010/main" val="117107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5918</TotalTime>
  <Words>1554</Words>
  <Application>Microsoft Macintosh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Morgan Evans (1704523)</dc:creator>
  <cp:lastModifiedBy>Morgan Evans (1704523)</cp:lastModifiedBy>
  <cp:revision>72</cp:revision>
  <dcterms:created xsi:type="dcterms:W3CDTF">2019-12-14T13:48:59Z</dcterms:created>
  <dcterms:modified xsi:type="dcterms:W3CDTF">2019-12-20T14:21:45Z</dcterms:modified>
</cp:coreProperties>
</file>