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9" r:id="rId11"/>
    <p:sldId id="266" r:id="rId12"/>
    <p:sldId id="268"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8CCAC-7479-4FBE-A852-58F55B57940A}" v="29" dt="2024-02-17T17:51:57.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745" autoAdjust="0"/>
  </p:normalViewPr>
  <p:slideViewPr>
    <p:cSldViewPr snapToGrid="0">
      <p:cViewPr>
        <p:scale>
          <a:sx n="60" d="100"/>
          <a:sy n="60" d="100"/>
        </p:scale>
        <p:origin x="1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trice Gherasim" userId="103f14cb16bff485" providerId="LiveId" clId="{A03CD3B7-FA68-4B36-8310-1B7142CFA2CD}"/>
    <pc:docChg chg="custSel modSld">
      <pc:chgData name="Beatrice Gherasim" userId="103f14cb16bff485" providerId="LiveId" clId="{A03CD3B7-FA68-4B36-8310-1B7142CFA2CD}" dt="2024-02-13T16:54:32.991" v="191" actId="20577"/>
      <pc:docMkLst>
        <pc:docMk/>
      </pc:docMkLst>
      <pc:sldChg chg="modSp mod">
        <pc:chgData name="Beatrice Gherasim" userId="103f14cb16bff485" providerId="LiveId" clId="{A03CD3B7-FA68-4B36-8310-1B7142CFA2CD}" dt="2024-02-13T16:54:32.991" v="191" actId="20577"/>
        <pc:sldMkLst>
          <pc:docMk/>
          <pc:sldMk cId="2492207823" sldId="256"/>
        </pc:sldMkLst>
        <pc:spChg chg="mod">
          <ac:chgData name="Beatrice Gherasim" userId="103f14cb16bff485" providerId="LiveId" clId="{A03CD3B7-FA68-4B36-8310-1B7142CFA2CD}" dt="2024-02-13T16:54:32.991" v="191" actId="20577"/>
          <ac:spMkLst>
            <pc:docMk/>
            <pc:sldMk cId="2492207823" sldId="256"/>
            <ac:spMk id="3" creationId="{1596C290-665C-8019-B6DB-E89B62C908F0}"/>
          </ac:spMkLst>
        </pc:spChg>
      </pc:sldChg>
      <pc:sldChg chg="modNotesTx">
        <pc:chgData name="Beatrice Gherasim" userId="103f14cb16bff485" providerId="LiveId" clId="{A03CD3B7-FA68-4B36-8310-1B7142CFA2CD}" dt="2024-02-13T16:48:25.292" v="31" actId="20577"/>
        <pc:sldMkLst>
          <pc:docMk/>
          <pc:sldMk cId="1500842312" sldId="262"/>
        </pc:sldMkLst>
      </pc:sldChg>
      <pc:sldChg chg="modNotesTx">
        <pc:chgData name="Beatrice Gherasim" userId="103f14cb16bff485" providerId="LiveId" clId="{A03CD3B7-FA68-4B36-8310-1B7142CFA2CD}" dt="2024-02-13T16:48:06.652" v="24" actId="20577"/>
        <pc:sldMkLst>
          <pc:docMk/>
          <pc:sldMk cId="4076086472" sldId="263"/>
        </pc:sldMkLst>
      </pc:sldChg>
      <pc:sldChg chg="modNotesTx">
        <pc:chgData name="Beatrice Gherasim" userId="103f14cb16bff485" providerId="LiveId" clId="{A03CD3B7-FA68-4B36-8310-1B7142CFA2CD}" dt="2024-02-13T16:49:39.736" v="51" actId="20577"/>
        <pc:sldMkLst>
          <pc:docMk/>
          <pc:sldMk cId="1869021575" sldId="264"/>
        </pc:sldMkLst>
      </pc:sldChg>
      <pc:sldChg chg="modNotesTx">
        <pc:chgData name="Beatrice Gherasim" userId="103f14cb16bff485" providerId="LiveId" clId="{A03CD3B7-FA68-4B36-8310-1B7142CFA2CD}" dt="2024-02-13T16:50:26.800" v="66" actId="20577"/>
        <pc:sldMkLst>
          <pc:docMk/>
          <pc:sldMk cId="3778657079" sldId="265"/>
        </pc:sldMkLst>
      </pc:sldChg>
      <pc:sldChg chg="modSp mod">
        <pc:chgData name="Beatrice Gherasim" userId="103f14cb16bff485" providerId="LiveId" clId="{A03CD3B7-FA68-4B36-8310-1B7142CFA2CD}" dt="2024-02-13T16:53:51.601" v="160" actId="20577"/>
        <pc:sldMkLst>
          <pc:docMk/>
          <pc:sldMk cId="3162362745" sldId="268"/>
        </pc:sldMkLst>
        <pc:spChg chg="mod">
          <ac:chgData name="Beatrice Gherasim" userId="103f14cb16bff485" providerId="LiveId" clId="{A03CD3B7-FA68-4B36-8310-1B7142CFA2CD}" dt="2024-02-13T16:53:51.601" v="160" actId="20577"/>
          <ac:spMkLst>
            <pc:docMk/>
            <pc:sldMk cId="3162362745" sldId="268"/>
            <ac:spMk id="3" creationId="{07A20BD3-3413-9B13-0E39-39FFA1E1DADF}"/>
          </ac:spMkLst>
        </pc:spChg>
      </pc:sldChg>
      <pc:sldChg chg="modNotesTx">
        <pc:chgData name="Beatrice Gherasim" userId="103f14cb16bff485" providerId="LiveId" clId="{A03CD3B7-FA68-4B36-8310-1B7142CFA2CD}" dt="2024-02-13T16:51:23.179" v="104" actId="20577"/>
        <pc:sldMkLst>
          <pc:docMk/>
          <pc:sldMk cId="3957760730" sldId="269"/>
        </pc:sldMkLst>
      </pc:sldChg>
    </pc:docChg>
  </pc:docChgLst>
  <pc:docChgLst>
    <pc:chgData name="Beatrice Gherasim" userId="103f14cb16bff485" providerId="LiveId" clId="{3E48CCAC-7479-4FBE-A852-58F55B57940A}"/>
    <pc:docChg chg="undo redo custSel mod addSld modSld">
      <pc:chgData name="Beatrice Gherasim" userId="103f14cb16bff485" providerId="LiveId" clId="{3E48CCAC-7479-4FBE-A852-58F55B57940A}" dt="2024-02-17T18:12:10.142" v="302" actId="14100"/>
      <pc:docMkLst>
        <pc:docMk/>
      </pc:docMkLst>
      <pc:sldChg chg="modSp mod">
        <pc:chgData name="Beatrice Gherasim" userId="103f14cb16bff485" providerId="LiveId" clId="{3E48CCAC-7479-4FBE-A852-58F55B57940A}" dt="2024-02-17T18:09:45.418" v="295" actId="20577"/>
        <pc:sldMkLst>
          <pc:docMk/>
          <pc:sldMk cId="2492207823" sldId="256"/>
        </pc:sldMkLst>
        <pc:spChg chg="mod">
          <ac:chgData name="Beatrice Gherasim" userId="103f14cb16bff485" providerId="LiveId" clId="{3E48CCAC-7479-4FBE-A852-58F55B57940A}" dt="2024-02-17T18:09:45.418" v="295" actId="20577"/>
          <ac:spMkLst>
            <pc:docMk/>
            <pc:sldMk cId="2492207823" sldId="256"/>
            <ac:spMk id="2" creationId="{70724B76-C819-2A14-6B20-82414B6E3D6F}"/>
          </ac:spMkLst>
        </pc:spChg>
        <pc:spChg chg="mod">
          <ac:chgData name="Beatrice Gherasim" userId="103f14cb16bff485" providerId="LiveId" clId="{3E48CCAC-7479-4FBE-A852-58F55B57940A}" dt="2024-02-17T18:07:40.145" v="277" actId="20577"/>
          <ac:spMkLst>
            <pc:docMk/>
            <pc:sldMk cId="2492207823" sldId="256"/>
            <ac:spMk id="3" creationId="{1596C290-665C-8019-B6DB-E89B62C908F0}"/>
          </ac:spMkLst>
        </pc:spChg>
      </pc:sldChg>
      <pc:sldChg chg="addSp delSp modSp mod">
        <pc:chgData name="Beatrice Gherasim" userId="103f14cb16bff485" providerId="LiveId" clId="{3E48CCAC-7479-4FBE-A852-58F55B57940A}" dt="2024-02-17T18:12:10.142" v="302" actId="14100"/>
        <pc:sldMkLst>
          <pc:docMk/>
          <pc:sldMk cId="1515782928" sldId="257"/>
        </pc:sldMkLst>
        <pc:spChg chg="mod">
          <ac:chgData name="Beatrice Gherasim" userId="103f14cb16bff485" providerId="LiveId" clId="{3E48CCAC-7479-4FBE-A852-58F55B57940A}" dt="2024-02-17T18:11:59.221" v="299" actId="14100"/>
          <ac:spMkLst>
            <pc:docMk/>
            <pc:sldMk cId="1515782928" sldId="257"/>
            <ac:spMk id="3" creationId="{D73FF11E-6676-014F-78F5-D2ADB9168F28}"/>
          </ac:spMkLst>
        </pc:spChg>
        <pc:spChg chg="add del mod">
          <ac:chgData name="Beatrice Gherasim" userId="103f14cb16bff485" providerId="LiveId" clId="{3E48CCAC-7479-4FBE-A852-58F55B57940A}" dt="2024-02-17T17:29:42.473" v="111" actId="478"/>
          <ac:spMkLst>
            <pc:docMk/>
            <pc:sldMk cId="1515782928" sldId="257"/>
            <ac:spMk id="4" creationId="{B170BA55-2BD2-9D81-D446-8F5A906741B0}"/>
          </ac:spMkLst>
        </pc:spChg>
        <pc:spChg chg="add del mod">
          <ac:chgData name="Beatrice Gherasim" userId="103f14cb16bff485" providerId="LiveId" clId="{3E48CCAC-7479-4FBE-A852-58F55B57940A}" dt="2024-02-17T17:30:55.315" v="118"/>
          <ac:spMkLst>
            <pc:docMk/>
            <pc:sldMk cId="1515782928" sldId="257"/>
            <ac:spMk id="7" creationId="{E35B0003-63B5-E88B-2A5F-383AEFB30FE0}"/>
          </ac:spMkLst>
        </pc:spChg>
        <pc:spChg chg="add mod">
          <ac:chgData name="Beatrice Gherasim" userId="103f14cb16bff485" providerId="LiveId" clId="{3E48CCAC-7479-4FBE-A852-58F55B57940A}" dt="2024-02-17T17:31:39.065" v="139" actId="14100"/>
          <ac:spMkLst>
            <pc:docMk/>
            <pc:sldMk cId="1515782928" sldId="257"/>
            <ac:spMk id="8" creationId="{E57FA8E8-ADD5-A682-6C75-156CFA7508AF}"/>
          </ac:spMkLst>
        </pc:spChg>
        <pc:picChg chg="mod">
          <ac:chgData name="Beatrice Gherasim" userId="103f14cb16bff485" providerId="LiveId" clId="{3E48CCAC-7479-4FBE-A852-58F55B57940A}" dt="2024-02-17T18:12:10.142" v="302" actId="14100"/>
          <ac:picMkLst>
            <pc:docMk/>
            <pc:sldMk cId="1515782928" sldId="257"/>
            <ac:picMk id="5" creationId="{7B04D707-F09B-F8C4-178A-2C918AF08B86}"/>
          </ac:picMkLst>
        </pc:picChg>
        <pc:picChg chg="add mod">
          <ac:chgData name="Beatrice Gherasim" userId="103f14cb16bff485" providerId="LiveId" clId="{3E48CCAC-7479-4FBE-A852-58F55B57940A}" dt="2024-02-17T17:30:03.995" v="114" actId="1076"/>
          <ac:picMkLst>
            <pc:docMk/>
            <pc:sldMk cId="1515782928" sldId="257"/>
            <ac:picMk id="6" creationId="{81DF17D7-1A9F-AFE7-472C-5A26D0E4ECA3}"/>
          </ac:picMkLst>
        </pc:picChg>
      </pc:sldChg>
      <pc:sldChg chg="modSp mod">
        <pc:chgData name="Beatrice Gherasim" userId="103f14cb16bff485" providerId="LiveId" clId="{3E48CCAC-7479-4FBE-A852-58F55B57940A}" dt="2024-02-17T17:55:36.699" v="254" actId="20577"/>
        <pc:sldMkLst>
          <pc:docMk/>
          <pc:sldMk cId="606103048" sldId="258"/>
        </pc:sldMkLst>
        <pc:spChg chg="mod">
          <ac:chgData name="Beatrice Gherasim" userId="103f14cb16bff485" providerId="LiveId" clId="{3E48CCAC-7479-4FBE-A852-58F55B57940A}" dt="2024-02-17T17:55:36.699" v="254" actId="20577"/>
          <ac:spMkLst>
            <pc:docMk/>
            <pc:sldMk cId="606103048" sldId="258"/>
            <ac:spMk id="2" creationId="{72E3B76C-BBEC-89CF-39FE-EE5833B49687}"/>
          </ac:spMkLst>
        </pc:spChg>
      </pc:sldChg>
      <pc:sldChg chg="addSp modSp mod">
        <pc:chgData name="Beatrice Gherasim" userId="103f14cb16bff485" providerId="LiveId" clId="{3E48CCAC-7479-4FBE-A852-58F55B57940A}" dt="2024-02-17T17:34:04.730" v="143" actId="255"/>
        <pc:sldMkLst>
          <pc:docMk/>
          <pc:sldMk cId="3866610109" sldId="260"/>
        </pc:sldMkLst>
        <pc:spChg chg="mod">
          <ac:chgData name="Beatrice Gherasim" userId="103f14cb16bff485" providerId="LiveId" clId="{3E48CCAC-7479-4FBE-A852-58F55B57940A}" dt="2024-02-14T14:59:36.015" v="104" actId="20577"/>
          <ac:spMkLst>
            <pc:docMk/>
            <pc:sldMk cId="3866610109" sldId="260"/>
            <ac:spMk id="3" creationId="{09C11B47-5FBE-27FE-9BA8-F4DD3E6B0FB4}"/>
          </ac:spMkLst>
        </pc:spChg>
        <pc:spChg chg="add mod">
          <ac:chgData name="Beatrice Gherasim" userId="103f14cb16bff485" providerId="LiveId" clId="{3E48CCAC-7479-4FBE-A852-58F55B57940A}" dt="2024-02-17T17:34:04.730" v="143" actId="255"/>
          <ac:spMkLst>
            <pc:docMk/>
            <pc:sldMk cId="3866610109" sldId="260"/>
            <ac:spMk id="4" creationId="{131A513D-4B26-6184-F3F4-DE7D94F5F79A}"/>
          </ac:spMkLst>
        </pc:spChg>
      </pc:sldChg>
      <pc:sldChg chg="addSp modSp mod modNotesTx">
        <pc:chgData name="Beatrice Gherasim" userId="103f14cb16bff485" providerId="LiveId" clId="{3E48CCAC-7479-4FBE-A852-58F55B57940A}" dt="2024-02-17T17:35:14.732" v="147" actId="1076"/>
        <pc:sldMkLst>
          <pc:docMk/>
          <pc:sldMk cId="3108602541" sldId="261"/>
        </pc:sldMkLst>
        <pc:spChg chg="mod">
          <ac:chgData name="Beatrice Gherasim" userId="103f14cb16bff485" providerId="LiveId" clId="{3E48CCAC-7479-4FBE-A852-58F55B57940A}" dt="2024-02-14T15:05:59.276" v="110" actId="20577"/>
          <ac:spMkLst>
            <pc:docMk/>
            <pc:sldMk cId="3108602541" sldId="261"/>
            <ac:spMk id="3" creationId="{2E868BC2-B3B9-7720-4F87-71B5FF021835}"/>
          </ac:spMkLst>
        </pc:spChg>
        <pc:spChg chg="add mod">
          <ac:chgData name="Beatrice Gherasim" userId="103f14cb16bff485" providerId="LiveId" clId="{3E48CCAC-7479-4FBE-A852-58F55B57940A}" dt="2024-02-17T17:35:14.732" v="147" actId="1076"/>
          <ac:spMkLst>
            <pc:docMk/>
            <pc:sldMk cId="3108602541" sldId="261"/>
            <ac:spMk id="4" creationId="{CBC77E3F-ED92-F722-A5AA-97212B81F0F2}"/>
          </ac:spMkLst>
        </pc:spChg>
      </pc:sldChg>
      <pc:sldChg chg="addSp modSp mod">
        <pc:chgData name="Beatrice Gherasim" userId="103f14cb16bff485" providerId="LiveId" clId="{3E48CCAC-7479-4FBE-A852-58F55B57940A}" dt="2024-02-17T17:36:03.005" v="149"/>
        <pc:sldMkLst>
          <pc:docMk/>
          <pc:sldMk cId="1500842312" sldId="262"/>
        </pc:sldMkLst>
        <pc:spChg chg="mod">
          <ac:chgData name="Beatrice Gherasim" userId="103f14cb16bff485" providerId="LiveId" clId="{3E48CCAC-7479-4FBE-A852-58F55B57940A}" dt="2024-02-14T14:57:31.878" v="73" actId="14100"/>
          <ac:spMkLst>
            <pc:docMk/>
            <pc:sldMk cId="1500842312" sldId="262"/>
            <ac:spMk id="3" creationId="{55CADDA9-F112-BDFD-6398-C20FD5F708B5}"/>
          </ac:spMkLst>
        </pc:spChg>
        <pc:spChg chg="add mod">
          <ac:chgData name="Beatrice Gherasim" userId="103f14cb16bff485" providerId="LiveId" clId="{3E48CCAC-7479-4FBE-A852-58F55B57940A}" dt="2024-02-17T17:36:03.005" v="149"/>
          <ac:spMkLst>
            <pc:docMk/>
            <pc:sldMk cId="1500842312" sldId="262"/>
            <ac:spMk id="4" creationId="{8F83CC56-6C67-3F5C-C195-A5B22E30847C}"/>
          </ac:spMkLst>
        </pc:spChg>
      </pc:sldChg>
      <pc:sldChg chg="addSp modSp mod">
        <pc:chgData name="Beatrice Gherasim" userId="103f14cb16bff485" providerId="LiveId" clId="{3E48CCAC-7479-4FBE-A852-58F55B57940A}" dt="2024-02-17T17:37:03.440" v="152" actId="1076"/>
        <pc:sldMkLst>
          <pc:docMk/>
          <pc:sldMk cId="4076086472" sldId="263"/>
        </pc:sldMkLst>
        <pc:spChg chg="add mod">
          <ac:chgData name="Beatrice Gherasim" userId="103f14cb16bff485" providerId="LiveId" clId="{3E48CCAC-7479-4FBE-A852-58F55B57940A}" dt="2024-02-17T17:37:03.440" v="152" actId="1076"/>
          <ac:spMkLst>
            <pc:docMk/>
            <pc:sldMk cId="4076086472" sldId="263"/>
            <ac:spMk id="4" creationId="{96B94FEC-8793-4B2A-F12F-9920FEAA3A43}"/>
          </ac:spMkLst>
        </pc:spChg>
      </pc:sldChg>
      <pc:sldChg chg="addSp modSp mod">
        <pc:chgData name="Beatrice Gherasim" userId="103f14cb16bff485" providerId="LiveId" clId="{3E48CCAC-7479-4FBE-A852-58F55B57940A}" dt="2024-02-17T17:38:04.145" v="156" actId="1076"/>
        <pc:sldMkLst>
          <pc:docMk/>
          <pc:sldMk cId="1869021575" sldId="264"/>
        </pc:sldMkLst>
        <pc:spChg chg="add mod">
          <ac:chgData name="Beatrice Gherasim" userId="103f14cb16bff485" providerId="LiveId" clId="{3E48CCAC-7479-4FBE-A852-58F55B57940A}" dt="2024-02-17T17:38:04.145" v="156" actId="1076"/>
          <ac:spMkLst>
            <pc:docMk/>
            <pc:sldMk cId="1869021575" sldId="264"/>
            <ac:spMk id="4" creationId="{24D4CAAD-9050-7D30-657D-14D7C792E849}"/>
          </ac:spMkLst>
        </pc:spChg>
      </pc:sldChg>
      <pc:sldChg chg="addSp delSp modSp mod">
        <pc:chgData name="Beatrice Gherasim" userId="103f14cb16bff485" providerId="LiveId" clId="{3E48CCAC-7479-4FBE-A852-58F55B57940A}" dt="2024-02-17T17:39:37.157" v="164" actId="1076"/>
        <pc:sldMkLst>
          <pc:docMk/>
          <pc:sldMk cId="3778657079" sldId="265"/>
        </pc:sldMkLst>
        <pc:spChg chg="add mod">
          <ac:chgData name="Beatrice Gherasim" userId="103f14cb16bff485" providerId="LiveId" clId="{3E48CCAC-7479-4FBE-A852-58F55B57940A}" dt="2024-02-17T17:39:37.157" v="164" actId="1076"/>
          <ac:spMkLst>
            <pc:docMk/>
            <pc:sldMk cId="3778657079" sldId="265"/>
            <ac:spMk id="5" creationId="{188527F1-FED7-FE94-30F6-C454E0098E5E}"/>
          </ac:spMkLst>
        </pc:spChg>
        <pc:picChg chg="add mod">
          <ac:chgData name="Beatrice Gherasim" userId="103f14cb16bff485" providerId="LiveId" clId="{3E48CCAC-7479-4FBE-A852-58F55B57940A}" dt="2024-02-17T17:38:59.700" v="160" actId="1076"/>
          <ac:picMkLst>
            <pc:docMk/>
            <pc:sldMk cId="3778657079" sldId="265"/>
            <ac:picMk id="4" creationId="{BAFC66EF-058A-4F39-CBBC-AB2347D8B21F}"/>
          </ac:picMkLst>
        </pc:picChg>
        <pc:picChg chg="del">
          <ac:chgData name="Beatrice Gherasim" userId="103f14cb16bff485" providerId="LiveId" clId="{3E48CCAC-7479-4FBE-A852-58F55B57940A}" dt="2024-02-17T17:38:51.406" v="158" actId="21"/>
          <ac:picMkLst>
            <pc:docMk/>
            <pc:sldMk cId="3778657079" sldId="265"/>
            <ac:picMk id="7" creationId="{85F08296-CF6E-C835-F6E3-376D09AA709C}"/>
          </ac:picMkLst>
        </pc:picChg>
      </pc:sldChg>
      <pc:sldChg chg="addSp delSp modSp mod">
        <pc:chgData name="Beatrice Gherasim" userId="103f14cb16bff485" providerId="LiveId" clId="{3E48CCAC-7479-4FBE-A852-58F55B57940A}" dt="2024-02-17T17:41:16.185" v="174"/>
        <pc:sldMkLst>
          <pc:docMk/>
          <pc:sldMk cId="3077494624" sldId="266"/>
        </pc:sldMkLst>
        <pc:spChg chg="add del mod">
          <ac:chgData name="Beatrice Gherasim" userId="103f14cb16bff485" providerId="LiveId" clId="{3E48CCAC-7479-4FBE-A852-58F55B57940A}" dt="2024-02-17T17:41:16.185" v="174"/>
          <ac:spMkLst>
            <pc:docMk/>
            <pc:sldMk cId="3077494624" sldId="266"/>
            <ac:spMk id="3" creationId="{2943A393-0FC3-95A1-AB3E-FA264F3B1B2D}"/>
          </ac:spMkLst>
        </pc:spChg>
        <pc:picChg chg="add mod">
          <ac:chgData name="Beatrice Gherasim" userId="103f14cb16bff485" providerId="LiveId" clId="{3E48CCAC-7479-4FBE-A852-58F55B57940A}" dt="2024-02-17T17:41:15.377" v="172" actId="1076"/>
          <ac:picMkLst>
            <pc:docMk/>
            <pc:sldMk cId="3077494624" sldId="266"/>
            <ac:picMk id="4" creationId="{74B7AF7A-A54B-7DE6-2312-DF013940B23D}"/>
          </ac:picMkLst>
        </pc:picChg>
      </pc:sldChg>
      <pc:sldChg chg="modSp mod">
        <pc:chgData name="Beatrice Gherasim" userId="103f14cb16bff485" providerId="LiveId" clId="{3E48CCAC-7479-4FBE-A852-58F55B57940A}" dt="2024-02-17T17:44:23.985" v="186" actId="20577"/>
        <pc:sldMkLst>
          <pc:docMk/>
          <pc:sldMk cId="3162362745" sldId="268"/>
        </pc:sldMkLst>
        <pc:spChg chg="mod">
          <ac:chgData name="Beatrice Gherasim" userId="103f14cb16bff485" providerId="LiveId" clId="{3E48CCAC-7479-4FBE-A852-58F55B57940A}" dt="2024-02-17T17:44:23.985" v="186" actId="20577"/>
          <ac:spMkLst>
            <pc:docMk/>
            <pc:sldMk cId="3162362745" sldId="268"/>
            <ac:spMk id="3" creationId="{07A20BD3-3413-9B13-0E39-39FFA1E1DADF}"/>
          </ac:spMkLst>
        </pc:spChg>
      </pc:sldChg>
      <pc:sldChg chg="addSp modSp mod">
        <pc:chgData name="Beatrice Gherasim" userId="103f14cb16bff485" providerId="LiveId" clId="{3E48CCAC-7479-4FBE-A852-58F55B57940A}" dt="2024-02-17T17:40:25.208" v="169" actId="1076"/>
        <pc:sldMkLst>
          <pc:docMk/>
          <pc:sldMk cId="3957760730" sldId="269"/>
        </pc:sldMkLst>
        <pc:spChg chg="add mod">
          <ac:chgData name="Beatrice Gherasim" userId="103f14cb16bff485" providerId="LiveId" clId="{3E48CCAC-7479-4FBE-A852-58F55B57940A}" dt="2024-02-17T17:40:25.208" v="169" actId="1076"/>
          <ac:spMkLst>
            <pc:docMk/>
            <pc:sldMk cId="3957760730" sldId="269"/>
            <ac:spMk id="3" creationId="{457964D8-49B9-2C84-8743-254E9046774A}"/>
          </ac:spMkLst>
        </pc:spChg>
      </pc:sldChg>
      <pc:sldChg chg="addSp delSp modSp new mod">
        <pc:chgData name="Beatrice Gherasim" userId="103f14cb16bff485" providerId="LiveId" clId="{3E48CCAC-7479-4FBE-A852-58F55B57940A}" dt="2024-02-17T17:51:57.926" v="228" actId="20577"/>
        <pc:sldMkLst>
          <pc:docMk/>
          <pc:sldMk cId="191625046" sldId="270"/>
        </pc:sldMkLst>
        <pc:spChg chg="mod">
          <ac:chgData name="Beatrice Gherasim" userId="103f14cb16bff485" providerId="LiveId" clId="{3E48CCAC-7479-4FBE-A852-58F55B57940A}" dt="2024-02-17T17:46:16.475" v="197" actId="14100"/>
          <ac:spMkLst>
            <pc:docMk/>
            <pc:sldMk cId="191625046" sldId="270"/>
            <ac:spMk id="2" creationId="{9E44168B-B4F4-5D0F-17D3-C4A7892A90E8}"/>
          </ac:spMkLst>
        </pc:spChg>
        <pc:spChg chg="del">
          <ac:chgData name="Beatrice Gherasim" userId="103f14cb16bff485" providerId="LiveId" clId="{3E48CCAC-7479-4FBE-A852-58F55B57940A}" dt="2024-02-17T17:44:55.993" v="188" actId="21"/>
          <ac:spMkLst>
            <pc:docMk/>
            <pc:sldMk cId="191625046" sldId="270"/>
            <ac:spMk id="3" creationId="{A91791DD-C20B-306D-D04F-61DFAD25C3FD}"/>
          </ac:spMkLst>
        </pc:spChg>
        <pc:spChg chg="add del mod">
          <ac:chgData name="Beatrice Gherasim" userId="103f14cb16bff485" providerId="LiveId" clId="{3E48CCAC-7479-4FBE-A852-58F55B57940A}" dt="2024-02-17T17:45:24.829" v="193"/>
          <ac:spMkLst>
            <pc:docMk/>
            <pc:sldMk cId="191625046" sldId="270"/>
            <ac:spMk id="4" creationId="{B76C7841-3B61-E916-61D5-D9319B17D932}"/>
          </ac:spMkLst>
        </pc:spChg>
        <pc:spChg chg="add mod">
          <ac:chgData name="Beatrice Gherasim" userId="103f14cb16bff485" providerId="LiveId" clId="{3E48CCAC-7479-4FBE-A852-58F55B57940A}" dt="2024-02-17T17:51:57.926" v="228" actId="20577"/>
          <ac:spMkLst>
            <pc:docMk/>
            <pc:sldMk cId="191625046" sldId="270"/>
            <ac:spMk id="7" creationId="{6D47FAEF-1BEA-C995-30E5-2F5B63A63933}"/>
          </ac:spMkLst>
        </pc:spChg>
        <pc:picChg chg="add del">
          <ac:chgData name="Beatrice Gherasim" userId="103f14cb16bff485" providerId="LiveId" clId="{3E48CCAC-7479-4FBE-A852-58F55B57940A}" dt="2024-02-17T17:45:24.811" v="191" actId="21"/>
          <ac:picMkLst>
            <pc:docMk/>
            <pc:sldMk cId="191625046" sldId="270"/>
            <ac:picMk id="5" creationId="{277228C2-CEE8-8A4D-4142-6D40120E910B}"/>
          </ac:picMkLst>
        </pc:picChg>
        <pc:picChg chg="add del mod">
          <ac:chgData name="Beatrice Gherasim" userId="103f14cb16bff485" providerId="LiveId" clId="{3E48CCAC-7479-4FBE-A852-58F55B57940A}" dt="2024-02-17T17:46:52.969" v="201" actId="21"/>
          <ac:picMkLst>
            <pc:docMk/>
            <pc:sldMk cId="191625046" sldId="270"/>
            <ac:picMk id="6" creationId="{1A2ED370-723E-4E25-C57A-62DCE13BB9A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E3158-170F-456C-8702-C0C99011C9F0}" type="datetimeFigureOut">
              <a:rPr lang="en-GB" smtClean="0"/>
              <a:t>17/02/2024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EC7EB4-C271-4C52-A33E-9A729137EF27}" type="slidenum">
              <a:rPr lang="en-GB" smtClean="0"/>
              <a:t>‹#›</a:t>
            </a:fld>
            <a:endParaRPr lang="en-GB"/>
          </a:p>
        </p:txBody>
      </p:sp>
    </p:spTree>
    <p:extLst>
      <p:ext uri="{BB962C8B-B14F-4D97-AF65-F5344CB8AC3E}">
        <p14:creationId xmlns:p14="http://schemas.microsoft.com/office/powerpoint/2010/main" val="125798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Our housekeeping team plays a vital role in maintaining the perfect standards of Ibis Budget Newport Hotel. This session aims to highlight the significance of health and safety measures by focusing on their impact on both personal well-being and the overall success of our operations. It reflects our strong commitment to providing a secure and healthy workplace, where each team member can flourish, contribute effectively, and take pride in their key role in guest satisfaction.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2</a:t>
            </a:fld>
            <a:endParaRPr lang="en-GB"/>
          </a:p>
        </p:txBody>
      </p:sp>
    </p:spTree>
    <p:extLst>
      <p:ext uri="{BB962C8B-B14F-4D97-AF65-F5344CB8AC3E}">
        <p14:creationId xmlns:p14="http://schemas.microsoft.com/office/powerpoint/2010/main" val="113105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is an important tool in ensuring a safe working environment as it outlines practices that prevent accidents and injuries. It highlights the hotel’s focus on the workers’ welfare by showing a proactive attitude in maintaining a safe environment. Through the adoption of the rules stated in the guide, employees can be assured that they are safe and protected in their workplace, for their employer has their health and safety in mind (Melanie, 2022). The link between the guide and the hotel’s dedication to employee well-being cultivates a safety culture with the help of creating a favourable working environment where employees can excel and fulfil their responsibilities efficiently.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4</a:t>
            </a:fld>
            <a:endParaRPr lang="en-GB"/>
          </a:p>
        </p:txBody>
      </p:sp>
    </p:spTree>
    <p:extLst>
      <p:ext uri="{BB962C8B-B14F-4D97-AF65-F5344CB8AC3E}">
        <p14:creationId xmlns:p14="http://schemas.microsoft.com/office/powerpoint/2010/main" val="3097202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highlights the need for PPE and correct Chemical Handling to address potential risks for housekeeping staff. The directive emphasizes the fact that wearing appropriate PPE such as gloves and non-slip footwear serves as a barrier to chemical exposure and minimises the risk of slips and falls.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Chemical Handling, the guide supports the proper marking and specific storage of cleaning chemicals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(Jamadar and Zade, 2022).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observance of manufacturer recommendations guarantees the safe use of chemicals, indicating proper dilution and sufficient ventilation. These standards put the welfare of staff first with the help of forming a basis for a safe working environment that is achieved by careful adherence to safety protocols and practices (Neuman, 2022).</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5</a:t>
            </a:fld>
            <a:endParaRPr lang="en-GB"/>
          </a:p>
        </p:txBody>
      </p:sp>
    </p:spTree>
    <p:extLst>
      <p:ext uri="{BB962C8B-B14F-4D97-AF65-F5344CB8AC3E}">
        <p14:creationId xmlns:p14="http://schemas.microsoft.com/office/powerpoint/2010/main" val="3630412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importance of ergonomics as a priority for the well-being of housekeeping personnel should be emphasised in the hotel. The focus on the correct lifting technique including the use of legs, not the back, is a preventive measure against strains and musculoskeletal injuries. Promoting routine breaks and including stretching exercises additionally reduces the risk, contributing to physical resilience (AM, 2021). Communication is also equally important especially when working with heavy equipment, or shared spaces. Effective communication improves teamwork which minimizes the chances of accidents and creates a safer workplace (Shen et al., 2020). These practices highlight a commitment to both physical fitness and teamwork efficiency by creating a culture that fosters safety and cooperation for the benefit of every team member.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6</a:t>
            </a:fld>
            <a:endParaRPr lang="en-GB"/>
          </a:p>
        </p:txBody>
      </p:sp>
    </p:spTree>
    <p:extLst>
      <p:ext uri="{BB962C8B-B14F-4D97-AF65-F5344CB8AC3E}">
        <p14:creationId xmlns:p14="http://schemas.microsoft.com/office/powerpoint/2010/main" val="3846806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Housekeeping in the hospitality industry requires the use of certain equipment that is not only meant for the sake of cleanliness but also for the safety of the staff. Cleaning tools like mops, buckets, microfiber cloths, and vacuum cleaners are necessary to keep the standards impeccable. The employment of structured cleaning caddies increases the effectiveness of tool management. Lifting equipment such as trolleys or dollies is highly important for the safe movement of heavy loads for preventing musculoskeletal injuries. Providing staff with non-slip footwear, gloves, and other necessary items ensures the necessary protective gear for preventing accidents and exposure to hazardous materials (Chatterjee, 2022). This wide range of equipment not only ensures operational efficiency but also reflects the dedication to a safe and secure workplace.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7</a:t>
            </a:fld>
            <a:endParaRPr lang="en-GB"/>
          </a:p>
        </p:txBody>
      </p:sp>
    </p:spTree>
    <p:extLst>
      <p:ext uri="{BB962C8B-B14F-4D97-AF65-F5344CB8AC3E}">
        <p14:creationId xmlns:p14="http://schemas.microsoft.com/office/powerpoint/2010/main" val="3971351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procedure for room cleaning starts with room inspections. Room inspection is an important step that precedes the cleaning process and aims at ensuring the safety of the housekeeping personnel. This preventive action is to find and eliminate hazards like broken glass, broken electric outlets, and faulty appliances to avoid accidents or injuries while cleaning. The orderly cleaning regimen from the least soiled areas to the most soiled reduces the chances of cross-contamination. In addition, stressing the need to ventilate when using cleaning agents highlights the concern for staff health which promotes a safe and efficient working environment (Pillai et al., 2021). These processes collectively form part of an integrated whole in the approach to ensure a safe and hazard-free workplace.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8</a:t>
            </a:fld>
            <a:endParaRPr lang="en-GB"/>
          </a:p>
        </p:txBody>
      </p:sp>
    </p:spTree>
    <p:extLst>
      <p:ext uri="{BB962C8B-B14F-4D97-AF65-F5344CB8AC3E}">
        <p14:creationId xmlns:p14="http://schemas.microsoft.com/office/powerpoint/2010/main" val="1818151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After the cleaning sequence, the next step is water disposal. Proper waste management is vital in the field of housekeeping practices to ensure the welfare of the team. The staff is encouraged to dump waste in their designated containers and lift properly to prevent back injuries (Scholz et al., 2020). At the same time, a deep knowledge of emergency procedures is necessary. Team members should inform themselves of emergency exit routes and evacuation procedures. Furthermore, in case of spills or accidents, compliance with the hotel’s emergency response plan is critical. These practices not only focus on safety but also emphasize the hotel’s proactive and prepared approach by guaranteeing the well-being and security of the housekeeping staff regarding different operational cases (ESS, 2023).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9</a:t>
            </a:fld>
            <a:endParaRPr lang="en-GB"/>
          </a:p>
        </p:txBody>
      </p:sp>
    </p:spTree>
    <p:extLst>
      <p:ext uri="{BB962C8B-B14F-4D97-AF65-F5344CB8AC3E}">
        <p14:creationId xmlns:p14="http://schemas.microsoft.com/office/powerpoint/2010/main" val="1582661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 strategies are implemented comprehensively at Ibis Budget Newport Hotel to ensure that the safety and well-being of the housekeeping team are prioritised and highly preferred. To prevent slip and fall hazards in the hotel, warning signs are installed in areas of wet floors of the hotel and anti-slip mats are used in bathrooms to provide a safe working environment on the hotel premises. Chemicals are kept in well-ventilated areas when dealing with chemical exposure and staff members receive training on the safe handling of cleaning agents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O'Connor,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addition, preventive measures are implemented by providing training sessions on proper lifting techniques and a set break program to reduce fatigue. These initiatives highlight our efforts to establish a workplace that emphasizes safety for encourages a culture of health for our valued employees.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10</a:t>
            </a:fld>
            <a:endParaRPr lang="en-GB"/>
          </a:p>
        </p:txBody>
      </p:sp>
    </p:spTree>
    <p:extLst>
      <p:ext uri="{BB962C8B-B14F-4D97-AF65-F5344CB8AC3E}">
        <p14:creationId xmlns:p14="http://schemas.microsoft.com/office/powerpoint/2010/main" val="3261623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EC7EB4-C271-4C52-A33E-9A729137EF27}" type="slidenum">
              <a:rPr lang="en-GB" smtClean="0"/>
              <a:t>12</a:t>
            </a:fld>
            <a:endParaRPr lang="en-GB"/>
          </a:p>
        </p:txBody>
      </p:sp>
    </p:spTree>
    <p:extLst>
      <p:ext uri="{BB962C8B-B14F-4D97-AF65-F5344CB8AC3E}">
        <p14:creationId xmlns:p14="http://schemas.microsoft.com/office/powerpoint/2010/main" val="3316815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264818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49017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962896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252078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56E88A-A3F3-432B-93AC-19A488CD462A}" type="datetimeFigureOut">
              <a:rPr lang="en-GB" smtClean="0"/>
              <a:t>17/02/2024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93820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56E88A-A3F3-432B-93AC-19A488CD462A}" type="datetimeFigureOut">
              <a:rPr lang="en-GB" smtClean="0"/>
              <a:t>17/02/2024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481082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56E88A-A3F3-432B-93AC-19A488CD462A}" type="datetimeFigureOut">
              <a:rPr lang="en-GB" smtClean="0"/>
              <a:t>17/02/2024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13968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52225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56E88A-A3F3-432B-93AC-19A488CD462A}" type="datetimeFigureOut">
              <a:rPr lang="en-GB" smtClean="0"/>
              <a:t>17/02/2024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665784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785401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512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91646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3187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3668040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23293050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56E88A-A3F3-432B-93AC-19A488CD462A}" type="datetimeFigureOut">
              <a:rPr lang="en-GB" smtClean="0"/>
              <a:t>17/02/2024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54A78-5A2C-4B85-9238-BD370F4F2267}" type="slidenum">
              <a:rPr lang="en-GB" smtClean="0"/>
              <a:t>‹#›</a:t>
            </a:fld>
            <a:endParaRPr lang="en-GB"/>
          </a:p>
        </p:txBody>
      </p:sp>
    </p:spTree>
    <p:extLst>
      <p:ext uri="{BB962C8B-B14F-4D97-AF65-F5344CB8AC3E}">
        <p14:creationId xmlns:p14="http://schemas.microsoft.com/office/powerpoint/2010/main" val="1125110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656E88A-A3F3-432B-93AC-19A488CD462A}" type="datetimeFigureOut">
              <a:rPr lang="en-GB" smtClean="0"/>
              <a:t>17/02/2024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B8354A78-5A2C-4B85-9238-BD370F4F2267}" type="slidenum">
              <a:rPr lang="en-GB" smtClean="0"/>
              <a:t>‹#›</a:t>
            </a:fld>
            <a:endParaRPr lang="en-GB"/>
          </a:p>
        </p:txBody>
      </p:sp>
    </p:spTree>
    <p:extLst>
      <p:ext uri="{BB962C8B-B14F-4D97-AF65-F5344CB8AC3E}">
        <p14:creationId xmlns:p14="http://schemas.microsoft.com/office/powerpoint/2010/main" val="215331800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ijrpr.com/uploads/V3ISSUE8/IJRPR6607.pdf" TargetMode="External"/><Relationship Id="rId7" Type="http://schemas.openxmlformats.org/officeDocument/2006/relationships/hyperlink" Target="https://sunlinesupply.com/blog/essential-health-and-safety-gear-hotel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amenitiz.com/en/blog/health-and-safety-protocols-in-the-hospitality-industry/" TargetMode="External"/><Relationship Id="rId5" Type="http://schemas.openxmlformats.org/officeDocument/2006/relationships/hyperlink" Target="https://doi.org/10.53730/ijhs.v6nS6.12740" TargetMode="External"/><Relationship Id="rId4" Type="http://schemas.openxmlformats.org/officeDocument/2006/relationships/hyperlink" Target="https://esoftskills.com/hospitality/emergency-response-planning-in-hospitality/"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humanfocus.co.uk/blog/why-is-health-and-safety-important-in-the-workplace/" TargetMode="External"/><Relationship Id="rId3" Type="http://schemas.openxmlformats.org/officeDocument/2006/relationships/hyperlink" Target="https://educatererindia.blogspot.com/2017/06/hotel-housekeeping-cleaning-equipment.html" TargetMode="External"/><Relationship Id="rId7" Type="http://schemas.openxmlformats.org/officeDocument/2006/relationships/hyperlink" Target="https://www.hotelmanagement.net/housekeeping/challenges-pandemic-housekeeping-requirements" TargetMode="External"/><Relationship Id="rId2" Type="http://schemas.openxmlformats.org/officeDocument/2006/relationships/hyperlink" Target="https://www.booking.com/hotel/gb/ibis-budget-in-newport.en-gb.html" TargetMode="External"/><Relationship Id="rId1" Type="http://schemas.openxmlformats.org/officeDocument/2006/relationships/slideLayout" Target="../slideLayouts/slideLayout2.xml"/><Relationship Id="rId6" Type="http://schemas.openxmlformats.org/officeDocument/2006/relationships/hyperlink" Target="https://hospitalityinsights.ehl.edu/communication-skills-hospitality-industry" TargetMode="External"/><Relationship Id="rId5" Type="http://schemas.openxmlformats.org/officeDocument/2006/relationships/hyperlink" Target="https://foreverfoundations.com/blogs/a-cleaner-room/why-should-you-offer-a-clean-hotel-environment" TargetMode="External"/><Relationship Id="rId10" Type="http://schemas.openxmlformats.org/officeDocument/2006/relationships/hyperlink" Target="https://www.fortador-usa.com/blog/hotel-housekeeping-procedures-nine-steps-of-hotel-room-cleaning" TargetMode="External"/><Relationship Id="rId4" Type="http://schemas.openxmlformats.org/officeDocument/2006/relationships/hyperlink" Target="https://esoftskills.com/hospitality/managing-and-training-for-emergency-situations-in-hotels/" TargetMode="External"/><Relationship Id="rId9" Type="http://schemas.openxmlformats.org/officeDocument/2006/relationships/hyperlink" Target="https://www.ihasco.co.uk/blog/entry/2899/5-common-safety-hazards-in-the-hospitality-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24B76-C819-2A14-6B20-82414B6E3D6F}"/>
              </a:ext>
            </a:extLst>
          </p:cNvPr>
          <p:cNvSpPr>
            <a:spLocks noGrp="1"/>
          </p:cNvSpPr>
          <p:nvPr>
            <p:ph type="ctrTitle"/>
          </p:nvPr>
        </p:nvSpPr>
        <p:spPr>
          <a:xfrm>
            <a:off x="1507067" y="923731"/>
            <a:ext cx="7766936" cy="2668555"/>
          </a:xfrm>
        </p:spPr>
        <p:txBody>
          <a:bodyPr/>
          <a:lstStyle/>
          <a:p>
            <a:pPr algn="ctr"/>
            <a:br>
              <a:rPr lang="en-US" sz="4000" dirty="0"/>
            </a:br>
            <a:br>
              <a:rPr lang="en-US" sz="4000" dirty="0"/>
            </a:br>
            <a:r>
              <a:rPr lang="en-US" sz="4000" dirty="0">
                <a:solidFill>
                  <a:schemeClr val="accent1">
                    <a:lumMod val="50000"/>
                  </a:schemeClr>
                </a:solidFill>
              </a:rPr>
              <a:t>Ibis Budget Newport Hotel  Housekeeping </a:t>
            </a:r>
            <a:br>
              <a:rPr lang="en-US" sz="4000" dirty="0">
                <a:solidFill>
                  <a:schemeClr val="accent1">
                    <a:lumMod val="50000"/>
                  </a:schemeClr>
                </a:solidFill>
              </a:rPr>
            </a:br>
            <a:r>
              <a:rPr lang="en-US" sz="4000" dirty="0">
                <a:solidFill>
                  <a:schemeClr val="accent1">
                    <a:lumMod val="50000"/>
                  </a:schemeClr>
                </a:solidFill>
              </a:rPr>
              <a:t>Health and Safety Guide</a:t>
            </a:r>
            <a:endParaRPr lang="en-GB" dirty="0">
              <a:solidFill>
                <a:schemeClr val="accent1">
                  <a:lumMod val="50000"/>
                </a:schemeClr>
              </a:solidFill>
            </a:endParaRPr>
          </a:p>
        </p:txBody>
      </p:sp>
      <p:sp>
        <p:nvSpPr>
          <p:cNvPr id="3" name="Subtitle 2">
            <a:extLst>
              <a:ext uri="{FF2B5EF4-FFF2-40B4-BE49-F238E27FC236}">
                <a16:creationId xmlns:a16="http://schemas.microsoft.com/office/drawing/2014/main" id="{1596C290-665C-8019-B6DB-E89B62C908F0}"/>
              </a:ext>
            </a:extLst>
          </p:cNvPr>
          <p:cNvSpPr>
            <a:spLocks noGrp="1"/>
          </p:cNvSpPr>
          <p:nvPr>
            <p:ph type="subTitle" idx="1"/>
          </p:nvPr>
        </p:nvSpPr>
        <p:spPr>
          <a:xfrm>
            <a:off x="1507067" y="4060164"/>
            <a:ext cx="7766936" cy="1687493"/>
          </a:xfrm>
        </p:spPr>
        <p:txBody>
          <a:bodyPr>
            <a:normAutofit/>
          </a:bodyPr>
          <a:lstStyle/>
          <a:p>
            <a:pPr algn="ctr"/>
            <a:r>
              <a:rPr lang="en-US" sz="2000" b="1" i="1" kern="100" dirty="0">
                <a:effectLst/>
                <a:latin typeface="Calibri" panose="020F0502020204030204" pitchFamily="34" charset="0"/>
                <a:ea typeface="Calibri" panose="020F0502020204030204" pitchFamily="34" charset="0"/>
                <a:cs typeface="Times New Roman" panose="02020603050405020304" pitchFamily="18" charset="0"/>
              </a:rPr>
              <a:t>Hotel Placement – Operating Hotel Facilities</a:t>
            </a:r>
          </a:p>
          <a:p>
            <a:pPr algn="ctr"/>
            <a:r>
              <a:rPr lang="en-US" sz="2000" b="1" i="1" kern="100" dirty="0">
                <a:latin typeface="Calibri" panose="020F0502020204030204" pitchFamily="34" charset="0"/>
                <a:ea typeface="Calibri" panose="020F0502020204030204" pitchFamily="34" charset="0"/>
                <a:cs typeface="Times New Roman" panose="02020603050405020304" pitchFamily="18" charset="0"/>
              </a:rPr>
              <a:t>BMIH4006</a:t>
            </a:r>
            <a:endParaRPr lang="en-IN" sz="2000" b="1" i="1"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t>Student Name: Beatrice- Elia Gherasim</a:t>
            </a:r>
          </a:p>
          <a:p>
            <a:pPr algn="ctr"/>
            <a:r>
              <a:rPr lang="en-GB" dirty="0"/>
              <a:t>Student Id: 2241871</a:t>
            </a:r>
          </a:p>
        </p:txBody>
      </p:sp>
    </p:spTree>
    <p:extLst>
      <p:ext uri="{BB962C8B-B14F-4D97-AF65-F5344CB8AC3E}">
        <p14:creationId xmlns:p14="http://schemas.microsoft.com/office/powerpoint/2010/main" val="2492207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AD661-0097-AF09-B499-D8CC9027230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73FF11E-6676-014F-78F5-D2ADB9168F28}"/>
              </a:ext>
            </a:extLst>
          </p:cNvPr>
          <p:cNvSpPr>
            <a:spLocks noGrp="1"/>
          </p:cNvSpPr>
          <p:nvPr>
            <p:ph idx="1"/>
          </p:nvPr>
        </p:nvSpPr>
        <p:spPr>
          <a:xfrm>
            <a:off x="4401878" y="2668772"/>
            <a:ext cx="5292627" cy="3372590"/>
          </a:xfrm>
        </p:spPr>
        <p:txBody>
          <a:bodyPr>
            <a:normAutofit/>
          </a:bodyPr>
          <a:lstStyle/>
          <a:p>
            <a:pPr marL="0" indent="0" algn="just">
              <a:lnSpc>
                <a:spcPct val="150000"/>
              </a:lnSpc>
              <a:buNone/>
            </a:pPr>
            <a:r>
              <a:rPr lang="en-US" sz="2000" kern="100" dirty="0">
                <a:effectLst/>
                <a:latin typeface="Times New Roman" panose="02020603050405020304" pitchFamily="18" charset="0"/>
                <a:ea typeface="Calibri" panose="020F0502020204030204" pitchFamily="34" charset="0"/>
                <a:cs typeface="Times New Roman" panose="02020603050405020304" pitchFamily="18" charset="0"/>
              </a:rPr>
              <a:t>Welcome to our Housekeeping Health and Safety Training! Today, we will explore the critical aspects of ensuring a secure work environment for our valued housekeeping team.</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7B04D707-F09B-F8C4-178A-2C918AF08B86}"/>
              </a:ext>
            </a:extLst>
          </p:cNvPr>
          <p:cNvPicPr>
            <a:picLocks noChangeAspect="1"/>
          </p:cNvPicPr>
          <p:nvPr/>
        </p:nvPicPr>
        <p:blipFill>
          <a:blip r:embed="rId3"/>
          <a:stretch>
            <a:fillRect/>
          </a:stretch>
        </p:blipFill>
        <p:spPr>
          <a:xfrm>
            <a:off x="381249" y="2126512"/>
            <a:ext cx="3680387" cy="284165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E57FA8E8-ADD5-A682-6C75-156CFA7508AF}"/>
              </a:ext>
            </a:extLst>
          </p:cNvPr>
          <p:cNvSpPr txBox="1"/>
          <p:nvPr/>
        </p:nvSpPr>
        <p:spPr>
          <a:xfrm>
            <a:off x="754913" y="5295014"/>
            <a:ext cx="2296632" cy="369332"/>
          </a:xfrm>
          <a:prstGeom prst="rect">
            <a:avLst/>
          </a:prstGeom>
          <a:noFill/>
        </p:spPr>
        <p:txBody>
          <a:bodyPr wrap="square" rtlCol="0">
            <a:spAutoFit/>
          </a:bodyPr>
          <a:lstStyle/>
          <a:p>
            <a:r>
              <a:rPr lang="en-GB" dirty="0"/>
              <a:t>(Booking.com, 2024)</a:t>
            </a:r>
          </a:p>
        </p:txBody>
      </p:sp>
    </p:spTree>
    <p:extLst>
      <p:ext uri="{BB962C8B-B14F-4D97-AF65-F5344CB8AC3E}">
        <p14:creationId xmlns:p14="http://schemas.microsoft.com/office/powerpoint/2010/main" val="151578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B76C-BBEC-89CF-39FE-EE5833B49687}"/>
              </a:ext>
            </a:extLst>
          </p:cNvPr>
          <p:cNvSpPr>
            <a:spLocks noGrp="1"/>
          </p:cNvSpPr>
          <p:nvPr>
            <p:ph type="title"/>
          </p:nvPr>
        </p:nvSpPr>
        <p:spPr/>
        <p:txBody>
          <a:bodyPr/>
          <a:lstStyle/>
          <a:p>
            <a:r>
              <a:rPr lang="en-GB" dirty="0"/>
              <a:t>Table </a:t>
            </a:r>
            <a:r>
              <a:rPr lang="en-GB"/>
              <a:t>of contents</a:t>
            </a:r>
            <a:endParaRPr lang="en-GB" dirty="0"/>
          </a:p>
        </p:txBody>
      </p:sp>
      <p:sp>
        <p:nvSpPr>
          <p:cNvPr id="3" name="Content Placeholder 2">
            <a:extLst>
              <a:ext uri="{FF2B5EF4-FFF2-40B4-BE49-F238E27FC236}">
                <a16:creationId xmlns:a16="http://schemas.microsoft.com/office/drawing/2014/main" id="{6EC7EF00-69F2-B58D-2FF8-2E5009ED0EB0}"/>
              </a:ext>
            </a:extLst>
          </p:cNvPr>
          <p:cNvSpPr>
            <a:spLocks noGrp="1"/>
          </p:cNvSpPr>
          <p:nvPr>
            <p:ph idx="1"/>
          </p:nvPr>
        </p:nvSpPr>
        <p:spPr>
          <a:xfrm>
            <a:off x="677334" y="1747157"/>
            <a:ext cx="8596668" cy="4702630"/>
          </a:xfrm>
        </p:spPr>
        <p:txBody>
          <a:bodyPr>
            <a:normAutofit/>
          </a:bodyPr>
          <a:lstStyle/>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Introduction to Health and Safety Guide</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Precautions: Personal Protective Equipment (PPE), Chemical Handling, Ergonomics, and Communication</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Procedures: Room Inspection, Cleaning Sequence, Waste Disposal, and Emergency Protocols</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Equipment: Cleaning Tools, Lifting Equipment, and Protective Gear</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Hazard Mitigation: Slip and Fall, Chemical Exposure, Musculoskeletal Injuries</a:t>
            </a:r>
          </a:p>
          <a:p>
            <a:pPr marL="342900" lvl="0" indent="-342900" algn="just">
              <a:lnSpc>
                <a:spcPct val="150000"/>
              </a:lnSpc>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Interactive Quiz: Reinforcing Key Learnings</a:t>
            </a:r>
          </a:p>
          <a:p>
            <a:pPr marL="342900" lvl="0" indent="-342900" algn="just">
              <a:lnSpc>
                <a:spcPct val="150000"/>
              </a:lnSpc>
              <a:spcAft>
                <a:spcPts val="800"/>
              </a:spcAft>
              <a:buFont typeface="Symbol" panose="05050102010706020507" pitchFamily="18" charset="2"/>
              <a:buChar char=""/>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Conclusion: Recap and Commitment to Safety</a:t>
            </a:r>
          </a:p>
        </p:txBody>
      </p:sp>
    </p:spTree>
    <p:extLst>
      <p:ext uri="{BB962C8B-B14F-4D97-AF65-F5344CB8AC3E}">
        <p14:creationId xmlns:p14="http://schemas.microsoft.com/office/powerpoint/2010/main" val="606103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46F16-D0D9-7E1A-A381-5838E8D23B3A}"/>
              </a:ext>
            </a:extLst>
          </p:cNvPr>
          <p:cNvSpPr>
            <a:spLocks noGrp="1"/>
          </p:cNvSpPr>
          <p:nvPr>
            <p:ph type="title"/>
          </p:nvPr>
        </p:nvSpPr>
        <p:spPr/>
        <p:txBody>
          <a:bodyPr/>
          <a:lstStyle/>
          <a:p>
            <a:r>
              <a:rPr lang="en-GB" dirty="0"/>
              <a:t>Health and Safety Guide Overview</a:t>
            </a:r>
          </a:p>
        </p:txBody>
      </p:sp>
      <p:sp>
        <p:nvSpPr>
          <p:cNvPr id="3" name="Content Placeholder 2">
            <a:extLst>
              <a:ext uri="{FF2B5EF4-FFF2-40B4-BE49-F238E27FC236}">
                <a16:creationId xmlns:a16="http://schemas.microsoft.com/office/drawing/2014/main" id="{09C11B47-5FBE-27FE-9BA8-F4DD3E6B0FB4}"/>
              </a:ext>
            </a:extLst>
          </p:cNvPr>
          <p:cNvSpPr>
            <a:spLocks noGrp="1"/>
          </p:cNvSpPr>
          <p:nvPr>
            <p:ph idx="1"/>
          </p:nvPr>
        </p:nvSpPr>
        <p:spPr>
          <a:xfrm>
            <a:off x="462844" y="1636889"/>
            <a:ext cx="5633156" cy="4845554"/>
          </a:xfrm>
        </p:spPr>
        <p:txBody>
          <a:bodyPr>
            <a:noAutofit/>
          </a:bodyPr>
          <a:lstStyle/>
          <a:p>
            <a:pPr marL="342900" lvl="0" indent="-342900" algn="just">
              <a:lnSpc>
                <a:spcPct val="150000"/>
              </a:lnSpc>
              <a:spcAft>
                <a:spcPts val="800"/>
              </a:spcAft>
              <a:buSzPts val="1000"/>
              <a:buFont typeface="Symbol" panose="05050102010706020507" pitchFamily="18" charset="2"/>
              <a:buChar char=""/>
              <a:tabLst>
                <a:tab pos="457200" algn="l"/>
              </a:tabLst>
            </a:pPr>
            <a:r>
              <a:rPr lang="en-IN" sz="1500" b="1" i="1" kern="100" dirty="0">
                <a:effectLst/>
                <a:latin typeface="Times New Roman" panose="02020603050405020304" pitchFamily="18" charset="0"/>
                <a:ea typeface="Calibri" panose="020F0502020204030204" pitchFamily="34" charset="0"/>
                <a:cs typeface="Times New Roman" panose="02020603050405020304" pitchFamily="18" charset="0"/>
              </a:rPr>
              <a:t>Creating a Secure Work Environment:</a:t>
            </a:r>
            <a:endPar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Emphasise the guide's key role in fostering a secure work environment for our housekeeping team.</a:t>
            </a: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Highlight how following the guide meticulously contributes to accident prevention and staff well-being.</a:t>
            </a:r>
          </a:p>
          <a:p>
            <a:pPr marL="342900" lvl="0" indent="-342900" algn="just">
              <a:lnSpc>
                <a:spcPct val="150000"/>
              </a:lnSpc>
              <a:spcAft>
                <a:spcPts val="800"/>
              </a:spcAft>
              <a:buSzPts val="1000"/>
              <a:buFont typeface="Symbol" panose="05050102010706020507" pitchFamily="18" charset="2"/>
              <a:buChar char=""/>
              <a:tabLst>
                <a:tab pos="457200" algn="l"/>
              </a:tabLst>
            </a:pPr>
            <a:r>
              <a:rPr lang="en-IN" sz="1500" b="1" i="1" kern="100" dirty="0">
                <a:effectLst/>
                <a:latin typeface="Times New Roman" panose="02020603050405020304" pitchFamily="18" charset="0"/>
                <a:ea typeface="Calibri" panose="020F0502020204030204" pitchFamily="34" charset="0"/>
                <a:cs typeface="Times New Roman" panose="02020603050405020304" pitchFamily="18" charset="0"/>
              </a:rPr>
              <a:t>Connection to Hotel's Commitment:</a:t>
            </a:r>
            <a:endParaRPr lang="en-IN" sz="1500" b="1"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buSzPts val="1000"/>
              <a:buFont typeface="Wingdings" panose="05000000000000000000" pitchFamily="2" charset="2"/>
              <a:buChar char="Ø"/>
              <a:tabLst>
                <a:tab pos="914400" algn="l"/>
              </a:tabLst>
            </a:pP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Showcase the hotel's dedication to staff well-being through the implementation of comprehensive health and safety measures.</a:t>
            </a:r>
          </a:p>
          <a:p>
            <a:pPr algn="just">
              <a:lnSpc>
                <a:spcPct val="150000"/>
              </a:lnSpc>
              <a:spcAft>
                <a:spcPts val="800"/>
              </a:spcAft>
              <a:buSzPts val="1000"/>
              <a:buFont typeface="Wingdings" panose="05000000000000000000" pitchFamily="2" charset="2"/>
              <a:buChar char="Ø"/>
              <a:tabLst>
                <a:tab pos="914400" algn="l"/>
              </a:tabLst>
            </a:pPr>
            <a:r>
              <a:rPr lang="en-US" sz="1500" kern="100">
                <a:latin typeface="Times New Roman" panose="02020603050405020304" pitchFamily="18" charset="0"/>
                <a:ea typeface="Calibri" panose="020F0502020204030204" pitchFamily="34" charset="0"/>
                <a:cs typeface="Times New Roman" panose="02020603050405020304" pitchFamily="18" charset="0"/>
              </a:rPr>
              <a:t>This</a:t>
            </a:r>
            <a:r>
              <a:rPr lang="en-US" sz="1500" kern="100">
                <a:effectLst/>
                <a:latin typeface="Times New Roman" panose="02020603050405020304" pitchFamily="18" charset="0"/>
                <a:ea typeface="Calibri" panose="020F0502020204030204" pitchFamily="34" charset="0"/>
                <a:cs typeface="Times New Roman" panose="02020603050405020304" pitchFamily="18" charset="0"/>
              </a:rPr>
              <a:t> </a:t>
            </a:r>
            <a:r>
              <a:rPr lang="en-US" sz="1500" kern="100" dirty="0">
                <a:effectLst/>
                <a:latin typeface="Times New Roman" panose="02020603050405020304" pitchFamily="18" charset="0"/>
                <a:ea typeface="Calibri" panose="020F0502020204030204" pitchFamily="34" charset="0"/>
                <a:cs typeface="Times New Roman" panose="02020603050405020304" pitchFamily="18" charset="0"/>
              </a:rPr>
              <a:t>guide represents the hotel's commitment to providing a safe workplace and not just a set of rules.</a:t>
            </a:r>
            <a:endParaRPr lang="en-IN" sz="15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2114FF8A-0800-D86B-0625-BDED010C1794}"/>
              </a:ext>
            </a:extLst>
          </p:cNvPr>
          <p:cNvPicPr>
            <a:picLocks noChangeAspect="1"/>
          </p:cNvPicPr>
          <p:nvPr/>
        </p:nvPicPr>
        <p:blipFill>
          <a:blip r:embed="rId3"/>
          <a:stretch>
            <a:fillRect/>
          </a:stretch>
        </p:blipFill>
        <p:spPr>
          <a:xfrm>
            <a:off x="6257046" y="2406843"/>
            <a:ext cx="3444789" cy="21946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131A513D-4B26-6184-F3F4-DE7D94F5F79A}"/>
              </a:ext>
            </a:extLst>
          </p:cNvPr>
          <p:cNvSpPr txBox="1"/>
          <p:nvPr/>
        </p:nvSpPr>
        <p:spPr>
          <a:xfrm flipH="1">
            <a:off x="6766284" y="4742121"/>
            <a:ext cx="2388349" cy="369332"/>
          </a:xfrm>
          <a:prstGeom prst="rect">
            <a:avLst/>
          </a:prstGeom>
          <a:noFill/>
        </p:spPr>
        <p:txBody>
          <a:bodyPr wrap="square" rtlCol="0">
            <a:spAutoFit/>
          </a:bodyPr>
          <a:lstStyle/>
          <a:p>
            <a:r>
              <a:rPr lang="en-US" dirty="0"/>
              <a:t>(</a:t>
            </a:r>
            <a:r>
              <a:rPr lang="en-US" sz="1200" dirty="0"/>
              <a:t>Human Focus and Saeed, 2023)</a:t>
            </a:r>
          </a:p>
        </p:txBody>
      </p:sp>
    </p:spTree>
    <p:extLst>
      <p:ext uri="{BB962C8B-B14F-4D97-AF65-F5344CB8AC3E}">
        <p14:creationId xmlns:p14="http://schemas.microsoft.com/office/powerpoint/2010/main" val="3866610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24458-20E5-B474-37FE-5019CFE0B541}"/>
              </a:ext>
            </a:extLst>
          </p:cNvPr>
          <p:cNvSpPr>
            <a:spLocks noGrp="1"/>
          </p:cNvSpPr>
          <p:nvPr>
            <p:ph type="title"/>
          </p:nvPr>
        </p:nvSpPr>
        <p:spPr/>
        <p:txBody>
          <a:bodyPr/>
          <a:lstStyle/>
          <a:p>
            <a:r>
              <a:rPr lang="en-GB" dirty="0"/>
              <a:t>Precautions</a:t>
            </a:r>
          </a:p>
        </p:txBody>
      </p:sp>
      <p:sp>
        <p:nvSpPr>
          <p:cNvPr id="3" name="Content Placeholder 2">
            <a:extLst>
              <a:ext uri="{FF2B5EF4-FFF2-40B4-BE49-F238E27FC236}">
                <a16:creationId xmlns:a16="http://schemas.microsoft.com/office/drawing/2014/main" id="{2E868BC2-B3B9-7720-4F87-71B5FF021835}"/>
              </a:ext>
            </a:extLst>
          </p:cNvPr>
          <p:cNvSpPr>
            <a:spLocks noGrp="1"/>
          </p:cNvSpPr>
          <p:nvPr>
            <p:ph idx="1"/>
          </p:nvPr>
        </p:nvSpPr>
        <p:spPr>
          <a:xfrm>
            <a:off x="575161" y="1166648"/>
            <a:ext cx="5690172" cy="5437352"/>
          </a:xfrm>
        </p:spPr>
        <p:txBody>
          <a:bodyPr>
            <a:noAutofit/>
          </a:bodyPr>
          <a:lstStyle/>
          <a:p>
            <a:pPr marL="0" lvl="0" indent="0" algn="just">
              <a:lnSpc>
                <a:spcPct val="150000"/>
              </a:lnSpc>
              <a:spcAft>
                <a:spcPts val="800"/>
              </a:spcAft>
              <a:buNone/>
              <a:tabLst>
                <a:tab pos="457200" algn="l"/>
              </a:tabLs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        Personal Protective Equipment (PPE):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US" kern="100">
                <a:effectLst/>
                <a:latin typeface="Times New Roman" panose="02020603050405020304" pitchFamily="18" charset="0"/>
                <a:ea typeface="Calibri" panose="020F0502020204030204" pitchFamily="34" charset="0"/>
                <a:cs typeface="Times New Roman" panose="02020603050405020304" pitchFamily="18" charset="0"/>
              </a:rPr>
              <a:t>Always wear appropriate PPE, such as gloves and non-slip footwear, to ensure safety from chemical exposure and prevent slips.</a:t>
            </a:r>
          </a:p>
          <a:p>
            <a:pPr marL="457200" lvl="1" indent="0" algn="just">
              <a:lnSpc>
                <a:spcPct val="150000"/>
              </a:lnSpc>
              <a:spcAft>
                <a:spcPts val="800"/>
              </a:spcAft>
              <a:buSzPts val="1000"/>
              <a:buNone/>
              <a:tabLst>
                <a:tab pos="914400" algn="l"/>
              </a:tabLs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Chemical Handling:</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Clearly label and store cleaning chemicals in designated areas.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Use chemicals according to manufacturer guidelines, ensuring proper dilution and ventilation (Jamadar and Zade, 2022).</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8B0133A7-1DF3-4863-4B9E-1FBCD90E7FB4}"/>
              </a:ext>
            </a:extLst>
          </p:cNvPr>
          <p:cNvPicPr>
            <a:picLocks noChangeAspect="1"/>
          </p:cNvPicPr>
          <p:nvPr/>
        </p:nvPicPr>
        <p:blipFill>
          <a:blip r:embed="rId3"/>
          <a:stretch>
            <a:fillRect/>
          </a:stretch>
        </p:blipFill>
        <p:spPr>
          <a:xfrm>
            <a:off x="6412091" y="2179211"/>
            <a:ext cx="3108697" cy="2748390"/>
          </a:xfrm>
          <a:prstGeom prst="rect">
            <a:avLst/>
          </a:prstGeom>
          <a:ln>
            <a:noFill/>
          </a:ln>
          <a:effectLst>
            <a:softEdge rad="112500"/>
          </a:effectLst>
        </p:spPr>
      </p:pic>
      <p:sp>
        <p:nvSpPr>
          <p:cNvPr id="4" name="TextBox 3">
            <a:extLst>
              <a:ext uri="{FF2B5EF4-FFF2-40B4-BE49-F238E27FC236}">
                <a16:creationId xmlns:a16="http://schemas.microsoft.com/office/drawing/2014/main" id="{CBC77E3F-ED92-F722-A5AA-97212B81F0F2}"/>
              </a:ext>
            </a:extLst>
          </p:cNvPr>
          <p:cNvSpPr txBox="1"/>
          <p:nvPr/>
        </p:nvSpPr>
        <p:spPr>
          <a:xfrm>
            <a:off x="7115834" y="4991746"/>
            <a:ext cx="1701209" cy="369332"/>
          </a:xfrm>
          <a:prstGeom prst="rect">
            <a:avLst/>
          </a:prstGeom>
          <a:noFill/>
        </p:spPr>
        <p:txBody>
          <a:bodyPr wrap="square" rtlCol="0">
            <a:spAutoFit/>
          </a:bodyPr>
          <a:lstStyle/>
          <a:p>
            <a:r>
              <a:rPr lang="en-GB"/>
              <a:t>(Grass, 2020)</a:t>
            </a:r>
            <a:endParaRPr lang="en-GB" dirty="0"/>
          </a:p>
        </p:txBody>
      </p:sp>
    </p:spTree>
    <p:extLst>
      <p:ext uri="{BB962C8B-B14F-4D97-AF65-F5344CB8AC3E}">
        <p14:creationId xmlns:p14="http://schemas.microsoft.com/office/powerpoint/2010/main" val="3108602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BBC3-FCE0-5204-4534-6B9EFA3B15DF}"/>
              </a:ext>
            </a:extLst>
          </p:cNvPr>
          <p:cNvSpPr>
            <a:spLocks noGrp="1"/>
          </p:cNvSpPr>
          <p:nvPr>
            <p:ph type="title"/>
          </p:nvPr>
        </p:nvSpPr>
        <p:spPr/>
        <p:txBody>
          <a:bodyPr/>
          <a:lstStyle/>
          <a:p>
            <a:r>
              <a:rPr lang="en-GB" dirty="0"/>
              <a:t>Precautions</a:t>
            </a:r>
          </a:p>
        </p:txBody>
      </p:sp>
      <p:sp>
        <p:nvSpPr>
          <p:cNvPr id="3" name="Content Placeholder 2">
            <a:extLst>
              <a:ext uri="{FF2B5EF4-FFF2-40B4-BE49-F238E27FC236}">
                <a16:creationId xmlns:a16="http://schemas.microsoft.com/office/drawing/2014/main" id="{55CADDA9-F112-BDFD-6398-C20FD5F708B5}"/>
              </a:ext>
            </a:extLst>
          </p:cNvPr>
          <p:cNvSpPr>
            <a:spLocks noGrp="1"/>
          </p:cNvSpPr>
          <p:nvPr>
            <p:ph idx="1"/>
          </p:nvPr>
        </p:nvSpPr>
        <p:spPr>
          <a:xfrm>
            <a:off x="4289777" y="1051034"/>
            <a:ext cx="5198714" cy="5023622"/>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Ergonomics: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Lift heavy objects with your legs, not your back, to prevent strains.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is recommended to take frequent breaks and perform stretching exercises to lower the chances of developing musculoskeletal injuries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(AM, 2021).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Communication:</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Maintain clear communication with team members especially when moving heavy equipment or working in shared spaces.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AB91CC8F-FCD5-437A-6459-CC964070619E}"/>
              </a:ext>
            </a:extLst>
          </p:cNvPr>
          <p:cNvPicPr>
            <a:picLocks noChangeAspect="1"/>
          </p:cNvPicPr>
          <p:nvPr/>
        </p:nvPicPr>
        <p:blipFill>
          <a:blip r:embed="rId3"/>
          <a:stretch>
            <a:fillRect/>
          </a:stretch>
        </p:blipFill>
        <p:spPr>
          <a:xfrm>
            <a:off x="356256" y="2317966"/>
            <a:ext cx="3831922" cy="2708723"/>
          </a:xfrm>
          <a:prstGeom prst="rect">
            <a:avLst/>
          </a:prstGeom>
        </p:spPr>
      </p:pic>
      <p:sp>
        <p:nvSpPr>
          <p:cNvPr id="4" name="TextBox 3">
            <a:extLst>
              <a:ext uri="{FF2B5EF4-FFF2-40B4-BE49-F238E27FC236}">
                <a16:creationId xmlns:a16="http://schemas.microsoft.com/office/drawing/2014/main" id="{8F83CC56-6C67-3F5C-C195-A5B22E30847C}"/>
              </a:ext>
            </a:extLst>
          </p:cNvPr>
          <p:cNvSpPr txBox="1"/>
          <p:nvPr/>
        </p:nvSpPr>
        <p:spPr>
          <a:xfrm>
            <a:off x="677334" y="5103628"/>
            <a:ext cx="2948368" cy="369332"/>
          </a:xfrm>
          <a:prstGeom prst="rect">
            <a:avLst/>
          </a:prstGeom>
          <a:noFill/>
        </p:spPr>
        <p:txBody>
          <a:bodyPr wrap="square" rtlCol="0">
            <a:spAutoFit/>
          </a:bodyPr>
          <a:lstStyle/>
          <a:p>
            <a:r>
              <a:rPr lang="en-GB"/>
              <a:t>(Giannotti, 2019)</a:t>
            </a:r>
            <a:endParaRPr lang="en-GB" dirty="0"/>
          </a:p>
        </p:txBody>
      </p:sp>
    </p:spTree>
    <p:extLst>
      <p:ext uri="{BB962C8B-B14F-4D97-AF65-F5344CB8AC3E}">
        <p14:creationId xmlns:p14="http://schemas.microsoft.com/office/powerpoint/2010/main" val="1500842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24A23-F124-2F21-4879-7409E5466448}"/>
              </a:ext>
            </a:extLst>
          </p:cNvPr>
          <p:cNvSpPr>
            <a:spLocks noGrp="1"/>
          </p:cNvSpPr>
          <p:nvPr>
            <p:ph type="title"/>
          </p:nvPr>
        </p:nvSpPr>
        <p:spPr>
          <a:xfrm>
            <a:off x="677334" y="417689"/>
            <a:ext cx="8596668" cy="1320800"/>
          </a:xfrm>
        </p:spPr>
        <p:txBody>
          <a:bodyPr/>
          <a:lstStyle/>
          <a:p>
            <a:r>
              <a:rPr lang="en-GB" dirty="0"/>
              <a:t>Equipment at the Hotel</a:t>
            </a:r>
          </a:p>
        </p:txBody>
      </p:sp>
      <p:sp>
        <p:nvSpPr>
          <p:cNvPr id="3" name="Content Placeholder 2">
            <a:extLst>
              <a:ext uri="{FF2B5EF4-FFF2-40B4-BE49-F238E27FC236}">
                <a16:creationId xmlns:a16="http://schemas.microsoft.com/office/drawing/2014/main" id="{9C340EB7-24C4-135C-7667-54E1347EEB94}"/>
              </a:ext>
            </a:extLst>
          </p:cNvPr>
          <p:cNvSpPr>
            <a:spLocks noGrp="1"/>
          </p:cNvSpPr>
          <p:nvPr>
            <p:ph idx="1"/>
          </p:nvPr>
        </p:nvSpPr>
        <p:spPr>
          <a:xfrm>
            <a:off x="677334" y="1738489"/>
            <a:ext cx="8596668" cy="4988882"/>
          </a:xfrm>
        </p:spPr>
        <p:txBody>
          <a:bodyPr>
            <a:normAutofit/>
          </a:bodyPr>
          <a:lstStyle/>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Cleaning Tools: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Mop and bucket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Microfiber cloths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Vacuum cleaner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Cleaning caddies for organized tool storage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Lifting Equipment:</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Use trolleys or dollies for transporting heavy items.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60000"/>
              </a:lnSpc>
              <a:spcBef>
                <a:spcPts val="0"/>
              </a:spcBef>
              <a:buFont typeface="+mj-lt"/>
              <a:buAutoNum type="arabicPeriod"/>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Protective Gear:</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Non-slip footwear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Gloves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60000"/>
              </a:lnSpc>
              <a:spcBef>
                <a:spcPts val="0"/>
              </a:spcBef>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Goggles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E5641218-8D12-56E6-4B64-B671B34FFFEC}"/>
              </a:ext>
            </a:extLst>
          </p:cNvPr>
          <p:cNvPicPr>
            <a:picLocks noChangeAspect="1"/>
          </p:cNvPicPr>
          <p:nvPr/>
        </p:nvPicPr>
        <p:blipFill>
          <a:blip r:embed="rId3"/>
          <a:stretch>
            <a:fillRect/>
          </a:stretch>
        </p:blipFill>
        <p:spPr>
          <a:xfrm>
            <a:off x="5678311" y="1625600"/>
            <a:ext cx="3860800" cy="24060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96B94FEC-8793-4B2A-F12F-9920FEAA3A43}"/>
              </a:ext>
            </a:extLst>
          </p:cNvPr>
          <p:cNvSpPr txBox="1"/>
          <p:nvPr/>
        </p:nvSpPr>
        <p:spPr>
          <a:xfrm>
            <a:off x="6613450" y="4048264"/>
            <a:ext cx="2551814" cy="369332"/>
          </a:xfrm>
          <a:prstGeom prst="rect">
            <a:avLst/>
          </a:prstGeom>
          <a:noFill/>
        </p:spPr>
        <p:txBody>
          <a:bodyPr wrap="square" rtlCol="0">
            <a:spAutoFit/>
          </a:bodyPr>
          <a:lstStyle/>
          <a:p>
            <a:r>
              <a:rPr lang="en-GB" dirty="0"/>
              <a:t>(</a:t>
            </a:r>
            <a:r>
              <a:rPr lang="en-GB" dirty="0" err="1"/>
              <a:t>Educaterer</a:t>
            </a:r>
            <a:r>
              <a:rPr lang="en-GB" dirty="0"/>
              <a:t>, 2017)</a:t>
            </a:r>
          </a:p>
        </p:txBody>
      </p:sp>
    </p:spTree>
    <p:extLst>
      <p:ext uri="{BB962C8B-B14F-4D97-AF65-F5344CB8AC3E}">
        <p14:creationId xmlns:p14="http://schemas.microsoft.com/office/powerpoint/2010/main" val="4076086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1F0F8-0D03-035F-4CE5-47802AFD2239}"/>
              </a:ext>
            </a:extLst>
          </p:cNvPr>
          <p:cNvSpPr>
            <a:spLocks noGrp="1"/>
          </p:cNvSpPr>
          <p:nvPr>
            <p:ph type="title"/>
          </p:nvPr>
        </p:nvSpPr>
        <p:spPr/>
        <p:txBody>
          <a:bodyPr/>
          <a:lstStyle/>
          <a:p>
            <a:r>
              <a:rPr lang="en-GB" dirty="0"/>
              <a:t>Procedures </a:t>
            </a:r>
          </a:p>
        </p:txBody>
      </p:sp>
      <p:sp>
        <p:nvSpPr>
          <p:cNvPr id="3" name="Content Placeholder 2">
            <a:extLst>
              <a:ext uri="{FF2B5EF4-FFF2-40B4-BE49-F238E27FC236}">
                <a16:creationId xmlns:a16="http://schemas.microsoft.com/office/drawing/2014/main" id="{E527D300-6799-AD41-B8EA-72B7813C616D}"/>
              </a:ext>
            </a:extLst>
          </p:cNvPr>
          <p:cNvSpPr>
            <a:spLocks noGrp="1"/>
          </p:cNvSpPr>
          <p:nvPr>
            <p:ph idx="1"/>
          </p:nvPr>
        </p:nvSpPr>
        <p:spPr>
          <a:xfrm>
            <a:off x="361245" y="1704621"/>
            <a:ext cx="5639308" cy="4933245"/>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Room Inspection:</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Before cleaning, inspect rooms for potential hazards such as broken glass, faulty electrical outlets, or malfunctioning appliances.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Cleaning Sequence:</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Begin cleaning from the least soiled areas to the most soiled areas to minimise cross-contamination.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Ensure proper ventilation when using cleaning agents.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079326CC-C284-8D5C-A6D3-1645FCF76C42}"/>
              </a:ext>
            </a:extLst>
          </p:cNvPr>
          <p:cNvPicPr>
            <a:picLocks noChangeAspect="1"/>
          </p:cNvPicPr>
          <p:nvPr/>
        </p:nvPicPr>
        <p:blipFill>
          <a:blip r:embed="rId3"/>
          <a:stretch>
            <a:fillRect/>
          </a:stretch>
        </p:blipFill>
        <p:spPr>
          <a:xfrm>
            <a:off x="6191448" y="2517421"/>
            <a:ext cx="3585598" cy="25425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24D4CAAD-9050-7D30-657D-14D7C792E849}"/>
              </a:ext>
            </a:extLst>
          </p:cNvPr>
          <p:cNvSpPr txBox="1"/>
          <p:nvPr/>
        </p:nvSpPr>
        <p:spPr>
          <a:xfrm>
            <a:off x="6751675" y="5204920"/>
            <a:ext cx="2945218" cy="307777"/>
          </a:xfrm>
          <a:prstGeom prst="rect">
            <a:avLst/>
          </a:prstGeom>
          <a:noFill/>
        </p:spPr>
        <p:txBody>
          <a:bodyPr wrap="square" rtlCol="0">
            <a:spAutoFit/>
          </a:bodyPr>
          <a:lstStyle/>
          <a:p>
            <a:r>
              <a:rPr lang="en-GB" sz="1400" dirty="0"/>
              <a:t>(Forever Foundations, 2017)</a:t>
            </a:r>
          </a:p>
        </p:txBody>
      </p:sp>
    </p:spTree>
    <p:extLst>
      <p:ext uri="{BB962C8B-B14F-4D97-AF65-F5344CB8AC3E}">
        <p14:creationId xmlns:p14="http://schemas.microsoft.com/office/powerpoint/2010/main" val="1869021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CBF70-2C73-EEFD-08FB-73C1E86DB03E}"/>
              </a:ext>
            </a:extLst>
          </p:cNvPr>
          <p:cNvSpPr>
            <a:spLocks noGrp="1"/>
          </p:cNvSpPr>
          <p:nvPr>
            <p:ph type="title"/>
          </p:nvPr>
        </p:nvSpPr>
        <p:spPr/>
        <p:txBody>
          <a:bodyPr/>
          <a:lstStyle/>
          <a:p>
            <a:r>
              <a:rPr lang="en-GB" dirty="0"/>
              <a:t>Procedures </a:t>
            </a:r>
          </a:p>
        </p:txBody>
      </p:sp>
      <p:sp>
        <p:nvSpPr>
          <p:cNvPr id="3" name="Content Placeholder 2">
            <a:extLst>
              <a:ext uri="{FF2B5EF4-FFF2-40B4-BE49-F238E27FC236}">
                <a16:creationId xmlns:a16="http://schemas.microsoft.com/office/drawing/2014/main" id="{7E4E89FD-F86F-46C0-C073-1DA87B0AD86E}"/>
              </a:ext>
            </a:extLst>
          </p:cNvPr>
          <p:cNvSpPr>
            <a:spLocks noGrp="1"/>
          </p:cNvSpPr>
          <p:nvPr>
            <p:ph idx="1"/>
          </p:nvPr>
        </p:nvSpPr>
        <p:spPr>
          <a:xfrm>
            <a:off x="4368800" y="1449389"/>
            <a:ext cx="5187424" cy="4353100"/>
          </a:xfrm>
        </p:spPr>
        <p:txBody>
          <a:bodyPr>
            <a:noAutofit/>
          </a:bodyPr>
          <a:lstStyle/>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Waste Disposal:</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Dispose of waste in designated containers, using proper lifting techniques to prevent back injuries.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gn="just">
              <a:lnSpc>
                <a:spcPct val="150000"/>
              </a:lnSpc>
              <a:spcAft>
                <a:spcPts val="800"/>
              </a:spcAft>
              <a:buNone/>
              <a:tabLst>
                <a:tab pos="457200" algn="l"/>
              </a:tabLst>
            </a:pPr>
            <a:r>
              <a:rPr lang="en-IN" b="1" kern="100" dirty="0">
                <a:effectLst/>
                <a:latin typeface="Times New Roman" panose="02020603050405020304" pitchFamily="18" charset="0"/>
                <a:ea typeface="Calibri" panose="020F0502020204030204" pitchFamily="34" charset="0"/>
                <a:cs typeface="Times New Roman" panose="02020603050405020304" pitchFamily="18" charset="0"/>
              </a:rPr>
              <a:t>Emergency Protocols:</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Familiarise yourself with emergency exit routes and evacuation procedures.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a:lnSpc>
                <a:spcPct val="150000"/>
              </a:lnSpc>
              <a:spcAft>
                <a:spcPts val="800"/>
              </a:spcAft>
              <a:buSzPts val="1000"/>
              <a:buFont typeface="Symbol" panose="05050102010706020507" pitchFamily="18" charset="2"/>
              <a:buChar char=""/>
              <a:tabLst>
                <a:tab pos="914400" algn="l"/>
              </a:tabLs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case of spills or accidents, follow the hotel's emergency response plan.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AFC66EF-058A-4F39-CBBC-AB2347D8B21F}"/>
              </a:ext>
            </a:extLst>
          </p:cNvPr>
          <p:cNvPicPr>
            <a:picLocks noChangeAspect="1"/>
          </p:cNvPicPr>
          <p:nvPr/>
        </p:nvPicPr>
        <p:blipFill>
          <a:blip r:embed="rId3"/>
          <a:stretch>
            <a:fillRect/>
          </a:stretch>
        </p:blipFill>
        <p:spPr>
          <a:xfrm>
            <a:off x="533335" y="1823801"/>
            <a:ext cx="3420152" cy="2487384"/>
          </a:xfrm>
          <a:prstGeom prst="rect">
            <a:avLst/>
          </a:prstGeom>
        </p:spPr>
      </p:pic>
      <p:sp>
        <p:nvSpPr>
          <p:cNvPr id="5" name="TextBox 4">
            <a:extLst>
              <a:ext uri="{FF2B5EF4-FFF2-40B4-BE49-F238E27FC236}">
                <a16:creationId xmlns:a16="http://schemas.microsoft.com/office/drawing/2014/main" id="{188527F1-FED7-FE94-30F6-C454E0098E5E}"/>
              </a:ext>
            </a:extLst>
          </p:cNvPr>
          <p:cNvSpPr txBox="1"/>
          <p:nvPr/>
        </p:nvSpPr>
        <p:spPr>
          <a:xfrm>
            <a:off x="1414130" y="4311185"/>
            <a:ext cx="1360968" cy="369332"/>
          </a:xfrm>
          <a:prstGeom prst="rect">
            <a:avLst/>
          </a:prstGeom>
          <a:noFill/>
        </p:spPr>
        <p:txBody>
          <a:bodyPr wrap="square" rtlCol="0">
            <a:spAutoFit/>
          </a:bodyPr>
          <a:lstStyle/>
          <a:p>
            <a:r>
              <a:rPr lang="en-GB"/>
              <a:t>(ESS, 2023)</a:t>
            </a:r>
            <a:endParaRPr lang="en-GB" dirty="0"/>
          </a:p>
        </p:txBody>
      </p:sp>
    </p:spTree>
    <p:extLst>
      <p:ext uri="{BB962C8B-B14F-4D97-AF65-F5344CB8AC3E}">
        <p14:creationId xmlns:p14="http://schemas.microsoft.com/office/powerpoint/2010/main" val="3778657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B7FD0-587B-7A66-13B7-7C968DBD8586}"/>
              </a:ext>
            </a:extLst>
          </p:cNvPr>
          <p:cNvSpPr>
            <a:spLocks noGrp="1"/>
          </p:cNvSpPr>
          <p:nvPr>
            <p:ph type="title"/>
          </p:nvPr>
        </p:nvSpPr>
        <p:spPr>
          <a:xfrm>
            <a:off x="434936" y="968223"/>
            <a:ext cx="3854528" cy="1278466"/>
          </a:xfrm>
        </p:spPr>
        <p:txBody>
          <a:bodyPr>
            <a:normAutofit fontScale="90000"/>
          </a:bodyPr>
          <a:lstStyle/>
          <a:p>
            <a:r>
              <a:rPr lang="en-GB" sz="4000" dirty="0"/>
              <a:t>Hazard Mitigation</a:t>
            </a:r>
          </a:p>
        </p:txBody>
      </p:sp>
      <p:sp>
        <p:nvSpPr>
          <p:cNvPr id="4" name="Content Placeholder 3">
            <a:extLst>
              <a:ext uri="{FF2B5EF4-FFF2-40B4-BE49-F238E27FC236}">
                <a16:creationId xmlns:a16="http://schemas.microsoft.com/office/drawing/2014/main" id="{E8F991FE-9B9B-2BDA-B3E3-DEFC0408D5F3}"/>
              </a:ext>
            </a:extLst>
          </p:cNvPr>
          <p:cNvSpPr>
            <a:spLocks noGrp="1"/>
          </p:cNvSpPr>
          <p:nvPr>
            <p:ph idx="1"/>
          </p:nvPr>
        </p:nvSpPr>
        <p:spPr>
          <a:xfrm>
            <a:off x="4526845" y="514924"/>
            <a:ext cx="5302956" cy="6049162"/>
          </a:xfrm>
        </p:spPr>
        <p:txBody>
          <a:bodyPr>
            <a:normAutofit lnSpcReduction="10000"/>
          </a:bodyPr>
          <a:lstStyle/>
          <a:p>
            <a:pPr marL="342900" lvl="0" indent="-342900" algn="just">
              <a:lnSpc>
                <a:spcPct val="150000"/>
              </a:lnSpc>
              <a:spcAft>
                <a:spcPts val="800"/>
              </a:spcAft>
              <a:buFont typeface="+mj-lt"/>
              <a:buAutoNum type="arabicPeriod"/>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Slip and Fall Hazards:</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Place caution signs when floors are wet.</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Use anti-slip mats in bathrooms.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startAt="2"/>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Chemical Exposure:</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Store chemicals in well-ventilated areas.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Provide training on the safe use of cleaning agents.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mj-lt"/>
              <a:buAutoNum type="arabicPeriod" startAt="3"/>
              <a:tabLst>
                <a:tab pos="457200" algn="l"/>
              </a:tabLst>
            </a:pPr>
            <a:r>
              <a:rPr lang="en-IN" sz="2000" b="1"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Musculoskeletal Injuries:</a:t>
            </a:r>
            <a:endParaRPr lang="en-IN" sz="2000" kern="100" dirty="0">
              <a:solidFill>
                <a:srgbClr val="0D0D0D"/>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Train staff on proper lifting techniques.</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Wingdings" panose="05000000000000000000" pitchFamily="2" charset="2"/>
              <a:buChar char=""/>
            </a:pPr>
            <a:r>
              <a:rPr lang="en-IN" sz="2000" kern="100" dirty="0">
                <a:solidFill>
                  <a:srgbClr val="0D0D0D"/>
                </a:solidFill>
                <a:effectLst/>
                <a:latin typeface="Times New Roman" panose="02020603050405020304" pitchFamily="18" charset="0"/>
                <a:ea typeface="Calibri" panose="020F0502020204030204" pitchFamily="34" charset="0"/>
                <a:cs typeface="Times New Roman" panose="02020603050405020304" pitchFamily="18" charset="0"/>
              </a:rPr>
              <a:t>Schedule regular breaks to prevent fatigue.</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4071792-923A-A90F-C368-BAE05526C7B8}"/>
              </a:ext>
            </a:extLst>
          </p:cNvPr>
          <p:cNvPicPr>
            <a:picLocks noChangeAspect="1"/>
          </p:cNvPicPr>
          <p:nvPr/>
        </p:nvPicPr>
        <p:blipFill>
          <a:blip r:embed="rId3"/>
          <a:stretch>
            <a:fillRect/>
          </a:stretch>
        </p:blipFill>
        <p:spPr>
          <a:xfrm>
            <a:off x="465221" y="2471663"/>
            <a:ext cx="3793957" cy="28085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457964D8-49B9-2C84-8743-254E9046774A}"/>
              </a:ext>
            </a:extLst>
          </p:cNvPr>
          <p:cNvSpPr txBox="1"/>
          <p:nvPr/>
        </p:nvSpPr>
        <p:spPr>
          <a:xfrm>
            <a:off x="1190847" y="5352091"/>
            <a:ext cx="2009553" cy="369332"/>
          </a:xfrm>
          <a:prstGeom prst="rect">
            <a:avLst/>
          </a:prstGeom>
          <a:noFill/>
        </p:spPr>
        <p:txBody>
          <a:bodyPr wrap="square" rtlCol="0">
            <a:spAutoFit/>
          </a:bodyPr>
          <a:lstStyle/>
          <a:p>
            <a:r>
              <a:rPr lang="en-GB"/>
              <a:t>(Ihasco UK, 2021)</a:t>
            </a:r>
            <a:endParaRPr lang="en-GB" dirty="0"/>
          </a:p>
        </p:txBody>
      </p:sp>
    </p:spTree>
    <p:extLst>
      <p:ext uri="{BB962C8B-B14F-4D97-AF65-F5344CB8AC3E}">
        <p14:creationId xmlns:p14="http://schemas.microsoft.com/office/powerpoint/2010/main" val="3957760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F837F-9DF8-7987-E0DD-2EEF164263B9}"/>
              </a:ext>
            </a:extLst>
          </p:cNvPr>
          <p:cNvSpPr>
            <a:spLocks noGrp="1"/>
          </p:cNvSpPr>
          <p:nvPr>
            <p:ph type="title"/>
          </p:nvPr>
        </p:nvSpPr>
        <p:spPr/>
        <p:txBody>
          <a:bodyPr/>
          <a:lstStyle/>
          <a:p>
            <a:r>
              <a:rPr lang="en-GB" dirty="0"/>
              <a:t>Conclusion</a:t>
            </a:r>
          </a:p>
        </p:txBody>
      </p:sp>
      <p:sp>
        <p:nvSpPr>
          <p:cNvPr id="8" name="Content Placeholder 7">
            <a:extLst>
              <a:ext uri="{FF2B5EF4-FFF2-40B4-BE49-F238E27FC236}">
                <a16:creationId xmlns:a16="http://schemas.microsoft.com/office/drawing/2014/main" id="{6391F029-BDFA-A36C-8D36-E5BD8C16A7FD}"/>
              </a:ext>
            </a:extLst>
          </p:cNvPr>
          <p:cNvSpPr>
            <a:spLocks noGrp="1"/>
          </p:cNvSpPr>
          <p:nvPr>
            <p:ph idx="1"/>
          </p:nvPr>
        </p:nvSpPr>
        <p:spPr>
          <a:xfrm>
            <a:off x="359230" y="1747157"/>
            <a:ext cx="5470070" cy="4882243"/>
          </a:xfrm>
        </p:spPr>
        <p:txBody>
          <a:bodyPr>
            <a:normAutofit lnSpcReduction="10000"/>
          </a:bodyPr>
          <a:lstStyle/>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Health and Safety Guide serves as a crucial tool in fostering a secure work environment in our Hotel-</a:t>
            </a:r>
            <a:r>
              <a:rPr lang="en-GB" sz="2000" kern="100" dirty="0">
                <a:solidFill>
                  <a:srgbClr val="374151"/>
                </a:solidFill>
                <a:effectLst/>
                <a:latin typeface="Segoe UI" panose="020B0502040204020203" pitchFamily="34"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Ibis Budget Newport Hotel.</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The guide is a tangible manifestation of the hotel's commitment to providing a secure workplace.</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The integration of safety practices with operational procedures such as proper room inspections and waste disposal demonstrates a commitment to both safety and efficiency.</a:t>
            </a:r>
            <a:endParaRPr lang="en-IN"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Content Placeholder 3">
            <a:extLst>
              <a:ext uri="{FF2B5EF4-FFF2-40B4-BE49-F238E27FC236}">
                <a16:creationId xmlns:a16="http://schemas.microsoft.com/office/drawing/2014/main" id="{882B2E5A-972D-747D-D836-25FEBAF4B2DC}"/>
              </a:ext>
            </a:extLst>
          </p:cNvPr>
          <p:cNvPicPr>
            <a:picLocks noChangeAspect="1"/>
          </p:cNvPicPr>
          <p:nvPr/>
        </p:nvPicPr>
        <p:blipFill>
          <a:blip r:embed="rId2"/>
          <a:stretch>
            <a:fillRect/>
          </a:stretch>
        </p:blipFill>
        <p:spPr>
          <a:xfrm>
            <a:off x="5980298" y="2201126"/>
            <a:ext cx="3669261" cy="24557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extLst>
              <a:ext uri="{FF2B5EF4-FFF2-40B4-BE49-F238E27FC236}">
                <a16:creationId xmlns:a16="http://schemas.microsoft.com/office/drawing/2014/main" id="{74B7AF7A-A54B-7DE6-2312-DF013940B23D}"/>
              </a:ext>
            </a:extLst>
          </p:cNvPr>
          <p:cNvPicPr>
            <a:picLocks noChangeAspect="1"/>
          </p:cNvPicPr>
          <p:nvPr/>
        </p:nvPicPr>
        <p:blipFill>
          <a:blip r:embed="rId3"/>
          <a:stretch>
            <a:fillRect/>
          </a:stretch>
        </p:blipFill>
        <p:spPr>
          <a:xfrm>
            <a:off x="6752269" y="4740354"/>
            <a:ext cx="2621507" cy="493819"/>
          </a:xfrm>
          <a:prstGeom prst="rect">
            <a:avLst/>
          </a:prstGeom>
        </p:spPr>
      </p:pic>
    </p:spTree>
    <p:extLst>
      <p:ext uri="{BB962C8B-B14F-4D97-AF65-F5344CB8AC3E}">
        <p14:creationId xmlns:p14="http://schemas.microsoft.com/office/powerpoint/2010/main" val="3077494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343D-F3AF-7640-26F8-8923026B37B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A20BD3-3413-9B13-0E39-39FFA1E1DADF}"/>
              </a:ext>
            </a:extLst>
          </p:cNvPr>
          <p:cNvSpPr>
            <a:spLocks noGrp="1"/>
          </p:cNvSpPr>
          <p:nvPr>
            <p:ph idx="1"/>
          </p:nvPr>
        </p:nvSpPr>
        <p:spPr>
          <a:xfrm>
            <a:off x="391886" y="1632857"/>
            <a:ext cx="8882116" cy="5061857"/>
          </a:xfrm>
        </p:spPr>
        <p:txBody>
          <a:bodyPr>
            <a:normAutofit/>
          </a:bodyPr>
          <a:lstStyle/>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AM, S., 2021. Occupational health hazards in the hospitality industry and their prevention. </a:t>
            </a:r>
            <a:r>
              <a:rPr lang="en-IN" sz="1000" i="1" dirty="0">
                <a:solidFill>
                  <a:srgbClr val="222222"/>
                </a:solidFill>
                <a:effectLst/>
                <a:latin typeface="Times New Roman" panose="02020603050405020304" pitchFamily="18" charset="0"/>
                <a:ea typeface="Times New Roman" panose="02020603050405020304" pitchFamily="18" charset="0"/>
              </a:rPr>
              <a:t>Egyptian Journal of Occupational Medicine</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45</a:t>
            </a:r>
            <a:r>
              <a:rPr lang="en-IN" sz="1000" dirty="0">
                <a:solidFill>
                  <a:srgbClr val="222222"/>
                </a:solidFill>
                <a:effectLst/>
                <a:latin typeface="Times New Roman" panose="02020603050405020304" pitchFamily="18" charset="0"/>
                <a:ea typeface="Times New Roman" panose="02020603050405020304" pitchFamily="18" charset="0"/>
              </a:rPr>
              <a:t>(1), pp.65-80.</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Chatterjee, P. (2022). Role of Housekeeping Cleaning Equipment and Agent in the World of Hospitality Industry. </a:t>
            </a:r>
            <a:r>
              <a:rPr lang="en-IN" sz="1000" i="1" dirty="0">
                <a:solidFill>
                  <a:srgbClr val="000000"/>
                </a:solidFill>
                <a:effectLst/>
                <a:latin typeface="Times New Roman" panose="02020603050405020304" pitchFamily="18" charset="0"/>
                <a:ea typeface="Times New Roman" panose="02020603050405020304" pitchFamily="18" charset="0"/>
              </a:rPr>
              <a:t>International Journal of Research Publication and Reviews Journal homepage: www.ijrpr.com</a:t>
            </a:r>
            <a:r>
              <a:rPr lang="en-IN" sz="1000" dirty="0">
                <a:solidFill>
                  <a:srgbClr val="000000"/>
                </a:solidFill>
                <a:effectLst/>
                <a:latin typeface="Times New Roman" panose="02020603050405020304" pitchFamily="18" charset="0"/>
                <a:ea typeface="Times New Roman" panose="02020603050405020304" pitchFamily="18" charset="0"/>
              </a:rPr>
              <a:t>, [online] 3, pp.1642–1646.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3"/>
              </a:rPr>
              <a:t>https://ijrpr.com/uploads/V3ISSUE8/IJRPR6607.pdf</a:t>
            </a:r>
            <a:r>
              <a:rPr lang="en-IN" sz="1000" dirty="0">
                <a:solidFill>
                  <a:srgbClr val="000000"/>
                </a:solidFill>
                <a:effectLst/>
                <a:latin typeface="Times New Roman" panose="02020603050405020304" pitchFamily="18" charset="0"/>
                <a:ea typeface="Times New Roman" panose="02020603050405020304" pitchFamily="18" charset="0"/>
              </a:rPr>
              <a:t>.</a:t>
            </a: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ESS (2023). </a:t>
            </a:r>
            <a:r>
              <a:rPr lang="en-IN" sz="1000" i="1" dirty="0">
                <a:solidFill>
                  <a:srgbClr val="000000"/>
                </a:solidFill>
                <a:effectLst/>
                <a:latin typeface="Times New Roman" panose="02020603050405020304" pitchFamily="18" charset="0"/>
                <a:ea typeface="Times New Roman" panose="02020603050405020304" pitchFamily="18" charset="0"/>
              </a:rPr>
              <a:t>Effective Emergency Response Planning in Hospitality Guide</a:t>
            </a:r>
            <a:r>
              <a:rPr lang="en-IN" sz="1000" dirty="0">
                <a:solidFill>
                  <a:srgbClr val="000000"/>
                </a:solidFill>
                <a:effectLst/>
                <a:latin typeface="Times New Roman" panose="02020603050405020304" pitchFamily="18" charset="0"/>
                <a:ea typeface="Times New Roman" panose="02020603050405020304" pitchFamily="18" charset="0"/>
              </a:rPr>
              <a:t>. [online] Training for Hospitality.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4"/>
              </a:rPr>
              <a:t>https://esoftskills.com/hospitality/emergency-response-planning-in-hospitality/</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effectLst/>
                <a:latin typeface="Times New Roman" panose="02020603050405020304" pitchFamily="18" charset="0"/>
                <a:ea typeface="Times New Roman" panose="02020603050405020304" pitchFamily="18" charset="0"/>
              </a:rPr>
              <a:t>Jamadar, J., &amp; </a:t>
            </a:r>
            <a:r>
              <a:rPr lang="en-IN" sz="1000" dirty="0" err="1">
                <a:effectLst/>
                <a:latin typeface="Times New Roman" panose="02020603050405020304" pitchFamily="18" charset="0"/>
                <a:ea typeface="Times New Roman" panose="02020603050405020304" pitchFamily="18" charset="0"/>
              </a:rPr>
              <a:t>Zade</a:t>
            </a:r>
            <a:r>
              <a:rPr lang="en-IN" sz="1000" dirty="0">
                <a:effectLst/>
                <a:latin typeface="Times New Roman" panose="02020603050405020304" pitchFamily="18" charset="0"/>
                <a:ea typeface="Times New Roman" panose="02020603050405020304" pitchFamily="18" charset="0"/>
              </a:rPr>
              <a:t>, A., 2022. Post-pandemic protocols &amp; practices adopted by housekeeping in Five Star hotels. International Journal of Health Sciences, 6(S6), 10345– 10357. </a:t>
            </a:r>
            <a:r>
              <a:rPr lang="en-IN" sz="1000" u="sng" dirty="0">
                <a:solidFill>
                  <a:srgbClr val="0563C1"/>
                </a:solidFill>
                <a:effectLst/>
                <a:latin typeface="Times New Roman" panose="02020603050405020304" pitchFamily="18" charset="0"/>
                <a:ea typeface="Times New Roman" panose="02020603050405020304" pitchFamily="18" charset="0"/>
                <a:hlinkClick r:id="rId5"/>
              </a:rPr>
              <a:t>https://doi.org/10.53730/ijhs.v6nS6.12740</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Melanie, 2022. </a:t>
            </a:r>
            <a:r>
              <a:rPr lang="en-IN" sz="1000" i="1" dirty="0">
                <a:solidFill>
                  <a:srgbClr val="000000"/>
                </a:solidFill>
                <a:effectLst/>
                <a:latin typeface="Times New Roman" panose="02020603050405020304" pitchFamily="18" charset="0"/>
                <a:ea typeface="Times New Roman" panose="02020603050405020304" pitchFamily="18" charset="0"/>
              </a:rPr>
              <a:t>What are health and safety protocols in hotels? - </a:t>
            </a:r>
            <a:r>
              <a:rPr lang="en-IN" sz="1000" i="1" dirty="0" err="1">
                <a:solidFill>
                  <a:srgbClr val="000000"/>
                </a:solidFill>
                <a:effectLst/>
                <a:latin typeface="Times New Roman" panose="02020603050405020304" pitchFamily="18" charset="0"/>
                <a:ea typeface="Times New Roman" panose="02020603050405020304" pitchFamily="18" charset="0"/>
              </a:rPr>
              <a:t>Amenitiz</a:t>
            </a:r>
            <a:r>
              <a:rPr lang="en-IN" sz="1000" i="1" dirty="0">
                <a:solidFill>
                  <a:srgbClr val="000000"/>
                </a:solidFill>
                <a:effectLst/>
                <a:latin typeface="Times New Roman" panose="02020603050405020304" pitchFamily="18" charset="0"/>
                <a:ea typeface="Times New Roman" panose="02020603050405020304" pitchFamily="18" charset="0"/>
              </a:rPr>
              <a:t> Blog</a:t>
            </a:r>
            <a:r>
              <a:rPr lang="en-IN" sz="1000" dirty="0">
                <a:solidFill>
                  <a:srgbClr val="000000"/>
                </a:solidFill>
                <a:effectLst/>
                <a:latin typeface="Times New Roman" panose="02020603050405020304" pitchFamily="18" charset="0"/>
                <a:ea typeface="Times New Roman" panose="02020603050405020304" pitchFamily="18" charset="0"/>
              </a:rPr>
              <a:t>. [online] </a:t>
            </a:r>
            <a:r>
              <a:rPr lang="en-IN" sz="1000" dirty="0" err="1">
                <a:solidFill>
                  <a:srgbClr val="000000"/>
                </a:solidFill>
                <a:effectLst/>
                <a:latin typeface="Times New Roman" panose="02020603050405020304" pitchFamily="18" charset="0"/>
                <a:ea typeface="Times New Roman" panose="02020603050405020304" pitchFamily="18" charset="0"/>
              </a:rPr>
              <a:t>Amenitiz</a:t>
            </a:r>
            <a:r>
              <a:rPr lang="en-IN" sz="1000" dirty="0">
                <a:solidFill>
                  <a:srgbClr val="000000"/>
                </a:solidFill>
                <a:effectLst/>
                <a:latin typeface="Times New Roman" panose="02020603050405020304" pitchFamily="18" charset="0"/>
                <a:ea typeface="Times New Roman" panose="02020603050405020304" pitchFamily="18" charset="0"/>
              </a:rPr>
              <a:t>.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6"/>
              </a:rPr>
              <a:t>https://amenitiz.com/en/blog/health-and-safety-protocols-in-the-hospitality-industry/</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1200"/>
              </a:spcAft>
            </a:pPr>
            <a:r>
              <a:rPr lang="en-IN" sz="1000" dirty="0">
                <a:solidFill>
                  <a:srgbClr val="000000"/>
                </a:solidFill>
                <a:effectLst/>
                <a:latin typeface="Times New Roman" panose="02020603050405020304" pitchFamily="18" charset="0"/>
                <a:ea typeface="Times New Roman" panose="02020603050405020304" pitchFamily="18" charset="0"/>
              </a:rPr>
              <a:t>Neuman, R., 2022. </a:t>
            </a:r>
            <a:r>
              <a:rPr lang="en-IN" sz="1000" i="1" dirty="0">
                <a:solidFill>
                  <a:srgbClr val="000000"/>
                </a:solidFill>
                <a:effectLst/>
                <a:latin typeface="Times New Roman" panose="02020603050405020304" pitchFamily="18" charset="0"/>
                <a:ea typeface="Times New Roman" panose="02020603050405020304" pitchFamily="18" charset="0"/>
              </a:rPr>
              <a:t>5 Essential Pieces of Health and Safety Gear for Hotels - Sunline Supply</a:t>
            </a:r>
            <a:r>
              <a:rPr lang="en-IN" sz="1000" dirty="0">
                <a:solidFill>
                  <a:srgbClr val="000000"/>
                </a:solidFill>
                <a:effectLst/>
                <a:latin typeface="Times New Roman" panose="02020603050405020304" pitchFamily="18" charset="0"/>
                <a:ea typeface="Times New Roman" panose="02020603050405020304" pitchFamily="18" charset="0"/>
              </a:rPr>
              <a:t>. [online] Sunline Supply. Available at: </a:t>
            </a:r>
            <a:r>
              <a:rPr lang="en-IN" sz="1000" dirty="0">
                <a:solidFill>
                  <a:srgbClr val="000000"/>
                </a:solidFill>
                <a:effectLst/>
                <a:latin typeface="Times New Roman" panose="02020603050405020304" pitchFamily="18" charset="0"/>
                <a:ea typeface="Times New Roman" panose="02020603050405020304" pitchFamily="18" charset="0"/>
                <a:hlinkClick r:id="rId7"/>
              </a:rPr>
              <a:t>https://sunlinesupply.com/blog/essential-health-and-safety-gear-hotels/</a:t>
            </a:r>
            <a:r>
              <a:rPr lang="en-IN" sz="1000" dirty="0">
                <a:solidFill>
                  <a:srgbClr val="000000"/>
                </a:solidFill>
                <a:effectLst/>
                <a:latin typeface="Times New Roman" panose="02020603050405020304" pitchFamily="18" charset="0"/>
                <a:ea typeface="Times New Roman" panose="02020603050405020304" pitchFamily="18" charset="0"/>
              </a:rPr>
              <a:t> [Accessed 5 Feb. 2024].</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GB" sz="1000" dirty="0">
                <a:solidFill>
                  <a:srgbClr val="000000"/>
                </a:solidFill>
                <a:effectLst/>
                <a:latin typeface="Times New Roman" panose="02020603050405020304" pitchFamily="18" charset="0"/>
                <a:ea typeface="Times New Roman" panose="02020603050405020304" pitchFamily="18" charset="0"/>
              </a:rPr>
              <a:t>O'Connor, G., 2022. Mitigating Hospitality Risks as Travel Increases. </a:t>
            </a:r>
            <a:r>
              <a:rPr lang="en-GB" sz="1000" i="1" dirty="0">
                <a:solidFill>
                  <a:srgbClr val="000000"/>
                </a:solidFill>
                <a:effectLst/>
                <a:latin typeface="Times New Roman" panose="02020603050405020304" pitchFamily="18" charset="0"/>
                <a:ea typeface="Times New Roman" panose="02020603050405020304" pitchFamily="18" charset="0"/>
              </a:rPr>
              <a:t>Risk Management</a:t>
            </a:r>
            <a:r>
              <a:rPr lang="en-GB" sz="1000" dirty="0">
                <a:solidFill>
                  <a:srgbClr val="000000"/>
                </a:solidFill>
                <a:effectLst/>
                <a:latin typeface="Times New Roman" panose="02020603050405020304" pitchFamily="18" charset="0"/>
                <a:ea typeface="Times New Roman" panose="02020603050405020304" pitchFamily="18" charset="0"/>
              </a:rPr>
              <a:t>, </a:t>
            </a:r>
            <a:r>
              <a:rPr lang="en-GB" sz="1000" i="1" dirty="0">
                <a:solidFill>
                  <a:srgbClr val="000000"/>
                </a:solidFill>
                <a:effectLst/>
                <a:latin typeface="Times New Roman" panose="02020603050405020304" pitchFamily="18" charset="0"/>
                <a:ea typeface="Times New Roman" panose="02020603050405020304" pitchFamily="18" charset="0"/>
              </a:rPr>
              <a:t>69</a:t>
            </a:r>
            <a:r>
              <a:rPr lang="en-GB" sz="1000" dirty="0">
                <a:solidFill>
                  <a:srgbClr val="000000"/>
                </a:solidFill>
                <a:effectLst/>
                <a:latin typeface="Times New Roman" panose="02020603050405020304" pitchFamily="18" charset="0"/>
                <a:ea typeface="Times New Roman" panose="02020603050405020304" pitchFamily="18" charset="0"/>
              </a:rPr>
              <a:t>(2), pp.10-12.</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Pillai, S.G., </a:t>
            </a:r>
            <a:r>
              <a:rPr lang="en-IN" sz="1000" dirty="0" err="1">
                <a:solidFill>
                  <a:srgbClr val="222222"/>
                </a:solidFill>
                <a:effectLst/>
                <a:latin typeface="Times New Roman" panose="02020603050405020304" pitchFamily="18" charset="0"/>
                <a:ea typeface="Times New Roman" panose="02020603050405020304" pitchFamily="18" charset="0"/>
              </a:rPr>
              <a:t>Haldorai</a:t>
            </a:r>
            <a:r>
              <a:rPr lang="en-IN" sz="1000" dirty="0">
                <a:solidFill>
                  <a:srgbClr val="222222"/>
                </a:solidFill>
                <a:effectLst/>
                <a:latin typeface="Times New Roman" panose="02020603050405020304" pitchFamily="18" charset="0"/>
                <a:ea typeface="Times New Roman" panose="02020603050405020304" pitchFamily="18" charset="0"/>
              </a:rPr>
              <a:t>, K., Seo, W.S. and Kim, W.G., 2021. COVID-19 and hospitality 5.0: Redefining hospitality operations. </a:t>
            </a:r>
            <a:r>
              <a:rPr lang="en-IN" sz="1000" i="1" dirty="0">
                <a:solidFill>
                  <a:srgbClr val="222222"/>
                </a:solidFill>
                <a:effectLst/>
                <a:latin typeface="Times New Roman" panose="02020603050405020304" pitchFamily="18" charset="0"/>
                <a:ea typeface="Times New Roman" panose="02020603050405020304" pitchFamily="18" charset="0"/>
              </a:rPr>
              <a:t>International Journal of Hospitality Management</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94</a:t>
            </a:r>
            <a:r>
              <a:rPr lang="en-IN" sz="1000" dirty="0">
                <a:solidFill>
                  <a:srgbClr val="222222"/>
                </a:solidFill>
                <a:effectLst/>
                <a:latin typeface="Times New Roman" panose="02020603050405020304" pitchFamily="18" charset="0"/>
                <a:ea typeface="Times New Roman" panose="02020603050405020304" pitchFamily="18" charset="0"/>
              </a:rPr>
              <a:t>, p.102869.</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000000"/>
                </a:solidFill>
                <a:effectLst/>
                <a:latin typeface="Times New Roman" panose="02020603050405020304" pitchFamily="18" charset="0"/>
                <a:ea typeface="Times New Roman" panose="02020603050405020304" pitchFamily="18" charset="0"/>
              </a:rPr>
              <a:t>‌</a:t>
            </a:r>
            <a:r>
              <a:rPr lang="en-IN" sz="1000" dirty="0">
                <a:solidFill>
                  <a:srgbClr val="222222"/>
                </a:solidFill>
                <a:effectLst/>
                <a:latin typeface="Times New Roman" panose="02020603050405020304" pitchFamily="18" charset="0"/>
                <a:ea typeface="Times New Roman" panose="02020603050405020304" pitchFamily="18" charset="0"/>
              </a:rPr>
              <a:t>Scholz, P., </a:t>
            </a:r>
            <a:r>
              <a:rPr lang="en-IN" sz="1000" dirty="0" err="1">
                <a:solidFill>
                  <a:srgbClr val="222222"/>
                </a:solidFill>
                <a:effectLst/>
                <a:latin typeface="Times New Roman" panose="02020603050405020304" pitchFamily="18" charset="0"/>
                <a:ea typeface="Times New Roman" panose="02020603050405020304" pitchFamily="18" charset="0"/>
              </a:rPr>
              <a:t>Linderová</a:t>
            </a:r>
            <a:r>
              <a:rPr lang="en-IN" sz="1000" dirty="0">
                <a:solidFill>
                  <a:srgbClr val="222222"/>
                </a:solidFill>
                <a:effectLst/>
                <a:latin typeface="Times New Roman" panose="02020603050405020304" pitchFamily="18" charset="0"/>
                <a:ea typeface="Times New Roman" panose="02020603050405020304" pitchFamily="18" charset="0"/>
              </a:rPr>
              <a:t>, I. and </a:t>
            </a:r>
            <a:r>
              <a:rPr lang="en-IN" sz="1000" dirty="0" err="1">
                <a:solidFill>
                  <a:srgbClr val="222222"/>
                </a:solidFill>
                <a:effectLst/>
                <a:latin typeface="Times New Roman" panose="02020603050405020304" pitchFamily="18" charset="0"/>
                <a:ea typeface="Times New Roman" panose="02020603050405020304" pitchFamily="18" charset="0"/>
              </a:rPr>
              <a:t>Konečná</a:t>
            </a:r>
            <a:r>
              <a:rPr lang="en-IN" sz="1000" dirty="0">
                <a:solidFill>
                  <a:srgbClr val="222222"/>
                </a:solidFill>
                <a:effectLst/>
                <a:latin typeface="Times New Roman" panose="02020603050405020304" pitchFamily="18" charset="0"/>
                <a:ea typeface="Times New Roman" panose="02020603050405020304" pitchFamily="18" charset="0"/>
              </a:rPr>
              <a:t>, K., 2020. Green Management Tools as a Way to Sustainable Behaviour in the Hotel Industry: Case Study from Czechia. </a:t>
            </a:r>
            <a:r>
              <a:rPr lang="en-IN" sz="1000" i="1" dirty="0">
                <a:solidFill>
                  <a:srgbClr val="222222"/>
                </a:solidFill>
                <a:effectLst/>
                <a:latin typeface="Times New Roman" panose="02020603050405020304" pitchFamily="18" charset="0"/>
                <a:ea typeface="Times New Roman" panose="02020603050405020304" pitchFamily="18" charset="0"/>
              </a:rPr>
              <a:t>Sustainability</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12</a:t>
            </a:r>
            <a:r>
              <a:rPr lang="en-IN" sz="1000" dirty="0">
                <a:solidFill>
                  <a:srgbClr val="222222"/>
                </a:solidFill>
                <a:effectLst/>
                <a:latin typeface="Times New Roman" panose="02020603050405020304" pitchFamily="18" charset="0"/>
                <a:ea typeface="Times New Roman" panose="02020603050405020304" pitchFamily="18" charset="0"/>
              </a:rPr>
              <a:t>(23), p.10027.</a:t>
            </a:r>
            <a:endParaRPr lang="en-IN" sz="10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pPr>
            <a:r>
              <a:rPr lang="en-IN" sz="1000" dirty="0">
                <a:solidFill>
                  <a:srgbClr val="222222"/>
                </a:solidFill>
                <a:effectLst/>
                <a:latin typeface="Times New Roman" panose="02020603050405020304" pitchFamily="18" charset="0"/>
                <a:ea typeface="Times New Roman" panose="02020603050405020304" pitchFamily="18" charset="0"/>
              </a:rPr>
              <a:t>Shen, L., Qian, J. and Chen, S.C., 2020. Effective communication strategies of sustainable hospitality: A qualitative exploration. </a:t>
            </a:r>
            <a:r>
              <a:rPr lang="en-IN" sz="1000" i="1" dirty="0">
                <a:solidFill>
                  <a:srgbClr val="222222"/>
                </a:solidFill>
                <a:effectLst/>
                <a:latin typeface="Times New Roman" panose="02020603050405020304" pitchFamily="18" charset="0"/>
                <a:ea typeface="Times New Roman" panose="02020603050405020304" pitchFamily="18" charset="0"/>
              </a:rPr>
              <a:t>Sustainability</a:t>
            </a:r>
            <a:r>
              <a:rPr lang="en-IN" sz="1000" dirty="0">
                <a:solidFill>
                  <a:srgbClr val="222222"/>
                </a:solidFill>
                <a:effectLst/>
                <a:latin typeface="Times New Roman" panose="02020603050405020304" pitchFamily="18" charset="0"/>
                <a:ea typeface="Times New Roman" panose="02020603050405020304" pitchFamily="18" charset="0"/>
              </a:rPr>
              <a:t>, </a:t>
            </a:r>
            <a:r>
              <a:rPr lang="en-IN" sz="1000" i="1" dirty="0">
                <a:solidFill>
                  <a:srgbClr val="222222"/>
                </a:solidFill>
                <a:effectLst/>
                <a:latin typeface="Times New Roman" panose="02020603050405020304" pitchFamily="18" charset="0"/>
                <a:ea typeface="Times New Roman" panose="02020603050405020304" pitchFamily="18" charset="0"/>
              </a:rPr>
              <a:t>12</a:t>
            </a:r>
            <a:r>
              <a:rPr lang="en-IN" sz="1000" dirty="0">
                <a:solidFill>
                  <a:srgbClr val="222222"/>
                </a:solidFill>
                <a:effectLst/>
                <a:latin typeface="Times New Roman" panose="02020603050405020304" pitchFamily="18" charset="0"/>
                <a:ea typeface="Times New Roman" panose="02020603050405020304" pitchFamily="18" charset="0"/>
              </a:rPr>
              <a:t>(17), p.6920.</a:t>
            </a:r>
            <a:endParaRPr lang="en-IN"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62362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4168B-B4F4-5D0F-17D3-C4A7892A90E8}"/>
              </a:ext>
            </a:extLst>
          </p:cNvPr>
          <p:cNvSpPr>
            <a:spLocks noGrp="1"/>
          </p:cNvSpPr>
          <p:nvPr>
            <p:ph type="title"/>
          </p:nvPr>
        </p:nvSpPr>
        <p:spPr>
          <a:xfrm>
            <a:off x="677334" y="609600"/>
            <a:ext cx="8596668" cy="762000"/>
          </a:xfrm>
        </p:spPr>
        <p:txBody>
          <a:bodyPr/>
          <a:lstStyle/>
          <a:p>
            <a:r>
              <a:rPr lang="en-GB" dirty="0"/>
              <a:t>References (Images)</a:t>
            </a:r>
          </a:p>
        </p:txBody>
      </p:sp>
      <p:sp>
        <p:nvSpPr>
          <p:cNvPr id="7" name="TextBox 6">
            <a:extLst>
              <a:ext uri="{FF2B5EF4-FFF2-40B4-BE49-F238E27FC236}">
                <a16:creationId xmlns:a16="http://schemas.microsoft.com/office/drawing/2014/main" id="{6D47FAEF-1BEA-C995-30E5-2F5B63A63933}"/>
              </a:ext>
            </a:extLst>
          </p:cNvPr>
          <p:cNvSpPr txBox="1"/>
          <p:nvPr/>
        </p:nvSpPr>
        <p:spPr>
          <a:xfrm>
            <a:off x="850605" y="1722474"/>
            <a:ext cx="8761227" cy="3600986"/>
          </a:xfrm>
          <a:prstGeom prst="rect">
            <a:avLst/>
          </a:prstGeom>
          <a:noFill/>
        </p:spPr>
        <p:txBody>
          <a:bodyPr wrap="square" rtlCol="0">
            <a:spAutoFit/>
          </a:bodyPr>
          <a:lstStyle/>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Booking (2024). ibis budget Newport. Booking.com. Available at: </a:t>
            </a:r>
            <a:r>
              <a:rPr lang="en-US" sz="1200" dirty="0">
                <a:latin typeface="Times New Roman" panose="02020603050405020304" pitchFamily="18" charset="0"/>
                <a:cs typeface="Times New Roman" panose="02020603050405020304" pitchFamily="18" charset="0"/>
                <a:hlinkClick r:id="rId2"/>
              </a:rPr>
              <a:t>https://www.booking.com/hotel/gb/ibis-budget-in-newport.en-gb.html</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Educaterer</a:t>
            </a:r>
            <a:r>
              <a:rPr lang="en-US" sz="1200" dirty="0">
                <a:latin typeface="Times New Roman" panose="02020603050405020304" pitchFamily="18" charset="0"/>
                <a:cs typeface="Times New Roman" panose="02020603050405020304" pitchFamily="18" charset="0"/>
              </a:rPr>
              <a:t> (2017). Hotel Housekeeping – Cleaning Equipment. [online] Blogspot.com. Available at: </a:t>
            </a:r>
            <a:r>
              <a:rPr lang="en-US" sz="1200" dirty="0">
                <a:latin typeface="Times New Roman" panose="02020603050405020304" pitchFamily="18" charset="0"/>
                <a:cs typeface="Times New Roman" panose="02020603050405020304" pitchFamily="18" charset="0"/>
                <a:hlinkClick r:id="rId3"/>
              </a:rPr>
              <a:t>https://educatererindia.blogspot.com/2017/06/hotel-housekeeping-cleaning-equipment.html</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ESS (2023). Essential Guide: Managing and Training for Emergency Situations in Hotels. [online] Training for Hospitality. Available at: </a:t>
            </a:r>
            <a:r>
              <a:rPr lang="en-US" sz="1200" dirty="0">
                <a:latin typeface="Times New Roman" panose="02020603050405020304" pitchFamily="18" charset="0"/>
                <a:cs typeface="Times New Roman" panose="02020603050405020304" pitchFamily="18" charset="0"/>
                <a:hlinkClick r:id="rId4"/>
              </a:rPr>
              <a:t>https://esoftskills.com/hospitality/managing-and-training-for-emergency-situations-in-hotels/</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‌Forever Foundations (2017). Why should you offer a clean hotel environment? Forever Foundations. Available at: </a:t>
            </a:r>
            <a:r>
              <a:rPr lang="en-US" sz="1200" dirty="0">
                <a:latin typeface="Times New Roman" panose="02020603050405020304" pitchFamily="18" charset="0"/>
                <a:cs typeface="Times New Roman" panose="02020603050405020304" pitchFamily="18" charset="0"/>
                <a:hlinkClick r:id="rId5"/>
              </a:rPr>
              <a:t>https://foreverfoundations.com/blogs/a-cleaner-room/why-should-you-offer-a-clean-hotel-environment</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‌Giannotti, F. (2019). How to improve communication skills in the hospitality industry. [online] Ehl.edu. Available at: </a:t>
            </a:r>
            <a:r>
              <a:rPr lang="en-US" sz="1200" dirty="0">
                <a:latin typeface="Times New Roman" panose="02020603050405020304" pitchFamily="18" charset="0"/>
                <a:cs typeface="Times New Roman" panose="02020603050405020304" pitchFamily="18" charset="0"/>
                <a:hlinkClick r:id="rId6"/>
              </a:rPr>
              <a:t>https://hospitalityinsights.ehl.edu/communication-skills-hospitality-industry</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Grass, K. (2020). The challenges of pandemic housekeeping requirements. Hotel Management. Available at: </a:t>
            </a:r>
            <a:r>
              <a:rPr lang="en-US" sz="1200" dirty="0">
                <a:latin typeface="Times New Roman" panose="02020603050405020304" pitchFamily="18" charset="0"/>
                <a:cs typeface="Times New Roman" panose="02020603050405020304" pitchFamily="18" charset="0"/>
                <a:hlinkClick r:id="rId7"/>
              </a:rPr>
              <a:t>https://www.hotelmanagement.net/housekeeping/challenges-pandemic-housekeeping-requirements</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‌Human Focus and Saeed, A. (2023). Why is Health and Safety Important in the Workplace. Human Focus. Available at: </a:t>
            </a:r>
            <a:r>
              <a:rPr lang="en-US" sz="1200" dirty="0">
                <a:latin typeface="Times New Roman" panose="02020603050405020304" pitchFamily="18" charset="0"/>
                <a:cs typeface="Times New Roman" panose="02020603050405020304" pitchFamily="18" charset="0"/>
                <a:hlinkClick r:id="rId8"/>
              </a:rPr>
              <a:t>https://humanfocus.co.uk/blog/why-is-health-and-safety-important-in-the-workplace/</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Ihasco</a:t>
            </a:r>
            <a:r>
              <a:rPr lang="en-US" sz="1200" dirty="0">
                <a:latin typeface="Times New Roman" panose="02020603050405020304" pitchFamily="18" charset="0"/>
                <a:cs typeface="Times New Roman" panose="02020603050405020304" pitchFamily="18" charset="0"/>
              </a:rPr>
              <a:t> UK (2021). 5 common safety hazards in the hospitality industry | </a:t>
            </a:r>
            <a:r>
              <a:rPr lang="en-US" sz="1200" dirty="0" err="1">
                <a:latin typeface="Times New Roman" panose="02020603050405020304" pitchFamily="18" charset="0"/>
                <a:cs typeface="Times New Roman" panose="02020603050405020304" pitchFamily="18" charset="0"/>
              </a:rPr>
              <a:t>iHASCO</a:t>
            </a:r>
            <a:r>
              <a:rPr lang="en-US" sz="1200" dirty="0">
                <a:latin typeface="Times New Roman" panose="02020603050405020304" pitchFamily="18" charset="0"/>
                <a:cs typeface="Times New Roman" panose="02020603050405020304" pitchFamily="18" charset="0"/>
              </a:rPr>
              <a:t>. [online] Available at: </a:t>
            </a:r>
            <a:r>
              <a:rPr lang="en-US" sz="1200" dirty="0">
                <a:latin typeface="Times New Roman" panose="02020603050405020304" pitchFamily="18" charset="0"/>
                <a:cs typeface="Times New Roman" panose="02020603050405020304" pitchFamily="18" charset="0"/>
                <a:hlinkClick r:id="rId9"/>
              </a:rPr>
              <a:t>https://www.ihasco.co.uk/blog/entry/2899/5-common-safety-hazards-in-the-hospitality-industry</a:t>
            </a:r>
            <a:r>
              <a:rPr lang="en-US" sz="1200" dirty="0">
                <a:latin typeface="Times New Roman" panose="02020603050405020304" pitchFamily="18" charset="0"/>
                <a:cs typeface="Times New Roman" panose="02020603050405020304" pitchFamily="18" charset="0"/>
              </a:rPr>
              <a:t>  [Accessed 15 Feb. 2024].</a:t>
            </a:r>
          </a:p>
          <a:p>
            <a:pPr marL="285750" indent="-285750">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‌Tretyakova, S. (2022). Hotel housekeeping procedures with checklist| Nine steps of hotel room cleaning. [online] Fortador-usa.com. Available at: </a:t>
            </a:r>
            <a:r>
              <a:rPr lang="en-US" sz="1200" dirty="0">
                <a:latin typeface="Times New Roman" panose="02020603050405020304" pitchFamily="18" charset="0"/>
                <a:cs typeface="Times New Roman" panose="02020603050405020304" pitchFamily="18" charset="0"/>
                <a:hlinkClick r:id="rId10"/>
              </a:rPr>
              <a:t>https://www.fortador-usa.com/blog/hotel-housekeeping-procedures-nine-steps-of-hotel-room-cleaning</a:t>
            </a:r>
            <a:r>
              <a:rPr lang="en-US" sz="1200" dirty="0">
                <a:latin typeface="Times New Roman" panose="02020603050405020304" pitchFamily="18" charset="0"/>
                <a:cs typeface="Times New Roman" panose="02020603050405020304" pitchFamily="18" charset="0"/>
              </a:rPr>
              <a:t>  [Accessed 15 Feb. 2024].</a:t>
            </a:r>
          </a:p>
        </p:txBody>
      </p:sp>
    </p:spTree>
    <p:extLst>
      <p:ext uri="{BB962C8B-B14F-4D97-AF65-F5344CB8AC3E}">
        <p14:creationId xmlns:p14="http://schemas.microsoft.com/office/powerpoint/2010/main" val="19162504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2472</Words>
  <Application>Microsoft Office PowerPoint</Application>
  <PresentationFormat>Widescreen</PresentationFormat>
  <Paragraphs>118</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Calibri</vt:lpstr>
      <vt:lpstr>Segoe UI</vt:lpstr>
      <vt:lpstr>Symbol</vt:lpstr>
      <vt:lpstr>Times New Roman</vt:lpstr>
      <vt:lpstr>Trebuchet MS</vt:lpstr>
      <vt:lpstr>Wingdings</vt:lpstr>
      <vt:lpstr>Wingdings 3</vt:lpstr>
      <vt:lpstr>Facet</vt:lpstr>
      <vt:lpstr>  Ibis Budget Newport Hotel  Housekeeping  Health and Safety Guide</vt:lpstr>
      <vt:lpstr>Introduction</vt:lpstr>
      <vt:lpstr>Table of contents</vt:lpstr>
      <vt:lpstr>Health and Safety Guide Overview</vt:lpstr>
      <vt:lpstr>Precautions</vt:lpstr>
      <vt:lpstr>Precautions</vt:lpstr>
      <vt:lpstr>Equipment at the Hotel</vt:lpstr>
      <vt:lpstr>Procedures </vt:lpstr>
      <vt:lpstr>Procedures </vt:lpstr>
      <vt:lpstr>Hazard Mitigation</vt:lpstr>
      <vt:lpstr>Conclusion</vt:lpstr>
      <vt:lpstr>References</vt:lpstr>
      <vt:lpstr>References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dc:title>
  <dc:creator>Beatrice Gherasim</dc:creator>
  <cp:lastModifiedBy>Beatrice-Elia Gherasim (2241871)</cp:lastModifiedBy>
  <cp:revision>5</cp:revision>
  <dcterms:created xsi:type="dcterms:W3CDTF">2024-02-05T12:05:45Z</dcterms:created>
  <dcterms:modified xsi:type="dcterms:W3CDTF">2024-02-17T18:12:16Z</dcterms:modified>
</cp:coreProperties>
</file>