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ppt/changesInfos/changesInfo1.xml" ContentType="application/vnd.ms-powerpoint.changesinfo+xml"/>
  <Override PartName="/ppt/revisionInfo.xml" ContentType="application/vnd.ms-powerpoint.revisioninfo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56" r:id="rId2"/>
    <p:sldId id="257" r:id="rId3"/>
    <p:sldId id="258" r:id="rId4"/>
    <p:sldId id="259" r:id="rId5"/>
    <p:sldId id="260" r:id="rId6"/>
    <p:sldId id="264" r:id="rId7"/>
    <p:sldId id="265" r:id="rId8"/>
    <p:sldId id="267" r:id="rId9"/>
    <p:sldId id="268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533FDF8-E75D-4252-B80E-9C5539B3919C}" v="14" dt="2026-09-25T00:53:29.237"/>
    <p1510:client id="{872C08B9-3656-423D-972A-F7CF4B4A776B}" v="14" dt="2026-09-25T01:07:34.43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040" autoAdjust="0"/>
    <p:restoredTop sz="94660"/>
  </p:normalViewPr>
  <p:slideViewPr>
    <p:cSldViewPr snapToGrid="0">
      <p:cViewPr varScale="1">
        <p:scale>
          <a:sx n="73" d="100"/>
          <a:sy n="73" d="100"/>
        </p:scale>
        <p:origin x="534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nisa Majid (2535044)" userId="dcfef9f8-b473-478c-9b3e-bc337d86cce5" providerId="ADAL" clId="{D96C127A-90BA-4831-8323-E16F7091D3EF}"/>
    <pc:docChg chg="modSld">
      <pc:chgData name="Anisa Majid (2535044)" userId="dcfef9f8-b473-478c-9b3e-bc337d86cce5" providerId="ADAL" clId="{D96C127A-90BA-4831-8323-E16F7091D3EF}" dt="2026-09-25T06:07:58.462" v="8" actId="14100"/>
      <pc:docMkLst>
        <pc:docMk/>
      </pc:docMkLst>
      <pc:sldChg chg="modSp mod">
        <pc:chgData name="Anisa Majid (2535044)" userId="dcfef9f8-b473-478c-9b3e-bc337d86cce5" providerId="ADAL" clId="{D96C127A-90BA-4831-8323-E16F7091D3EF}" dt="2026-09-25T06:07:58.462" v="8" actId="14100"/>
        <pc:sldMkLst>
          <pc:docMk/>
          <pc:sldMk cId="1402938825" sldId="260"/>
        </pc:sldMkLst>
        <pc:graphicFrameChg chg="mod modGraphic">
          <ac:chgData name="Anisa Majid (2535044)" userId="dcfef9f8-b473-478c-9b3e-bc337d86cce5" providerId="ADAL" clId="{D96C127A-90BA-4831-8323-E16F7091D3EF}" dt="2026-09-25T06:07:58.462" v="8" actId="14100"/>
          <ac:graphicFrameMkLst>
            <pc:docMk/>
            <pc:sldMk cId="1402938825" sldId="260"/>
            <ac:graphicFrameMk id="5" creationId="{03F73787-EC94-4D35-7971-56A7D519B4F1}"/>
          </ac:graphicFrameMkLst>
        </pc:graphicFrameChg>
      </pc:sldChg>
    </pc:docChg>
  </pc:docChgLst>
  <pc:docChgLst>
    <pc:chgData name="Amrin Majid" userId="8280f3c79c904b2a" providerId="LiveId" clId="{4FB2B42C-0D79-43F6-94C3-571EC4FE408A}"/>
    <pc:docChg chg="undo custSel modSld modNotesMaster">
      <pc:chgData name="Amrin Majid" userId="8280f3c79c904b2a" providerId="LiveId" clId="{4FB2B42C-0D79-43F6-94C3-571EC4FE408A}" dt="2026-09-25T01:10:40.350" v="189" actId="5793"/>
      <pc:docMkLst>
        <pc:docMk/>
      </pc:docMkLst>
      <pc:sldChg chg="addSp delSp modSp mod setBg delDesignElem">
        <pc:chgData name="Amrin Majid" userId="8280f3c79c904b2a" providerId="LiveId" clId="{4FB2B42C-0D79-43F6-94C3-571EC4FE408A}" dt="2026-09-25T01:10:40.350" v="189" actId="5793"/>
        <pc:sldMkLst>
          <pc:docMk/>
          <pc:sldMk cId="2934999574" sldId="257"/>
        </pc:sldMkLst>
        <pc:spChg chg="mod">
          <ac:chgData name="Amrin Majid" userId="8280f3c79c904b2a" providerId="LiveId" clId="{4FB2B42C-0D79-43F6-94C3-571EC4FE408A}" dt="2026-09-25T01:09:40.562" v="180" actId="26606"/>
          <ac:spMkLst>
            <pc:docMk/>
            <pc:sldMk cId="2934999574" sldId="257"/>
            <ac:spMk id="2" creationId="{453538AA-6499-D10F-44C1-14207A84FE67}"/>
          </ac:spMkLst>
        </pc:spChg>
        <pc:spChg chg="del">
          <ac:chgData name="Amrin Majid" userId="8280f3c79c904b2a" providerId="LiveId" clId="{4FB2B42C-0D79-43F6-94C3-571EC4FE408A}" dt="2026-09-25T01:09:40.562" v="180" actId="26606"/>
          <ac:spMkLst>
            <pc:docMk/>
            <pc:sldMk cId="2934999574" sldId="257"/>
            <ac:spMk id="4" creationId="{CC339108-7003-1A07-CCC2-10467E27C0FF}"/>
          </ac:spMkLst>
        </pc:spChg>
        <pc:spChg chg="del mod">
          <ac:chgData name="Amrin Majid" userId="8280f3c79c904b2a" providerId="LiveId" clId="{4FB2B42C-0D79-43F6-94C3-571EC4FE408A}" dt="2026-09-25T01:08:43.152" v="179" actId="26606"/>
          <ac:spMkLst>
            <pc:docMk/>
            <pc:sldMk cId="2934999574" sldId="257"/>
            <ac:spMk id="8" creationId="{7B7897A5-55EF-C062-A3AB-4EB660718140}"/>
          </ac:spMkLst>
        </pc:spChg>
        <pc:spChg chg="mod">
          <ac:chgData name="Amrin Majid" userId="8280f3c79c904b2a" providerId="LiveId" clId="{4FB2B42C-0D79-43F6-94C3-571EC4FE408A}" dt="2026-09-25T01:10:40.350" v="189" actId="5793"/>
          <ac:spMkLst>
            <pc:docMk/>
            <pc:sldMk cId="2934999574" sldId="257"/>
            <ac:spMk id="14" creationId="{BFE89B00-73EF-2EAD-7A03-8C713291675C}"/>
          </ac:spMkLst>
        </pc:spChg>
        <pc:spChg chg="add del mod">
          <ac:chgData name="Amrin Majid" userId="8280f3c79c904b2a" providerId="LiveId" clId="{4FB2B42C-0D79-43F6-94C3-571EC4FE408A}" dt="2026-09-25T01:09:40.562" v="180" actId="26606"/>
          <ac:spMkLst>
            <pc:docMk/>
            <pc:sldMk cId="2934999574" sldId="257"/>
            <ac:spMk id="20" creationId="{10F24D38-B79E-44B4-830E-043F45D96DC2}"/>
          </ac:spMkLst>
        </pc:spChg>
        <pc:graphicFrameChg chg="add mod">
          <ac:chgData name="Amrin Majid" userId="8280f3c79c904b2a" providerId="LiveId" clId="{4FB2B42C-0D79-43F6-94C3-571EC4FE408A}" dt="2026-09-25T01:10:28.406" v="186" actId="14100"/>
          <ac:graphicFrameMkLst>
            <pc:docMk/>
            <pc:sldMk cId="2934999574" sldId="257"/>
            <ac:graphicFrameMk id="24" creationId="{4674EDAA-B806-2BCF-9994-C6FBBF113579}"/>
          </ac:graphicFrameMkLst>
        </pc:graphicFrameChg>
        <pc:cxnChg chg="add del">
          <ac:chgData name="Amrin Majid" userId="8280f3c79c904b2a" providerId="LiveId" clId="{4FB2B42C-0D79-43F6-94C3-571EC4FE408A}" dt="2026-09-25T01:09:40.562" v="180" actId="26606"/>
          <ac:cxnSpMkLst>
            <pc:docMk/>
            <pc:sldMk cId="2934999574" sldId="257"/>
            <ac:cxnSpMk id="22" creationId="{FC469874-256B-45B3-A79C-7591B4BA1ECC}"/>
          </ac:cxnSpMkLst>
        </pc:cxnChg>
      </pc:sldChg>
      <pc:sldChg chg="modSp mod">
        <pc:chgData name="Amrin Majid" userId="8280f3c79c904b2a" providerId="LiveId" clId="{4FB2B42C-0D79-43F6-94C3-571EC4FE408A}" dt="2026-09-25T01:01:16.065" v="5" actId="20577"/>
        <pc:sldMkLst>
          <pc:docMk/>
          <pc:sldMk cId="1402938825" sldId="260"/>
        </pc:sldMkLst>
        <pc:spChg chg="mod">
          <ac:chgData name="Amrin Majid" userId="8280f3c79c904b2a" providerId="LiveId" clId="{4FB2B42C-0D79-43F6-94C3-571EC4FE408A}" dt="2026-09-25T01:01:16.065" v="5" actId="20577"/>
          <ac:spMkLst>
            <pc:docMk/>
            <pc:sldMk cId="1402938825" sldId="260"/>
            <ac:spMk id="6" creationId="{78B57F69-60C9-1D7D-F19B-4347781BE225}"/>
          </ac:spMkLst>
        </pc:spChg>
      </pc:sldChg>
      <pc:sldChg chg="modSp mod modNotes">
        <pc:chgData name="Amrin Majid" userId="8280f3c79c904b2a" providerId="LiveId" clId="{4FB2B42C-0D79-43F6-94C3-571EC4FE408A}" dt="2026-09-25T01:09:40.562" v="180" actId="26606"/>
        <pc:sldMkLst>
          <pc:docMk/>
          <pc:sldMk cId="0" sldId="264"/>
        </pc:sldMkLst>
        <pc:spChg chg="mod">
          <ac:chgData name="Amrin Majid" userId="8280f3c79c904b2a" providerId="LiveId" clId="{4FB2B42C-0D79-43F6-94C3-571EC4FE408A}" dt="2026-09-25T01:06:33.852" v="174" actId="20577"/>
          <ac:spMkLst>
            <pc:docMk/>
            <pc:sldMk cId="0" sldId="264"/>
            <ac:spMk id="2" creationId="{00000000-0000-0000-0000-000000000000}"/>
          </ac:spMkLst>
        </pc:spChg>
        <pc:spChg chg="mod">
          <ac:chgData name="Amrin Majid" userId="8280f3c79c904b2a" providerId="LiveId" clId="{4FB2B42C-0D79-43F6-94C3-571EC4FE408A}" dt="2026-09-25T01:06:47.264" v="175" actId="255"/>
          <ac:spMkLst>
            <pc:docMk/>
            <pc:sldMk cId="0" sldId="264"/>
            <ac:spMk id="3" creationId="{00000000-0000-0000-0000-000000000000}"/>
          </ac:spMkLst>
        </pc:spChg>
        <pc:graphicFrameChg chg="mod modGraphic">
          <ac:chgData name="Amrin Majid" userId="8280f3c79c904b2a" providerId="LiveId" clId="{4FB2B42C-0D79-43F6-94C3-571EC4FE408A}" dt="2026-09-25T01:03:37.607" v="96"/>
          <ac:graphicFrameMkLst>
            <pc:docMk/>
            <pc:sldMk cId="0" sldId="264"/>
            <ac:graphicFrameMk id="4" creationId="{00000000-0000-0000-0000-000000000000}"/>
          </ac:graphicFrameMkLst>
        </pc:graphicFrameChg>
      </pc:sldChg>
      <pc:sldChg chg="modSp mod modNotes">
        <pc:chgData name="Amrin Majid" userId="8280f3c79c904b2a" providerId="LiveId" clId="{4FB2B42C-0D79-43F6-94C3-571EC4FE408A}" dt="2026-09-25T01:09:40.562" v="180" actId="26606"/>
        <pc:sldMkLst>
          <pc:docMk/>
          <pc:sldMk cId="0" sldId="265"/>
        </pc:sldMkLst>
        <pc:spChg chg="mod">
          <ac:chgData name="Amrin Majid" userId="8280f3c79c904b2a" providerId="LiveId" clId="{4FB2B42C-0D79-43F6-94C3-571EC4FE408A}" dt="2026-09-25T01:06:25.117" v="172" actId="1076"/>
          <ac:spMkLst>
            <pc:docMk/>
            <pc:sldMk cId="0" sldId="265"/>
            <ac:spMk id="2" creationId="{00000000-0000-0000-0000-000000000000}"/>
          </ac:spMkLst>
        </pc:spChg>
        <pc:graphicFrameChg chg="mod modGraphic">
          <ac:chgData name="Amrin Majid" userId="8280f3c79c904b2a" providerId="LiveId" clId="{4FB2B42C-0D79-43F6-94C3-571EC4FE408A}" dt="2026-09-25T01:04:57.289" v="114" actId="20577"/>
          <ac:graphicFrameMkLst>
            <pc:docMk/>
            <pc:sldMk cId="0" sldId="265"/>
            <ac:graphicFrameMk id="4" creationId="{00000000-0000-0000-0000-000000000000}"/>
          </ac:graphicFrameMkLst>
        </pc:graphicFrame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258B2FF-DD42-42E5-BD25-5A0B17528387}" type="doc">
      <dgm:prSet loTypeId="urn:microsoft.com/office/officeart/2005/8/layout/process2" loCatId="process" qsTypeId="urn:microsoft.com/office/officeart/2005/8/quickstyle/simple1#12" qsCatId="simple" csTypeId="urn:microsoft.com/office/officeart/2005/8/colors/accent1_2#12" csCatId="accent1" phldr="1"/>
      <dgm:spPr/>
      <dgm:t>
        <a:bodyPr/>
        <a:lstStyle/>
        <a:p>
          <a:endParaRPr lang="en-US"/>
        </a:p>
      </dgm:t>
    </dgm:pt>
    <dgm:pt modelId="{C128A011-AC72-4867-A576-C060BD429EA8}">
      <dgm:prSet/>
      <dgm:spPr/>
      <dgm:t>
        <a:bodyPr/>
        <a:lstStyle/>
        <a:p>
          <a:endParaRPr lang="en-US" dirty="0"/>
        </a:p>
      </dgm:t>
    </dgm:pt>
    <dgm:pt modelId="{F60A3F3A-EA76-494E-A95B-4A69C1710B6A}" type="parTrans" cxnId="{E981D4E5-10C9-4A0B-9115-4E3F448656C8}">
      <dgm:prSet/>
      <dgm:spPr/>
      <dgm:t>
        <a:bodyPr/>
        <a:lstStyle/>
        <a:p>
          <a:endParaRPr lang="en-US"/>
        </a:p>
      </dgm:t>
    </dgm:pt>
    <dgm:pt modelId="{BE6612B4-61F3-4067-ABAA-2849EB084C33}" type="sibTrans" cxnId="{E981D4E5-10C9-4A0B-9115-4E3F448656C8}">
      <dgm:prSet/>
      <dgm:spPr/>
      <dgm:t>
        <a:bodyPr/>
        <a:lstStyle/>
        <a:p>
          <a:endParaRPr lang="en-US"/>
        </a:p>
      </dgm:t>
    </dgm:pt>
    <dgm:pt modelId="{114A0C4F-CF3E-4EF1-808E-81E43A5D7559}">
      <dgm:prSet/>
      <dgm:spPr/>
      <dgm:t>
        <a:bodyPr/>
        <a:lstStyle/>
        <a:p>
          <a:r>
            <a:rPr lang="en-US" i="0" dirty="0"/>
            <a:t>Staff can use channels to </a:t>
          </a:r>
          <a:r>
            <a:rPr lang="en-US" i="0" dirty="0" err="1"/>
            <a:t>organise</a:t>
          </a:r>
          <a:r>
            <a:rPr lang="en-US" i="0" dirty="0"/>
            <a:t> communication around particular teams or work activities. Microsoft explains that channels provide dedicated spaces for communication, file sharing and collaboration (Microsoft, 2026f). </a:t>
          </a:r>
          <a:endParaRPr lang="en-US" dirty="0"/>
        </a:p>
      </dgm:t>
    </dgm:pt>
    <dgm:pt modelId="{DE91B47B-CEEA-4488-A6DB-2D2DC0A956FD}" type="parTrans" cxnId="{A3B154C7-EB26-44E0-A271-4918D3A7204A}">
      <dgm:prSet/>
      <dgm:spPr/>
      <dgm:t>
        <a:bodyPr/>
        <a:lstStyle/>
        <a:p>
          <a:endParaRPr lang="en-US"/>
        </a:p>
      </dgm:t>
    </dgm:pt>
    <dgm:pt modelId="{0A56D62A-B95A-4D2C-923C-4D2B2217C313}" type="sibTrans" cxnId="{A3B154C7-EB26-44E0-A271-4918D3A7204A}">
      <dgm:prSet/>
      <dgm:spPr/>
      <dgm:t>
        <a:bodyPr/>
        <a:lstStyle/>
        <a:p>
          <a:endParaRPr lang="en-US"/>
        </a:p>
      </dgm:t>
    </dgm:pt>
    <dgm:pt modelId="{D79B571E-A945-4ED8-86EC-BB37FD27DC02}">
      <dgm:prSet/>
      <dgm:spPr/>
      <dgm:t>
        <a:bodyPr/>
        <a:lstStyle/>
        <a:p>
          <a:r>
            <a:rPr lang="en-US" i="0" dirty="0"/>
            <a:t>Staff can communicate and access shared information from different locations, which is particularly relevant to Ashford's staff who work across homes, supported living settings and the office.</a:t>
          </a:r>
          <a:endParaRPr lang="en-US" dirty="0"/>
        </a:p>
      </dgm:t>
    </dgm:pt>
    <dgm:pt modelId="{58F343DE-43DA-4451-8205-8225C919AD5A}" type="parTrans" cxnId="{24324C28-98AA-45F0-9EBA-6C2236CE8B56}">
      <dgm:prSet/>
      <dgm:spPr/>
      <dgm:t>
        <a:bodyPr/>
        <a:lstStyle/>
        <a:p>
          <a:endParaRPr lang="en-US"/>
        </a:p>
      </dgm:t>
    </dgm:pt>
    <dgm:pt modelId="{CCF74EAB-F68F-4A39-94A3-DDE543DB0A80}" type="sibTrans" cxnId="{24324C28-98AA-45F0-9EBA-6C2236CE8B56}">
      <dgm:prSet/>
      <dgm:spPr/>
      <dgm:t>
        <a:bodyPr/>
        <a:lstStyle/>
        <a:p>
          <a:endParaRPr lang="en-US"/>
        </a:p>
      </dgm:t>
    </dgm:pt>
    <dgm:pt modelId="{17DC0167-52E8-425B-B604-EA58C8C30FA4}">
      <dgm:prSet/>
      <dgm:spPr/>
      <dgm:t>
        <a:bodyPr/>
        <a:lstStyle/>
        <a:p>
          <a:r>
            <a:rPr lang="en-US" i="0"/>
            <a:t>Files can be shared within Teams, with channel files linked to SharePoint, helping staff access the relevant version of information rather than creating duplicate copies (Microsoft, 2026d).</a:t>
          </a:r>
          <a:endParaRPr lang="en-US"/>
        </a:p>
      </dgm:t>
    </dgm:pt>
    <dgm:pt modelId="{EED60E43-AD73-4199-B8F5-C6C8E0FE7261}" type="parTrans" cxnId="{787D9C03-2164-4010-8629-75707F15248E}">
      <dgm:prSet/>
      <dgm:spPr/>
      <dgm:t>
        <a:bodyPr/>
        <a:lstStyle/>
        <a:p>
          <a:endParaRPr lang="en-US"/>
        </a:p>
      </dgm:t>
    </dgm:pt>
    <dgm:pt modelId="{562FEFBE-1AF4-4EE0-AC3F-08C4DDAE240F}" type="sibTrans" cxnId="{787D9C03-2164-4010-8629-75707F15248E}">
      <dgm:prSet/>
      <dgm:spPr/>
      <dgm:t>
        <a:bodyPr/>
        <a:lstStyle/>
        <a:p>
          <a:endParaRPr lang="en-US"/>
        </a:p>
      </dgm:t>
    </dgm:pt>
    <dgm:pt modelId="{83F5AB1C-FC47-4BF7-8F1E-B25A33814673}">
      <dgm:prSet/>
      <dgm:spPr/>
      <dgm:t>
        <a:bodyPr/>
        <a:lstStyle/>
        <a:p>
          <a:r>
            <a:rPr lang="en-US" i="0" dirty="0"/>
            <a:t>Teams provides a central place for instant messages, team conversations and daily updates.</a:t>
          </a:r>
          <a:endParaRPr lang="en-US" dirty="0"/>
        </a:p>
      </dgm:t>
    </dgm:pt>
    <dgm:pt modelId="{E50F019C-849C-469F-B1F7-3ADB2B9C952B}" type="sibTrans" cxnId="{62A92580-5635-4012-B0CD-8FA87DF82104}">
      <dgm:prSet/>
      <dgm:spPr/>
      <dgm:t>
        <a:bodyPr/>
        <a:lstStyle/>
        <a:p>
          <a:endParaRPr lang="en-US"/>
        </a:p>
      </dgm:t>
    </dgm:pt>
    <dgm:pt modelId="{17754C88-B9EF-47B6-ABE2-67A93A8C161A}" type="parTrans" cxnId="{62A92580-5635-4012-B0CD-8FA87DF82104}">
      <dgm:prSet/>
      <dgm:spPr/>
      <dgm:t>
        <a:bodyPr/>
        <a:lstStyle/>
        <a:p>
          <a:endParaRPr lang="en-US"/>
        </a:p>
      </dgm:t>
    </dgm:pt>
    <dgm:pt modelId="{DD25DA5F-A252-4526-BF97-940522732B07}" type="pres">
      <dgm:prSet presAssocID="{8258B2FF-DD42-42E5-BD25-5A0B17528387}" presName="linearFlow" presStyleCnt="0">
        <dgm:presLayoutVars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31091E5B-C9D0-4667-9BA9-6C744D30179C}" type="pres">
      <dgm:prSet presAssocID="{C128A011-AC72-4867-A576-C060BD429EA8}" presName="node" presStyleLbl="node1" presStyleIdx="0" presStyleCnt="1" custLinFactNeighborX="39488" custLinFactNeighborY="-4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E981D4E5-10C9-4A0B-9115-4E3F448656C8}" srcId="{8258B2FF-DD42-42E5-BD25-5A0B17528387}" destId="{C128A011-AC72-4867-A576-C060BD429EA8}" srcOrd="0" destOrd="0" parTransId="{F60A3F3A-EA76-494E-A95B-4A69C1710B6A}" sibTransId="{BE6612B4-61F3-4067-ABAA-2849EB084C33}"/>
    <dgm:cxn modelId="{609E1F4A-B679-49B9-BB0C-20DA1BEE7F2F}" type="presOf" srcId="{114A0C4F-CF3E-4EF1-808E-81E43A5D7559}" destId="{31091E5B-C9D0-4667-9BA9-6C744D30179C}" srcOrd="0" destOrd="2" presId="urn:microsoft.com/office/officeart/2005/8/layout/process2"/>
    <dgm:cxn modelId="{232268B0-CF7B-438B-A3EC-78DD9D16C93A}" type="presOf" srcId="{D79B571E-A945-4ED8-86EC-BB37FD27DC02}" destId="{31091E5B-C9D0-4667-9BA9-6C744D30179C}" srcOrd="0" destOrd="3" presId="urn:microsoft.com/office/officeart/2005/8/layout/process2"/>
    <dgm:cxn modelId="{A3B154C7-EB26-44E0-A271-4918D3A7204A}" srcId="{C128A011-AC72-4867-A576-C060BD429EA8}" destId="{114A0C4F-CF3E-4EF1-808E-81E43A5D7559}" srcOrd="1" destOrd="0" parTransId="{DE91B47B-CEEA-4488-A6DB-2D2DC0A956FD}" sibTransId="{0A56D62A-B95A-4D2C-923C-4D2B2217C313}"/>
    <dgm:cxn modelId="{787D9C03-2164-4010-8629-75707F15248E}" srcId="{C128A011-AC72-4867-A576-C060BD429EA8}" destId="{17DC0167-52E8-425B-B604-EA58C8C30FA4}" srcOrd="3" destOrd="0" parTransId="{EED60E43-AD73-4199-B8F5-C6C8E0FE7261}" sibTransId="{562FEFBE-1AF4-4EE0-AC3F-08C4DDAE240F}"/>
    <dgm:cxn modelId="{4EE8DAD5-3CA7-4FD7-9E19-CCC57F7A5B93}" type="presOf" srcId="{C128A011-AC72-4867-A576-C060BD429EA8}" destId="{31091E5B-C9D0-4667-9BA9-6C744D30179C}" srcOrd="0" destOrd="0" presId="urn:microsoft.com/office/officeart/2005/8/layout/process2"/>
    <dgm:cxn modelId="{24324C28-98AA-45F0-9EBA-6C2236CE8B56}" srcId="{C128A011-AC72-4867-A576-C060BD429EA8}" destId="{D79B571E-A945-4ED8-86EC-BB37FD27DC02}" srcOrd="2" destOrd="0" parTransId="{58F343DE-43DA-4451-8205-8225C919AD5A}" sibTransId="{CCF74EAB-F68F-4A39-94A3-DDE543DB0A80}"/>
    <dgm:cxn modelId="{98546E6A-C41A-46B3-995E-CAA888FD9C2E}" type="presOf" srcId="{17DC0167-52E8-425B-B604-EA58C8C30FA4}" destId="{31091E5B-C9D0-4667-9BA9-6C744D30179C}" srcOrd="0" destOrd="4" presId="urn:microsoft.com/office/officeart/2005/8/layout/process2"/>
    <dgm:cxn modelId="{62A92580-5635-4012-B0CD-8FA87DF82104}" srcId="{C128A011-AC72-4867-A576-C060BD429EA8}" destId="{83F5AB1C-FC47-4BF7-8F1E-B25A33814673}" srcOrd="0" destOrd="0" parTransId="{17754C88-B9EF-47B6-ABE2-67A93A8C161A}" sibTransId="{E50F019C-849C-469F-B1F7-3ADB2B9C952B}"/>
    <dgm:cxn modelId="{4F78B08A-5186-4992-990E-E6D6DD65D824}" type="presOf" srcId="{8258B2FF-DD42-42E5-BD25-5A0B17528387}" destId="{DD25DA5F-A252-4526-BF97-940522732B07}" srcOrd="0" destOrd="0" presId="urn:microsoft.com/office/officeart/2005/8/layout/process2"/>
    <dgm:cxn modelId="{E70D3108-D11A-4B0F-ADFC-806C0A4E0924}" type="presOf" srcId="{83F5AB1C-FC47-4BF7-8F1E-B25A33814673}" destId="{31091E5B-C9D0-4667-9BA9-6C744D30179C}" srcOrd="0" destOrd="1" presId="urn:microsoft.com/office/officeart/2005/8/layout/process2"/>
    <dgm:cxn modelId="{98D7EED6-0E24-4D25-8C63-5C83DECE20EE}" type="presParOf" srcId="{DD25DA5F-A252-4526-BF97-940522732B07}" destId="{31091E5B-C9D0-4667-9BA9-6C744D30179C}" srcOrd="0" destOrd="0" presId="urn:microsoft.com/office/officeart/2005/8/layout/process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1091E5B-C9D0-4667-9BA9-6C744D30179C}">
      <dsp:nvSpPr>
        <dsp:cNvPr id="0" name=""/>
        <dsp:cNvSpPr/>
      </dsp:nvSpPr>
      <dsp:spPr>
        <a:xfrm>
          <a:off x="0" y="0"/>
          <a:ext cx="5524500" cy="515877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1900" kern="1200" dirty="0"/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500" i="0" kern="1200" dirty="0"/>
            <a:t>Teams provides a central place for instant messages, team conversations and daily updates.</a:t>
          </a:r>
          <a:endParaRPr lang="en-US" sz="1500" kern="1200" dirty="0"/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500" i="0" kern="1200" dirty="0"/>
            <a:t>Staff can use channels to </a:t>
          </a:r>
          <a:r>
            <a:rPr lang="en-US" sz="1500" i="0" kern="1200" dirty="0" err="1"/>
            <a:t>organise</a:t>
          </a:r>
          <a:r>
            <a:rPr lang="en-US" sz="1500" i="0" kern="1200" dirty="0"/>
            <a:t> communication around particular teams or work activities. Microsoft explains that channels provide dedicated spaces for communication, file sharing and collaboration (Microsoft, 2026f). </a:t>
          </a:r>
          <a:endParaRPr lang="en-US" sz="1500" kern="1200" dirty="0"/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500" i="0" kern="1200" dirty="0"/>
            <a:t>Staff can communicate and access shared information from different locations, which is particularly relevant to Ashford's staff who work across homes, supported living settings and the office.</a:t>
          </a:r>
          <a:endParaRPr lang="en-US" sz="1500" kern="1200" dirty="0"/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500" i="0" kern="1200"/>
            <a:t>Files can be shared within Teams, with channel files linked to SharePoint, helping staff access the relevant version of information rather than creating duplicate copies (Microsoft, 2026d).</a:t>
          </a:r>
          <a:endParaRPr lang="en-US" sz="1500" kern="1200"/>
        </a:p>
      </dsp:txBody>
      <dsp:txXfrm>
        <a:off x="151095" y="151095"/>
        <a:ext cx="5222310" cy="485658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2">
  <dgm:title val=""/>
  <dgm:desc val=""/>
  <dgm:catLst>
    <dgm:cat type="process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resizeHandles val="exact"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h" for="ch" ptType="node" refType="h"/>
      <dgm:constr type="h" for="ch" ptType="sibTrans" refType="h" refFor="ch" refPtType="node" fact="0.5"/>
      <dgm:constr type="w" for="ch" ptType="node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choose name="Name0">
          <dgm:if name="Name1" axis="root des" ptType="all node" func="maxDepth" op="gt" val="1">
            <dgm:alg type="tx">
              <dgm:param type="parTxLTRAlign" val="l"/>
              <dgm:param type="parTxRTLAlign" val="r"/>
              <dgm:param type="txAnchorVertCh" val="mid"/>
            </dgm:alg>
          </dgm:if>
          <dgm:else name="Name2">
            <dgm:alg type="tx"/>
          </dgm:else>
        </dgm:choose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w" refType="h" fact="1.8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w" val="NaN" fact="4" max="NaN"/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w" refType="h" fact="0.9"/>
            <dgm:constr type="connDist"/>
            <dgm:constr type="wArH" refType="w" fact="0.5"/>
            <dgm:constr type="hArH" refType="w"/>
            <dgm:constr type="stemThick" refType="w" fact="0.6"/>
            <dgm:constr type="begPad" refType="connDist" fact="0.125"/>
            <dgm:constr type="endPad" refType="connDist" fact="0.125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2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6855906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10/10/2026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10/10/2026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10/10/2026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10/10/2026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10/10/2026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10/10/2026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5763366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10/10/2026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s://support.microsoft.com/en-us/teams/files/file-storage-in-microsoft-teams" TargetMode="External"/><Relationship Id="rId3" Type="http://schemas.openxmlformats.org/officeDocument/2006/relationships/hyperlink" Target="10.1108/01409170810846821" TargetMode="External"/><Relationship Id="rId7" Type="http://schemas.openxmlformats.org/officeDocument/2006/relationships/hyperlink" Target="https://adoption.microsoft.com/en-us/microsoft-teams/frontline-workers/" TargetMode="External"/><Relationship Id="rId2" Type="http://schemas.openxmlformats.org/officeDocument/2006/relationships/hyperlink" Target="10.1108/13673270310463626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learn.microsoft.com/en-gb/training/modules/collaborate-teams-channels-microsoft-teams/1-introduction" TargetMode="External"/><Relationship Id="rId5" Type="http://schemas.openxmlformats.org/officeDocument/2006/relationships/hyperlink" Target="https://support.microsoft.com/en-gb/teams/files/collaborate-on-files-in-microsoft-teams" TargetMode="External"/><Relationship Id="rId4" Type="http://schemas.openxmlformats.org/officeDocument/2006/relationships/hyperlink" Target="https://knowledge.lancashire.ac.uk/id/eprint/40642/" TargetMode="External"/><Relationship Id="rId9" Type="http://schemas.openxmlformats.org/officeDocument/2006/relationships/hyperlink" Target="https://learn.microsoft.com/en-gb/training/modules/create-manage-teams-channels-microsoft-teams/2-plan-team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transform.england.nhs.uk/information-governance/guidance/use-mobile-messaging-software-health-and-care-settings/" TargetMode="External"/><Relationship Id="rId2" Type="http://schemas.openxmlformats.org/officeDocument/2006/relationships/hyperlink" Target="https://learn.microsoft.com/en-us/microsoftteams/standard-channels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4">
            <a:extLst>
              <a:ext uri="{FF2B5EF4-FFF2-40B4-BE49-F238E27FC236}">
                <a16:creationId xmlns:a16="http://schemas.microsoft.com/office/drawing/2014/main" id="{657F69E0-C4B0-4BEC-A689-4F8D877F05D4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noProof="0" dirty="0"/>
          </a:p>
        </p:txBody>
      </p:sp>
      <p:pic>
        <p:nvPicPr>
          <p:cNvPr id="12" name="Picture 11" descr="Computer script on a screen">
            <a:extLst>
              <a:ext uri="{FF2B5EF4-FFF2-40B4-BE49-F238E27FC236}">
                <a16:creationId xmlns:a16="http://schemas.microsoft.com/office/drawing/2014/main" id="{4BDD2ABB-C415-7E31-1BC4-E9712DBC5FF3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</a:blip>
          <a:srcRect t="7501" r="-1" b="8207"/>
          <a:stretch>
            <a:fillRect/>
          </a:stretch>
        </p:blipFill>
        <p:spPr>
          <a:xfrm>
            <a:off x="20" y="10"/>
            <a:ext cx="12188930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3063240"/>
          </a:xfrm>
        </p:spPr>
        <p:txBody>
          <a:bodyPr>
            <a:normAutofit fontScale="90000"/>
          </a:bodyPr>
          <a:lstStyle/>
          <a:p>
            <a:r>
              <a:rPr lang="en-GB" sz="4100" b="1" noProof="0" dirty="0">
                <a:solidFill>
                  <a:schemeClr val="bg1"/>
                </a:solidFill>
                <a:latin typeface="Amasis MT Pro Medium" panose="020F0502020204030204" pitchFamily="18" charset="0"/>
              </a:rPr>
              <a:t/>
            </a:r>
            <a:br>
              <a:rPr lang="en-GB" sz="4100" b="1" noProof="0" dirty="0">
                <a:solidFill>
                  <a:schemeClr val="bg1"/>
                </a:solidFill>
                <a:latin typeface="Amasis MT Pro Medium" panose="020F0502020204030204" pitchFamily="18" charset="0"/>
              </a:rPr>
            </a:br>
            <a:r>
              <a:rPr lang="en-GB" sz="4400" b="1" noProof="0" dirty="0">
                <a:solidFill>
                  <a:schemeClr val="bg1"/>
                </a:solidFill>
                <a:latin typeface="Amasis MT Pro Medium" panose="020F0502020204030204" pitchFamily="18" charset="0"/>
              </a:rPr>
              <a:t>DIGITAL SKILLS</a:t>
            </a:r>
            <a:r>
              <a:rPr lang="en-GB" sz="4100" b="1" noProof="0" dirty="0">
                <a:solidFill>
                  <a:schemeClr val="bg1"/>
                </a:solidFill>
                <a:latin typeface="Amasis MT Pro Medium" panose="020F0502020204030204" pitchFamily="18" charset="0"/>
              </a:rPr>
              <a:t/>
            </a:r>
            <a:br>
              <a:rPr lang="en-GB" sz="4100" b="1" noProof="0" dirty="0">
                <a:solidFill>
                  <a:schemeClr val="bg1"/>
                </a:solidFill>
                <a:latin typeface="Amasis MT Pro Medium" panose="020F0502020204030204" pitchFamily="18" charset="0"/>
              </a:rPr>
            </a:br>
            <a:r>
              <a:rPr lang="en-GB" sz="4100" b="1" noProof="0" dirty="0">
                <a:solidFill>
                  <a:schemeClr val="bg1"/>
                </a:solidFill>
                <a:latin typeface="Amasis MT Pro Medium" panose="020F0502020204030204" pitchFamily="18" charset="0"/>
              </a:rPr>
              <a:t/>
            </a:r>
            <a:br>
              <a:rPr lang="en-GB" sz="4100" b="1" noProof="0" dirty="0">
                <a:solidFill>
                  <a:schemeClr val="bg1"/>
                </a:solidFill>
                <a:latin typeface="Amasis MT Pro Medium" panose="020F0502020204030204" pitchFamily="18" charset="0"/>
              </a:rPr>
            </a:br>
            <a:r>
              <a:rPr lang="en-GB" sz="3100" b="1" noProof="0" dirty="0">
                <a:solidFill>
                  <a:schemeClr val="bg1"/>
                </a:solidFill>
                <a:latin typeface="Amasis MT Pro Medium" panose="020F0502020204030204" pitchFamily="18" charset="0"/>
              </a:rPr>
              <a:t>Module Code: </a:t>
            </a:r>
            <a:r>
              <a:rPr lang="en-GB" sz="3100" b="1" noProof="0" dirty="0">
                <a:solidFill>
                  <a:schemeClr val="bg1"/>
                </a:solidFill>
                <a:latin typeface="Amasis MT Pro Medium" panose="020F0502020204030204" pitchFamily="18" charset="0"/>
                <a:cs typeface="Aharoni" panose="020F0502020204030204" pitchFamily="2" charset="-79"/>
              </a:rPr>
              <a:t>LCHS4007</a:t>
            </a:r>
            <a:r>
              <a:rPr lang="en-GB" sz="4100" b="1" noProof="0" dirty="0">
                <a:solidFill>
                  <a:schemeClr val="bg1"/>
                </a:solidFill>
                <a:latin typeface="Amasis MT Pro Medium" panose="020F0502020204030204" pitchFamily="18" charset="0"/>
              </a:rPr>
              <a:t/>
            </a:r>
            <a:br>
              <a:rPr lang="en-GB" sz="4100" b="1" noProof="0" dirty="0">
                <a:solidFill>
                  <a:schemeClr val="bg1"/>
                </a:solidFill>
                <a:latin typeface="Amasis MT Pro Medium" panose="020F0502020204030204" pitchFamily="18" charset="0"/>
              </a:rPr>
            </a:br>
            <a:r>
              <a:rPr lang="en-GB" sz="4100" b="1" noProof="0" dirty="0">
                <a:solidFill>
                  <a:schemeClr val="bg1"/>
                </a:solidFill>
                <a:latin typeface="Amasis MT Pro Medium" panose="020F0502020204030204" pitchFamily="18" charset="0"/>
              </a:rPr>
              <a:t/>
            </a:r>
            <a:br>
              <a:rPr lang="en-GB" sz="4100" b="1" noProof="0" dirty="0">
                <a:solidFill>
                  <a:schemeClr val="bg1"/>
                </a:solidFill>
                <a:latin typeface="Amasis MT Pro Medium" panose="020F0502020204030204" pitchFamily="18" charset="0"/>
              </a:rPr>
            </a:br>
            <a:endParaRPr lang="en-GB" sz="4100" b="1" noProof="0" dirty="0">
              <a:solidFill>
                <a:schemeClr val="bg1"/>
              </a:solidFill>
              <a:latin typeface="Amasis MT Pro Medium" panose="020F0502020204030204" pitchFamily="18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4753705"/>
            <a:ext cx="9144000" cy="1536192"/>
          </a:xfrm>
        </p:spPr>
        <p:txBody>
          <a:bodyPr vert="horz" lIns="91440" tIns="45720" rIns="91440" bIns="45720" rtlCol="0">
            <a:noAutofit/>
          </a:bodyPr>
          <a:lstStyle/>
          <a:p>
            <a:endParaRPr lang="en-GB" sz="1400" noProof="0" dirty="0">
              <a:solidFill>
                <a:schemeClr val="bg1"/>
              </a:solidFill>
            </a:endParaRPr>
          </a:p>
          <a:p>
            <a:r>
              <a:rPr lang="en-GB" sz="1400" noProof="0" dirty="0">
                <a:solidFill>
                  <a:schemeClr val="bg1"/>
                </a:solidFill>
              </a:rPr>
              <a:t>Presentation By | Afsana Ajaib (2604334), Saika Begum (2605649), Anisa Majid (2535044)</a:t>
            </a:r>
          </a:p>
          <a:p>
            <a:endParaRPr lang="en-GB" sz="1400" noProof="0" dirty="0">
              <a:solidFill>
                <a:schemeClr val="bg1"/>
              </a:solidFill>
            </a:endParaRPr>
          </a:p>
          <a:p>
            <a:r>
              <a:rPr lang="en-GB" sz="1400" noProof="0" dirty="0">
                <a:solidFill>
                  <a:schemeClr val="bg1"/>
                </a:solidFill>
              </a:rPr>
              <a:t>Lecturer | Bianca Dodgen</a:t>
            </a:r>
          </a:p>
        </p:txBody>
      </p:sp>
      <p:sp>
        <p:nvSpPr>
          <p:cNvPr id="27" name="sketchy line">
            <a:extLst>
              <a:ext uri="{FF2B5EF4-FFF2-40B4-BE49-F238E27FC236}">
                <a16:creationId xmlns:a16="http://schemas.microsoft.com/office/drawing/2014/main" id="{9F6380B4-6A1C-481E-8408-B4E6C75B9B81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74206" y="4368623"/>
            <a:ext cx="4243589" cy="18288"/>
          </a:xfrm>
          <a:custGeom>
            <a:avLst/>
            <a:gdLst>
              <a:gd name="csX0" fmla="*/ 0 w 4243589"/>
              <a:gd name="csY0" fmla="*/ 0 h 18288"/>
              <a:gd name="csX1" fmla="*/ 478919 w 4243589"/>
              <a:gd name="csY1" fmla="*/ 0 h 18288"/>
              <a:gd name="csX2" fmla="*/ 957839 w 4243589"/>
              <a:gd name="csY2" fmla="*/ 0 h 18288"/>
              <a:gd name="csX3" fmla="*/ 1521630 w 4243589"/>
              <a:gd name="csY3" fmla="*/ 0 h 18288"/>
              <a:gd name="csX4" fmla="*/ 2212729 w 4243589"/>
              <a:gd name="csY4" fmla="*/ 0 h 18288"/>
              <a:gd name="csX5" fmla="*/ 2734084 w 4243589"/>
              <a:gd name="csY5" fmla="*/ 0 h 18288"/>
              <a:gd name="csX6" fmla="*/ 3255439 w 4243589"/>
              <a:gd name="csY6" fmla="*/ 0 h 18288"/>
              <a:gd name="csX7" fmla="*/ 4243589 w 4243589"/>
              <a:gd name="csY7" fmla="*/ 0 h 18288"/>
              <a:gd name="csX8" fmla="*/ 4243589 w 4243589"/>
              <a:gd name="csY8" fmla="*/ 18288 h 18288"/>
              <a:gd name="csX9" fmla="*/ 3594926 w 4243589"/>
              <a:gd name="csY9" fmla="*/ 18288 h 18288"/>
              <a:gd name="csX10" fmla="*/ 3073571 w 4243589"/>
              <a:gd name="csY10" fmla="*/ 18288 h 18288"/>
              <a:gd name="csX11" fmla="*/ 2552216 w 4243589"/>
              <a:gd name="csY11" fmla="*/ 18288 h 18288"/>
              <a:gd name="csX12" fmla="*/ 1903553 w 4243589"/>
              <a:gd name="csY12" fmla="*/ 18288 h 18288"/>
              <a:gd name="csX13" fmla="*/ 1212454 w 4243589"/>
              <a:gd name="csY13" fmla="*/ 18288 h 18288"/>
              <a:gd name="csX14" fmla="*/ 733535 w 4243589"/>
              <a:gd name="csY14" fmla="*/ 18288 h 18288"/>
              <a:gd name="csX15" fmla="*/ 0 w 4243589"/>
              <a:gd name="csY15" fmla="*/ 18288 h 18288"/>
              <a:gd name="csX16" fmla="*/ 0 w 4243589"/>
              <a:gd name="csY1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rgbClr val="FFFFFF">
              <a:alpha val="75000"/>
            </a:srgbClr>
          </a:solidFill>
          <a:ln w="44450" cap="rnd">
            <a:solidFill>
              <a:schemeClr val="bg1">
                <a:alpha val="75000"/>
              </a:schemeClr>
            </a:solidFill>
            <a:round/>
            <a:extLst>
              <a:ext uri="{C807C97D-BFC1-408E-A445-0C87EB9F89A2}">
                <ask:lineSketchStyleProps xmlns=""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10F24D38-B79E-44B4-830E-043F45D96DC2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53538AA-6499-D10F-44C1-14207A84FE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1480" y="809896"/>
            <a:ext cx="11338560" cy="515984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pPr>
              <a:lnSpc>
                <a:spcPct val="150000"/>
              </a:lnSpc>
            </a:pPr>
            <a:r>
              <a:rPr lang="en-US" sz="3400" b="1" u="sng" kern="1200" dirty="0" smtClean="0">
                <a:solidFill>
                  <a:srgbClr val="111111"/>
                </a:solidFill>
                <a:latin typeface="Arial"/>
                <a:ea typeface="+mj-ea"/>
                <a:cs typeface="+mj-cs"/>
              </a:rPr>
              <a:t>Microsoft Teams</a:t>
            </a:r>
            <a:br>
              <a:rPr lang="en-US" sz="3400" b="1" u="sng" kern="1200" dirty="0" smtClean="0">
                <a:solidFill>
                  <a:srgbClr val="111111"/>
                </a:solidFill>
                <a:latin typeface="Arial"/>
                <a:ea typeface="+mj-ea"/>
                <a:cs typeface="+mj-cs"/>
              </a:rPr>
            </a:br>
            <a:r>
              <a:rPr lang="en-US" sz="3100" b="1" dirty="0">
                <a:solidFill>
                  <a:srgbClr val="111111"/>
                </a:solidFill>
                <a:latin typeface="Arial"/>
              </a:rPr>
              <a:t>Task 1 : Why Microsoft Teams is </a:t>
            </a:r>
            <a:r>
              <a:rPr lang="en-US" sz="3100" b="1" dirty="0" smtClean="0">
                <a:solidFill>
                  <a:srgbClr val="111111"/>
                </a:solidFill>
                <a:latin typeface="Arial"/>
              </a:rPr>
              <a:t>suitable?</a:t>
            </a:r>
            <a:r>
              <a:rPr lang="en-US" sz="3400" b="1" u="sng" dirty="0">
                <a:solidFill>
                  <a:srgbClr val="111111"/>
                </a:solidFill>
                <a:latin typeface="Arial"/>
              </a:rPr>
              <a:t/>
            </a:r>
            <a:br>
              <a:rPr lang="en-US" sz="3400" b="1" u="sng" dirty="0">
                <a:solidFill>
                  <a:srgbClr val="111111"/>
                </a:solidFill>
                <a:latin typeface="Arial"/>
              </a:rPr>
            </a:br>
            <a:endParaRPr lang="en-US" sz="3400" b="1" u="sng" kern="1200" dirty="0">
              <a:solidFill>
                <a:srgbClr val="111111"/>
              </a:solidFill>
              <a:latin typeface="Arial"/>
              <a:ea typeface="+mj-ea"/>
              <a:cs typeface="+mj-cs"/>
            </a:endParaRPr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BFE89B00-73EF-2EAD-7A03-8C71329167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2920" y="1481328"/>
            <a:ext cx="5349240" cy="4526280"/>
          </a:xfrm>
        </p:spPr>
        <p:txBody>
          <a:bodyPr vert="horz" wrap="square" lIns="73152" tIns="36576" rIns="73152" bIns="36576" rtlCol="0" anchor="t">
            <a:noAutofit/>
          </a:bodyPr>
          <a:lstStyle/>
          <a:p>
            <a:pPr marL="0" indent="0">
              <a:spcAft>
                <a:spcPts val="600"/>
              </a:spcAft>
              <a:buNone/>
            </a:pPr>
            <a:r>
              <a:rPr lang="en-US" sz="1600" b="1" i="0" dirty="0" smtClean="0">
                <a:solidFill>
                  <a:srgbClr val="111111"/>
                </a:solidFill>
              </a:rPr>
              <a:t>Workplace </a:t>
            </a:r>
            <a:r>
              <a:rPr lang="en-US" sz="1600" b="1" i="0" dirty="0">
                <a:solidFill>
                  <a:srgbClr val="111111"/>
                </a:solidFill>
              </a:rPr>
              <a:t>task: Staff communication and daily updates</a:t>
            </a:r>
          </a:p>
          <a:p>
            <a:pPr marL="0">
              <a:spcAft>
                <a:spcPts val="400"/>
              </a:spcAft>
            </a:pPr>
            <a:r>
              <a:rPr lang="en-US" sz="1500" b="0" i="0" dirty="0">
                <a:solidFill>
                  <a:srgbClr val="111111"/>
                </a:solidFill>
              </a:rPr>
              <a:t>At Ashford Community Care Service, staff work </a:t>
            </a:r>
            <a:r>
              <a:rPr lang="en-US" sz="1500" i="0" dirty="0">
                <a:solidFill>
                  <a:srgbClr val="111111"/>
                </a:solidFill>
              </a:rPr>
              <a:t>across service users’ homes, supported living settings and the main office. The team includes support workers, senior care workers, nurses, care coordinators and administrative staff. Therefore, staff need a reliable way to communicate daily updates and keep colleagues informed.</a:t>
            </a:r>
          </a:p>
          <a:p>
            <a:pPr marL="0" indent="0">
              <a:spcAft>
                <a:spcPts val="600"/>
              </a:spcAft>
              <a:buNone/>
            </a:pPr>
            <a:r>
              <a:rPr lang="en-US" sz="1500" b="1" i="0" dirty="0">
                <a:solidFill>
                  <a:srgbClr val="111111"/>
                </a:solidFill>
              </a:rPr>
              <a:t>Current problem in the case study</a:t>
            </a:r>
          </a:p>
          <a:p>
            <a:pPr marL="228600">
              <a:spcAft>
                <a:spcPts val="400"/>
              </a:spcAft>
            </a:pPr>
            <a:r>
              <a:rPr lang="en-US" sz="1500" i="0" dirty="0">
                <a:solidFill>
                  <a:srgbClr val="111111"/>
                </a:solidFill>
              </a:rPr>
              <a:t>Staff are experiencing missed updates, duplicated work and unclear communication.</a:t>
            </a:r>
          </a:p>
          <a:p>
            <a:pPr marL="228600">
              <a:spcAft>
                <a:spcPts val="400"/>
              </a:spcAft>
            </a:pPr>
            <a:r>
              <a:rPr lang="en-US" sz="1500" i="0" dirty="0">
                <a:solidFill>
                  <a:srgbClr val="111111"/>
                </a:solidFill>
              </a:rPr>
              <a:t>Information may need to be communicated between staff working in different locations.</a:t>
            </a:r>
          </a:p>
          <a:p>
            <a:pPr marL="228600">
              <a:spcAft>
                <a:spcPts val="400"/>
              </a:spcAft>
            </a:pPr>
            <a:r>
              <a:rPr lang="en-US" sz="1500" i="0" dirty="0">
                <a:solidFill>
                  <a:srgbClr val="111111"/>
                </a:solidFill>
              </a:rPr>
              <a:t>The </a:t>
            </a:r>
            <a:r>
              <a:rPr lang="en-US" sz="1500" i="0" dirty="0" smtClean="0">
                <a:solidFill>
                  <a:srgbClr val="111111"/>
                </a:solidFill>
              </a:rPr>
              <a:t>organization </a:t>
            </a:r>
            <a:r>
              <a:rPr lang="en-US" sz="1500" i="0" dirty="0">
                <a:solidFill>
                  <a:srgbClr val="111111"/>
                </a:solidFill>
              </a:rPr>
              <a:t>already uses Microsoft365, but staff are unsure which tools are appropriate for different tasks.</a:t>
            </a:r>
            <a:endParaRPr lang="en-US" sz="1500" dirty="0">
              <a:solidFill>
                <a:srgbClr val="FFFFFF"/>
              </a:solidFill>
            </a:endParaRPr>
          </a:p>
        </p:txBody>
      </p:sp>
      <p:graphicFrame>
        <p:nvGraphicFramePr>
          <p:cNvPr id="24" name="TextBox 7">
            <a:extLst>
              <a:ext uri="{FF2B5EF4-FFF2-40B4-BE49-F238E27FC236}">
                <a16:creationId xmlns:a16="http://schemas.microsoft.com/office/drawing/2014/main" id="{4674EDAA-B806-2BCF-9994-C6FBBF11357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884330170"/>
              </p:ext>
            </p:extLst>
          </p:nvPr>
        </p:nvGraphicFramePr>
        <p:xfrm>
          <a:off x="6256020" y="1325880"/>
          <a:ext cx="5524500" cy="51638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Rectangle 2"/>
          <p:cNvSpPr/>
          <p:nvPr/>
        </p:nvSpPr>
        <p:spPr>
          <a:xfrm>
            <a:off x="4477425" y="72264"/>
            <a:ext cx="274947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GB" b="1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Saika</a:t>
            </a:r>
            <a:r>
              <a:rPr lang="en-GB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Begum (2605649)</a:t>
            </a:r>
            <a:endParaRPr lang="en-US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293499957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0"/>
            <a:ext cx="12192000" cy="185492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09C3EE3-6EC3-0760-37D2-DD13095375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1263" y="582988"/>
            <a:ext cx="9808029" cy="1254669"/>
          </a:xfrm>
          <a:ln>
            <a:solidFill>
              <a:schemeClr val="accent1"/>
            </a:solidFill>
          </a:ln>
        </p:spPr>
        <p:txBody>
          <a:bodyPr>
            <a:normAutofit fontScale="90000"/>
          </a:bodyPr>
          <a:lstStyle/>
          <a:p>
            <a:r>
              <a:rPr lang="en-US" sz="3200" b="1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Task 2: </a:t>
            </a:r>
            <a:r>
              <a:rPr lang="en-US" sz="3200" b="1" dirty="0" smtClean="0">
                <a:solidFill>
                  <a:schemeClr val="bg1"/>
                </a:solidFill>
              </a:rPr>
              <a:t>Which </a:t>
            </a:r>
            <a:r>
              <a:rPr lang="en-US" sz="3200" b="1" dirty="0">
                <a:solidFill>
                  <a:schemeClr val="bg1"/>
                </a:solidFill>
              </a:rPr>
              <a:t>Microsoft 365 tool was </a:t>
            </a:r>
            <a:r>
              <a:rPr lang="en-US" sz="3200" b="1" dirty="0" smtClean="0">
                <a:solidFill>
                  <a:schemeClr val="bg1"/>
                </a:solidFill>
              </a:rPr>
              <a:t>selected?</a:t>
            </a:r>
            <a:r>
              <a:rPr lang="en-US" sz="3200" b="1" dirty="0">
                <a:solidFill>
                  <a:schemeClr val="bg1"/>
                </a:solidFill>
              </a:rPr>
              <a:t/>
            </a:r>
            <a:br>
              <a:rPr lang="en-US" sz="3200" b="1" dirty="0">
                <a:solidFill>
                  <a:schemeClr val="bg1"/>
                </a:solidFill>
              </a:rPr>
            </a:br>
            <a:r>
              <a:rPr lang="en-US" sz="3200" b="1" u="sng" dirty="0">
                <a:solidFill>
                  <a:schemeClr val="bg1"/>
                </a:solidFill>
              </a:rPr>
              <a:t>Microsoft Teams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77CF4F-A1CE-F9A2-8C6A-04C0686ECD9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58536" y="2103120"/>
            <a:ext cx="9995263" cy="4010297"/>
          </a:xfrm>
        </p:spPr>
        <p:txBody>
          <a:bodyPr>
            <a:normAutofit fontScale="92500"/>
          </a:bodyPr>
          <a:lstStyle/>
          <a:p>
            <a:pPr>
              <a:lnSpc>
                <a:spcPct val="110000"/>
              </a:lnSpc>
              <a:buFont typeface="Wingdings" panose="05000000000000000000" pitchFamily="2" charset="2"/>
              <a:buChar char="§"/>
            </a:pPr>
            <a:r>
              <a:rPr lang="en-US" sz="2000" dirty="0"/>
              <a:t>We chose Microsoft Teams for the staff of Ashford Community Care Service so that they can communicate and share daily updates</a:t>
            </a:r>
            <a:r>
              <a:rPr lang="en-US" sz="2000" dirty="0" smtClean="0"/>
              <a:t>.</a:t>
            </a:r>
            <a:r>
              <a:rPr lang="en-US" sz="2000" dirty="0"/>
              <a:t/>
            </a:r>
            <a:br>
              <a:rPr lang="en-US" sz="2000" dirty="0"/>
            </a:br>
            <a:r>
              <a:rPr lang="en-US" sz="2000" dirty="0"/>
              <a:t>They can communicate through </a:t>
            </a:r>
            <a:r>
              <a:rPr lang="en-US" sz="2000" dirty="0" smtClean="0"/>
              <a:t>Teams </a:t>
            </a:r>
            <a:r>
              <a:rPr lang="en-US" sz="2000" dirty="0"/>
              <a:t>chats and channels properly</a:t>
            </a:r>
            <a:r>
              <a:rPr lang="en-US" sz="2000" dirty="0" smtClean="0"/>
              <a:t>. (</a:t>
            </a:r>
            <a:r>
              <a:rPr lang="en-US" sz="2000" dirty="0" err="1" smtClean="0"/>
              <a:t>Wentling</a:t>
            </a:r>
            <a:r>
              <a:rPr lang="en-US" sz="2000" dirty="0" smtClean="0"/>
              <a:t>, 2003).</a:t>
            </a:r>
          </a:p>
          <a:p>
            <a:pPr>
              <a:lnSpc>
                <a:spcPct val="110000"/>
              </a:lnSpc>
              <a:buFont typeface="Wingdings" panose="05000000000000000000" pitchFamily="2" charset="2"/>
              <a:buChar char="§"/>
            </a:pPr>
            <a:r>
              <a:rPr lang="en-US" sz="2000" dirty="0"/>
              <a:t>A 'Daily Updates' channel can be used for routine operational updates</a:t>
            </a:r>
            <a:r>
              <a:rPr lang="en-US" sz="2000" dirty="0" smtClean="0"/>
              <a:t>.</a:t>
            </a:r>
          </a:p>
          <a:p>
            <a:pPr>
              <a:lnSpc>
                <a:spcPct val="110000"/>
              </a:lnSpc>
              <a:buFont typeface="Wingdings" panose="05000000000000000000" pitchFamily="2" charset="2"/>
              <a:buChar char="§"/>
            </a:pPr>
            <a:r>
              <a:rPr lang="en-US" sz="2000" dirty="0" smtClean="0"/>
              <a:t>MS Teams </a:t>
            </a:r>
            <a:r>
              <a:rPr lang="en-US" sz="2000" dirty="0"/>
              <a:t>can </a:t>
            </a:r>
            <a:r>
              <a:rPr lang="en-US" sz="2000" dirty="0" smtClean="0"/>
              <a:t>help support </a:t>
            </a:r>
            <a:r>
              <a:rPr lang="en-US" sz="2000" dirty="0"/>
              <a:t>workers, senior care workers, nurses, and administrative </a:t>
            </a:r>
            <a:r>
              <a:rPr lang="en-US" sz="2000" dirty="0" smtClean="0"/>
              <a:t>staff to communicate each other.</a:t>
            </a:r>
          </a:p>
          <a:p>
            <a:pPr>
              <a:lnSpc>
                <a:spcPct val="110000"/>
              </a:lnSpc>
              <a:buFont typeface="Wingdings" panose="05000000000000000000" pitchFamily="2" charset="2"/>
              <a:buChar char="§"/>
            </a:pPr>
            <a:r>
              <a:rPr lang="en-US" sz="2000" dirty="0"/>
              <a:t>This gives Ashford one agreed place for routine staff communication instead of relying on unclear or inconsistent communication methods</a:t>
            </a:r>
            <a:r>
              <a:rPr lang="en-US" sz="2000" dirty="0" smtClean="0"/>
              <a:t>. (Clarke, 2022).</a:t>
            </a:r>
            <a:endParaRPr lang="en-US" sz="2000" dirty="0"/>
          </a:p>
        </p:txBody>
      </p:sp>
      <p:sp>
        <p:nvSpPr>
          <p:cNvPr id="5" name="Rectangle 4"/>
          <p:cNvSpPr/>
          <p:nvPr/>
        </p:nvSpPr>
        <p:spPr>
          <a:xfrm>
            <a:off x="4294009" y="106828"/>
            <a:ext cx="268958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GB" b="1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Afsana</a:t>
            </a:r>
            <a:r>
              <a:rPr lang="en-GB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Ajaib</a:t>
            </a:r>
            <a:r>
              <a:rPr lang="en-GB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(2604334)</a:t>
            </a:r>
            <a:endParaRPr lang="en-US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5452001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BF1026-98C4-71F7-B0F5-9B4C8FAFD7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02040"/>
            <a:ext cx="10515600" cy="1325563"/>
          </a:xfrm>
        </p:spPr>
        <p:txBody>
          <a:bodyPr>
            <a:normAutofit/>
          </a:bodyPr>
          <a:lstStyle/>
          <a:p>
            <a:r>
              <a:rPr lang="en-US" sz="2900" b="1" dirty="0" smtClean="0">
                <a:latin typeface="Arial" panose="020B0604020202020204" pitchFamily="34" charset="0"/>
                <a:cs typeface="Arial" panose="020B0604020202020204" pitchFamily="34" charset="0"/>
              </a:rPr>
              <a:t>Task 3: </a:t>
            </a:r>
            <a:r>
              <a:rPr lang="en-US" sz="2900" b="1" dirty="0" smtClean="0"/>
              <a:t>Why </a:t>
            </a:r>
            <a:r>
              <a:rPr lang="en-US" sz="2900" b="1" dirty="0"/>
              <a:t>is Microsoft Teams suitable for Ashford?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698F66-3F28-663D-411B-DDEFE16D3E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027906"/>
            <a:ext cx="10424160" cy="875211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sz="7200" b="1" dirty="0"/>
              <a:t/>
            </a:r>
            <a:br>
              <a:rPr lang="en-US" sz="7200" b="1" dirty="0"/>
            </a:br>
            <a:r>
              <a:rPr lang="en-US" sz="7200" b="1" dirty="0"/>
              <a:t>Microsoft Teams directly matches the communication problems identified in the Ashford case study.</a:t>
            </a:r>
            <a:r>
              <a:rPr lang="en-US" sz="8000" dirty="0"/>
              <a:t/>
            </a:r>
            <a:br>
              <a:rPr lang="en-US" sz="8000" dirty="0"/>
            </a:br>
            <a:endParaRPr lang="en-US" sz="8000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48740311"/>
              </p:ext>
            </p:extLst>
          </p:nvPr>
        </p:nvGraphicFramePr>
        <p:xfrm>
          <a:off x="838200" y="2076993"/>
          <a:ext cx="10278291" cy="445879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090068">
                  <a:extLst>
                    <a:ext uri="{9D8B030D-6E8A-4147-A177-3AD203B41FA5}">
                      <a16:colId xmlns:a16="http://schemas.microsoft.com/office/drawing/2014/main" val="1902161130"/>
                    </a:ext>
                  </a:extLst>
                </a:gridCol>
                <a:gridCol w="5188223">
                  <a:extLst>
                    <a:ext uri="{9D8B030D-6E8A-4147-A177-3AD203B41FA5}">
                      <a16:colId xmlns:a16="http://schemas.microsoft.com/office/drawing/2014/main" val="1106822032"/>
                    </a:ext>
                  </a:extLst>
                </a:gridCol>
              </a:tblGrid>
              <a:tr h="727166">
                <a:tc>
                  <a:txBody>
                    <a:bodyPr/>
                    <a:lstStyle/>
                    <a:p>
                      <a:pPr algn="ctr"/>
                      <a:r>
                        <a:rPr lang="en-US" sz="2000" b="1" u="sng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Ashford's situation</a:t>
                      </a:r>
                      <a:endParaRPr lang="en-US" sz="2000" u="sng" dirty="0">
                        <a:solidFill>
                          <a:schemeClr val="tx1"/>
                        </a:solidFill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anchor="ctr">
                    <a:solidFill>
                      <a:schemeClr val="tx2">
                        <a:lumMod val="25000"/>
                        <a:lumOff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n-US" sz="2000" u="sng" dirty="0" smtClean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How Teams fits the task</a:t>
                      </a:r>
                      <a:endParaRPr lang="en-US" sz="2000" u="sng" dirty="0">
                        <a:solidFill>
                          <a:schemeClr val="tx1"/>
                        </a:solidFill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anchor="ctr">
                    <a:solidFill>
                      <a:schemeClr val="tx2">
                        <a:lumMod val="25000"/>
                        <a:lumOff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22200328"/>
                  </a:ext>
                </a:extLst>
              </a:tr>
              <a:tr h="727166">
                <a:tc>
                  <a:txBody>
                    <a:bodyPr/>
                    <a:lstStyle/>
                    <a:p>
                      <a:pPr algn="l"/>
                      <a:r>
                        <a:rPr lang="en-US" sz="1600" dirty="0" smtClean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Staff work across </a:t>
                      </a:r>
                      <a:r>
                        <a:rPr lang="en-US" sz="1600" smtClean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different homes </a:t>
                      </a:r>
                      <a:r>
                        <a:rPr lang="en-US" sz="1600" dirty="0" smtClean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and the main office</a:t>
                      </a:r>
                      <a:endParaRPr lang="en-US" sz="1600" dirty="0">
                        <a:solidFill>
                          <a:schemeClr val="tx1"/>
                        </a:solidFill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anchor="ctr">
                    <a:solidFill>
                      <a:schemeClr val="tx2">
                        <a:lumMod val="10000"/>
                        <a:lumOff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600" dirty="0" smtClean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Staff can communicate through Teams regardless of their work location.</a:t>
                      </a:r>
                      <a:endParaRPr lang="en-US" sz="1600" dirty="0">
                        <a:solidFill>
                          <a:schemeClr val="tx1"/>
                        </a:solidFill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anchor="ctr">
                    <a:solidFill>
                      <a:schemeClr val="tx2">
                        <a:lumMod val="10000"/>
                        <a:lumOff val="9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91710521"/>
                  </a:ext>
                </a:extLst>
              </a:tr>
              <a:tr h="727166">
                <a:tc>
                  <a:txBody>
                    <a:bodyPr/>
                    <a:lstStyle/>
                    <a:p>
                      <a:pPr algn="l"/>
                      <a:r>
                        <a:rPr lang="en-US" sz="1600" dirty="0" smtClean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Staff are missing important updates</a:t>
                      </a:r>
                      <a:endParaRPr lang="en-US" sz="1600" dirty="0">
                        <a:solidFill>
                          <a:schemeClr val="tx1"/>
                        </a:solidFill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anchor="ctr">
                    <a:solidFill>
                      <a:schemeClr val="tx2">
                        <a:lumMod val="10000"/>
                        <a:lumOff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600" dirty="0" smtClean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Daily updates can be posted in one agreed Teams channel, giving staff a central place to check.</a:t>
                      </a:r>
                      <a:endParaRPr lang="en-US" sz="1600" dirty="0">
                        <a:solidFill>
                          <a:schemeClr val="tx1"/>
                        </a:solidFill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anchor="ctr">
                    <a:solidFill>
                      <a:schemeClr val="tx2">
                        <a:lumMod val="10000"/>
                        <a:lumOff val="9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18279962"/>
                  </a:ext>
                </a:extLst>
              </a:tr>
              <a:tr h="727166">
                <a:tc>
                  <a:txBody>
                    <a:bodyPr/>
                    <a:lstStyle/>
                    <a:p>
                      <a:pPr algn="l"/>
                      <a:r>
                        <a:rPr lang="en-US" sz="1600" dirty="0" smtClean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Communication is unclear</a:t>
                      </a:r>
                      <a:endParaRPr lang="en-US" sz="1600" dirty="0">
                        <a:solidFill>
                          <a:schemeClr val="tx1"/>
                        </a:solidFill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anchor="ctr">
                    <a:solidFill>
                      <a:schemeClr val="tx2">
                        <a:lumMod val="10000"/>
                        <a:lumOff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600" dirty="0" smtClean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Channels can separate routine staff updates from other conversations.</a:t>
                      </a:r>
                      <a:endParaRPr lang="en-US" sz="1600" dirty="0">
                        <a:solidFill>
                          <a:schemeClr val="tx1"/>
                        </a:solidFill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anchor="ctr">
                    <a:solidFill>
                      <a:schemeClr val="tx2">
                        <a:lumMod val="10000"/>
                        <a:lumOff val="9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78818490"/>
                  </a:ext>
                </a:extLst>
              </a:tr>
              <a:tr h="727166">
                <a:tc>
                  <a:txBody>
                    <a:bodyPr/>
                    <a:lstStyle/>
                    <a:p>
                      <a:pPr algn="l"/>
                      <a:r>
                        <a:rPr lang="en-US" sz="1600" dirty="0" smtClean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Staff are duplicating work</a:t>
                      </a:r>
                      <a:endParaRPr lang="en-US" sz="1600" dirty="0">
                        <a:solidFill>
                          <a:schemeClr val="tx1"/>
                        </a:solidFill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anchor="ctr">
                    <a:solidFill>
                      <a:schemeClr val="tx2">
                        <a:lumMod val="10000"/>
                        <a:lumOff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600" dirty="0" smtClean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Shared information and files can be accessed by the relevant staff through Teams.</a:t>
                      </a:r>
                      <a:endParaRPr lang="en-US" sz="1600" dirty="0">
                        <a:solidFill>
                          <a:schemeClr val="tx1"/>
                        </a:solidFill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anchor="ctr">
                    <a:solidFill>
                      <a:schemeClr val="tx2">
                        <a:lumMod val="10000"/>
                        <a:lumOff val="9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39861427"/>
                  </a:ext>
                </a:extLst>
              </a:tr>
              <a:tr h="727166">
                <a:tc>
                  <a:txBody>
                    <a:bodyPr/>
                    <a:lstStyle/>
                    <a:p>
                      <a:pPr algn="l"/>
                      <a:r>
                        <a:rPr lang="en-US" sz="1600" dirty="0" smtClean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Different staff groups need to stay informed</a:t>
                      </a:r>
                      <a:endParaRPr lang="en-US" sz="1600" dirty="0">
                        <a:solidFill>
                          <a:schemeClr val="tx1"/>
                        </a:solidFill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anchor="ctr">
                    <a:solidFill>
                      <a:schemeClr val="tx2">
                        <a:lumMod val="10000"/>
                        <a:lumOff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600" dirty="0" smtClean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Support workers, nurses, care coordinators and administrative staff can communicate within the same organized Teams environment. (</a:t>
                      </a:r>
                      <a:r>
                        <a:rPr lang="en-US" sz="1600" dirty="0" err="1" smtClean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Bergield</a:t>
                      </a:r>
                      <a:r>
                        <a:rPr lang="en-US" sz="1600" dirty="0" smtClean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, 2008).</a:t>
                      </a:r>
                      <a:endParaRPr lang="en-US" sz="1600" dirty="0">
                        <a:solidFill>
                          <a:schemeClr val="tx1"/>
                        </a:solidFill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anchor="ctr">
                    <a:solidFill>
                      <a:schemeClr val="tx2">
                        <a:lumMod val="10000"/>
                        <a:lumOff val="9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29952265"/>
                  </a:ext>
                </a:extLst>
              </a:tr>
            </a:tbl>
          </a:graphicData>
        </a:graphic>
      </p:graphicFrame>
      <p:sp>
        <p:nvSpPr>
          <p:cNvPr id="5" name="Rectangle 4"/>
          <p:cNvSpPr/>
          <p:nvPr/>
        </p:nvSpPr>
        <p:spPr>
          <a:xfrm>
            <a:off x="4019688" y="152696"/>
            <a:ext cx="268958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Afsana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Ajaib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(2604334)</a:t>
            </a:r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8842607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12609869-9E80-471B-A487-A53288E0E791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13ACA61-F3A2-2E14-AF0F-D4FA1095F34A}"/>
              </a:ext>
            </a:extLst>
          </p:cNvPr>
          <p:cNvSpPr txBox="1"/>
          <p:nvPr/>
        </p:nvSpPr>
        <p:spPr>
          <a:xfrm>
            <a:off x="755302" y="439498"/>
            <a:ext cx="7250950" cy="1642970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b" anchorCtr="0" forceAA="0" compatLnSpc="1">
            <a:prstTxWarp prst="textNoShape">
              <a:avLst/>
            </a:prstTxWarp>
            <a:normAutofit fontScale="92500" lnSpcReduction="20000"/>
          </a:bodyPr>
          <a:lstStyle/>
          <a:p>
            <a:pPr lvl="1"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1900" b="1" dirty="0" err="1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Saika</a:t>
            </a:r>
            <a:r>
              <a:rPr lang="en-US" sz="1900" b="1" dirty="0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 Begum (2605649</a:t>
            </a:r>
            <a:r>
              <a:rPr lang="en-US" sz="1900" b="1" dirty="0" smtClean="0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)</a:t>
            </a:r>
          </a:p>
          <a:p>
            <a:pPr lvl="1"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1900" b="1" i="0" kern="1200" dirty="0" smtClean="0">
              <a:solidFill>
                <a:schemeClr val="tx1"/>
              </a:solidFill>
              <a:latin typeface="Arial" panose="020B0604020202020204" pitchFamily="34" charset="0"/>
              <a:ea typeface="+mj-ea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100" b="1" i="0" u="sng" kern="1200" dirty="0" smtClean="0">
                <a:solidFill>
                  <a:schemeClr val="tx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Task 4: </a:t>
            </a:r>
            <a:r>
              <a:rPr lang="en-US" sz="3100" b="1" i="0" u="sng" kern="1200" dirty="0" smtClean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How </a:t>
            </a:r>
            <a:r>
              <a:rPr lang="en-US" sz="3100" b="1" u="sng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Microsoft Teams Improves</a:t>
            </a:r>
            <a:r>
              <a:rPr lang="en-US" sz="3100" b="1" i="0" u="sng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Ashford’s Efficiency and Communication</a:t>
            </a:r>
            <a:endParaRPr lang="en-US" sz="3100" b="1" u="sng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31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8B57F69-60C9-1D7D-F19B-4347781BE225}"/>
              </a:ext>
            </a:extLst>
          </p:cNvPr>
          <p:cNvSpPr txBox="1"/>
          <p:nvPr/>
        </p:nvSpPr>
        <p:spPr>
          <a:xfrm>
            <a:off x="1144924" y="2405894"/>
            <a:ext cx="4493878" cy="3535083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 lnSpcReduction="10000"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b="0" i="0" dirty="0"/>
              <a:t>Using Teams as the main platform for </a:t>
            </a:r>
            <a:r>
              <a:rPr lang="en-US" sz="2000" i="0" dirty="0"/>
              <a:t>routine staff communication and daily operational updates</a:t>
            </a:r>
            <a:r>
              <a:rPr lang="en-US" sz="2000" b="0" i="0" dirty="0"/>
              <a:t> could help Ashford create a more consistent and </a:t>
            </a:r>
            <a:r>
              <a:rPr lang="en-US" sz="2000" b="0" i="0" dirty="0" smtClean="0"/>
              <a:t>organized </a:t>
            </a:r>
            <a:r>
              <a:rPr lang="en-US" sz="2000" b="0" i="0" dirty="0"/>
              <a:t>way of working. 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b="0" i="0" dirty="0"/>
              <a:t>Teams supports real time communication and collaboration across different locations (Microsoft, 2026b). </a:t>
            </a:r>
            <a:endParaRPr lang="en-US" sz="20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b="0" i="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b="0" i="0" dirty="0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7004738A-9D34-43E8-97D2-CA0EED4F8BE0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5"/>
            <a:ext cx="4092521" cy="6858000"/>
          </a:xfrm>
          <a:prstGeom prst="rect">
            <a:avLst/>
          </a:prstGeom>
          <a:gradFill>
            <a:gsLst>
              <a:gs pos="8000">
                <a:srgbClr val="000000">
                  <a:alpha val="94000"/>
                </a:srgbClr>
              </a:gs>
              <a:gs pos="100000">
                <a:schemeClr val="accent1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B8B8D07F-F13E-443E-BA68-2D26672D76B9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2"/>
            <a:ext cx="4092521" cy="6400369"/>
          </a:xfrm>
          <a:prstGeom prst="rect">
            <a:avLst/>
          </a:prstGeom>
          <a:gradFill>
            <a:gsLst>
              <a:gs pos="31000">
                <a:schemeClr val="accent1">
                  <a:lumMod val="50000"/>
                  <a:alpha val="0"/>
                </a:schemeClr>
              </a:gs>
              <a:gs pos="100000">
                <a:schemeClr val="accent1">
                  <a:lumMod val="50000"/>
                  <a:alpha val="26000"/>
                </a:scheme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2813A4FA-24A5-41ED-A534-3807D1B2F344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22"/>
            <a:ext cx="4068667" cy="6400389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72000">
                <a:srgbClr val="000000">
                  <a:alpha val="21000"/>
                </a:srgb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C3944F27-CA70-4E84-A51A-E6BF89558979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10"/>
            <a:ext cx="3611467" cy="6857997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93000">
                <a:srgbClr val="000000">
                  <a:alpha val="29000"/>
                </a:srgb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03F73787-EC94-4D35-7971-56A7D519B4F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52614458"/>
              </p:ext>
            </p:extLst>
          </p:nvPr>
        </p:nvGraphicFramePr>
        <p:xfrm>
          <a:off x="6096000" y="1966397"/>
          <a:ext cx="5638800" cy="4568177"/>
        </p:xfrm>
        <a:graphic>
          <a:graphicData uri="http://schemas.openxmlformats.org/drawingml/2006/table">
            <a:tbl>
              <a:tblPr bandRow="1">
                <a:solidFill>
                  <a:schemeClr val="accent1">
                    <a:lumMod val="20000"/>
                    <a:lumOff val="80000"/>
                  </a:schemeClr>
                </a:solidFill>
                <a:tableStyleId>{5C22544A-7EE6-4342-B048-85BDC9FD1C3A}</a:tableStyleId>
              </a:tblPr>
              <a:tblGrid>
                <a:gridCol w="1898204">
                  <a:extLst>
                    <a:ext uri="{9D8B030D-6E8A-4147-A177-3AD203B41FA5}">
                      <a16:colId xmlns:a16="http://schemas.microsoft.com/office/drawing/2014/main" val="3213387715"/>
                    </a:ext>
                  </a:extLst>
                </a:gridCol>
                <a:gridCol w="1986932">
                  <a:extLst>
                    <a:ext uri="{9D8B030D-6E8A-4147-A177-3AD203B41FA5}">
                      <a16:colId xmlns:a16="http://schemas.microsoft.com/office/drawing/2014/main" val="1853295918"/>
                    </a:ext>
                  </a:extLst>
                </a:gridCol>
                <a:gridCol w="1753664">
                  <a:extLst>
                    <a:ext uri="{9D8B030D-6E8A-4147-A177-3AD203B41FA5}">
                      <a16:colId xmlns:a16="http://schemas.microsoft.com/office/drawing/2014/main" val="3262488365"/>
                    </a:ext>
                  </a:extLst>
                </a:gridCol>
              </a:tblGrid>
              <a:tr h="543595">
                <a:tc>
                  <a:txBody>
                    <a:bodyPr/>
                    <a:lstStyle/>
                    <a:p>
                      <a:pPr marL="0" marR="0" algn="l">
                        <a:buNone/>
                      </a:pPr>
                      <a:r>
                        <a:rPr lang="en-US" sz="1400" b="1" u="sng" cap="none" spc="0" dirty="0">
                          <a:solidFill>
                            <a:schemeClr val="tx1"/>
                          </a:solidFill>
                          <a:effectLst/>
                          <a:latin typeface="Arial"/>
                          <a:cs typeface="Arial"/>
                        </a:rPr>
                        <a:t>Ashford’s Problem</a:t>
                      </a:r>
                    </a:p>
                  </a:txBody>
                  <a:tcPr marL="70581" marR="70581" marT="35291" marB="70581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tx2">
                        <a:lumMod val="25000"/>
                        <a:lumOff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l">
                        <a:buNone/>
                      </a:pPr>
                      <a:r>
                        <a:rPr lang="en-US" sz="1400" b="1" u="sng" cap="none" spc="0" dirty="0">
                          <a:solidFill>
                            <a:schemeClr val="tx1"/>
                          </a:solidFill>
                          <a:effectLst/>
                          <a:latin typeface="Arial"/>
                          <a:cs typeface="Arial"/>
                        </a:rPr>
                        <a:t>Teams Solution</a:t>
                      </a:r>
                    </a:p>
                  </a:txBody>
                  <a:tcPr marL="70581" marR="70581" marT="35291" marB="70581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tx2">
                        <a:lumMod val="25000"/>
                        <a:lumOff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l">
                        <a:buNone/>
                      </a:pPr>
                      <a:r>
                        <a:rPr lang="en-US" sz="1400" b="1" u="sng" cap="none" spc="0" dirty="0">
                          <a:solidFill>
                            <a:schemeClr val="tx1"/>
                          </a:solidFill>
                          <a:effectLst/>
                          <a:latin typeface="Arial"/>
                          <a:cs typeface="Arial"/>
                        </a:rPr>
                        <a:t>Expected Improvement</a:t>
                      </a:r>
                    </a:p>
                  </a:txBody>
                  <a:tcPr marL="70581" marR="70581" marT="35291" marB="70581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tx2">
                        <a:lumMod val="25000"/>
                        <a:lumOff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258430"/>
                  </a:ext>
                </a:extLst>
              </a:tr>
              <a:tr h="761363">
                <a:tc>
                  <a:txBody>
                    <a:bodyPr/>
                    <a:lstStyle/>
                    <a:p>
                      <a:pPr marL="0" marR="0" algn="l">
                        <a:buNone/>
                      </a:pPr>
                      <a:r>
                        <a:rPr lang="en-US" sz="1400" cap="none" spc="0">
                          <a:solidFill>
                            <a:schemeClr val="tx1"/>
                          </a:solidFill>
                          <a:effectLst/>
                          <a:latin typeface="Arial"/>
                          <a:cs typeface="Arial"/>
                        </a:rPr>
                        <a:t>Staff work across different locations</a:t>
                      </a:r>
                    </a:p>
                  </a:txBody>
                  <a:tcPr marL="70581" marR="70581" marT="35291" marB="70581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DAE3F3">
                        <a:alpha val="50196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l">
                        <a:buNone/>
                      </a:pPr>
                      <a:r>
                        <a:rPr lang="en-US" sz="1400" cap="none" spc="0" dirty="0">
                          <a:solidFill>
                            <a:schemeClr val="tx1"/>
                          </a:solidFill>
                          <a:effectLst/>
                          <a:latin typeface="Arial"/>
                          <a:cs typeface="Arial"/>
                        </a:rPr>
                        <a:t>Teams allows communication through chats and channels</a:t>
                      </a:r>
                    </a:p>
                  </a:txBody>
                  <a:tcPr marL="70581" marR="70581" marT="35291" marB="70581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DAE3F3">
                        <a:alpha val="50196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l">
                        <a:buNone/>
                      </a:pPr>
                      <a:r>
                        <a:rPr lang="en-US" sz="1400" cap="none" spc="0">
                          <a:solidFill>
                            <a:schemeClr val="tx1"/>
                          </a:solidFill>
                          <a:effectLst/>
                          <a:latin typeface="Arial"/>
                          <a:cs typeface="Arial"/>
                        </a:rPr>
                        <a:t>Staff can stay connected</a:t>
                      </a:r>
                    </a:p>
                  </a:txBody>
                  <a:tcPr marL="70581" marR="70581" marT="35291" marB="70581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DAE3F3">
                        <a:alpha val="50196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11791670"/>
                  </a:ext>
                </a:extLst>
              </a:tr>
              <a:tr h="761363">
                <a:tc>
                  <a:txBody>
                    <a:bodyPr/>
                    <a:lstStyle/>
                    <a:p>
                      <a:pPr marL="0" marR="0" algn="l">
                        <a:buNone/>
                      </a:pPr>
                      <a:r>
                        <a:rPr lang="en-US" sz="1400" cap="none" spc="0" dirty="0">
                          <a:solidFill>
                            <a:schemeClr val="tx1"/>
                          </a:solidFill>
                          <a:effectLst/>
                          <a:latin typeface="Arial"/>
                          <a:cs typeface="Arial"/>
                        </a:rPr>
                        <a:t>Missed updates</a:t>
                      </a:r>
                    </a:p>
                  </a:txBody>
                  <a:tcPr marL="70581" marR="70581" marT="35291" marB="70581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algn="l">
                        <a:buNone/>
                      </a:pPr>
                      <a:r>
                        <a:rPr lang="en-US" sz="1400" cap="none" spc="0" dirty="0">
                          <a:solidFill>
                            <a:schemeClr val="tx1"/>
                          </a:solidFill>
                          <a:effectLst/>
                          <a:latin typeface="Arial"/>
                          <a:cs typeface="Arial"/>
                        </a:rPr>
                        <a:t>Daily updates can be posted in a central team/channel</a:t>
                      </a:r>
                    </a:p>
                  </a:txBody>
                  <a:tcPr marL="70581" marR="70581" marT="35291" marB="70581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algn="l">
                        <a:buNone/>
                      </a:pPr>
                      <a:r>
                        <a:rPr lang="en-US" sz="1400" cap="none" spc="0" dirty="0">
                          <a:solidFill>
                            <a:schemeClr val="tx1"/>
                          </a:solidFill>
                          <a:effectLst/>
                          <a:latin typeface="Arial"/>
                          <a:cs typeface="Arial"/>
                        </a:rPr>
                        <a:t>Easier for staff to find important updates</a:t>
                      </a:r>
                    </a:p>
                  </a:txBody>
                  <a:tcPr marL="70581" marR="70581" marT="35291" marB="70581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26029121"/>
                  </a:ext>
                </a:extLst>
              </a:tr>
              <a:tr h="761363">
                <a:tc>
                  <a:txBody>
                    <a:bodyPr/>
                    <a:lstStyle/>
                    <a:p>
                      <a:pPr marL="0" marR="0" algn="l">
                        <a:buNone/>
                      </a:pPr>
                      <a:r>
                        <a:rPr lang="en-US" sz="1400" cap="none" spc="0" dirty="0">
                          <a:solidFill>
                            <a:schemeClr val="tx1"/>
                          </a:solidFill>
                          <a:effectLst/>
                          <a:latin typeface="Arial"/>
                          <a:cs typeface="Arial"/>
                        </a:rPr>
                        <a:t>Duplicated work</a:t>
                      </a:r>
                    </a:p>
                  </a:txBody>
                  <a:tcPr marL="70581" marR="70581" marT="35291" marB="70581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DAE3F3">
                        <a:alpha val="50196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l">
                        <a:buNone/>
                      </a:pPr>
                      <a:r>
                        <a:rPr lang="en-US" sz="1400" cap="none" spc="0" dirty="0">
                          <a:solidFill>
                            <a:schemeClr val="tx1"/>
                          </a:solidFill>
                          <a:effectLst/>
                          <a:latin typeface="Arial"/>
                          <a:cs typeface="Arial"/>
                        </a:rPr>
                        <a:t>Shared files can be accessed through Teams</a:t>
                      </a:r>
                    </a:p>
                  </a:txBody>
                  <a:tcPr marL="70581" marR="70581" marT="35291" marB="70581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DAE3F3">
                        <a:alpha val="50196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l">
                        <a:buNone/>
                      </a:pPr>
                      <a:r>
                        <a:rPr lang="en-US" sz="1400" cap="none" spc="0" dirty="0">
                          <a:solidFill>
                            <a:schemeClr val="tx1"/>
                          </a:solidFill>
                          <a:effectLst/>
                          <a:latin typeface="Arial"/>
                          <a:cs typeface="Arial"/>
                        </a:rPr>
                        <a:t>Less unnecessary duplication</a:t>
                      </a:r>
                    </a:p>
                  </a:txBody>
                  <a:tcPr marL="70581" marR="70581" marT="35291" marB="70581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DAE3F3">
                        <a:alpha val="50196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15128865"/>
                  </a:ext>
                </a:extLst>
              </a:tr>
              <a:tr h="761363">
                <a:tc>
                  <a:txBody>
                    <a:bodyPr/>
                    <a:lstStyle/>
                    <a:p>
                      <a:pPr marL="0" marR="0" algn="l">
                        <a:buNone/>
                      </a:pPr>
                      <a:r>
                        <a:rPr lang="en-US" sz="1400" cap="none" spc="0">
                          <a:solidFill>
                            <a:schemeClr val="tx1"/>
                          </a:solidFill>
                          <a:effectLst/>
                          <a:latin typeface="Arial"/>
                          <a:cs typeface="Arial"/>
                        </a:rPr>
                        <a:t>Unclear communication</a:t>
                      </a:r>
                    </a:p>
                  </a:txBody>
                  <a:tcPr marL="70581" marR="70581" marT="35291" marB="70581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algn="l">
                        <a:buNone/>
                      </a:pPr>
                      <a:r>
                        <a:rPr lang="en-US" sz="1400" cap="none" spc="0" dirty="0">
                          <a:solidFill>
                            <a:schemeClr val="tx1"/>
                          </a:solidFill>
                          <a:effectLst/>
                          <a:latin typeface="Arial"/>
                          <a:cs typeface="Arial"/>
                        </a:rPr>
                        <a:t>Dedicated channels can organise conversations</a:t>
                      </a:r>
                    </a:p>
                  </a:txBody>
                  <a:tcPr marL="70581" marR="70581" marT="35291" marB="70581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algn="l">
                        <a:buNone/>
                      </a:pPr>
                      <a:r>
                        <a:rPr lang="en-US" sz="1400" cap="none" spc="0">
                          <a:solidFill>
                            <a:schemeClr val="tx1"/>
                          </a:solidFill>
                          <a:effectLst/>
                          <a:latin typeface="Arial"/>
                          <a:cs typeface="Arial"/>
                        </a:rPr>
                        <a:t>Clearer communication</a:t>
                      </a:r>
                    </a:p>
                  </a:txBody>
                  <a:tcPr marL="70581" marR="70581" marT="35291" marB="70581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446182569"/>
                  </a:ext>
                </a:extLst>
              </a:tr>
              <a:tr h="979130">
                <a:tc>
                  <a:txBody>
                    <a:bodyPr/>
                    <a:lstStyle/>
                    <a:p>
                      <a:pPr marL="0" marR="0" algn="l">
                        <a:buNone/>
                      </a:pPr>
                      <a:r>
                        <a:rPr lang="en-US" sz="1400" cap="none" spc="0">
                          <a:solidFill>
                            <a:schemeClr val="tx1"/>
                          </a:solidFill>
                          <a:effectLst/>
                          <a:latin typeface="Arial"/>
                          <a:cs typeface="Arial"/>
                        </a:rPr>
                        <a:t>Staff are unsure which Microsoft 365 tool to use</a:t>
                      </a:r>
                    </a:p>
                  </a:txBody>
                  <a:tcPr marL="70581" marR="70581" marT="35291" marB="70581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DAE3F3">
                        <a:alpha val="50196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l">
                        <a:buNone/>
                      </a:pPr>
                      <a:r>
                        <a:rPr lang="en-US" sz="1400" cap="none" spc="0" dirty="0">
                          <a:solidFill>
                            <a:schemeClr val="tx1"/>
                          </a:solidFill>
                          <a:effectLst/>
                          <a:latin typeface="Arial"/>
                          <a:cs typeface="Arial"/>
                        </a:rPr>
                        <a:t>Teams becomes the agreed tool for staff communication and daily updates</a:t>
                      </a:r>
                    </a:p>
                  </a:txBody>
                  <a:tcPr marL="70581" marR="70581" marT="35291" marB="70581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DAE3F3">
                        <a:alpha val="50196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400" cap="none" spc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Clearer and more consistent use</a:t>
                      </a:r>
                    </a:p>
                  </a:txBody>
                  <a:tcPr marL="70581" marR="70581" marT="35291" marB="70581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DAE3F3">
                        <a:alpha val="50196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7649823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0293882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411480" y="160020"/>
            <a:ext cx="11338560" cy="10515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/>
            <a:r>
              <a:rPr lang="en-US" b="1" dirty="0" err="1">
                <a:solidFill>
                  <a:srgbClr val="1111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Anisa</a:t>
            </a:r>
            <a:r>
              <a:rPr lang="en-US" b="1" dirty="0">
                <a:solidFill>
                  <a:srgbClr val="1111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Majid (2535044)</a:t>
            </a:r>
          </a:p>
          <a:p>
            <a:pPr marL="0" indent="0">
              <a:buNone/>
            </a:pPr>
            <a:r>
              <a:rPr lang="en-US" sz="3400" b="1" u="sng" dirty="0" smtClean="0">
                <a:solidFill>
                  <a:srgbClr val="1111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Task 5: Advantages </a:t>
            </a:r>
            <a:r>
              <a:rPr lang="en-US" sz="3400" b="1" u="sng" dirty="0">
                <a:solidFill>
                  <a:srgbClr val="1111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and Limitations of MS </a:t>
            </a:r>
            <a:r>
              <a:rPr lang="en-US" sz="3400" b="1" u="sng" dirty="0" smtClean="0">
                <a:solidFill>
                  <a:srgbClr val="1111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Teams</a:t>
            </a:r>
            <a:endParaRPr lang="en-US" sz="3400" dirty="0"/>
          </a:p>
        </p:txBody>
      </p:sp>
      <p:sp>
        <p:nvSpPr>
          <p:cNvPr id="3" name="Text 1"/>
          <p:cNvSpPr txBox="1"/>
          <p:nvPr/>
        </p:nvSpPr>
        <p:spPr>
          <a:xfrm>
            <a:off x="411480" y="1005840"/>
            <a:ext cx="1133856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dirty="0">
                <a:solidFill>
                  <a:srgbClr val="11111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Microsoft Teams can address Ashford’s communication problems, but only if its risks are managed, particularly around confidential service user information.</a:t>
            </a:r>
            <a:endParaRPr lang="en-US" sz="2000" dirty="0"/>
          </a:p>
        </p:txBody>
      </p:sp>
      <p:graphicFrame>
        <p:nvGraphicFramePr>
          <p:cNvPr id="4" name="Table 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46001789"/>
              </p:ext>
            </p:extLst>
          </p:nvPr>
        </p:nvGraphicFramePr>
        <p:xfrm>
          <a:off x="411480" y="1965960"/>
          <a:ext cx="11338560" cy="4480560"/>
        </p:xfrm>
        <a:graphic>
          <a:graphicData uri="http://schemas.openxmlformats.org/drawingml/2006/table">
            <a:tbl>
              <a:tblPr/>
              <a:tblGrid>
                <a:gridCol w="566928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66928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457200"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2000" b="1" u="sng" dirty="0">
                          <a:solidFill>
                            <a:srgbClr val="111111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Advantages</a:t>
                      </a:r>
                      <a:endParaRPr lang="en-US" sz="20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109728" marR="109728" marT="54864" marB="54864" anchor="ctr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9CCEB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2000" b="1" u="sng" dirty="0">
                          <a:solidFill>
                            <a:srgbClr val="111111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Limitations</a:t>
                      </a:r>
                      <a:endParaRPr lang="en-US" sz="20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109728" marR="109728" marT="54864" marB="54864" anchor="ctr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9CCE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804672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 dirty="0">
                          <a:solidFill>
                            <a:srgbClr val="111111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Chat, calls and videos connect staff working in different environments such as care homes, supported living and the office (Microsoft, 2026b)</a:t>
                      </a:r>
                      <a:endParaRPr lang="en-US" sz="14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109728" marR="109728" marT="54864" marB="54864" anchor="ctr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E5F5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 dirty="0">
                          <a:solidFill>
                            <a:srgbClr val="111111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Relies on mobile signal or data in service users’ homes; poor coverage can still lead to missed updates</a:t>
                      </a:r>
                      <a:endParaRPr lang="en-US" sz="14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109728" marR="109728" marT="54864" marB="54864" anchor="ctr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E5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804672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 dirty="0">
                          <a:solidFill>
                            <a:srgbClr val="111111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Channels group updates by topic, this makes important messages easier to find compared to busy inboxes (Microsoft, 2026f)</a:t>
                      </a:r>
                      <a:endParaRPr lang="en-US" sz="14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109728" marR="109728" marT="54864" marB="54864" anchor="ctr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E7F3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 dirty="0">
                          <a:solidFill>
                            <a:srgbClr val="111111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Risk of confidential information being shared; messages do not replace the formal care record (NHS England Transformation Directorate, n.d.)</a:t>
                      </a:r>
                      <a:endParaRPr lang="en-US" sz="14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109728" marR="109728" marT="54864" marB="54864" anchor="ctr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E7F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804672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 dirty="0">
                          <a:solidFill>
                            <a:srgbClr val="111111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Files shared in a channel give everyone one current version, reducing duplicated work (Microsoft, 2026a)</a:t>
                      </a:r>
                      <a:endParaRPr lang="en-US" sz="14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109728" marR="109728" marT="54864" marB="54864" anchor="ctr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E5F5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 dirty="0">
                          <a:solidFill>
                            <a:srgbClr val="111111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Staff using their own phones raises device security and data protection risks (NHS England Transformation Directorate, n.d.)</a:t>
                      </a:r>
                      <a:endParaRPr lang="en-US" sz="14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109728" marR="109728" marT="54864" marB="54864" anchor="ctr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E5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804672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 dirty="0">
                          <a:solidFill>
                            <a:srgbClr val="111111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Teams is part of the Microsoft 365 environment Ashford already uses, linking with Outlook and SharePoint automatically</a:t>
                      </a:r>
                      <a:endParaRPr lang="en-US" sz="14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109728" marR="109728" marT="54864" marB="54864" anchor="ctr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E7F3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 dirty="0">
                          <a:solidFill>
                            <a:srgbClr val="111111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Too many channels, chats and notifications can cause information overload</a:t>
                      </a:r>
                      <a:endParaRPr lang="en-US" sz="14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109728" marR="109728" marT="54864" marB="54864" anchor="ctr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E7F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804672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 dirty="0">
                          <a:solidFill>
                            <a:srgbClr val="111111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Designed to support frontline workers, who can check updates from a mobile or iPad between visits (Microsoft, 2026c)</a:t>
                      </a:r>
                      <a:endParaRPr lang="en-US" sz="14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109728" marR="109728" marT="54864" marB="54864" anchor="ctr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E5F5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 dirty="0">
                          <a:solidFill>
                            <a:srgbClr val="111111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Staff with lower digital confidence need training, so adoption may be difficult at first</a:t>
                      </a:r>
                      <a:endParaRPr lang="en-US" sz="14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109728" marR="109728" marT="54864" marB="54864" anchor="ctr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E5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411480" y="548640"/>
            <a:ext cx="11338560" cy="10515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3400" b="1" u="sng" dirty="0" smtClean="0">
                <a:solidFill>
                  <a:srgbClr val="1111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Task 6: Microsoft </a:t>
            </a:r>
            <a:r>
              <a:rPr lang="en-US" sz="3400" b="1" u="sng" dirty="0">
                <a:solidFill>
                  <a:srgbClr val="1111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Teams at Ashford: What We Recommend</a:t>
            </a:r>
            <a:endParaRPr lang="en-US" sz="3400" dirty="0"/>
          </a:p>
        </p:txBody>
      </p:sp>
      <p:sp>
        <p:nvSpPr>
          <p:cNvPr id="3" name="Text 1"/>
          <p:cNvSpPr txBox="1"/>
          <p:nvPr/>
        </p:nvSpPr>
        <p:spPr>
          <a:xfrm>
            <a:off x="411480" y="1737360"/>
            <a:ext cx="3566160" cy="42062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800" dirty="0">
                <a:solidFill>
                  <a:srgbClr val="11111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Ashford should introduce MS Teams in planned stages rather than all at once. </a:t>
            </a:r>
          </a:p>
          <a:p>
            <a:pPr marL="0" indent="0">
              <a:buNone/>
            </a:pPr>
            <a:endParaRPr lang="en-US" dirty="0">
              <a:solidFill>
                <a:srgbClr val="111111"/>
              </a:solidFill>
              <a:latin typeface="Calibri" pitchFamily="34" charset="0"/>
              <a:ea typeface="Calibri" pitchFamily="34" charset="-122"/>
              <a:cs typeface="Calibri" pitchFamily="34" charset="-120"/>
            </a:endParaRPr>
          </a:p>
          <a:p>
            <a:pPr marL="0" indent="0">
              <a:buNone/>
            </a:pPr>
            <a:r>
              <a:rPr lang="en-US" sz="1800" dirty="0">
                <a:solidFill>
                  <a:srgbClr val="11111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Clear rules, a simple structure and support for staff will help Teams become the agreed tool for routine communication and daily updates</a:t>
            </a:r>
            <a:r>
              <a:rPr lang="en-US" dirty="0">
                <a:solidFill>
                  <a:srgbClr val="11111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.</a:t>
            </a:r>
          </a:p>
          <a:p>
            <a:pPr marL="0" indent="0">
              <a:buNone/>
            </a:pPr>
            <a:endParaRPr lang="en-US" dirty="0">
              <a:solidFill>
                <a:srgbClr val="111111"/>
              </a:solidFill>
              <a:latin typeface="Calibri" pitchFamily="34" charset="0"/>
              <a:ea typeface="Calibri" pitchFamily="34" charset="-122"/>
              <a:cs typeface="Calibri" pitchFamily="34" charset="-120"/>
            </a:endParaRPr>
          </a:p>
          <a:p>
            <a:pPr marL="0" indent="0">
              <a:buNone/>
            </a:pPr>
            <a:r>
              <a:rPr lang="en-GB" dirty="0"/>
              <a:t>Microsoft (2026c) recommends starting simple, involving frontline managers and collecting staff feedback during a pilot before rolling out more widely.</a:t>
            </a:r>
          </a:p>
        </p:txBody>
      </p:sp>
      <p:graphicFrame>
        <p:nvGraphicFramePr>
          <p:cNvPr id="4" name="Table 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77625509"/>
              </p:ext>
            </p:extLst>
          </p:nvPr>
        </p:nvGraphicFramePr>
        <p:xfrm>
          <a:off x="4343400" y="1600200"/>
          <a:ext cx="7406640" cy="4895088"/>
        </p:xfrm>
        <a:graphic>
          <a:graphicData uri="http://schemas.openxmlformats.org/drawingml/2006/table">
            <a:tbl>
              <a:tblPr/>
              <a:tblGrid>
                <a:gridCol w="201168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61188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78308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457200"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800" b="1" u="sng" dirty="0">
                          <a:solidFill>
                            <a:srgbClr val="111111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Recommendation</a:t>
                      </a:r>
                      <a:endParaRPr lang="en-US" sz="18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T="54864" marB="54864" anchor="ctr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9CCEB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800" b="1" u="sng" dirty="0">
                          <a:solidFill>
                            <a:srgbClr val="111111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Action for Ashford</a:t>
                      </a:r>
                      <a:endParaRPr lang="en-US" sz="18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T="54864" marB="54864" anchor="ctr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9CCEB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800" b="1" u="sng" dirty="0">
                          <a:solidFill>
                            <a:srgbClr val="111111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Expected Benefit</a:t>
                      </a:r>
                      <a:endParaRPr lang="en-US" sz="18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T="54864" marB="54864" anchor="ctr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9CCE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86868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 b="1" dirty="0">
                          <a:solidFill>
                            <a:srgbClr val="111111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Agree clear rules</a:t>
                      </a:r>
                      <a:endParaRPr lang="en-US" sz="14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T="54864" marB="54864" anchor="ctr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E5F5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 dirty="0">
                          <a:solidFill>
                            <a:srgbClr val="111111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Teams for routine updates, the care record system for care notes, email for external contacts</a:t>
                      </a:r>
                      <a:endParaRPr lang="en-US" sz="14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T="54864" marB="54864" anchor="ctr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E5F5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 dirty="0">
                          <a:solidFill>
                            <a:srgbClr val="111111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Staff know which tool to use</a:t>
                      </a:r>
                      <a:endParaRPr lang="en-US" sz="14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T="54864" marB="54864" anchor="ctr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E5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86868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 b="1" dirty="0">
                          <a:solidFill>
                            <a:srgbClr val="111111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Keep the structure simple</a:t>
                      </a:r>
                      <a:endParaRPr lang="en-US" sz="14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T="54864" marB="54864" anchor="ctr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E7F3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 dirty="0">
                          <a:solidFill>
                            <a:srgbClr val="111111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One Ashford team with channels such as Daily Updates, Rota &amp; Cover </a:t>
                      </a:r>
                      <a:r>
                        <a:rPr lang="en-US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and Office Notices </a:t>
                      </a:r>
                      <a:r>
                        <a:rPr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Microsoft (2026e)</a:t>
                      </a:r>
                      <a:endParaRPr lang="en-US" sz="140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T="54864" marB="54864" anchor="ctr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E7F3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 dirty="0">
                          <a:solidFill>
                            <a:srgbClr val="111111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Updates are easy to find</a:t>
                      </a:r>
                      <a:endParaRPr lang="en-US" sz="14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T="54864" marB="54864" anchor="ctr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E7F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86868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 b="1" dirty="0">
                          <a:solidFill>
                            <a:srgbClr val="111111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Protect information</a:t>
                      </a:r>
                      <a:endParaRPr lang="en-US" sz="14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T="54864" marB="54864" anchor="ctr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E5F5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 dirty="0">
                          <a:solidFill>
                            <a:srgbClr val="111111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Complete a DPIA, switch on two-step verification, limit service user details in messages (NHS England Transformation Directorate, n.d.)</a:t>
                      </a:r>
                      <a:endParaRPr lang="en-US" sz="14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T="54864" marB="54864" anchor="ctr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E5F5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 dirty="0">
                          <a:solidFill>
                            <a:srgbClr val="111111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Safer handling of confidential data</a:t>
                      </a:r>
                      <a:endParaRPr lang="en-US" sz="14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T="54864" marB="54864" anchor="ctr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E5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86868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 b="1" dirty="0">
                          <a:solidFill>
                            <a:srgbClr val="111111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Pilot, then roll out</a:t>
                      </a:r>
                      <a:endParaRPr lang="en-US" sz="14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T="54864" marB="54864" anchor="ctr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E7F3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 dirty="0">
                          <a:solidFill>
                            <a:srgbClr val="111111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Start with one team or location, gather feedback, then extend across all settings</a:t>
                      </a:r>
                      <a:r>
                        <a:rPr lang="en-US" sz="1400" baseline="30000" dirty="0">
                          <a:solidFill>
                            <a:srgbClr val="111111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 </a:t>
                      </a:r>
                      <a:r>
                        <a:rPr lang="en-GB" sz="1400" dirty="0"/>
                        <a:t>Microsoft (2026c)</a:t>
                      </a:r>
                      <a:endParaRPr lang="en-US" sz="14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T="54864" marB="54864" anchor="ctr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E7F3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 dirty="0">
                          <a:solidFill>
                            <a:srgbClr val="111111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Problems fixed early</a:t>
                      </a:r>
                      <a:endParaRPr lang="en-US" sz="14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T="54864" marB="54864" anchor="ctr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E7F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86868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 b="1" dirty="0">
                          <a:solidFill>
                            <a:srgbClr val="111111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Train and review</a:t>
                      </a:r>
                      <a:endParaRPr lang="en-US" sz="14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T="54864" marB="54864" anchor="ctr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E5F5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 dirty="0">
                          <a:solidFill>
                            <a:srgbClr val="111111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Short training, quick guides and digital champions; review missed updates after 3 months</a:t>
                      </a:r>
                      <a:endParaRPr lang="en-US" sz="14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T="54864" marB="54864" anchor="ctr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E5F5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 dirty="0">
                          <a:solidFill>
                            <a:srgbClr val="111111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Confident, consistent use</a:t>
                      </a:r>
                      <a:endParaRPr lang="en-US" sz="14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T="54864" marB="54864" anchor="ctr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E5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5" name="Rectangle 4"/>
          <p:cNvSpPr/>
          <p:nvPr/>
        </p:nvSpPr>
        <p:spPr>
          <a:xfrm>
            <a:off x="4075959" y="102672"/>
            <a:ext cx="258275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b="1" dirty="0" err="1">
                <a:solidFill>
                  <a:srgbClr val="1111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Anisa</a:t>
            </a:r>
            <a:r>
              <a:rPr lang="en-US" b="1" dirty="0">
                <a:solidFill>
                  <a:srgbClr val="1111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Majid (2535044)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BC51310-7BBD-970D-BD0B-583803DD28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US" sz="4000">
                <a:solidFill>
                  <a:srgbClr val="FFFFFF"/>
                </a:solidFill>
              </a:rPr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773D3F-E3A1-72D5-9141-59151D654E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599" y="1885280"/>
            <a:ext cx="9724031" cy="4698400"/>
          </a:xfrm>
        </p:spPr>
        <p:txBody>
          <a:bodyPr vert="horz" lIns="91440" tIns="45720" rIns="91440" bIns="45720" rtlCol="0" anchor="ctr">
            <a:normAutofit fontScale="77500" lnSpcReduction="20000"/>
          </a:bodyPr>
          <a:lstStyle/>
          <a:p>
            <a:pPr marL="457200" indent="-457200">
              <a:lnSpc>
                <a:spcPct val="110000"/>
              </a:lnSpc>
              <a:buFont typeface="+mj-lt"/>
              <a:buAutoNum type="arabicPeriod"/>
            </a:pPr>
            <a:r>
              <a:rPr lang="en-US" sz="2000" dirty="0" err="1">
                <a:solidFill>
                  <a:srgbClr val="111111"/>
                </a:solidFill>
                <a:highlight>
                  <a:srgbClr val="FCFCFC"/>
                </a:highlight>
                <a:latin typeface="Calibri" pitchFamily="34" charset="0"/>
                <a:ea typeface="Calibri" pitchFamily="34" charset="-122"/>
                <a:cs typeface="Calibri" pitchFamily="34" charset="-120"/>
              </a:rPr>
              <a:t>Ardichvili</a:t>
            </a:r>
            <a:r>
              <a:rPr lang="en-US" sz="2000" dirty="0">
                <a:solidFill>
                  <a:srgbClr val="111111"/>
                </a:solidFill>
                <a:highlight>
                  <a:srgbClr val="FCFCFC"/>
                </a:highlight>
                <a:latin typeface="Calibri" pitchFamily="34" charset="0"/>
                <a:ea typeface="Calibri" pitchFamily="34" charset="-122"/>
                <a:cs typeface="Calibri" pitchFamily="34" charset="-120"/>
              </a:rPr>
              <a:t>, A., Page, V. and </a:t>
            </a:r>
            <a:r>
              <a:rPr lang="en-US" sz="2000" dirty="0" err="1">
                <a:solidFill>
                  <a:srgbClr val="111111"/>
                </a:solidFill>
                <a:highlight>
                  <a:srgbClr val="FCFCFC"/>
                </a:highlight>
                <a:latin typeface="Calibri" pitchFamily="34" charset="0"/>
                <a:ea typeface="Calibri" pitchFamily="34" charset="-122"/>
                <a:cs typeface="Calibri" pitchFamily="34" charset="-120"/>
              </a:rPr>
              <a:t>Wentling</a:t>
            </a:r>
            <a:r>
              <a:rPr lang="en-US" sz="2000" dirty="0">
                <a:solidFill>
                  <a:srgbClr val="111111"/>
                </a:solidFill>
                <a:highlight>
                  <a:srgbClr val="FCFCFC"/>
                </a:highlight>
                <a:latin typeface="Calibri" pitchFamily="34" charset="0"/>
                <a:ea typeface="Calibri" pitchFamily="34" charset="-122"/>
                <a:cs typeface="Calibri" pitchFamily="34" charset="-120"/>
              </a:rPr>
              <a:t>, T. (2003). Motivation and barriers to participation in virtual knowledge-sharing communities of practice. Journal of Knowledge Management.: </a:t>
            </a:r>
            <a:r>
              <a:rPr lang="en-US" sz="2100" u="sng" dirty="0">
                <a:solidFill>
                  <a:srgbClr val="0563C1"/>
                </a:solidFill>
                <a:highlight>
                  <a:srgbClr val="FCFCFC"/>
                </a:highlight>
                <a:latin typeface="Calibri" pitchFamily="34" charset="0"/>
                <a:ea typeface="Calibri" pitchFamily="34" charset="-122"/>
                <a:cs typeface="Calibri" pitchFamily="34" charset="-120"/>
                <a:hlinkClick r:id="rId2" action="ppaction://hlinkfile"/>
              </a:rPr>
              <a:t>10.1108/13673270310463626</a:t>
            </a:r>
            <a:endParaRPr lang="en-US" sz="2100" u="sng" dirty="0">
              <a:solidFill>
                <a:srgbClr val="0563C1"/>
              </a:solidFill>
              <a:highlight>
                <a:srgbClr val="FCFCFC"/>
              </a:highlight>
              <a:latin typeface="Calibri" pitchFamily="34" charset="0"/>
              <a:ea typeface="Calibri" pitchFamily="34" charset="-122"/>
              <a:cs typeface="Calibri" pitchFamily="34" charset="-120"/>
            </a:endParaRPr>
          </a:p>
          <a:p>
            <a:pPr marL="457200" indent="-457200">
              <a:lnSpc>
                <a:spcPct val="110000"/>
              </a:lnSpc>
              <a:buFont typeface="+mj-lt"/>
              <a:buAutoNum type="arabicPeriod"/>
            </a:pPr>
            <a:r>
              <a:rPr lang="en-US" sz="2000" dirty="0" err="1">
                <a:solidFill>
                  <a:srgbClr val="111111"/>
                </a:solidFill>
                <a:highlight>
                  <a:srgbClr val="FCFCFC"/>
                </a:highlight>
                <a:latin typeface="Calibri" pitchFamily="34" charset="0"/>
                <a:ea typeface="Calibri" pitchFamily="34" charset="-122"/>
                <a:cs typeface="Calibri" pitchFamily="34" charset="-120"/>
              </a:rPr>
              <a:t>Bergiel</a:t>
            </a:r>
            <a:r>
              <a:rPr lang="en-US" sz="2000" dirty="0">
                <a:solidFill>
                  <a:srgbClr val="111111"/>
                </a:solidFill>
                <a:highlight>
                  <a:srgbClr val="FCFCFC"/>
                </a:highlight>
                <a:latin typeface="Calibri" pitchFamily="34" charset="0"/>
                <a:ea typeface="Calibri" pitchFamily="34" charset="-122"/>
                <a:cs typeface="Calibri" pitchFamily="34" charset="-120"/>
              </a:rPr>
              <a:t>, B.J., </a:t>
            </a:r>
            <a:r>
              <a:rPr lang="en-US" sz="2000" dirty="0" err="1">
                <a:solidFill>
                  <a:srgbClr val="111111"/>
                </a:solidFill>
                <a:highlight>
                  <a:srgbClr val="FCFCFC"/>
                </a:highlight>
                <a:latin typeface="Calibri" pitchFamily="34" charset="0"/>
                <a:ea typeface="Calibri" pitchFamily="34" charset="-122"/>
                <a:cs typeface="Calibri" pitchFamily="34" charset="-120"/>
              </a:rPr>
              <a:t>Bergield</a:t>
            </a:r>
            <a:r>
              <a:rPr lang="en-US" sz="2000" dirty="0">
                <a:solidFill>
                  <a:srgbClr val="111111"/>
                </a:solidFill>
                <a:highlight>
                  <a:srgbClr val="FCFCFC"/>
                </a:highlight>
                <a:latin typeface="Calibri" pitchFamily="34" charset="0"/>
                <a:ea typeface="Calibri" pitchFamily="34" charset="-122"/>
                <a:cs typeface="Calibri" pitchFamily="34" charset="-120"/>
              </a:rPr>
              <a:t>, E.B. and </a:t>
            </a:r>
            <a:r>
              <a:rPr lang="en-US" sz="2000" dirty="0" err="1">
                <a:solidFill>
                  <a:srgbClr val="111111"/>
                </a:solidFill>
                <a:highlight>
                  <a:srgbClr val="FCFCFC"/>
                </a:highlight>
                <a:latin typeface="Calibri" pitchFamily="34" charset="0"/>
                <a:ea typeface="Calibri" pitchFamily="34" charset="-122"/>
                <a:cs typeface="Calibri" pitchFamily="34" charset="-120"/>
              </a:rPr>
              <a:t>Balsmeier</a:t>
            </a:r>
            <a:r>
              <a:rPr lang="en-US" sz="2000" dirty="0">
                <a:solidFill>
                  <a:srgbClr val="111111"/>
                </a:solidFill>
                <a:highlight>
                  <a:srgbClr val="FCFCFC"/>
                </a:highlight>
                <a:latin typeface="Calibri" pitchFamily="34" charset="0"/>
                <a:ea typeface="Calibri" pitchFamily="34" charset="-122"/>
                <a:cs typeface="Calibri" pitchFamily="34" charset="-120"/>
              </a:rPr>
              <a:t>, P.W. (2008). Nature of virtual teams: a summary of their advantages and disadvantages. Management Research News</a:t>
            </a:r>
            <a:r>
              <a:rPr lang="en-US" sz="2100" u="sng" dirty="0">
                <a:solidFill>
                  <a:srgbClr val="0563C1"/>
                </a:solidFill>
                <a:highlight>
                  <a:srgbClr val="FCFCFC"/>
                </a:highlight>
                <a:latin typeface="Calibri" pitchFamily="34" charset="0"/>
                <a:ea typeface="Calibri" pitchFamily="34" charset="-122"/>
                <a:cs typeface="Calibri" pitchFamily="34" charset="-120"/>
              </a:rPr>
              <a:t>: </a:t>
            </a:r>
            <a:r>
              <a:rPr lang="en-US" sz="2100" u="sng" dirty="0">
                <a:solidFill>
                  <a:srgbClr val="0563C1"/>
                </a:solidFill>
                <a:highlight>
                  <a:srgbClr val="FCFCFC"/>
                </a:highlight>
                <a:latin typeface="Calibri" pitchFamily="34" charset="0"/>
                <a:ea typeface="Calibri" pitchFamily="34" charset="-122"/>
                <a:cs typeface="Calibri" pitchFamily="34" charset="-120"/>
                <a:hlinkClick r:id="rId3" action="ppaction://hlinkfile"/>
              </a:rPr>
              <a:t>10.1108/01409170810846821</a:t>
            </a:r>
            <a:endParaRPr lang="en-US" sz="2100" u="sng" dirty="0">
              <a:solidFill>
                <a:srgbClr val="0563C1"/>
              </a:solidFill>
              <a:highlight>
                <a:srgbClr val="FCFCFC"/>
              </a:highlight>
              <a:latin typeface="Calibri" pitchFamily="34" charset="0"/>
              <a:ea typeface="Calibri" pitchFamily="34" charset="-122"/>
              <a:cs typeface="Calibri" pitchFamily="34" charset="-120"/>
            </a:endParaRPr>
          </a:p>
          <a:p>
            <a:pPr marL="457200" indent="-457200">
              <a:lnSpc>
                <a:spcPct val="110000"/>
              </a:lnSpc>
              <a:buFont typeface="+mj-lt"/>
              <a:buAutoNum type="arabicPeriod"/>
            </a:pPr>
            <a:r>
              <a:rPr lang="en-US" sz="2000" dirty="0">
                <a:solidFill>
                  <a:srgbClr val="111111"/>
                </a:solidFill>
                <a:highlight>
                  <a:srgbClr val="FCFCFC"/>
                </a:highlight>
                <a:latin typeface="Calibri" pitchFamily="34" charset="0"/>
                <a:ea typeface="Calibri" pitchFamily="34" charset="-122"/>
                <a:cs typeface="Calibri" pitchFamily="34" charset="-120"/>
              </a:rPr>
              <a:t>Hargreaves, C., Clarke, A.P. and Lester, K.R. (2022) Microsoft Teams and team performance in the COVID-19 pandemic within an NHS Trust Community Service in North-West England: </a:t>
            </a:r>
            <a:r>
              <a:rPr lang="en-US" sz="2100" u="sng" dirty="0">
                <a:solidFill>
                  <a:srgbClr val="0563C1"/>
                </a:solidFill>
                <a:highlight>
                  <a:srgbClr val="FCFCFC"/>
                </a:highlight>
                <a:latin typeface="Calibri" pitchFamily="34" charset="0"/>
                <a:ea typeface="Calibri" pitchFamily="34" charset="-122"/>
                <a:cs typeface="Calibri" pitchFamily="34" charset="-120"/>
                <a:hlinkClick r:id="rId4"/>
              </a:rPr>
              <a:t>https://knowledge.lancashire.ac.uk/id/eprint/40642/</a:t>
            </a:r>
            <a:endParaRPr lang="en-US" sz="2100" u="sng" dirty="0">
              <a:solidFill>
                <a:srgbClr val="0563C1"/>
              </a:solidFill>
              <a:highlight>
                <a:srgbClr val="FCFCFC"/>
              </a:highlight>
              <a:latin typeface="Calibri" pitchFamily="34" charset="0"/>
              <a:ea typeface="Calibri" pitchFamily="34" charset="-122"/>
              <a:cs typeface="Calibri" pitchFamily="34" charset="-120"/>
            </a:endParaRPr>
          </a:p>
          <a:p>
            <a:pPr marL="457200" indent="-457200">
              <a:buFont typeface="+mj-lt"/>
              <a:buAutoNum type="arabicPeriod"/>
            </a:pPr>
            <a:r>
              <a:rPr lang="en-US" sz="2000" dirty="0">
                <a:solidFill>
                  <a:srgbClr val="111111"/>
                </a:solidFill>
                <a:highlight>
                  <a:srgbClr val="FCFCFC"/>
                </a:highlight>
                <a:latin typeface="Calibri" pitchFamily="34" charset="0"/>
                <a:ea typeface="Calibri" pitchFamily="34" charset="-122"/>
                <a:cs typeface="Calibri" pitchFamily="34" charset="-120"/>
              </a:rPr>
              <a:t>Microsoft (2026a) Collaborate on files in Microsoft Teams. Microsoft Support. Available at: </a:t>
            </a:r>
            <a:r>
              <a:rPr lang="en-US" sz="2000" u="sng" dirty="0">
                <a:solidFill>
                  <a:srgbClr val="0563C1"/>
                </a:solidFill>
                <a:highlight>
                  <a:srgbClr val="FCFCFC"/>
                </a:highlight>
                <a:latin typeface="Calibri" pitchFamily="34" charset="0"/>
                <a:ea typeface="Calibri" pitchFamily="34" charset="-122"/>
                <a:cs typeface="Calibri" pitchFamily="34" charset="-120"/>
                <a:hlinkClick r:id="rId5">
                  <a:extLst>
                    <a:ext uri="{A12FA001-AC4F-418D-AE19-62706E023703}">
                      <ahyp:hlinkClr xmlns:ahyp="http://schemas.microsoft.com/office/drawing/2018/hyperlinkcolor" xmlns="" xmlns:lc="http://schemas.openxmlformats.org/drawingml/2006/lockedCanvas" val="tx"/>
                    </a:ext>
                  </a:extLst>
                </a:hlinkClick>
              </a:rPr>
              <a:t>https://support.microsoft.com/en-gb/teams/files/collaborate-on-files-in-microsoft-teams</a:t>
            </a:r>
            <a:endParaRPr lang="en-US" sz="2000" dirty="0">
              <a:highlight>
                <a:srgbClr val="FCFCFC"/>
              </a:highlight>
            </a:endParaRPr>
          </a:p>
          <a:p>
            <a:pPr marL="457200" indent="-457200">
              <a:buFont typeface="+mj-lt"/>
              <a:buAutoNum type="arabicPeriod"/>
            </a:pPr>
            <a:r>
              <a:rPr lang="en-US" sz="2000" dirty="0">
                <a:solidFill>
                  <a:srgbClr val="111111"/>
                </a:solidFill>
                <a:highlight>
                  <a:srgbClr val="FCFCFC"/>
                </a:highlight>
                <a:latin typeface="Calibri" pitchFamily="34" charset="0"/>
                <a:ea typeface="Calibri" pitchFamily="34" charset="-122"/>
                <a:cs typeface="Calibri" pitchFamily="34" charset="-120"/>
              </a:rPr>
              <a:t>Microsoft (2026b) Collaborate with teams and channels in Microsoft Teams: Introduction. Microsoft Learn. Available at: </a:t>
            </a:r>
            <a:r>
              <a:rPr lang="en-US" sz="2000" u="sng" dirty="0">
                <a:solidFill>
                  <a:srgbClr val="0563C1"/>
                </a:solidFill>
                <a:highlight>
                  <a:srgbClr val="FCFCFC"/>
                </a:highlight>
                <a:latin typeface="Calibri" pitchFamily="34" charset="0"/>
                <a:ea typeface="Calibri" pitchFamily="34" charset="-122"/>
                <a:cs typeface="Calibri" pitchFamily="34" charset="-120"/>
                <a:hlinkClick r:id="rId6">
                  <a:extLst>
                    <a:ext uri="{A12FA001-AC4F-418D-AE19-62706E023703}">
                      <ahyp:hlinkClr xmlns:ahyp="http://schemas.microsoft.com/office/drawing/2018/hyperlinkcolor" xmlns="" xmlns:lc="http://schemas.openxmlformats.org/drawingml/2006/lockedCanvas" val="tx"/>
                    </a:ext>
                  </a:extLst>
                </a:hlinkClick>
              </a:rPr>
              <a:t>https://learn.microsoft.com/en-gb/training/modules/collaborate-teams-channels-microsoft-teams/1-introduction</a:t>
            </a:r>
            <a:endParaRPr lang="en-US" sz="2000" dirty="0">
              <a:highlight>
                <a:srgbClr val="FCFCFC"/>
              </a:highlight>
            </a:endParaRPr>
          </a:p>
          <a:p>
            <a:pPr marL="457200" indent="-457200">
              <a:buFont typeface="+mj-lt"/>
              <a:buAutoNum type="arabicPeriod"/>
            </a:pPr>
            <a:r>
              <a:rPr lang="en-US" sz="2000" dirty="0">
                <a:solidFill>
                  <a:srgbClr val="111111"/>
                </a:solidFill>
                <a:highlight>
                  <a:srgbClr val="FCFCFC"/>
                </a:highlight>
                <a:latin typeface="Calibri" pitchFamily="34" charset="0"/>
                <a:ea typeface="Calibri" pitchFamily="34" charset="-122"/>
                <a:cs typeface="Calibri" pitchFamily="34" charset="-120"/>
              </a:rPr>
              <a:t>Microsoft (2026c) Enabling your frontline workers with Microsoft Teams. Microsoft Adoption. Available at: </a:t>
            </a:r>
            <a:r>
              <a:rPr lang="en-US" sz="2000" u="sng" dirty="0">
                <a:solidFill>
                  <a:srgbClr val="0563C1"/>
                </a:solidFill>
                <a:highlight>
                  <a:srgbClr val="FCFCFC"/>
                </a:highlight>
                <a:latin typeface="Calibri" pitchFamily="34" charset="0"/>
                <a:ea typeface="Calibri" pitchFamily="34" charset="-122"/>
                <a:cs typeface="Calibri" pitchFamily="34" charset="-120"/>
                <a:hlinkClick r:id="rId7">
                  <a:extLst>
                    <a:ext uri="{A12FA001-AC4F-418D-AE19-62706E023703}">
                      <ahyp:hlinkClr xmlns:ahyp="http://schemas.microsoft.com/office/drawing/2018/hyperlinkcolor" xmlns="" xmlns:lc="http://schemas.openxmlformats.org/drawingml/2006/lockedCanvas" val="tx"/>
                    </a:ext>
                  </a:extLst>
                </a:hlinkClick>
              </a:rPr>
              <a:t>https://adoption.microsoft.com/en-us/microsoft-teams/frontline-workers/</a:t>
            </a:r>
            <a:endParaRPr lang="en-US" sz="2000" dirty="0">
              <a:highlight>
                <a:srgbClr val="FCFCFC"/>
              </a:highlight>
            </a:endParaRPr>
          </a:p>
          <a:p>
            <a:pPr marL="457200" indent="-457200">
              <a:buFont typeface="+mj-lt"/>
              <a:buAutoNum type="arabicPeriod"/>
            </a:pPr>
            <a:r>
              <a:rPr lang="en-US" sz="2000" dirty="0">
                <a:solidFill>
                  <a:srgbClr val="111111"/>
                </a:solidFill>
                <a:highlight>
                  <a:srgbClr val="FCFCFC"/>
                </a:highlight>
                <a:latin typeface="Calibri" pitchFamily="34" charset="0"/>
                <a:ea typeface="Calibri" pitchFamily="34" charset="-122"/>
                <a:cs typeface="Calibri" pitchFamily="34" charset="-120"/>
              </a:rPr>
              <a:t>Microsoft (2026d) File storage in Microsoft Teams. Microsoft Support. Available at: </a:t>
            </a:r>
            <a:r>
              <a:rPr lang="en-US" sz="2000" u="sng" dirty="0">
                <a:solidFill>
                  <a:srgbClr val="0563C1"/>
                </a:solidFill>
                <a:highlight>
                  <a:srgbClr val="FCFCFC"/>
                </a:highlight>
                <a:latin typeface="Calibri" pitchFamily="34" charset="0"/>
                <a:ea typeface="Calibri" pitchFamily="34" charset="-122"/>
                <a:cs typeface="Calibri" pitchFamily="34" charset="-120"/>
                <a:hlinkClick r:id="rId8">
                  <a:extLst>
                    <a:ext uri="{A12FA001-AC4F-418D-AE19-62706E023703}">
                      <ahyp:hlinkClr xmlns:ahyp="http://schemas.microsoft.com/office/drawing/2018/hyperlinkcolor" xmlns="" xmlns:lc="http://schemas.openxmlformats.org/drawingml/2006/lockedCanvas" val="tx"/>
                    </a:ext>
                  </a:extLst>
                </a:hlinkClick>
              </a:rPr>
              <a:t>https://support.microsoft.com/en-us/teams/files/file-storage-in-microsoft-teams</a:t>
            </a:r>
            <a:endParaRPr lang="en-US" sz="2000" dirty="0">
              <a:highlight>
                <a:srgbClr val="FCFCFC"/>
              </a:highlight>
            </a:endParaRPr>
          </a:p>
          <a:p>
            <a:pPr marL="457200" indent="-457200">
              <a:buFont typeface="+mj-lt"/>
              <a:buAutoNum type="arabicPeriod"/>
            </a:pPr>
            <a:r>
              <a:rPr lang="en-US" sz="2000" dirty="0">
                <a:solidFill>
                  <a:srgbClr val="111111"/>
                </a:solidFill>
                <a:highlight>
                  <a:srgbClr val="FCFCFC"/>
                </a:highlight>
                <a:latin typeface="Calibri" pitchFamily="34" charset="0"/>
                <a:ea typeface="Calibri" pitchFamily="34" charset="-122"/>
                <a:cs typeface="Calibri" pitchFamily="34" charset="-120"/>
              </a:rPr>
              <a:t>Microsoft (2026e) Plan your team. Microsoft Learn. Available at: </a:t>
            </a:r>
            <a:r>
              <a:rPr lang="en-US" sz="2000" u="sng" dirty="0">
                <a:solidFill>
                  <a:srgbClr val="0563C1"/>
                </a:solidFill>
                <a:highlight>
                  <a:srgbClr val="FCFCFC"/>
                </a:highlight>
                <a:latin typeface="Calibri" pitchFamily="34" charset="0"/>
                <a:ea typeface="Calibri" pitchFamily="34" charset="-122"/>
                <a:cs typeface="Calibri" pitchFamily="34" charset="-120"/>
                <a:hlinkClick r:id="rId9">
                  <a:extLst>
                    <a:ext uri="{A12FA001-AC4F-418D-AE19-62706E023703}">
                      <ahyp:hlinkClr xmlns:ahyp="http://schemas.microsoft.com/office/drawing/2018/hyperlinkcolor" xmlns="" xmlns:lc="http://schemas.openxmlformats.org/drawingml/2006/lockedCanvas" val="tx"/>
                    </a:ext>
                  </a:extLst>
                </a:hlinkClick>
              </a:rPr>
              <a:t>https://learn.microsoft.com/en-gb/training/modules/create-manage-teams-channels-microsoft-teams/2-plan-team</a:t>
            </a:r>
            <a:endParaRPr lang="en-US" sz="2000" dirty="0">
              <a:highlight>
                <a:srgbClr val="FCFCFC"/>
              </a:highlight>
            </a:endParaRPr>
          </a:p>
          <a:p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284132885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BC51310-7BBD-970D-BD0B-583803DD28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US" sz="4000">
                <a:solidFill>
                  <a:srgbClr val="FFFFFF"/>
                </a:solidFill>
              </a:rPr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773D3F-E3A1-72D5-9141-59151D654E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599" y="1645943"/>
            <a:ext cx="9724031" cy="154139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457200" indent="-457200">
              <a:buFont typeface="+mj-lt"/>
              <a:buAutoNum type="arabicPeriod" startAt="9"/>
            </a:pPr>
            <a:r>
              <a:rPr lang="en-US" sz="1600" dirty="0">
                <a:solidFill>
                  <a:srgbClr val="111111"/>
                </a:solidFill>
                <a:highlight>
                  <a:srgbClr val="FCFCFC"/>
                </a:highlight>
                <a:latin typeface="Calibri" pitchFamily="34" charset="0"/>
                <a:ea typeface="Calibri" pitchFamily="34" charset="-122"/>
                <a:cs typeface="Calibri" pitchFamily="34" charset="-120"/>
              </a:rPr>
              <a:t>Microsoft (2026f) Standard channels in Microsoft Teams. Microsoft Learn. Available at: </a:t>
            </a:r>
            <a:r>
              <a:rPr lang="en-US" sz="1600" u="sng" dirty="0">
                <a:solidFill>
                  <a:srgbClr val="0563C1"/>
                </a:solidFill>
                <a:highlight>
                  <a:srgbClr val="FCFCFC"/>
                </a:highlight>
                <a:latin typeface="Calibri" pitchFamily="34" charset="0"/>
                <a:ea typeface="Calibri" pitchFamily="34" charset="-122"/>
                <a:cs typeface="Calibri" pitchFamily="34" charset="-120"/>
                <a:hlinkClick r:id="rId2"/>
              </a:rPr>
              <a:t>https://learn.microsoft.com/en-us/microsoftteams/standard-channels</a:t>
            </a:r>
            <a:endParaRPr lang="en-US" sz="1600" dirty="0">
              <a:highlight>
                <a:srgbClr val="FCFCFC"/>
              </a:highlight>
            </a:endParaRPr>
          </a:p>
          <a:p>
            <a:pPr marL="457200" indent="-457200">
              <a:buFont typeface="+mj-lt"/>
              <a:buAutoNum type="arabicPeriod" startAt="9"/>
            </a:pPr>
            <a:r>
              <a:rPr lang="en-US" sz="1600" dirty="0">
                <a:solidFill>
                  <a:srgbClr val="111111"/>
                </a:solidFill>
                <a:highlight>
                  <a:srgbClr val="FCFCFC"/>
                </a:highlight>
                <a:latin typeface="Calibri" pitchFamily="34" charset="0"/>
                <a:ea typeface="Calibri" pitchFamily="34" charset="-122"/>
                <a:cs typeface="Calibri" pitchFamily="34" charset="-120"/>
              </a:rPr>
              <a:t>NHS England Transformation Directorate (</a:t>
            </a:r>
            <a:r>
              <a:rPr lang="en-US" sz="1600" dirty="0" err="1">
                <a:solidFill>
                  <a:srgbClr val="111111"/>
                </a:solidFill>
                <a:highlight>
                  <a:srgbClr val="FCFCFC"/>
                </a:highlight>
                <a:latin typeface="Calibri" pitchFamily="34" charset="0"/>
                <a:ea typeface="Calibri" pitchFamily="34" charset="-122"/>
                <a:cs typeface="Calibri" pitchFamily="34" charset="-120"/>
              </a:rPr>
              <a:t>n.d.</a:t>
            </a:r>
            <a:r>
              <a:rPr lang="en-US" sz="1600" dirty="0">
                <a:solidFill>
                  <a:srgbClr val="111111"/>
                </a:solidFill>
                <a:highlight>
                  <a:srgbClr val="FCFCFC"/>
                </a:highlight>
                <a:latin typeface="Calibri" pitchFamily="34" charset="0"/>
                <a:ea typeface="Calibri" pitchFamily="34" charset="-122"/>
                <a:cs typeface="Calibri" pitchFamily="34" charset="-120"/>
              </a:rPr>
              <a:t>) Using mobile messaging. Information Governance Guidance. Available at: </a:t>
            </a:r>
            <a:r>
              <a:rPr lang="en-US" sz="1600" u="sng" dirty="0">
                <a:solidFill>
                  <a:srgbClr val="0563C1"/>
                </a:solidFill>
                <a:highlight>
                  <a:srgbClr val="FCFCFC"/>
                </a:highlight>
                <a:latin typeface="Calibri" pitchFamily="34" charset="0"/>
                <a:ea typeface="Calibri" pitchFamily="34" charset="-122"/>
                <a:cs typeface="Calibri" pitchFamily="34" charset="-120"/>
                <a:hlinkClick r:id="rId3"/>
              </a:rPr>
              <a:t>https://transform.england.nhs.uk/information-governance/guidance/use-mobile-messaging-software-health-and-care-settings/</a:t>
            </a:r>
            <a:endParaRPr lang="en-US" sz="1600" u="sng" dirty="0">
              <a:solidFill>
                <a:srgbClr val="0563C1"/>
              </a:solidFill>
              <a:highlight>
                <a:srgbClr val="FCFCFC"/>
              </a:highlight>
              <a:latin typeface="Calibri" pitchFamily="34" charset="0"/>
              <a:ea typeface="Calibri" pitchFamily="34" charset="-122"/>
              <a:cs typeface="Calibri" pitchFamily="34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86923322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509</TotalTime>
  <Words>1387</Words>
  <Application>Microsoft Office PowerPoint</Application>
  <PresentationFormat>Widescreen</PresentationFormat>
  <Paragraphs>118</Paragraphs>
  <Slides>9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7" baseType="lpstr">
      <vt:lpstr>Aharoni</vt:lpstr>
      <vt:lpstr>Amasis MT Pro Medium</vt:lpstr>
      <vt:lpstr>Aptos</vt:lpstr>
      <vt:lpstr>Aptos Display</vt:lpstr>
      <vt:lpstr>Arial</vt:lpstr>
      <vt:lpstr>Calibri</vt:lpstr>
      <vt:lpstr>Wingdings</vt:lpstr>
      <vt:lpstr>Office Theme</vt:lpstr>
      <vt:lpstr> DIGITAL SKILLS  Module Code: LCHS4007  </vt:lpstr>
      <vt:lpstr>Microsoft Teams Task 1 : Why Microsoft Teams is suitable? </vt:lpstr>
      <vt:lpstr>Task 2: Which Microsoft 365 tool was selected? Microsoft Teams </vt:lpstr>
      <vt:lpstr>Task 3: Why is Microsoft Teams suitable for Ashford?</vt:lpstr>
      <vt:lpstr>PowerPoint Presentation</vt:lpstr>
      <vt:lpstr>PowerPoint Presentation</vt:lpstr>
      <vt:lpstr>PowerPoint Presentation</vt:lpstr>
      <vt:lpstr>Reference list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DIGITAL SKILLS  Module Code: LCHS4007</dc:title>
  <dc:creator>Muhammad Kaif</dc:creator>
  <cp:lastModifiedBy>Kaif Qureshi</cp:lastModifiedBy>
  <cp:revision>219</cp:revision>
  <dcterms:created xsi:type="dcterms:W3CDTF">2026-09-18T10:56:11Z</dcterms:created>
  <dcterms:modified xsi:type="dcterms:W3CDTF">2026-10-10T16:24:45Z</dcterms:modified>
</cp:coreProperties>
</file>