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96" y="-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4F3B-0709-42E6-87E4-111A1CA9A53B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12D9C-DF0B-4A50-A710-6433F166C6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4F3B-0709-42E6-87E4-111A1CA9A53B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12D9C-DF0B-4A50-A710-6433F166C6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4F3B-0709-42E6-87E4-111A1CA9A53B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12D9C-DF0B-4A50-A710-6433F166C6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4F3B-0709-42E6-87E4-111A1CA9A53B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12D9C-DF0B-4A50-A710-6433F166C6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4F3B-0709-42E6-87E4-111A1CA9A53B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12D9C-DF0B-4A50-A710-6433F166C6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4F3B-0709-42E6-87E4-111A1CA9A53B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12D9C-DF0B-4A50-A710-6433F166C6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4F3B-0709-42E6-87E4-111A1CA9A53B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12D9C-DF0B-4A50-A710-6433F166C6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4F3B-0709-42E6-87E4-111A1CA9A53B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12D9C-DF0B-4A50-A710-6433F166C68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4F3B-0709-42E6-87E4-111A1CA9A53B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412D9C-DF0B-4A50-A710-6433F166C680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4F3B-0709-42E6-87E4-111A1CA9A53B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12D9C-DF0B-4A50-A710-6433F166C6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4F3B-0709-42E6-87E4-111A1CA9A53B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12D9C-DF0B-4A50-A710-6433F166C6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75412D9C-DF0B-4A50-A710-6433F166C680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71784F3B-0709-42E6-87E4-111A1CA9A53B}" type="datetimeFigureOut">
              <a:rPr lang="en-GB" smtClean="0"/>
              <a:t>20/03/2024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wav"/><Relationship Id="rId1" Type="http://schemas.microsoft.com/office/2007/relationships/media" Target="../media/media5.wav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wav"/><Relationship Id="rId1" Type="http://schemas.microsoft.com/office/2007/relationships/media" Target="../media/media7.wav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wav"/><Relationship Id="rId1" Type="http://schemas.microsoft.com/office/2007/relationships/media" Target="../media/media8.wav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wav"/><Relationship Id="rId1" Type="http://schemas.microsoft.com/office/2007/relationships/media" Target="../media/media9.wav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wav"/><Relationship Id="rId1" Type="http://schemas.microsoft.com/office/2007/relationships/media" Target="../media/media10.wav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wav"/><Relationship Id="rId1" Type="http://schemas.microsoft.com/office/2007/relationships/media" Target="../media/media11.wav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wav"/><Relationship Id="rId1" Type="http://schemas.microsoft.com/office/2007/relationships/media" Target="../media/media12.wav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wav"/><Relationship Id="rId1" Type="http://schemas.microsoft.com/office/2007/relationships/media" Target="../media/media13.wav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wav"/><Relationship Id="rId1" Type="http://schemas.microsoft.com/office/2007/relationships/media" Target="../media/media14.wav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wav"/><Relationship Id="rId1" Type="http://schemas.microsoft.com/office/2007/relationships/media" Target="../media/media15.wav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wav"/><Relationship Id="rId1" Type="http://schemas.microsoft.com/office/2007/relationships/media" Target="../media/media16.wav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Action Research Project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Module ECPT7006 – Keith Davies 2005889</a:t>
            </a:r>
            <a:endParaRPr lang="en-GB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478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95"/>
    </mc:Choice>
    <mc:Fallback xmlns="">
      <p:transition spd="slow" advTm="43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14300" indent="0">
              <a:buNone/>
            </a:pPr>
            <a:r>
              <a:rPr lang="en-GB" b="1" dirty="0" smtClean="0"/>
              <a:t>Aim</a:t>
            </a:r>
          </a:p>
          <a:p>
            <a:r>
              <a:rPr lang="en-GB" dirty="0" smtClean="0"/>
              <a:t>Determine if educational training within the fire service can improve health and fitness and reduce the risk of cardiovascular disease amongst </a:t>
            </a:r>
            <a:r>
              <a:rPr lang="en-GB" dirty="0" err="1" smtClean="0"/>
              <a:t>firefighters</a:t>
            </a:r>
            <a:endParaRPr lang="en-GB" dirty="0" smtClean="0"/>
          </a:p>
          <a:p>
            <a:pPr marL="114300" indent="0">
              <a:buNone/>
            </a:pPr>
            <a:endParaRPr lang="en-GB" dirty="0"/>
          </a:p>
          <a:p>
            <a:pPr marL="114300" indent="0">
              <a:buNone/>
            </a:pPr>
            <a:r>
              <a:rPr lang="en-GB" b="1" dirty="0" smtClean="0"/>
              <a:t>Objective</a:t>
            </a:r>
          </a:p>
          <a:p>
            <a:r>
              <a:rPr lang="en-GB" dirty="0" smtClean="0"/>
              <a:t>Identify </a:t>
            </a:r>
            <a:r>
              <a:rPr lang="en-GB" dirty="0"/>
              <a:t>the main reasons for cardiovascular disease amongst </a:t>
            </a:r>
            <a:r>
              <a:rPr lang="en-GB" dirty="0" err="1" smtClean="0"/>
              <a:t>firefighters</a:t>
            </a:r>
            <a:endParaRPr lang="en-GB" dirty="0" smtClean="0"/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Discover how education in maintaining physical activity can reduce cardiovascular disease in </a:t>
            </a:r>
            <a:r>
              <a:rPr lang="en-GB" dirty="0" err="1" smtClean="0"/>
              <a:t>firefighters</a:t>
            </a:r>
            <a:endParaRPr lang="en-GB" dirty="0" smtClean="0"/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Determine if education in sleep hygiene can reduce obesity and limit the risk of cardiovascular disease in </a:t>
            </a:r>
            <a:r>
              <a:rPr lang="en-GB" dirty="0" err="1" smtClean="0"/>
              <a:t>firefighters</a:t>
            </a:r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188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841"/>
    </mc:Choice>
    <mc:Fallback xmlns="">
      <p:transition spd="slow" advTm="328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Cardiovascular disease affects 34% of UK population and costs NHS £18billion annually </a:t>
            </a:r>
            <a:r>
              <a:rPr lang="en-GB" sz="1100" dirty="0"/>
              <a:t>(Stewart, </a:t>
            </a:r>
            <a:r>
              <a:rPr lang="en-GB" sz="1100" dirty="0" err="1"/>
              <a:t>Manmathan</a:t>
            </a:r>
            <a:r>
              <a:rPr lang="en-GB" sz="1100" dirty="0"/>
              <a:t> and Wilkinson, 2017</a:t>
            </a:r>
            <a:r>
              <a:rPr lang="en-GB" sz="1100" dirty="0" smtClean="0"/>
              <a:t>)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Living unhealthy lifestyle and occupational stress are high risk factors for Cardiovascular disease </a:t>
            </a:r>
            <a:r>
              <a:rPr lang="en-GB" sz="1100" dirty="0"/>
              <a:t>(</a:t>
            </a:r>
            <a:r>
              <a:rPr lang="en-GB" sz="1100" dirty="0" err="1"/>
              <a:t>Kivimaki</a:t>
            </a:r>
            <a:r>
              <a:rPr lang="en-GB" sz="1100" dirty="0"/>
              <a:t> and </a:t>
            </a:r>
            <a:r>
              <a:rPr lang="en-GB" sz="1100" dirty="0" err="1"/>
              <a:t>Kawachi</a:t>
            </a:r>
            <a:r>
              <a:rPr lang="en-GB" sz="1100" dirty="0"/>
              <a:t>, 2015</a:t>
            </a:r>
            <a:r>
              <a:rPr lang="en-GB" sz="1100" dirty="0" smtClean="0"/>
              <a:t>)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Cardiovascular disease is cause of 45% of on duty fatalities amongst </a:t>
            </a:r>
            <a:r>
              <a:rPr lang="en-GB" dirty="0" err="1" smtClean="0"/>
              <a:t>firefighters</a:t>
            </a:r>
            <a:endParaRPr lang="en-GB" dirty="0" smtClean="0"/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Long hours, unhealthy eating, unpredictable shift work, hazardous stressors, reduced fitness, high temperatures, smoke inhalation and lifting heavy loads cause Cardiovascular disease in </a:t>
            </a:r>
            <a:r>
              <a:rPr lang="en-GB" dirty="0" err="1" smtClean="0"/>
              <a:t>firefighters</a:t>
            </a:r>
            <a:r>
              <a:rPr lang="en-GB" dirty="0" smtClean="0"/>
              <a:t> </a:t>
            </a:r>
            <a:r>
              <a:rPr lang="en-GB" sz="1100" dirty="0" smtClean="0"/>
              <a:t>(Turner et al, 2018)</a:t>
            </a:r>
          </a:p>
          <a:p>
            <a:endParaRPr lang="en-GB" sz="1100" dirty="0"/>
          </a:p>
          <a:p>
            <a:r>
              <a:rPr lang="en-GB" dirty="0"/>
              <a:t>More common in men than women </a:t>
            </a:r>
            <a:r>
              <a:rPr lang="en-GB" sz="1100" dirty="0"/>
              <a:t>(Bots, Peters and Woodward, 2017)</a:t>
            </a:r>
          </a:p>
          <a:p>
            <a:pPr marL="114300" indent="0">
              <a:buNone/>
            </a:pPr>
            <a:endParaRPr lang="en-GB" dirty="0"/>
          </a:p>
          <a:p>
            <a:r>
              <a:rPr lang="en-GB" dirty="0" smtClean="0"/>
              <a:t>Intervention and prevention for on going educational training could lower rates of cardiovascular disease within fire service </a:t>
            </a:r>
            <a:r>
              <a:rPr lang="en-GB" sz="1100" dirty="0" smtClean="0"/>
              <a:t>(Palmer and </a:t>
            </a:r>
            <a:r>
              <a:rPr lang="en-GB" sz="1100" dirty="0" err="1" smtClean="0"/>
              <a:t>Yoos</a:t>
            </a:r>
            <a:r>
              <a:rPr lang="en-GB" sz="1100" dirty="0" smtClean="0"/>
              <a:t>, 2019)</a:t>
            </a:r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66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654"/>
    </mc:Choice>
    <mc:Fallback xmlns="">
      <p:transition spd="slow" advTm="1016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Lack of physical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Regular fitness and physical activity reduces risk of cardiovascular disease, mortality and occupational stress </a:t>
            </a:r>
            <a:r>
              <a:rPr lang="en-GB" sz="1000" dirty="0" smtClean="0"/>
              <a:t>(</a:t>
            </a:r>
            <a:r>
              <a:rPr lang="en-GB" sz="1000" dirty="0" err="1" smtClean="0"/>
              <a:t>Nystoriak</a:t>
            </a:r>
            <a:r>
              <a:rPr lang="en-GB" sz="1000" dirty="0" smtClean="0"/>
              <a:t> and </a:t>
            </a:r>
            <a:r>
              <a:rPr lang="en-GB" sz="1000" dirty="0" err="1" smtClean="0"/>
              <a:t>Bhatnagar</a:t>
            </a:r>
            <a:r>
              <a:rPr lang="en-GB" sz="1000" dirty="0" smtClean="0"/>
              <a:t>, 2018)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Fire fighting training focuses on equipment use, first aid, health and safety and situational drills </a:t>
            </a:r>
            <a:r>
              <a:rPr lang="en-GB" sz="1000" dirty="0" smtClean="0"/>
              <a:t>(</a:t>
            </a:r>
            <a:r>
              <a:rPr lang="en-GB" sz="1000" dirty="0" err="1" smtClean="0"/>
              <a:t>Niemann</a:t>
            </a:r>
            <a:r>
              <a:rPr lang="en-GB" sz="1000" dirty="0" smtClean="0"/>
              <a:t> and </a:t>
            </a:r>
            <a:r>
              <a:rPr lang="en-GB" sz="1000" dirty="0" err="1" smtClean="0"/>
              <a:t>Thielsch</a:t>
            </a:r>
            <a:r>
              <a:rPr lang="en-GB" sz="1000" dirty="0" smtClean="0"/>
              <a:t>, 2020)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Fitness training only lasts during recruitment stage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Many recruits are young and have little understanding of role demands on fitness and health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Lack of autonomous motivation for fitness maintenance leading to being sedentary </a:t>
            </a:r>
            <a:r>
              <a:rPr lang="en-GB" sz="1100" dirty="0" smtClean="0"/>
              <a:t>(</a:t>
            </a:r>
            <a:r>
              <a:rPr lang="en-GB" sz="1100" dirty="0" err="1"/>
              <a:t>Vancampfort</a:t>
            </a:r>
            <a:r>
              <a:rPr lang="en-GB" sz="1100" dirty="0"/>
              <a:t> et al, 2023</a:t>
            </a:r>
            <a:r>
              <a:rPr lang="en-GB" sz="1100" dirty="0" smtClean="0"/>
              <a:t>)</a:t>
            </a:r>
            <a:endParaRPr lang="en-GB" dirty="0" smtClean="0"/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Incorporating fitness maintenance into training could improve cardiovascular statistics </a:t>
            </a:r>
            <a:r>
              <a:rPr lang="en-GB" sz="1100" dirty="0" smtClean="0"/>
              <a:t>(</a:t>
            </a:r>
            <a:r>
              <a:rPr lang="en-GB" sz="1100" dirty="0" err="1" smtClean="0"/>
              <a:t>Hollerbach</a:t>
            </a:r>
            <a:r>
              <a:rPr lang="en-GB" sz="1100" dirty="0" smtClean="0"/>
              <a:t> et al 2019)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43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207"/>
    </mc:Choice>
    <mc:Fallback xmlns="">
      <p:transition spd="slow" advTm="114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Study by </a:t>
            </a:r>
            <a:r>
              <a:rPr lang="en-GB" dirty="0" err="1" smtClean="0"/>
              <a:t>Hollerbach</a:t>
            </a:r>
            <a:r>
              <a:rPr lang="en-GB" dirty="0" smtClean="0"/>
              <a:t> et al (2019)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Research data amongst fire service on fitness training for new recruits is lacking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/>
              <a:t>O</a:t>
            </a:r>
            <a:r>
              <a:rPr lang="en-GB" dirty="0" smtClean="0"/>
              <a:t>ver </a:t>
            </a:r>
            <a:r>
              <a:rPr lang="en-GB" dirty="0"/>
              <a:t>the course of a 25 year career, </a:t>
            </a:r>
            <a:r>
              <a:rPr lang="en-GB" dirty="0" err="1"/>
              <a:t>firefighters</a:t>
            </a:r>
            <a:r>
              <a:rPr lang="en-GB" dirty="0"/>
              <a:t> gain between 25-85lbs (i.e., 1.15–3.4 lbs./year; 3) </a:t>
            </a:r>
            <a:endParaRPr lang="en-GB" dirty="0" smtClean="0"/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Cardiovascular disease plummets increasing risk for cardiovascular disease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13 </a:t>
            </a:r>
            <a:r>
              <a:rPr lang="en-GB" dirty="0" err="1" smtClean="0"/>
              <a:t>firefighters</a:t>
            </a:r>
            <a:r>
              <a:rPr lang="en-GB" dirty="0" smtClean="0"/>
              <a:t> randomly chosen to participate in study with 7 participating in HIFT and nutritional training and 6 not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HIFT group saw significant increase </a:t>
            </a:r>
            <a:r>
              <a:rPr lang="en-GB" dirty="0"/>
              <a:t>in VO2max (</a:t>
            </a:r>
            <a:r>
              <a:rPr lang="en-GB" i="1" dirty="0"/>
              <a:t>p</a:t>
            </a:r>
            <a:r>
              <a:rPr lang="en-GB" dirty="0"/>
              <a:t> = 0.028), enhanced body composition (p = 0.028) and improved grip strength (</a:t>
            </a:r>
            <a:r>
              <a:rPr lang="en-GB" i="1" dirty="0"/>
              <a:t>p</a:t>
            </a:r>
            <a:r>
              <a:rPr lang="en-GB" dirty="0"/>
              <a:t> = 0.018)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805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273"/>
    </mc:Choice>
    <mc:Fallback xmlns="">
      <p:transition spd="slow" advTm="922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Poor sleep hygiene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Sleep quality just as important as water and food for survival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Poor sleep affects bodily functions – sympathetic nervous system, hormone regulation, glucose metabolism and circadian rhythm </a:t>
            </a:r>
            <a:r>
              <a:rPr lang="en-GB" sz="1000" dirty="0"/>
              <a:t>(Medic, </a:t>
            </a:r>
            <a:r>
              <a:rPr lang="en-GB" sz="1000" dirty="0" err="1"/>
              <a:t>Wille</a:t>
            </a:r>
            <a:r>
              <a:rPr lang="en-GB" sz="1000" dirty="0"/>
              <a:t> and </a:t>
            </a:r>
            <a:r>
              <a:rPr lang="en-GB" sz="1000" dirty="0" err="1"/>
              <a:t>Hemels</a:t>
            </a:r>
            <a:r>
              <a:rPr lang="en-GB" sz="1000" dirty="0"/>
              <a:t>, 2017)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Leads to poor cognitive performance, additional stress and increased obesity risk </a:t>
            </a:r>
            <a:r>
              <a:rPr lang="en-GB" sz="900" dirty="0" smtClean="0"/>
              <a:t>(Frost et al, 2021)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Firefighters</a:t>
            </a:r>
            <a:r>
              <a:rPr lang="en-GB" dirty="0" smtClean="0"/>
              <a:t> tend to eat overly rich diets late at night 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Shift work impacts cardiovascular physiology with 40% more risk of developing cardiovascular disease </a:t>
            </a:r>
            <a:r>
              <a:rPr lang="en-GB" sz="900" dirty="0" smtClean="0"/>
              <a:t>(</a:t>
            </a:r>
            <a:r>
              <a:rPr lang="en-GB" sz="900" dirty="0" err="1" smtClean="0"/>
              <a:t>Farhaand</a:t>
            </a:r>
            <a:r>
              <a:rPr lang="en-GB" sz="900" dirty="0" smtClean="0"/>
              <a:t> </a:t>
            </a:r>
            <a:r>
              <a:rPr lang="en-GB" sz="900" dirty="0" err="1" smtClean="0"/>
              <a:t>Alefishat</a:t>
            </a:r>
            <a:r>
              <a:rPr lang="en-GB" sz="900" dirty="0" smtClean="0"/>
              <a:t>, 2018)</a:t>
            </a:r>
            <a:endParaRPr lang="en-GB" dirty="0" smtClean="0"/>
          </a:p>
          <a:p>
            <a:pPr marL="114300" indent="0"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530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946"/>
    </mc:Choice>
    <mc:Fallback xmlns="">
      <p:transition spd="slow" advTm="499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Study by </a:t>
            </a:r>
            <a:r>
              <a:rPr lang="en-GB" dirty="0" err="1" smtClean="0"/>
              <a:t>Alves</a:t>
            </a:r>
            <a:r>
              <a:rPr lang="en-GB" dirty="0" smtClean="0"/>
              <a:t>, Vas and </a:t>
            </a:r>
            <a:r>
              <a:rPr lang="en-GB" dirty="0" err="1" smtClean="0"/>
              <a:t>Fernandes</a:t>
            </a:r>
            <a:r>
              <a:rPr lang="en-GB" dirty="0" smtClean="0"/>
              <a:t> (2023)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Poor sleep hygiene not only increases risk of cardiovascular disease, but also driving accidents, work injuries and reduced productivity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Unpredictable call outs on reduced sleep causes psychological distress linked to cardiovascular disease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Educational training on sleep hygiene has positive outcome on health, alertness, fatigue, safety and wellbeing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Education on eating times, sleep times and controlling bedroom environment had best outcomes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Using medication also improves sleep hygiene but has added risks of addiction and misuse</a:t>
            </a:r>
          </a:p>
          <a:p>
            <a:pPr marL="114300" indent="0"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518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135"/>
    </mc:Choice>
    <mc:Fallback xmlns="">
      <p:transition spd="slow" advTm="421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100" b="1" dirty="0"/>
              <a:t>“</a:t>
            </a:r>
            <a:r>
              <a:rPr lang="en-GB" sz="2100" dirty="0"/>
              <a:t>Action research is a process of systematic inquiry that enables people to find effective solutions to real problems encountered in real life</a:t>
            </a:r>
            <a:r>
              <a:rPr lang="en-GB" sz="2100" dirty="0" smtClean="0"/>
              <a:t>”</a:t>
            </a:r>
            <a:r>
              <a:rPr lang="en-GB" dirty="0" smtClean="0"/>
              <a:t> </a:t>
            </a:r>
            <a:r>
              <a:rPr lang="en-GB" sz="1000" dirty="0" smtClean="0"/>
              <a:t>(Hine and </a:t>
            </a:r>
            <a:r>
              <a:rPr lang="en-GB" sz="1000" dirty="0" err="1" smtClean="0"/>
              <a:t>Lavery</a:t>
            </a:r>
            <a:r>
              <a:rPr lang="en-GB" sz="1000" dirty="0" smtClean="0"/>
              <a:t>, 2014)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sz="2100" dirty="0"/>
              <a:t>Kurt </a:t>
            </a:r>
            <a:r>
              <a:rPr lang="en-GB" sz="2100" dirty="0" err="1" smtClean="0"/>
              <a:t>Lewin</a:t>
            </a:r>
            <a:r>
              <a:rPr lang="en-GB" sz="2100" dirty="0" smtClean="0"/>
              <a:t> </a:t>
            </a:r>
            <a:r>
              <a:rPr lang="en-GB" sz="2100" dirty="0"/>
              <a:t>often referred to as the pioneer of action </a:t>
            </a:r>
            <a:r>
              <a:rPr lang="en-GB" sz="2100" dirty="0" smtClean="0"/>
              <a:t>research </a:t>
            </a:r>
            <a:r>
              <a:rPr lang="en-GB" sz="1000" dirty="0" smtClean="0"/>
              <a:t>(Adelman, 1993</a:t>
            </a:r>
            <a:r>
              <a:rPr lang="en-GB" sz="900" dirty="0" smtClean="0"/>
              <a:t>)</a:t>
            </a:r>
          </a:p>
          <a:p>
            <a:endParaRPr lang="en-GB" sz="900" dirty="0"/>
          </a:p>
          <a:p>
            <a:r>
              <a:rPr lang="en-GB" sz="2100" dirty="0" smtClean="0"/>
              <a:t>This action research project was based on first cycle  research and only secondary research was used from peer reviewed journals</a:t>
            </a:r>
          </a:p>
          <a:p>
            <a:pPr marL="114300" indent="0">
              <a:buNone/>
            </a:pPr>
            <a:endParaRPr lang="en-GB" sz="2100" dirty="0" smtClean="0"/>
          </a:p>
          <a:p>
            <a:r>
              <a:rPr lang="en-GB" sz="2100" dirty="0" smtClean="0"/>
              <a:t>Utilised 4 main databases to find research – </a:t>
            </a:r>
            <a:r>
              <a:rPr lang="en-GB" sz="2100" dirty="0"/>
              <a:t>G</a:t>
            </a:r>
            <a:r>
              <a:rPr lang="en-GB" sz="2100" dirty="0" smtClean="0"/>
              <a:t>oogle </a:t>
            </a:r>
            <a:r>
              <a:rPr lang="en-GB" sz="2100" dirty="0"/>
              <a:t>S</a:t>
            </a:r>
            <a:r>
              <a:rPr lang="en-GB" sz="2100" dirty="0" smtClean="0"/>
              <a:t>cholar, UWTSD library, PubMed and  Research Gate </a:t>
            </a:r>
          </a:p>
          <a:p>
            <a:pPr marL="114300" indent="0">
              <a:buNone/>
            </a:pPr>
            <a:endParaRPr lang="en-GB" sz="2100" dirty="0" smtClean="0"/>
          </a:p>
          <a:p>
            <a:r>
              <a:rPr lang="en-GB" sz="2100" dirty="0" smtClean="0"/>
              <a:t>Main key words were incorporated around cardiovascular disease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sz="2100" dirty="0" smtClean="0"/>
              <a:t>Using CASP quality assessment tool to determine relevant, valid and credible studies </a:t>
            </a:r>
            <a:r>
              <a:rPr lang="en-GB" sz="1000" dirty="0" smtClean="0"/>
              <a:t>(</a:t>
            </a:r>
            <a:r>
              <a:rPr lang="en-GB" sz="1000" dirty="0" err="1" smtClean="0"/>
              <a:t>Hannes</a:t>
            </a:r>
            <a:r>
              <a:rPr lang="en-GB" sz="1000" dirty="0" smtClean="0"/>
              <a:t>, Lockwood and Pearson, 2010)</a:t>
            </a:r>
          </a:p>
          <a:p>
            <a:endParaRPr lang="en-GB" sz="1000" dirty="0" smtClean="0"/>
          </a:p>
          <a:p>
            <a:r>
              <a:rPr lang="en-GB" sz="2100" dirty="0" smtClean="0"/>
              <a:t>CASP beneficial for novice researchers to deliver health related qualitative and quantitative research </a:t>
            </a:r>
            <a:r>
              <a:rPr lang="en-GB" sz="1000" dirty="0" smtClean="0"/>
              <a:t>(Long, French and Brooks, 2020)</a:t>
            </a:r>
          </a:p>
          <a:p>
            <a:endParaRPr lang="en-GB" sz="1000" dirty="0" smtClean="0"/>
          </a:p>
          <a:p>
            <a:endParaRPr lang="en-GB" dirty="0" smtClean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579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823"/>
    </mc:Choice>
    <mc:Fallback xmlns="">
      <p:transition spd="slow" advTm="748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found for physical activity</a:t>
            </a:r>
            <a:endParaRPr lang="en-GB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476" y="1904522"/>
            <a:ext cx="6351447" cy="4191955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991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582"/>
    </mc:Choice>
    <mc:Fallback xmlns="">
      <p:transition spd="slow" advTm="255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found for sleep hygiene</a:t>
            </a:r>
            <a:endParaRPr lang="en-GB" dirty="0"/>
          </a:p>
        </p:txBody>
      </p:sp>
      <p:pic>
        <p:nvPicPr>
          <p:cNvPr id="4" name="Content Placeholder 3" descr="An external file that holds a picture, illustration, etc.&#10;Object name is fneur-14-1270043-g0001.jpg"/>
          <p:cNvPicPr>
            <a:picLocks noGrp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7416824" cy="45365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001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760"/>
    </mc:Choice>
    <mc:Fallback xmlns="">
      <p:transition spd="slow" advTm="167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Discussion/recommendations for physical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Hollerbach</a:t>
            </a:r>
            <a:r>
              <a:rPr lang="en-GB" dirty="0" smtClean="0"/>
              <a:t> et al (2019) did not stipulate if nutritional education would improve cardiovascular disease </a:t>
            </a:r>
            <a:r>
              <a:rPr lang="en-GB" sz="1000" dirty="0" smtClean="0"/>
              <a:t>(</a:t>
            </a:r>
            <a:r>
              <a:rPr lang="en-GB" sz="1000" dirty="0" err="1" smtClean="0"/>
              <a:t>Hollerbach</a:t>
            </a:r>
            <a:r>
              <a:rPr lang="en-GB" sz="1000" dirty="0" smtClean="0"/>
              <a:t> et al, 2019)</a:t>
            </a:r>
          </a:p>
          <a:p>
            <a:endParaRPr lang="en-GB" dirty="0" smtClean="0"/>
          </a:p>
          <a:p>
            <a:r>
              <a:rPr lang="en-GB" dirty="0" err="1" smtClean="0"/>
              <a:t>Hassani</a:t>
            </a:r>
            <a:r>
              <a:rPr lang="en-GB" dirty="0" smtClean="0"/>
              <a:t> et al (2020) shares occupational nutritional education improve </a:t>
            </a:r>
            <a:r>
              <a:rPr lang="en-GB" dirty="0"/>
              <a:t>dietary knowledge and intake by (</a:t>
            </a:r>
            <a:r>
              <a:rPr lang="en-GB" i="1" dirty="0"/>
              <a:t>p</a:t>
            </a:r>
            <a:r>
              <a:rPr lang="en-GB" dirty="0"/>
              <a:t> &lt; 0.001</a:t>
            </a:r>
            <a:r>
              <a:rPr lang="en-GB" dirty="0" smtClean="0"/>
              <a:t>) </a:t>
            </a:r>
            <a:r>
              <a:rPr lang="en-GB" sz="1000" dirty="0" smtClean="0"/>
              <a:t>(</a:t>
            </a:r>
            <a:r>
              <a:rPr lang="en-GB" sz="1000" dirty="0" err="1" smtClean="0"/>
              <a:t>Hassani</a:t>
            </a:r>
            <a:r>
              <a:rPr lang="en-GB" sz="1000" dirty="0" smtClean="0"/>
              <a:t> et al, 2020)</a:t>
            </a:r>
          </a:p>
          <a:p>
            <a:endParaRPr lang="en-GB" dirty="0" smtClean="0"/>
          </a:p>
          <a:p>
            <a:r>
              <a:rPr lang="en-GB" dirty="0" smtClean="0"/>
              <a:t>Incorporating additional fitness could be costly however there are free alternatives that involve using bodyweight and </a:t>
            </a:r>
            <a:r>
              <a:rPr lang="en-GB" dirty="0" err="1" smtClean="0"/>
              <a:t>plyometrics</a:t>
            </a:r>
            <a:r>
              <a:rPr lang="en-GB" dirty="0" smtClean="0"/>
              <a:t> </a:t>
            </a:r>
            <a:r>
              <a:rPr lang="en-GB" sz="1000" dirty="0" smtClean="0"/>
              <a:t>(</a:t>
            </a:r>
            <a:r>
              <a:rPr lang="en-GB" sz="1000" dirty="0" err="1" smtClean="0"/>
              <a:t>Peitz</a:t>
            </a:r>
            <a:r>
              <a:rPr lang="en-GB" sz="1000" dirty="0" smtClean="0"/>
              <a:t>, </a:t>
            </a:r>
            <a:r>
              <a:rPr lang="en-GB" sz="1000" dirty="0" err="1" smtClean="0"/>
              <a:t>Bhringer</a:t>
            </a:r>
            <a:r>
              <a:rPr lang="en-GB" sz="1000" dirty="0" smtClean="0"/>
              <a:t> and </a:t>
            </a:r>
            <a:r>
              <a:rPr lang="en-GB" sz="1000" dirty="0" err="1" smtClean="0"/>
              <a:t>Granacher</a:t>
            </a:r>
            <a:r>
              <a:rPr lang="en-GB" sz="1000" dirty="0" smtClean="0"/>
              <a:t>, 2018)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HIFT programme has greater chance of reducing injury, sickness and compensation claims </a:t>
            </a:r>
            <a:r>
              <a:rPr lang="en-GB" sz="1000" dirty="0" smtClean="0"/>
              <a:t>(</a:t>
            </a:r>
            <a:r>
              <a:rPr lang="en-GB" sz="1000" dirty="0" err="1" smtClean="0"/>
              <a:t>Chizewski</a:t>
            </a:r>
            <a:r>
              <a:rPr lang="en-GB" sz="1000" dirty="0" smtClean="0"/>
              <a:t> </a:t>
            </a:r>
            <a:r>
              <a:rPr lang="en-GB" sz="1000" dirty="0"/>
              <a:t>et </a:t>
            </a:r>
            <a:r>
              <a:rPr lang="en-GB" sz="1000" dirty="0" smtClean="0"/>
              <a:t>al, 2021</a:t>
            </a:r>
            <a:r>
              <a:rPr lang="en-GB" sz="1000" dirty="0"/>
              <a:t>) </a:t>
            </a:r>
            <a:endParaRPr lang="en-GB" sz="1000" dirty="0" smtClean="0"/>
          </a:p>
          <a:p>
            <a:endParaRPr lang="en-GB" dirty="0" smtClean="0"/>
          </a:p>
          <a:p>
            <a:r>
              <a:rPr lang="en-GB" dirty="0" smtClean="0"/>
              <a:t>Online programmes could be continued in own time </a:t>
            </a:r>
            <a:r>
              <a:rPr lang="en-GB" sz="1000" dirty="0" smtClean="0"/>
              <a:t>(Smith, 2022)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Making </a:t>
            </a:r>
            <a:r>
              <a:rPr lang="en-GB" dirty="0" err="1" smtClean="0"/>
              <a:t>firefighters</a:t>
            </a:r>
            <a:r>
              <a:rPr lang="en-GB" dirty="0" smtClean="0"/>
              <a:t> aware of their weaknesses could improve health and fitness </a:t>
            </a:r>
            <a:r>
              <a:rPr lang="en-GB" sz="1000" dirty="0"/>
              <a:t>(Holland-Winkler et al, 2023)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757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083"/>
    </mc:Choice>
    <mc:Fallback xmlns="">
      <p:transition spd="slow" advTm="450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Discussion/recommendations for improved sleep hygiene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5069160"/>
          </a:xfrm>
        </p:spPr>
        <p:txBody>
          <a:bodyPr>
            <a:noAutofit/>
          </a:bodyPr>
          <a:lstStyle/>
          <a:p>
            <a:r>
              <a:rPr lang="en-GB" sz="1600" dirty="0" smtClean="0"/>
              <a:t>Sleep hygiene is improved through regular fitness as inactivity exacerbates fatigue </a:t>
            </a:r>
            <a:r>
              <a:rPr lang="en-GB" sz="900" dirty="0" smtClean="0"/>
              <a:t>(Dennison et al, 2012)</a:t>
            </a:r>
            <a:endParaRPr lang="en-GB" sz="1600" dirty="0" smtClean="0"/>
          </a:p>
          <a:p>
            <a:pPr marL="114300" indent="0">
              <a:buNone/>
            </a:pPr>
            <a:endParaRPr lang="en-GB" sz="1600" dirty="0" smtClean="0"/>
          </a:p>
          <a:p>
            <a:r>
              <a:rPr lang="en-GB" sz="1600" dirty="0" err="1" smtClean="0"/>
              <a:t>Firefighters</a:t>
            </a:r>
            <a:r>
              <a:rPr lang="en-GB" sz="1600" dirty="0" smtClean="0"/>
              <a:t> expected to use down time to recover from sleep debt </a:t>
            </a:r>
            <a:r>
              <a:rPr lang="en-GB" sz="900" dirty="0" smtClean="0"/>
              <a:t>(Watkins et al, 2021)</a:t>
            </a:r>
            <a:endParaRPr lang="en-GB" sz="1600" dirty="0" smtClean="0"/>
          </a:p>
          <a:p>
            <a:pPr marL="114300" indent="0">
              <a:buNone/>
            </a:pPr>
            <a:endParaRPr lang="en-GB" sz="1600" dirty="0" smtClean="0"/>
          </a:p>
          <a:p>
            <a:r>
              <a:rPr lang="en-GB" sz="1600" dirty="0" smtClean="0"/>
              <a:t>Poor sleep hygiene increases risk of obesity, </a:t>
            </a:r>
            <a:r>
              <a:rPr lang="en-GB" sz="1600" dirty="0" err="1"/>
              <a:t>firefighters</a:t>
            </a:r>
            <a:r>
              <a:rPr lang="en-GB" sz="1600" dirty="0"/>
              <a:t> have an estimated weight gain of around 0.5kg-1.5kg </a:t>
            </a:r>
            <a:r>
              <a:rPr lang="en-GB" sz="1600" dirty="0" smtClean="0"/>
              <a:t>annually </a:t>
            </a:r>
            <a:r>
              <a:rPr lang="en-GB" sz="900" dirty="0" smtClean="0"/>
              <a:t>(Gupta et al, 2020)</a:t>
            </a:r>
            <a:endParaRPr lang="en-GB" sz="1600" dirty="0" smtClean="0"/>
          </a:p>
          <a:p>
            <a:pPr marL="114300" indent="0">
              <a:buNone/>
            </a:pPr>
            <a:endParaRPr lang="en-GB" sz="1600" dirty="0" smtClean="0"/>
          </a:p>
          <a:p>
            <a:r>
              <a:rPr lang="en-GB" sz="1600" dirty="0" smtClean="0"/>
              <a:t>Obesity can cause fatal </a:t>
            </a:r>
            <a:r>
              <a:rPr lang="en-GB" sz="1600" dirty="0"/>
              <a:t>on duty coronary heart disease event by 1.5-6.6 </a:t>
            </a:r>
            <a:r>
              <a:rPr lang="en-GB" sz="1600" dirty="0" smtClean="0"/>
              <a:t>times</a:t>
            </a:r>
          </a:p>
          <a:p>
            <a:pPr marL="114300" indent="0">
              <a:buNone/>
            </a:pPr>
            <a:endParaRPr lang="en-GB" sz="1600" dirty="0" smtClean="0"/>
          </a:p>
          <a:p>
            <a:r>
              <a:rPr lang="en-GB" sz="1600" dirty="0" smtClean="0"/>
              <a:t>Increased hunger hormone ghrelin increases cravings for higher carb, fat and sugar intake </a:t>
            </a:r>
            <a:r>
              <a:rPr lang="en-GB" sz="900" dirty="0"/>
              <a:t>(Kinsey and </a:t>
            </a:r>
            <a:r>
              <a:rPr lang="en-GB" sz="900" dirty="0" err="1"/>
              <a:t>Ormsbee</a:t>
            </a:r>
            <a:r>
              <a:rPr lang="en-GB" sz="900" dirty="0"/>
              <a:t>, 2015</a:t>
            </a:r>
            <a:r>
              <a:rPr lang="en-GB" sz="900" dirty="0" smtClean="0"/>
              <a:t>)</a:t>
            </a:r>
          </a:p>
          <a:p>
            <a:pPr marL="114300" indent="0">
              <a:buNone/>
            </a:pPr>
            <a:endParaRPr lang="en-GB" sz="1600" dirty="0" smtClean="0"/>
          </a:p>
          <a:p>
            <a:r>
              <a:rPr lang="en-GB" sz="1600" dirty="0" smtClean="0"/>
              <a:t>Providing </a:t>
            </a:r>
            <a:r>
              <a:rPr lang="en-GB" sz="1600" dirty="0" err="1" smtClean="0"/>
              <a:t>firefighters</a:t>
            </a:r>
            <a:r>
              <a:rPr lang="en-GB" sz="1600" dirty="0" smtClean="0"/>
              <a:t> with diet plans and ideal sleep patterns for shift work could reduce cardiovascular disease</a:t>
            </a:r>
          </a:p>
          <a:p>
            <a:pPr marL="114300" indent="0">
              <a:buNone/>
            </a:pPr>
            <a:endParaRPr lang="en-GB" sz="1600" dirty="0" smtClean="0"/>
          </a:p>
          <a:p>
            <a:r>
              <a:rPr lang="en-GB" sz="1600" dirty="0" smtClean="0"/>
              <a:t>Diet plans have potential to </a:t>
            </a:r>
            <a:r>
              <a:rPr lang="en-GB" sz="1600" dirty="0"/>
              <a:t>reduce obesity by 9% and cardiovascular disease by 11-13% </a:t>
            </a:r>
            <a:r>
              <a:rPr lang="en-GB" sz="1600" dirty="0" smtClean="0"/>
              <a:t> </a:t>
            </a:r>
            <a:r>
              <a:rPr lang="en-GB" sz="900" dirty="0"/>
              <a:t>(</a:t>
            </a:r>
            <a:r>
              <a:rPr lang="en-GB" sz="900" dirty="0" err="1"/>
              <a:t>Sotos-Prieto</a:t>
            </a:r>
            <a:r>
              <a:rPr lang="en-GB" sz="900" dirty="0"/>
              <a:t> et al, 2019</a:t>
            </a:r>
            <a:r>
              <a:rPr lang="en-GB" sz="900" dirty="0" smtClean="0"/>
              <a:t>)</a:t>
            </a:r>
            <a:endParaRPr lang="en-GB" sz="900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182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861"/>
    </mc:Choice>
    <mc:Fallback xmlns="">
      <p:transition spd="slow" advTm="368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 smtClean="0"/>
              <a:t>Firefighting</a:t>
            </a:r>
            <a:r>
              <a:rPr lang="en-GB" dirty="0" smtClean="0"/>
              <a:t> has many risks with cardiovascular disease being a prevalent concern 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/>
              <a:t>M</a:t>
            </a:r>
            <a:r>
              <a:rPr lang="en-GB" dirty="0" smtClean="0"/>
              <a:t>any </a:t>
            </a:r>
            <a:r>
              <a:rPr lang="en-GB" dirty="0" err="1"/>
              <a:t>firefighters</a:t>
            </a:r>
            <a:r>
              <a:rPr lang="en-GB" dirty="0"/>
              <a:t> have low fitness levels below the standard required, with high levels of </a:t>
            </a:r>
            <a:r>
              <a:rPr lang="en-GB" dirty="0" smtClean="0"/>
              <a:t>obesity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Linked to unhealthy </a:t>
            </a:r>
            <a:r>
              <a:rPr lang="en-GB" dirty="0"/>
              <a:t>behaviours associated with the fire service culture such as poor sleep hygiene, shift work, inadequate meal times and occupational </a:t>
            </a:r>
            <a:r>
              <a:rPr lang="en-GB" dirty="0" smtClean="0"/>
              <a:t>fatigue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Prevention and intervention through education can reduce the risk of unhealthy behaviours linked to cardiovascular disease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Education on maintaining fitness, nutrition and sleep hygiene provides a better understanding of remaining healthy</a:t>
            </a:r>
          </a:p>
          <a:p>
            <a:pPr marL="114300" indent="0">
              <a:buNone/>
            </a:pPr>
            <a:endParaRPr lang="en-GB" dirty="0" smtClean="0"/>
          </a:p>
          <a:p>
            <a:r>
              <a:rPr lang="en-GB" dirty="0" smtClean="0"/>
              <a:t>Could reduce sickness and mortality rates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522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063"/>
    </mc:Choice>
    <mc:Fallback xmlns="">
      <p:transition spd="slow" advTm="410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400" dirty="0"/>
              <a:t>Adelman, C., (1993). Kurt </a:t>
            </a:r>
            <a:r>
              <a:rPr lang="en-GB" sz="1400" dirty="0" err="1"/>
              <a:t>Lewin</a:t>
            </a:r>
            <a:r>
              <a:rPr lang="en-GB" sz="1400" dirty="0"/>
              <a:t> and the Origins of Action Research. </a:t>
            </a:r>
            <a:r>
              <a:rPr lang="en-GB" sz="1400" i="1" dirty="0"/>
              <a:t>Educational Action Research, </a:t>
            </a:r>
            <a:r>
              <a:rPr lang="en-GB" sz="1400" dirty="0"/>
              <a:t>1(1), pp. 7-24</a:t>
            </a:r>
            <a:r>
              <a:rPr lang="en-GB" sz="1400" dirty="0" smtClean="0"/>
              <a:t>.</a:t>
            </a:r>
          </a:p>
          <a:p>
            <a:r>
              <a:rPr lang="en-GB" sz="1400" dirty="0" err="1"/>
              <a:t>Alves</a:t>
            </a:r>
            <a:r>
              <a:rPr lang="en-GB" sz="1400" dirty="0"/>
              <a:t>, S., Vas, J., and </a:t>
            </a:r>
            <a:r>
              <a:rPr lang="en-GB" sz="1400" dirty="0" err="1"/>
              <a:t>Fernandes</a:t>
            </a:r>
            <a:r>
              <a:rPr lang="en-GB" sz="1400" dirty="0"/>
              <a:t>, A., (2023). Exploring Clinical Trials to Manage </a:t>
            </a:r>
            <a:r>
              <a:rPr lang="en-GB" sz="1400" dirty="0" err="1"/>
              <a:t>Firefighters’</a:t>
            </a:r>
            <a:r>
              <a:rPr lang="en-GB" sz="1400" dirty="0"/>
              <a:t> Sleep Quality: A PRISMA Compliant Systematic Review. </a:t>
            </a:r>
            <a:r>
              <a:rPr lang="en-GB" sz="1400" i="1" dirty="0"/>
              <a:t>International Journal of Environmental Research and Public Health, </a:t>
            </a:r>
            <a:r>
              <a:rPr lang="en-GB" sz="1400" dirty="0"/>
              <a:t>20(5), p. 3862.</a:t>
            </a:r>
            <a:endParaRPr lang="en-GB" sz="1400" dirty="0" smtClean="0"/>
          </a:p>
          <a:p>
            <a:r>
              <a:rPr lang="en-GB" sz="1400" dirty="0"/>
              <a:t>Bots, S., Peters, S., and Woodward, M., (2017). Sex Differences in Coronary Heart Disease and Stroke Mortality: A Global Assessment of the Effect of Ageing between 1980 and 2010. </a:t>
            </a:r>
            <a:r>
              <a:rPr lang="en-GB" sz="1400" i="1" dirty="0"/>
              <a:t>BMJ Global Health, </a:t>
            </a:r>
            <a:r>
              <a:rPr lang="en-GB" sz="1400" dirty="0"/>
              <a:t>2(2), pp. 1-8</a:t>
            </a:r>
            <a:r>
              <a:rPr lang="en-GB" sz="1400" dirty="0" smtClean="0"/>
              <a:t>.</a:t>
            </a:r>
          </a:p>
          <a:p>
            <a:r>
              <a:rPr lang="en-GB" sz="1400" dirty="0" err="1"/>
              <a:t>Chizewski</a:t>
            </a:r>
            <a:r>
              <a:rPr lang="en-GB" sz="1400" dirty="0"/>
              <a:t>, A., Box, A., </a:t>
            </a:r>
            <a:r>
              <a:rPr lang="en-GB" sz="1400" dirty="0" err="1"/>
              <a:t>Kesler</a:t>
            </a:r>
            <a:r>
              <a:rPr lang="en-GB" sz="1400" dirty="0"/>
              <a:t>, R., and </a:t>
            </a:r>
            <a:r>
              <a:rPr lang="en-GB" sz="1400" dirty="0" err="1"/>
              <a:t>Petruzzello</a:t>
            </a:r>
            <a:r>
              <a:rPr lang="en-GB" sz="1400" dirty="0"/>
              <a:t>, S., (2021). Fitness Fights Fires: Exploring the Relationship between Physical Fitness and </a:t>
            </a:r>
            <a:r>
              <a:rPr lang="en-GB" sz="1400" dirty="0" err="1"/>
              <a:t>Firefighter</a:t>
            </a:r>
            <a:r>
              <a:rPr lang="en-GB" sz="1400" dirty="0"/>
              <a:t> Ability. </a:t>
            </a:r>
            <a:r>
              <a:rPr lang="en-GB" sz="1400" i="1" dirty="0"/>
              <a:t>International Journal of Environmental Research and Public Health, </a:t>
            </a:r>
            <a:r>
              <a:rPr lang="en-GB" sz="1400" dirty="0"/>
              <a:t>18(22), p. 11733.</a:t>
            </a:r>
          </a:p>
          <a:p>
            <a:r>
              <a:rPr lang="en-GB" sz="1400" dirty="0"/>
              <a:t>Dennison, K., </a:t>
            </a:r>
            <a:r>
              <a:rPr lang="en-GB" sz="1400" dirty="0" err="1"/>
              <a:t>Mullineaux</a:t>
            </a:r>
            <a:r>
              <a:rPr lang="en-GB" sz="1400" dirty="0"/>
              <a:t>, D., Yates, J., and Abel, M., (2012). The Effect of Fatigue and Training Status on </a:t>
            </a:r>
            <a:r>
              <a:rPr lang="en-GB" sz="1400" dirty="0" err="1"/>
              <a:t>Firefighter</a:t>
            </a:r>
            <a:r>
              <a:rPr lang="en-GB" sz="1400" dirty="0"/>
              <a:t> Performance. </a:t>
            </a:r>
            <a:r>
              <a:rPr lang="en-GB" sz="1400" i="1" dirty="0"/>
              <a:t>Journal of Strength and Conditioning Research, </a:t>
            </a:r>
            <a:r>
              <a:rPr lang="en-GB" sz="1400" dirty="0"/>
              <a:t>26(4), pp. 1101-1109</a:t>
            </a:r>
            <a:r>
              <a:rPr lang="en-GB" sz="1400" dirty="0" smtClean="0"/>
              <a:t>.</a:t>
            </a:r>
          </a:p>
          <a:p>
            <a:r>
              <a:rPr lang="en-GB" sz="1400" dirty="0" err="1"/>
              <a:t>Farha</a:t>
            </a:r>
            <a:r>
              <a:rPr lang="en-GB" sz="1400" dirty="0"/>
              <a:t>, R., and </a:t>
            </a:r>
            <a:r>
              <a:rPr lang="en-GB" sz="1400" dirty="0" err="1"/>
              <a:t>Alefishat</a:t>
            </a:r>
            <a:r>
              <a:rPr lang="en-GB" sz="1400" dirty="0"/>
              <a:t>, E., (2018). Shift Work and the Risk of Cardiovascular Diseases and Metabolic Syndrome Among Jordanian Employees. </a:t>
            </a:r>
            <a:r>
              <a:rPr lang="en-GB" sz="1400" i="1" dirty="0"/>
              <a:t>Oman Medical Journal, </a:t>
            </a:r>
            <a:r>
              <a:rPr lang="en-GB" sz="1400" dirty="0"/>
              <a:t>33(3), pp. 235-242.</a:t>
            </a:r>
          </a:p>
          <a:p>
            <a:r>
              <a:rPr lang="en-GB" sz="1400" dirty="0"/>
              <a:t>Frost, C., </a:t>
            </a:r>
            <a:r>
              <a:rPr lang="en-GB" sz="1400" dirty="0" err="1"/>
              <a:t>Tokzko</a:t>
            </a:r>
            <a:r>
              <a:rPr lang="en-GB" sz="1400" dirty="0"/>
              <a:t>, M., </a:t>
            </a:r>
            <a:r>
              <a:rPr lang="en-GB" sz="1400" dirty="0" err="1"/>
              <a:t>Merrigan</a:t>
            </a:r>
            <a:r>
              <a:rPr lang="en-GB" sz="1400" dirty="0"/>
              <a:t>, J., and Martin, J., (2021). The Effects of Sleep on </a:t>
            </a:r>
            <a:r>
              <a:rPr lang="en-GB" sz="1400" dirty="0" err="1"/>
              <a:t>Firefighter</a:t>
            </a:r>
            <a:r>
              <a:rPr lang="en-GB" sz="1400" dirty="0"/>
              <a:t> Occupational Performance and Health: A Systematic Review and Call for Action. </a:t>
            </a:r>
            <a:r>
              <a:rPr lang="en-GB" sz="1400" i="1" dirty="0"/>
              <a:t>Sleep Epidemiology, </a:t>
            </a:r>
            <a:r>
              <a:rPr lang="en-GB" sz="1400" dirty="0"/>
              <a:t>1(1), p. 100014.</a:t>
            </a:r>
          </a:p>
          <a:p>
            <a:r>
              <a:rPr lang="en-GB" sz="1400" dirty="0"/>
              <a:t>Gupta, C., Ferguson, S., </a:t>
            </a:r>
            <a:r>
              <a:rPr lang="en-GB" sz="1400" dirty="0" err="1"/>
              <a:t>Aisbett</a:t>
            </a:r>
            <a:r>
              <a:rPr lang="en-GB" sz="1400" dirty="0"/>
              <a:t>, B., </a:t>
            </a:r>
            <a:r>
              <a:rPr lang="en-GB" sz="1400" dirty="0" err="1"/>
              <a:t>Dominiak</a:t>
            </a:r>
            <a:r>
              <a:rPr lang="en-GB" sz="1400" dirty="0"/>
              <a:t>, M., </a:t>
            </a:r>
            <a:r>
              <a:rPr lang="en-GB" sz="1400" dirty="0" err="1"/>
              <a:t>Chappel</a:t>
            </a:r>
            <a:r>
              <a:rPr lang="en-GB" sz="1400" dirty="0"/>
              <a:t>, S, </a:t>
            </a:r>
            <a:r>
              <a:rPr lang="en-GB" sz="1400" dirty="0" err="1"/>
              <a:t>Sprajcer</a:t>
            </a:r>
            <a:r>
              <a:rPr lang="en-GB" sz="1400" dirty="0"/>
              <a:t>, M., </a:t>
            </a:r>
            <a:r>
              <a:rPr lang="en-GB" sz="1400" dirty="0" err="1"/>
              <a:t>Fullagar</a:t>
            </a:r>
            <a:r>
              <a:rPr lang="en-GB" sz="1400" dirty="0"/>
              <a:t>, H., </a:t>
            </a:r>
            <a:r>
              <a:rPr lang="en-GB" sz="1400" dirty="0" err="1"/>
              <a:t>Khalesi</a:t>
            </a:r>
            <a:r>
              <a:rPr lang="en-GB" sz="1400" dirty="0"/>
              <a:t>, S., Guy, J., and Vincent, G., (2020). Hot, Tired and Hungry: The Snacking Behaviour and Food Cravings of </a:t>
            </a:r>
            <a:r>
              <a:rPr lang="en-GB" sz="1400" dirty="0" err="1"/>
              <a:t>Firefighters</a:t>
            </a:r>
            <a:r>
              <a:rPr lang="en-GB" sz="1400" dirty="0"/>
              <a:t> during Multi-day Simulated Wildfire Suppression. </a:t>
            </a:r>
            <a:r>
              <a:rPr lang="en-GB" sz="1400" i="1" dirty="0"/>
              <a:t>Nutrients, </a:t>
            </a:r>
            <a:r>
              <a:rPr lang="en-GB" sz="1400" dirty="0"/>
              <a:t>12(4), p. 1160.</a:t>
            </a:r>
            <a:endParaRPr lang="en-GB" sz="1400" dirty="0" smtClean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45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0"/>
    </mc:Choice>
    <mc:Fallback xmlns="">
      <p:transition spd="slow" advTm="1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err="1"/>
              <a:t>Hannes</a:t>
            </a:r>
            <a:r>
              <a:rPr lang="en-GB" dirty="0"/>
              <a:t>, K., Lockwood, C., and Pearson, J., (2010). A Comparative Analysis of Three Online Appraisal Instruments Ability to Assess Validity in Qualitative Research. </a:t>
            </a:r>
            <a:r>
              <a:rPr lang="en-GB" i="1" dirty="0"/>
              <a:t>Qualitative Health Research, </a:t>
            </a:r>
            <a:r>
              <a:rPr lang="en-GB" dirty="0"/>
              <a:t>20(12), pp. 1736-1743</a:t>
            </a:r>
            <a:r>
              <a:rPr lang="en-GB" dirty="0" smtClean="0"/>
              <a:t>.</a:t>
            </a:r>
          </a:p>
          <a:p>
            <a:r>
              <a:rPr lang="en-GB" dirty="0" err="1"/>
              <a:t>Hassani</a:t>
            </a:r>
            <a:r>
              <a:rPr lang="en-GB" dirty="0"/>
              <a:t>, B., </a:t>
            </a:r>
            <a:r>
              <a:rPr lang="en-GB" dirty="0" err="1"/>
              <a:t>Amani</a:t>
            </a:r>
            <a:r>
              <a:rPr lang="en-GB" dirty="0"/>
              <a:t>, R., </a:t>
            </a:r>
            <a:r>
              <a:rPr lang="en-GB" dirty="0" err="1"/>
              <a:t>Haghighizadeh</a:t>
            </a:r>
            <a:r>
              <a:rPr lang="en-GB" dirty="0"/>
              <a:t>, M., and </a:t>
            </a:r>
            <a:r>
              <a:rPr lang="en-GB" dirty="0" err="1"/>
              <a:t>Araban</a:t>
            </a:r>
            <a:r>
              <a:rPr lang="en-GB" dirty="0"/>
              <a:t>, M., (2020). A Priority Orientated Nutrition Education Programme to Improve Nutritional </a:t>
            </a:r>
            <a:r>
              <a:rPr lang="en-GB" dirty="0" err="1"/>
              <a:t>Cardiometabolic</a:t>
            </a:r>
            <a:r>
              <a:rPr lang="en-GB" dirty="0"/>
              <a:t> Status in the Workplace: A Randomised Field Trial. </a:t>
            </a:r>
            <a:r>
              <a:rPr lang="en-GB" i="1" dirty="0"/>
              <a:t>Journal of Occupational Medicine and Toxicology, </a:t>
            </a:r>
            <a:r>
              <a:rPr lang="en-GB" dirty="0"/>
              <a:t>15(2), pp. 1-9</a:t>
            </a:r>
            <a:r>
              <a:rPr lang="en-GB" dirty="0" smtClean="0"/>
              <a:t>.</a:t>
            </a:r>
          </a:p>
          <a:p>
            <a:r>
              <a:rPr lang="en-GB" dirty="0"/>
              <a:t>Hine, G., and </a:t>
            </a:r>
            <a:r>
              <a:rPr lang="en-GB" dirty="0" err="1"/>
              <a:t>Lavery</a:t>
            </a:r>
            <a:r>
              <a:rPr lang="en-GB" dirty="0"/>
              <a:t>, S., (2014). The Importance of Action Research in Teacher Education Programmes: Three Testimonies. </a:t>
            </a:r>
            <a:r>
              <a:rPr lang="en-GB" i="1" dirty="0"/>
              <a:t>Teaching and Learning Forum, </a:t>
            </a:r>
            <a:r>
              <a:rPr lang="en-GB" dirty="0"/>
              <a:t>1(1), pp. 1-10.</a:t>
            </a:r>
          </a:p>
          <a:p>
            <a:r>
              <a:rPr lang="en-GB" dirty="0"/>
              <a:t>Holland-Winkler, A., </a:t>
            </a:r>
            <a:r>
              <a:rPr lang="en-GB" dirty="0" err="1"/>
              <a:t>Hamil,B</a:t>
            </a:r>
            <a:r>
              <a:rPr lang="en-GB" dirty="0"/>
              <a:t>., Greene, D., and Kohler, A., (2023). Strategies to Improve Physiological and Psychological Components of </a:t>
            </a:r>
            <a:r>
              <a:rPr lang="en-GB" dirty="0" err="1"/>
              <a:t>Resilliency</a:t>
            </a:r>
            <a:r>
              <a:rPr lang="en-GB" dirty="0"/>
              <a:t> in </a:t>
            </a:r>
            <a:r>
              <a:rPr lang="en-GB" dirty="0" err="1"/>
              <a:t>Firefighters</a:t>
            </a:r>
            <a:r>
              <a:rPr lang="en-GB" dirty="0"/>
              <a:t>. </a:t>
            </a:r>
            <a:r>
              <a:rPr lang="en-GB" i="1" dirty="0" err="1"/>
              <a:t>Physiologia</a:t>
            </a:r>
            <a:r>
              <a:rPr lang="en-GB" i="1" dirty="0"/>
              <a:t>, </a:t>
            </a:r>
            <a:r>
              <a:rPr lang="en-GB" dirty="0"/>
              <a:t>3(4), pp. 611-626</a:t>
            </a:r>
            <a:r>
              <a:rPr lang="en-GB" dirty="0" smtClean="0"/>
              <a:t>.</a:t>
            </a:r>
          </a:p>
          <a:p>
            <a:r>
              <a:rPr lang="en-GB" dirty="0" err="1"/>
              <a:t>Hollerbach</a:t>
            </a:r>
            <a:r>
              <a:rPr lang="en-GB" dirty="0"/>
              <a:t>, B., </a:t>
            </a:r>
            <a:r>
              <a:rPr lang="en-GB" dirty="0" err="1"/>
              <a:t>Jahnke</a:t>
            </a:r>
            <a:r>
              <a:rPr lang="en-GB" dirty="0"/>
              <a:t>, S, Poston, W., Harms, C., and Heinrich, K., (2019). Examining a Novel </a:t>
            </a:r>
            <a:r>
              <a:rPr lang="en-GB" dirty="0" err="1"/>
              <a:t>Firefighter</a:t>
            </a:r>
            <a:r>
              <a:rPr lang="en-GB" dirty="0"/>
              <a:t> Exercise Training Programme on Simulated Fire Ground Test Performance, </a:t>
            </a:r>
            <a:r>
              <a:rPr lang="en-GB" dirty="0" err="1"/>
              <a:t>Cardiorespiratiry</a:t>
            </a:r>
            <a:r>
              <a:rPr lang="en-GB" dirty="0"/>
              <a:t> Endurance and Strength: A Pilot Investigation. </a:t>
            </a:r>
            <a:r>
              <a:rPr lang="en-GB" i="1" dirty="0"/>
              <a:t>Journal of Occupational Medicine and Toxicology, </a:t>
            </a:r>
            <a:r>
              <a:rPr lang="en-GB" dirty="0"/>
              <a:t>14(12), pp. 1-10</a:t>
            </a:r>
            <a:r>
              <a:rPr lang="en-GB" dirty="0" smtClean="0"/>
              <a:t>.</a:t>
            </a:r>
          </a:p>
          <a:p>
            <a:r>
              <a:rPr lang="en-GB" dirty="0"/>
              <a:t>Kinsey, A., and </a:t>
            </a:r>
            <a:r>
              <a:rPr lang="en-GB" dirty="0" err="1"/>
              <a:t>Ormsbee</a:t>
            </a:r>
            <a:r>
              <a:rPr lang="en-GB" dirty="0"/>
              <a:t>, M., (2015). The Health Impact of </a:t>
            </a:r>
            <a:r>
              <a:rPr lang="en-GB" dirty="0" err="1"/>
              <a:t>Nighttime</a:t>
            </a:r>
            <a:r>
              <a:rPr lang="en-GB" dirty="0"/>
              <a:t> Eating: Old and New Perspectives. </a:t>
            </a:r>
            <a:r>
              <a:rPr lang="en-GB" i="1" dirty="0"/>
              <a:t>Nutrients, </a:t>
            </a:r>
            <a:r>
              <a:rPr lang="en-GB" dirty="0"/>
              <a:t>7(4), pp. 2648-2662</a:t>
            </a:r>
            <a:r>
              <a:rPr lang="en-GB" dirty="0" smtClean="0"/>
              <a:t>.</a:t>
            </a:r>
          </a:p>
          <a:p>
            <a:r>
              <a:rPr lang="en-GB" dirty="0" err="1"/>
              <a:t>Kivimaki</a:t>
            </a:r>
            <a:r>
              <a:rPr lang="en-GB" dirty="0"/>
              <a:t>, M., and </a:t>
            </a:r>
            <a:r>
              <a:rPr lang="en-GB" dirty="0" err="1"/>
              <a:t>Kawachi</a:t>
            </a:r>
            <a:r>
              <a:rPr lang="en-GB" dirty="0"/>
              <a:t>, I., (2015). Work Stress as a Risk Factor for Cardiovascular Disease. </a:t>
            </a:r>
            <a:r>
              <a:rPr lang="en-GB" i="1" dirty="0"/>
              <a:t>Current Cardiology Reports, </a:t>
            </a:r>
            <a:r>
              <a:rPr lang="en-GB" dirty="0"/>
              <a:t>17(9), p. 630</a:t>
            </a:r>
            <a:r>
              <a:rPr lang="en-GB" dirty="0" smtClean="0"/>
              <a:t>.</a:t>
            </a:r>
          </a:p>
          <a:p>
            <a:r>
              <a:rPr lang="en-GB" dirty="0"/>
              <a:t>Medic, G., </a:t>
            </a:r>
            <a:r>
              <a:rPr lang="en-GB" dirty="0" err="1"/>
              <a:t>Wille</a:t>
            </a:r>
            <a:r>
              <a:rPr lang="en-GB" dirty="0"/>
              <a:t>, M., and </a:t>
            </a:r>
            <a:r>
              <a:rPr lang="en-GB" dirty="0" err="1"/>
              <a:t>Hemels</a:t>
            </a:r>
            <a:r>
              <a:rPr lang="en-GB" dirty="0"/>
              <a:t>, M., (2017). Short and Long Term Health Consequences of Sleep Disruption. </a:t>
            </a:r>
            <a:r>
              <a:rPr lang="en-GB" i="1" dirty="0"/>
              <a:t>Nature and Science of Sleep, </a:t>
            </a:r>
            <a:r>
              <a:rPr lang="en-GB" dirty="0"/>
              <a:t>9(1), pp. 151-161</a:t>
            </a:r>
            <a:r>
              <a:rPr lang="en-GB" dirty="0" smtClean="0"/>
              <a:t>.</a:t>
            </a:r>
          </a:p>
          <a:p>
            <a:r>
              <a:rPr lang="en-GB" dirty="0" err="1"/>
              <a:t>Neimann</a:t>
            </a:r>
            <a:r>
              <a:rPr lang="en-GB" dirty="0"/>
              <a:t>, L., and </a:t>
            </a:r>
            <a:r>
              <a:rPr lang="en-GB" dirty="0" err="1"/>
              <a:t>Thielsch</a:t>
            </a:r>
            <a:r>
              <a:rPr lang="en-GB" dirty="0"/>
              <a:t>, M., (2020). Evolution of Basic Training for Rescue Forces. </a:t>
            </a:r>
            <a:r>
              <a:rPr lang="en-GB" i="1" dirty="0"/>
              <a:t>Journal of Homeland Security and Emergency Management, </a:t>
            </a:r>
            <a:r>
              <a:rPr lang="en-GB" dirty="0"/>
              <a:t>17(3), p. 20190062</a:t>
            </a:r>
            <a:r>
              <a:rPr lang="en-GB" dirty="0" smtClean="0"/>
              <a:t>.</a:t>
            </a:r>
          </a:p>
          <a:p>
            <a:r>
              <a:rPr lang="en-GB" dirty="0" err="1"/>
              <a:t>Nystoriak</a:t>
            </a:r>
            <a:r>
              <a:rPr lang="en-GB" dirty="0"/>
              <a:t>, M., and </a:t>
            </a:r>
            <a:r>
              <a:rPr lang="en-GB" dirty="0" err="1"/>
              <a:t>Bhatnagar</a:t>
            </a:r>
            <a:r>
              <a:rPr lang="en-GB" dirty="0"/>
              <a:t>, A., (2018). Cardiovascular Effects and Benefits of Exercise. </a:t>
            </a:r>
            <a:r>
              <a:rPr lang="en-GB" i="1" dirty="0"/>
              <a:t>Frontiers in Cardiovascular Medicine, </a:t>
            </a:r>
            <a:r>
              <a:rPr lang="en-GB" dirty="0"/>
              <a:t>5(135), pp. 1-11.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375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8"/>
    </mc:Choice>
    <mc:Fallback xmlns="">
      <p:transition spd="slow" advTm="12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400" dirty="0"/>
              <a:t>Palmer, A., and </a:t>
            </a:r>
            <a:r>
              <a:rPr lang="en-GB" sz="1400" dirty="0" err="1"/>
              <a:t>Yoos</a:t>
            </a:r>
            <a:r>
              <a:rPr lang="en-GB" sz="1400" dirty="0"/>
              <a:t>, J., (2019). Health Promotion in Volunteer </a:t>
            </a:r>
            <a:r>
              <a:rPr lang="en-GB" sz="1400" dirty="0" err="1"/>
              <a:t>Firefighters</a:t>
            </a:r>
            <a:r>
              <a:rPr lang="en-GB" sz="1400" dirty="0"/>
              <a:t>. </a:t>
            </a:r>
            <a:r>
              <a:rPr lang="en-GB" sz="1400" i="1" dirty="0"/>
              <a:t>Workplace Health and Safety, </a:t>
            </a:r>
            <a:r>
              <a:rPr lang="en-GB" sz="1400" dirty="0"/>
              <a:t>67(12), pp. 579-583</a:t>
            </a:r>
            <a:r>
              <a:rPr lang="en-GB" sz="1400" dirty="0" smtClean="0"/>
              <a:t>.</a:t>
            </a:r>
          </a:p>
          <a:p>
            <a:r>
              <a:rPr lang="en-GB" sz="1400" dirty="0" err="1"/>
              <a:t>Peitz</a:t>
            </a:r>
            <a:r>
              <a:rPr lang="en-GB" sz="1400" dirty="0"/>
              <a:t>, M., </a:t>
            </a:r>
            <a:r>
              <a:rPr lang="en-GB" sz="1400" dirty="0" err="1"/>
              <a:t>Bhringer</a:t>
            </a:r>
            <a:r>
              <a:rPr lang="en-GB" sz="1400" dirty="0"/>
              <a:t>, M., and </a:t>
            </a:r>
            <a:r>
              <a:rPr lang="en-GB" sz="1400" dirty="0" err="1"/>
              <a:t>Granacher</a:t>
            </a:r>
            <a:r>
              <a:rPr lang="en-GB" sz="1400" dirty="0"/>
              <a:t>, U., (2018). A Systematic Review on the Effects of Resistance and Plyometric Training on Physical Fitness of Youth - What do Comparative Studies tell us. </a:t>
            </a:r>
            <a:r>
              <a:rPr lang="en-GB" sz="1400" i="1" dirty="0" err="1"/>
              <a:t>Plos</a:t>
            </a:r>
            <a:r>
              <a:rPr lang="en-GB" sz="1400" i="1" dirty="0"/>
              <a:t> One, </a:t>
            </a:r>
            <a:r>
              <a:rPr lang="en-GB" sz="1400" dirty="0"/>
              <a:t>13(10), pp. 1-13</a:t>
            </a:r>
            <a:r>
              <a:rPr lang="en-GB" sz="1400" dirty="0" smtClean="0"/>
              <a:t>.</a:t>
            </a:r>
          </a:p>
          <a:p>
            <a:r>
              <a:rPr lang="en-GB" sz="1400" dirty="0"/>
              <a:t>Smith, D., (2011). </a:t>
            </a:r>
            <a:r>
              <a:rPr lang="en-GB" sz="1400" dirty="0" err="1"/>
              <a:t>Firefighter</a:t>
            </a:r>
            <a:r>
              <a:rPr lang="en-GB" sz="1400" dirty="0"/>
              <a:t> Fitness: Improving Performance and Preventing Injuries and Fatalities. </a:t>
            </a:r>
            <a:r>
              <a:rPr lang="en-GB" sz="1400" i="1" dirty="0"/>
              <a:t>Current Sports Medicine Reports, </a:t>
            </a:r>
            <a:r>
              <a:rPr lang="en-GB" sz="1400" dirty="0"/>
              <a:t>10(3), pp. 167-172</a:t>
            </a:r>
            <a:r>
              <a:rPr lang="en-GB" sz="1400" dirty="0" smtClean="0"/>
              <a:t>.</a:t>
            </a:r>
          </a:p>
          <a:p>
            <a:r>
              <a:rPr lang="en-GB" sz="1400" dirty="0" err="1"/>
              <a:t>Sotos-Prieto</a:t>
            </a:r>
            <a:r>
              <a:rPr lang="en-GB" sz="1400" dirty="0"/>
              <a:t>, M., Jin, Q., Rainey, D., Coyle, M., and Kales, S., (2019). Barriers and Solutions to Improving Nutrition Among Fire Academy Recruits: A Qualitative Assessment. </a:t>
            </a:r>
            <a:r>
              <a:rPr lang="en-GB" sz="1400" i="1" dirty="0"/>
              <a:t>International Journal of Food Sciences and Nutrition, </a:t>
            </a:r>
            <a:r>
              <a:rPr lang="en-GB" sz="1400" dirty="0"/>
              <a:t>70(6), pp. 771-779</a:t>
            </a:r>
            <a:r>
              <a:rPr lang="en-GB" sz="1400" dirty="0" smtClean="0"/>
              <a:t>.</a:t>
            </a:r>
          </a:p>
          <a:p>
            <a:r>
              <a:rPr lang="en-GB" sz="1400" dirty="0"/>
              <a:t>Stewart, J., </a:t>
            </a:r>
            <a:r>
              <a:rPr lang="en-GB" sz="1400" dirty="0" err="1"/>
              <a:t>Manmathan</a:t>
            </a:r>
            <a:r>
              <a:rPr lang="en-GB" sz="1400" dirty="0"/>
              <a:t>, G., and Wilkinson, P., (2017). Primary Prevention of Cardiovascular Disease: A Review of Contemporary Guidance and Literature. </a:t>
            </a:r>
            <a:r>
              <a:rPr lang="en-GB" sz="1400" i="1" dirty="0"/>
              <a:t>JRSM Cardiovascular Disease, </a:t>
            </a:r>
            <a:r>
              <a:rPr lang="en-GB" sz="1400" dirty="0"/>
              <a:t>6(1), pp. 1-9</a:t>
            </a:r>
            <a:r>
              <a:rPr lang="en-GB" sz="1400" dirty="0" smtClean="0"/>
              <a:t>.</a:t>
            </a:r>
          </a:p>
          <a:p>
            <a:r>
              <a:rPr lang="en-GB" sz="1400" dirty="0"/>
              <a:t>Turner, P., </a:t>
            </a:r>
            <a:r>
              <a:rPr lang="en-GB" sz="1400" dirty="0" err="1"/>
              <a:t>Siddall</a:t>
            </a:r>
            <a:r>
              <a:rPr lang="en-GB" sz="1400" dirty="0"/>
              <a:t>, A., Stevenson, R., and </a:t>
            </a:r>
            <a:r>
              <a:rPr lang="en-GB" sz="1400" dirty="0" err="1"/>
              <a:t>Bilzon</a:t>
            </a:r>
            <a:r>
              <a:rPr lang="en-GB" sz="1400" dirty="0"/>
              <a:t>, J., (2018). Lifestyle Behaviours and Perceived Wellbeing in Different Fire Service Roles. </a:t>
            </a:r>
            <a:r>
              <a:rPr lang="en-GB" sz="1400" i="1" dirty="0"/>
              <a:t>Occupational Medicine, </a:t>
            </a:r>
            <a:r>
              <a:rPr lang="en-GB" sz="1400" dirty="0"/>
              <a:t>68(8), pp. 537-543.</a:t>
            </a:r>
          </a:p>
          <a:p>
            <a:r>
              <a:rPr lang="en-GB" sz="1400" dirty="0" err="1"/>
              <a:t>Vancampfort</a:t>
            </a:r>
            <a:r>
              <a:rPr lang="en-GB" sz="1400" dirty="0"/>
              <a:t>, D., </a:t>
            </a:r>
            <a:r>
              <a:rPr lang="en-GB" sz="1400" dirty="0" err="1"/>
              <a:t>Soir</a:t>
            </a:r>
            <a:r>
              <a:rPr lang="en-GB" sz="1400" dirty="0"/>
              <a:t>, E., </a:t>
            </a:r>
            <a:r>
              <a:rPr lang="en-GB" sz="1400" dirty="0" err="1"/>
              <a:t>Seedat</a:t>
            </a:r>
            <a:r>
              <a:rPr lang="en-GB" sz="1400" dirty="0"/>
              <a:t>, S., Ramos-Sanchez, C., </a:t>
            </a:r>
            <a:r>
              <a:rPr lang="en-GB" sz="1400" dirty="0" err="1"/>
              <a:t>Winkel</a:t>
            </a:r>
            <a:r>
              <a:rPr lang="en-GB" sz="1400" dirty="0"/>
              <a:t>, R., </a:t>
            </a:r>
            <a:r>
              <a:rPr lang="en-GB" sz="1400" dirty="0" err="1"/>
              <a:t>Louw</a:t>
            </a:r>
            <a:r>
              <a:rPr lang="en-GB" sz="1400" dirty="0"/>
              <a:t>, Q., McKeon, G., and Rosenbaum, S., (2023). Autonomous Motivation for Exercise is Key to an Active Lifestyle in </a:t>
            </a:r>
            <a:r>
              <a:rPr lang="en-GB" sz="1400" dirty="0" err="1"/>
              <a:t>Firefighters</a:t>
            </a:r>
            <a:r>
              <a:rPr lang="en-GB" sz="1400" dirty="0"/>
              <a:t>. </a:t>
            </a:r>
            <a:r>
              <a:rPr lang="en-GB" sz="1400" i="1" dirty="0"/>
              <a:t>Workplace Health and Safety, </a:t>
            </a:r>
            <a:r>
              <a:rPr lang="en-GB" sz="1400" dirty="0"/>
              <a:t>71(5), pp. 238-244</a:t>
            </a:r>
            <a:r>
              <a:rPr lang="en-GB" sz="1400" dirty="0" smtClean="0"/>
              <a:t>.</a:t>
            </a:r>
          </a:p>
          <a:p>
            <a:r>
              <a:rPr lang="en-GB" sz="1400" dirty="0"/>
              <a:t>Watkins, S., Shannon, M., </a:t>
            </a:r>
            <a:r>
              <a:rPr lang="en-GB" sz="1400" dirty="0" err="1"/>
              <a:t>Hurtado</a:t>
            </a:r>
            <a:r>
              <a:rPr lang="en-GB" sz="1400" dirty="0"/>
              <a:t>, D., Shea, S., and Bowles, N., (2021). Interactions between Home, Work and Sleep among </a:t>
            </a:r>
            <a:r>
              <a:rPr lang="en-GB" sz="1400" dirty="0" err="1"/>
              <a:t>Firefighters</a:t>
            </a:r>
            <a:r>
              <a:rPr lang="en-GB" sz="1400" dirty="0"/>
              <a:t>. </a:t>
            </a:r>
            <a:r>
              <a:rPr lang="en-GB" sz="1400" i="1" dirty="0"/>
              <a:t>American Journal of Industrial Medicine, </a:t>
            </a:r>
            <a:r>
              <a:rPr lang="en-GB" sz="1400" dirty="0"/>
              <a:t>64(2), pp. 137-148.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580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6"/>
    </mc:Choice>
    <mc:Fallback xmlns="">
      <p:transition spd="slow" advTm="4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673</TotalTime>
  <Words>2112</Words>
  <Application>Microsoft Office PowerPoint</Application>
  <PresentationFormat>On-screen Show (4:3)</PresentationFormat>
  <Paragraphs>150</Paragraphs>
  <Slides>16</Slides>
  <Notes>0</Notes>
  <HiddenSlides>0</HiddenSlides>
  <MMClips>16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Adjacency</vt:lpstr>
      <vt:lpstr>Action Research Project</vt:lpstr>
      <vt:lpstr>Introduction</vt:lpstr>
      <vt:lpstr>Background</vt:lpstr>
      <vt:lpstr>Lack of physical activity</vt:lpstr>
      <vt:lpstr>Study by Hollerbach et al (2019)</vt:lpstr>
      <vt:lpstr>Poor sleep hygiene </vt:lpstr>
      <vt:lpstr>Study by Alves, Vas and Fernandes (2023)</vt:lpstr>
      <vt:lpstr>Methodology</vt:lpstr>
      <vt:lpstr>Data found for physical activity</vt:lpstr>
      <vt:lpstr>Data found for sleep hygiene</vt:lpstr>
      <vt:lpstr>Discussion/recommendations for physical activity</vt:lpstr>
      <vt:lpstr>Discussion/recommendations for improved sleep hygiene</vt:lpstr>
      <vt:lpstr>Conclusion</vt:lpstr>
      <vt:lpstr>Reference list</vt:lpstr>
      <vt:lpstr>Reference list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Sian Davies</dc:creator>
  <cp:lastModifiedBy>Sian Davies</cp:lastModifiedBy>
  <cp:revision>28</cp:revision>
  <dcterms:created xsi:type="dcterms:W3CDTF">2024-03-18T08:58:56Z</dcterms:created>
  <dcterms:modified xsi:type="dcterms:W3CDTF">2024-03-20T19:37:17Z</dcterms:modified>
</cp:coreProperties>
</file>