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95" r:id="rId4"/>
    <p:sldId id="258" r:id="rId5"/>
    <p:sldId id="259" r:id="rId6"/>
    <p:sldId id="260" r:id="rId7"/>
    <p:sldId id="261" r:id="rId8"/>
    <p:sldId id="262" r:id="rId9"/>
    <p:sldId id="274" r:id="rId10"/>
    <p:sldId id="286" r:id="rId11"/>
    <p:sldId id="285" r:id="rId12"/>
    <p:sldId id="289" r:id="rId13"/>
    <p:sldId id="290" r:id="rId14"/>
    <p:sldId id="288" r:id="rId15"/>
    <p:sldId id="291" r:id="rId16"/>
    <p:sldId id="293" r:id="rId17"/>
    <p:sldId id="292" r:id="rId18"/>
    <p:sldId id="282" r:id="rId19"/>
    <p:sldId id="283" r:id="rId20"/>
    <p:sldId id="284" r:id="rId21"/>
    <p:sldId id="263" r:id="rId22"/>
    <p:sldId id="264" r:id="rId23"/>
    <p:sldId id="265" r:id="rId24"/>
    <p:sldId id="266" r:id="rId25"/>
    <p:sldId id="273" r:id="rId26"/>
    <p:sldId id="276" r:id="rId27"/>
    <p:sldId id="296" r:id="rId28"/>
    <p:sldId id="269" r:id="rId29"/>
    <p:sldId id="270" r:id="rId30"/>
    <p:sldId id="277" r:id="rId31"/>
    <p:sldId id="278" r:id="rId32"/>
    <p:sldId id="294" r:id="rId33"/>
    <p:sldId id="279" r:id="rId34"/>
    <p:sldId id="280" r:id="rId35"/>
    <p:sldId id="281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o7HmMzvJkD8?feature=oembed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OCPqhAAV5gc?feature=oembed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ZVlUwwgOfKw?feature=oembed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pI0WT2GlZw?feature=oembed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1T60-EnmJc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4xb4MB5MjI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gRUwO3efMVI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Personnel Resourcing and Development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" y="4589431"/>
            <a:ext cx="9228201" cy="107425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Level 5 IHM Lecture </a:t>
            </a:r>
            <a:r>
              <a:rPr lang="en-GB" dirty="0" smtClean="0"/>
              <a:t>3</a:t>
            </a:r>
            <a:endParaRPr lang="en-GB" dirty="0"/>
          </a:p>
          <a:p>
            <a:r>
              <a:rPr lang="en-GB" dirty="0"/>
              <a:t>Samantha Birdsell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8564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982" y="-83127"/>
            <a:ext cx="11079017" cy="1542472"/>
          </a:xfrm>
        </p:spPr>
        <p:txBody>
          <a:bodyPr/>
          <a:lstStyle/>
          <a:p>
            <a:r>
              <a:rPr lang="en-GB" dirty="0"/>
              <a:t>Recruitment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97" y="1191491"/>
            <a:ext cx="11202267" cy="5264727"/>
          </a:xfrm>
        </p:spPr>
      </p:pic>
    </p:spTree>
    <p:extLst>
      <p:ext uri="{BB962C8B-B14F-4D97-AF65-F5344CB8AC3E}">
        <p14:creationId xmlns:p14="http://schemas.microsoft.com/office/powerpoint/2010/main" val="1985432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Video ClickView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Appreciating Diversity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9727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Recruitment and Selection</a:t>
            </a:r>
          </a:p>
        </p:txBody>
      </p:sp>
      <p:sp>
        <p:nvSpPr>
          <p:cNvPr id="6" name="Title 3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177800" indent="0">
              <a:defRPr/>
            </a:pPr>
            <a:r>
              <a:rPr lang="en-GB" sz="2800" dirty="0" err="1">
                <a:latin typeface="Arial" pitchFamily="34" charset="0"/>
                <a:cs typeface="Arial" pitchFamily="34" charset="0"/>
              </a:rPr>
              <a:t>Millmore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 (2007) suggests </a:t>
            </a:r>
            <a:r>
              <a:rPr lang="en-GB" sz="2800" i="1" dirty="0">
                <a:solidFill>
                  <a:srgbClr val="4910D6"/>
                </a:solidFill>
                <a:latin typeface="Arial" pitchFamily="34" charset="0"/>
                <a:cs typeface="Arial" pitchFamily="34" charset="0"/>
              </a:rPr>
              <a:t>three interdependent primary features 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are needed for strategic recruitment &amp; selection</a:t>
            </a:r>
          </a:p>
          <a:p>
            <a:pPr marL="177800" indent="0"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  <a:p>
            <a:pPr marL="533400" lvl="1" indent="-355600">
              <a:buFont typeface="+mj-lt"/>
              <a:buAutoNum type="arabicPeriod"/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Recruitment &amp; selection should reflect strategic plans</a:t>
            </a:r>
          </a:p>
          <a:p>
            <a:pPr marL="533400" lvl="1" indent="-355600">
              <a:buFont typeface="+mj-lt"/>
              <a:buAutoNum type="arabicPeriod"/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A long term focus should be apparent</a:t>
            </a:r>
          </a:p>
          <a:p>
            <a:pPr marL="533400" lvl="1" indent="-355600">
              <a:buFont typeface="+mj-lt"/>
              <a:buAutoNum type="arabicPeriod"/>
              <a:defRPr/>
            </a:pPr>
            <a:r>
              <a:rPr lang="en-GB" dirty="0">
                <a:latin typeface="Arial" pitchFamily="34" charset="0"/>
                <a:cs typeface="Arial" pitchFamily="34" charset="0"/>
              </a:rPr>
              <a:t>A bridging mechanism for making long term resourcing &amp; selection plans happen e.g. Human Resource Planning</a:t>
            </a:r>
          </a:p>
          <a:p>
            <a:pPr algn="ctr"/>
            <a:endParaRPr lang="en-GB" sz="2400" i="1" dirty="0">
              <a:solidFill>
                <a:srgbClr val="4910D6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623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382" y="0"/>
            <a:ext cx="11180617" cy="1403927"/>
          </a:xfrm>
        </p:spPr>
        <p:txBody>
          <a:bodyPr/>
          <a:lstStyle/>
          <a:p>
            <a:r>
              <a:rPr lang="en-GB" dirty="0"/>
              <a:t>What is Recruitment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692" y="1468582"/>
            <a:ext cx="11051308" cy="5929745"/>
          </a:xfrm>
        </p:spPr>
        <p:txBody>
          <a:bodyPr/>
          <a:lstStyle/>
          <a:p>
            <a:pPr algn="ctr"/>
            <a:r>
              <a:rPr lang="en-GB" sz="2800" b="1" dirty="0"/>
              <a:t>“Recruitment is the process of having the right person, in the right place, at the right time. It is crucial to organisational performance”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r>
              <a:rPr lang="en-GB" sz="1600" dirty="0"/>
              <a:t>Source CIPD factsheet 2011- recruitment, an overview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599" y="2466110"/>
            <a:ext cx="8164945" cy="336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900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5492" y="-101599"/>
            <a:ext cx="11254508" cy="1717964"/>
          </a:xfrm>
        </p:spPr>
        <p:txBody>
          <a:bodyPr/>
          <a:lstStyle/>
          <a:p>
            <a:r>
              <a:rPr lang="en-GB" dirty="0"/>
              <a:t>Defining Recruitment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41744" y="1311564"/>
            <a:ext cx="11088637" cy="4466301"/>
          </a:xfrm>
        </p:spPr>
        <p:txBody>
          <a:bodyPr>
            <a:normAutofit/>
          </a:bodyPr>
          <a:lstStyle/>
          <a:p>
            <a:r>
              <a:rPr lang="en-GB" sz="2800" dirty="0"/>
              <a:t>Recruitment is the process of seeking and attracting internal and external candidates for current organisation job vacancies.</a:t>
            </a:r>
          </a:p>
          <a:p>
            <a:r>
              <a:rPr lang="en-GB" sz="2800" dirty="0"/>
              <a:t>It links to:</a:t>
            </a:r>
          </a:p>
          <a:p>
            <a:r>
              <a:rPr lang="en-GB" sz="2800" dirty="0"/>
              <a:t>Selection</a:t>
            </a:r>
          </a:p>
          <a:p>
            <a:r>
              <a:rPr lang="en-GB" sz="2800" dirty="0"/>
              <a:t>Training and Development</a:t>
            </a:r>
          </a:p>
          <a:p>
            <a:r>
              <a:rPr lang="en-GB" sz="2800" dirty="0"/>
              <a:t>HR Manpower Planning</a:t>
            </a:r>
          </a:p>
          <a:p>
            <a:r>
              <a:rPr lang="en-GB" sz="2800" dirty="0"/>
              <a:t>Job Design, Job Description and </a:t>
            </a:r>
          </a:p>
          <a:p>
            <a:r>
              <a:rPr lang="en-GB" sz="2800" dirty="0"/>
              <a:t>Person Specification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527" y="2586182"/>
            <a:ext cx="6374390" cy="390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873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-138545"/>
            <a:ext cx="11328399" cy="1699490"/>
          </a:xfrm>
        </p:spPr>
        <p:txBody>
          <a:bodyPr/>
          <a:lstStyle/>
          <a:p>
            <a:r>
              <a:rPr lang="en-GB" dirty="0"/>
              <a:t>Recruitment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366982"/>
            <a:ext cx="11328781" cy="4410883"/>
          </a:xfrm>
        </p:spPr>
        <p:txBody>
          <a:bodyPr/>
          <a:lstStyle/>
          <a:p>
            <a:r>
              <a:rPr lang="en-GB" sz="2800" dirty="0"/>
              <a:t>Achieve Cost Efficiency- Limit Recruitment Costs</a:t>
            </a:r>
          </a:p>
          <a:p>
            <a:r>
              <a:rPr lang="en-GB" sz="2800" dirty="0"/>
              <a:t>Use recruitment methods to – Attract, Capture and Stimulate potential candidates interest in the vacancy</a:t>
            </a:r>
          </a:p>
          <a:p>
            <a:r>
              <a:rPr lang="en-GB" sz="2800" dirty="0"/>
              <a:t>Help ensure employee retention</a:t>
            </a:r>
          </a:p>
          <a:p>
            <a:r>
              <a:rPr lang="en-GB" sz="2800" dirty="0"/>
              <a:t>Comply with employment legislation</a:t>
            </a:r>
          </a:p>
          <a:p>
            <a:r>
              <a:rPr lang="en-GB" sz="2800" dirty="0"/>
              <a:t>Create a diverse workforce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691" y="2790103"/>
            <a:ext cx="5800436" cy="371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34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874" y="314037"/>
            <a:ext cx="11005126" cy="1256146"/>
          </a:xfrm>
        </p:spPr>
        <p:txBody>
          <a:bodyPr/>
          <a:lstStyle/>
          <a:p>
            <a:r>
              <a:rPr lang="en-GB" dirty="0"/>
              <a:t>Group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477818"/>
            <a:ext cx="11227181" cy="4300047"/>
          </a:xfrm>
        </p:spPr>
        <p:txBody>
          <a:bodyPr>
            <a:normAutofit/>
          </a:bodyPr>
          <a:lstStyle/>
          <a:p>
            <a:r>
              <a:rPr lang="en-GB" sz="2800" dirty="0"/>
              <a:t>In small groups list the methods that can be used to undertake recruitment</a:t>
            </a:r>
          </a:p>
          <a:p>
            <a:endParaRPr lang="en-GB" sz="2800" dirty="0"/>
          </a:p>
          <a:p>
            <a:r>
              <a:rPr lang="en-GB" sz="2800" dirty="0"/>
              <a:t>Having completed your list discuss and provide examples of the advantages and disadvantages of each method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220" y="3627841"/>
            <a:ext cx="4599997" cy="305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546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782" y="101600"/>
            <a:ext cx="11282217" cy="831273"/>
          </a:xfrm>
        </p:spPr>
        <p:txBody>
          <a:bodyPr/>
          <a:lstStyle/>
          <a:p>
            <a:r>
              <a:rPr lang="en-GB" dirty="0"/>
              <a:t>Recruitment Sources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4985" y="1025669"/>
            <a:ext cx="3409950" cy="144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72" y="2651111"/>
            <a:ext cx="2057400" cy="17754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999" y="3528291"/>
            <a:ext cx="4143375" cy="29173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432" y="4196268"/>
            <a:ext cx="3362325" cy="2209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191" y="299259"/>
            <a:ext cx="2809875" cy="337441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883" y="1073294"/>
            <a:ext cx="3390900" cy="21621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59" y="4611545"/>
            <a:ext cx="2685183" cy="177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00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28625"/>
            <a:ext cx="114300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530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92D050"/>
                </a:solidFill>
              </a:rPr>
              <a:t>Glassdoor 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0700" y="2373746"/>
            <a:ext cx="4701309" cy="374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545" y="974436"/>
            <a:ext cx="5440218" cy="30202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09" y="4248728"/>
            <a:ext cx="5712690" cy="2475344"/>
          </a:xfrm>
          <a:prstGeom prst="rect">
            <a:avLst/>
          </a:prstGeom>
        </p:spPr>
      </p:pic>
      <p:sp>
        <p:nvSpPr>
          <p:cNvPr id="10" name="AutoShape 8" descr="Image result for glassdo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glassdoor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281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Glassdoor's Best Places to Work for 2020">
            <a:hlinkClick r:id="" action="ppaction://media"/>
            <a:extLst>
              <a:ext uri="{FF2B5EF4-FFF2-40B4-BE49-F238E27FC236}">
                <a16:creationId xmlns:a16="http://schemas.microsoft.com/office/drawing/2014/main" id="{D1F2DEA1-FEDF-452C-B0D3-1F17E216F40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41176" y="429208"/>
            <a:ext cx="10982130" cy="600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59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College Students: How To Find A Job With Glassdoor">
            <a:hlinkClick r:id="" action="ppaction://media"/>
            <a:extLst>
              <a:ext uri="{FF2B5EF4-FFF2-40B4-BE49-F238E27FC236}">
                <a16:creationId xmlns:a16="http://schemas.microsoft.com/office/drawing/2014/main" id="{D145C06E-A777-4141-86D1-600ED354BF1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1216" y="354563"/>
            <a:ext cx="10916816" cy="624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12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57573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Do your research… Is this the right employer for you..?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4770" y="5994401"/>
            <a:ext cx="10074471" cy="199353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The Interview- a chance for both sides to be interviewed !</a:t>
            </a: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34" b="1113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10484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What is LinkedIn?">
            <a:hlinkClick r:id="" action="ppaction://media"/>
            <a:extLst>
              <a:ext uri="{FF2B5EF4-FFF2-40B4-BE49-F238E27FC236}">
                <a16:creationId xmlns:a16="http://schemas.microsoft.com/office/drawing/2014/main" id="{1556B61B-5B4B-40AF-ADF2-70C75F7B6F8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69167" y="615820"/>
            <a:ext cx="10011747" cy="602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9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3D6C0-94B3-4427-A659-3C9647C78B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Marriott Platform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7CEC0B-A2C9-43FF-B109-6F383B19D3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Where will </a:t>
            </a:r>
            <a:r>
              <a:rPr lang="en-GB" i="1" dirty="0"/>
              <a:t>Your</a:t>
            </a:r>
            <a:r>
              <a:rPr lang="en-GB" dirty="0"/>
              <a:t> </a:t>
            </a:r>
            <a:r>
              <a:rPr lang="en-GB" i="1" dirty="0"/>
              <a:t>Journey Take YOU </a:t>
            </a:r>
            <a:r>
              <a:rPr lang="en-GB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614835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C59AB-54B9-4A4C-8D16-D0CC9DDE5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853406"/>
          </a:xfrm>
        </p:spPr>
        <p:txBody>
          <a:bodyPr/>
          <a:lstStyle/>
          <a:p>
            <a:r>
              <a:rPr lang="en-GB" dirty="0"/>
              <a:t>Marriott </a:t>
            </a:r>
          </a:p>
        </p:txBody>
      </p:sp>
      <p:pic>
        <p:nvPicPr>
          <p:cNvPr id="4" name="Online Media 3" title="To The Journey">
            <a:hlinkClick r:id="" action="ppaction://media"/>
            <a:extLst>
              <a:ext uri="{FF2B5EF4-FFF2-40B4-BE49-F238E27FC236}">
                <a16:creationId xmlns:a16="http://schemas.microsoft.com/office/drawing/2014/main" id="{A7544FF8-6507-4CF7-A6D0-3819A440022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23731" y="1352939"/>
            <a:ext cx="10506268" cy="5253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203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274" y="0"/>
            <a:ext cx="11106726" cy="1293091"/>
          </a:xfrm>
        </p:spPr>
        <p:txBody>
          <a:bodyPr/>
          <a:lstStyle/>
          <a:p>
            <a:r>
              <a:rPr lang="en-GB" dirty="0"/>
              <a:t>Careers at Marriott </a:t>
            </a:r>
          </a:p>
        </p:txBody>
      </p:sp>
      <p:pic>
        <p:nvPicPr>
          <p:cNvPr id="4" name="B1T60-EnmJc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29673" y="1228436"/>
            <a:ext cx="10700326" cy="515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194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138545"/>
            <a:ext cx="10772775" cy="1394691"/>
          </a:xfrm>
        </p:spPr>
        <p:txBody>
          <a:bodyPr/>
          <a:lstStyle/>
          <a:p>
            <a:r>
              <a:rPr lang="en-GB" dirty="0"/>
              <a:t>Go the Distance…. </a:t>
            </a:r>
          </a:p>
        </p:txBody>
      </p:sp>
      <p:pic>
        <p:nvPicPr>
          <p:cNvPr id="4" name="94xb4MB5MjI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32873" y="1163782"/>
            <a:ext cx="10898909" cy="5264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4147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146" y="184727"/>
            <a:ext cx="11189854" cy="1385455"/>
          </a:xfrm>
        </p:spPr>
        <p:txBody>
          <a:bodyPr/>
          <a:lstStyle/>
          <a:p>
            <a:r>
              <a:rPr lang="en-GB" dirty="0"/>
              <a:t>Preparing Your Resume….</a:t>
            </a:r>
          </a:p>
        </p:txBody>
      </p:sp>
      <p:pic>
        <p:nvPicPr>
          <p:cNvPr id="4" name="gRUwO3efMVI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68035" y="1754908"/>
            <a:ext cx="10861964" cy="493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0715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10" y="-249382"/>
            <a:ext cx="11300690" cy="1801091"/>
          </a:xfrm>
        </p:spPr>
        <p:txBody>
          <a:bodyPr/>
          <a:lstStyle/>
          <a:p>
            <a:r>
              <a:rPr lang="en-GB" dirty="0"/>
              <a:t>Internal Recruiting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0873"/>
            <a:ext cx="11430381" cy="4336993"/>
          </a:xfrm>
        </p:spPr>
        <p:txBody>
          <a:bodyPr>
            <a:normAutofit/>
          </a:bodyPr>
          <a:lstStyle/>
          <a:p>
            <a:r>
              <a:rPr lang="en-GB" sz="3200" b="1" dirty="0"/>
              <a:t>Advantages:</a:t>
            </a:r>
          </a:p>
          <a:p>
            <a:r>
              <a:rPr lang="en-GB" sz="2800" dirty="0"/>
              <a:t>Can be cost efficient- Vacancy filled, Expenses, Training</a:t>
            </a:r>
          </a:p>
          <a:p>
            <a:r>
              <a:rPr lang="en-GB" sz="2800" dirty="0"/>
              <a:t>Candidates are known to the organisation- skills, attitude</a:t>
            </a:r>
          </a:p>
          <a:p>
            <a:r>
              <a:rPr lang="en-GB" sz="2800" dirty="0"/>
              <a:t>Candidates are familiar with organisation culture</a:t>
            </a:r>
          </a:p>
          <a:p>
            <a:r>
              <a:rPr lang="en-GB" sz="2800" dirty="0"/>
              <a:t>Internal promotion may provide motivation to staff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617" y="3540097"/>
            <a:ext cx="3814619" cy="276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4034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" y="0"/>
            <a:ext cx="11226799" cy="1496291"/>
          </a:xfrm>
        </p:spPr>
        <p:txBody>
          <a:bodyPr/>
          <a:lstStyle/>
          <a:p>
            <a:r>
              <a:rPr lang="en-GB" dirty="0"/>
              <a:t>Internal Recruiting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191492"/>
            <a:ext cx="11227182" cy="4586374"/>
          </a:xfrm>
        </p:spPr>
        <p:txBody>
          <a:bodyPr/>
          <a:lstStyle/>
          <a:p>
            <a:pPr marL="0" indent="0">
              <a:buNone/>
            </a:pPr>
            <a:r>
              <a:rPr lang="en-GB" sz="3200" b="1" dirty="0"/>
              <a:t>Disadvantages:</a:t>
            </a:r>
          </a:p>
          <a:p>
            <a:r>
              <a:rPr lang="en-GB" sz="2800" dirty="0"/>
              <a:t>Internal candidates not successful maybe resentful- become unproductive, de-motivated</a:t>
            </a:r>
          </a:p>
          <a:p>
            <a:r>
              <a:rPr lang="en-GB" sz="2800" dirty="0"/>
              <a:t>New lower level vacancy created</a:t>
            </a:r>
          </a:p>
          <a:p>
            <a:r>
              <a:rPr lang="en-GB" sz="2800" dirty="0"/>
              <a:t>No new ‘blood’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836" y="3187989"/>
            <a:ext cx="4424218" cy="315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0198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56" y="0"/>
            <a:ext cx="11365344" cy="1080655"/>
          </a:xfrm>
        </p:spPr>
        <p:txBody>
          <a:bodyPr/>
          <a:lstStyle/>
          <a:p>
            <a:r>
              <a:rPr lang="en-GB" dirty="0"/>
              <a:t>Recruitment </a:t>
            </a:r>
            <a:r>
              <a:rPr lang="en-GB" dirty="0" smtClean="0"/>
              <a:t>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56" y="1080655"/>
            <a:ext cx="11365726" cy="4128653"/>
          </a:xfrm>
        </p:spPr>
        <p:txBody>
          <a:bodyPr>
            <a:normAutofit/>
          </a:bodyPr>
          <a:lstStyle/>
          <a:p>
            <a:r>
              <a:rPr lang="en-GB" sz="2800" dirty="0"/>
              <a:t>Do you need to recruit?</a:t>
            </a:r>
          </a:p>
          <a:p>
            <a:r>
              <a:rPr lang="en-GB" sz="2800" dirty="0"/>
              <a:t>Can the tasks be allocated elsewhere?</a:t>
            </a:r>
          </a:p>
          <a:p>
            <a:r>
              <a:rPr lang="en-GB" sz="2800" dirty="0"/>
              <a:t>Could you ‘outsource’ the work?</a:t>
            </a:r>
          </a:p>
          <a:p>
            <a:r>
              <a:rPr lang="en-GB" sz="2800" dirty="0"/>
              <a:t>If you need to recruit make your organisation/ job vacancy information clear- attract the right candidates and use the right recruitment methods</a:t>
            </a:r>
          </a:p>
          <a:p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803" y="3809133"/>
            <a:ext cx="428625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4549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56" y="0"/>
            <a:ext cx="11263744" cy="1145309"/>
          </a:xfrm>
        </p:spPr>
        <p:txBody>
          <a:bodyPr/>
          <a:lstStyle/>
          <a:p>
            <a:r>
              <a:rPr lang="en-GB" dirty="0"/>
              <a:t>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6" y="1052945"/>
            <a:ext cx="11185426" cy="47895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sz="3200" dirty="0"/>
              <a:t>Process of choosing from a group of applicants the individual best suited for a particular position and </a:t>
            </a:r>
            <a:r>
              <a:rPr lang="en-GB" sz="3200" dirty="0" smtClean="0"/>
              <a:t>organization</a:t>
            </a:r>
            <a:endParaRPr lang="en-GB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/>
              <a:t> Goal of selection process is to properly match people with jobs and </a:t>
            </a:r>
            <a:r>
              <a:rPr lang="en-GB" sz="3200" dirty="0" smtClean="0"/>
              <a:t>organizations</a:t>
            </a:r>
            <a:endParaRPr lang="en-GB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/>
              <a:t> Selecting wrong person for any job can be </a:t>
            </a:r>
            <a:r>
              <a:rPr lang="en-GB" sz="3200" dirty="0" smtClean="0"/>
              <a:t>costly</a:t>
            </a:r>
            <a:endParaRPr lang="en-GB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/>
              <a:t> Costs an average of 2.5 times individuals  salary to replace an employee who does not work out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499" y="4544291"/>
            <a:ext cx="4520191" cy="190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3312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28" y="240145"/>
            <a:ext cx="11346872" cy="191758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Metrics for Evaluating Recruitment/Selection Effectiveness</a:t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183515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 Turnover Rate – Number of times in average employees have to be replaced during a </a:t>
            </a:r>
            <a:r>
              <a:rPr lang="en-GB" sz="3200" dirty="0" smtClean="0"/>
              <a:t>year</a:t>
            </a:r>
            <a:endParaRPr lang="en-GB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 Recruiting costs- cost per hire determined by dividing recruiting expenses by number of recruits </a:t>
            </a:r>
            <a:r>
              <a:rPr lang="en-GB" sz="3200" dirty="0" smtClean="0"/>
              <a:t>hired</a:t>
            </a:r>
            <a:endParaRPr lang="en-GB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 Selection rate – number of applicants hired from a group of candidates expressed as </a:t>
            </a:r>
            <a:r>
              <a:rPr lang="en-GB" sz="3200" dirty="0" smtClean="0"/>
              <a:t>percentage</a:t>
            </a:r>
            <a:endParaRPr lang="en-GB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 Acceptance rate – number of applicants who accepted the job divided by number who were offered the </a:t>
            </a:r>
            <a:r>
              <a:rPr lang="en-GB" sz="3200" dirty="0" smtClean="0"/>
              <a:t>job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209483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26" y="129309"/>
            <a:ext cx="11346873" cy="2028422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Metrics for Evaluating Recruitment and Selection Effectiveness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036" y="1911928"/>
            <a:ext cx="11116345" cy="386593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  <a:r>
              <a:rPr lang="en-GB" sz="3200" dirty="0"/>
              <a:t>Yield Rate – Percentage of applicants from a particular source and method that make it to next stage of selection process</a:t>
            </a:r>
            <a:r>
              <a:rPr lang="en-GB" sz="3200" dirty="0" smtClean="0"/>
              <a:t>.</a:t>
            </a:r>
            <a:endParaRPr lang="en-GB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Cost / Benefit of Recruitment Sources and Methods - For each method there is a cost. For each method there should be a benefit</a:t>
            </a:r>
            <a:r>
              <a:rPr lang="en-GB" sz="3200" dirty="0" smtClean="0"/>
              <a:t>.</a:t>
            </a:r>
            <a:endParaRPr lang="en-GB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3200" dirty="0"/>
              <a:t>Time Required to Hire – time required to fill a job is critical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764" y="4932217"/>
            <a:ext cx="2449801" cy="1638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923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Recruitment &amp; Selection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Article on Moodle 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83871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782" y="173141"/>
            <a:ext cx="11282217" cy="1347252"/>
          </a:xfrm>
        </p:spPr>
        <p:txBody>
          <a:bodyPr/>
          <a:lstStyle/>
          <a:p>
            <a:r>
              <a:rPr lang="en-GB" dirty="0"/>
              <a:t>Recruitment and Selection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1717675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1" y="1717676"/>
            <a:ext cx="4570413" cy="342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1597" y="1424956"/>
            <a:ext cx="11223221" cy="5237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119089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254301"/>
            <a:ext cx="10772775" cy="1109183"/>
          </a:xfrm>
        </p:spPr>
        <p:txBody>
          <a:bodyPr/>
          <a:lstStyle/>
          <a:p>
            <a:r>
              <a:rPr lang="en-GB" dirty="0"/>
              <a:t>Recruitment Pathway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75" y="1493340"/>
            <a:ext cx="12103625" cy="5364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701995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189373"/>
            <a:ext cx="10772775" cy="1038845"/>
          </a:xfrm>
        </p:spPr>
        <p:txBody>
          <a:bodyPr/>
          <a:lstStyle/>
          <a:p>
            <a:r>
              <a:rPr lang="en-GB" dirty="0"/>
              <a:t>Internet Recruitment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496" y="1298556"/>
            <a:ext cx="10975886" cy="4479309"/>
          </a:xfrm>
        </p:spPr>
        <p:txBody>
          <a:bodyPr>
            <a:normAutofit/>
          </a:bodyPr>
          <a:lstStyle/>
          <a:p>
            <a:endParaRPr lang="en-GB" b="1" dirty="0"/>
          </a:p>
          <a:p>
            <a:r>
              <a:rPr lang="en-GB" sz="3200" b="1" dirty="0"/>
              <a:t>Several options are available: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Employer websites.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On line agencies.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Jobsites linked to newspapers and journals.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Jobsites operated by employment agencies.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508" y="1514982"/>
            <a:ext cx="4527869" cy="417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988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392" y="194783"/>
            <a:ext cx="11332607" cy="1006381"/>
          </a:xfrm>
        </p:spPr>
        <p:txBody>
          <a:bodyPr/>
          <a:lstStyle/>
          <a:p>
            <a:r>
              <a:rPr lang="en-GB" dirty="0"/>
              <a:t>Internet Recruitment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92" y="1309378"/>
            <a:ext cx="11332607" cy="520504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b="1" dirty="0"/>
              <a:t>Advantages: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It is Easy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Reaches a Wider Audience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is Cost Effective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You can make your Ad more Dynamic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is Flexible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r>
              <a:rPr lang="en-GB" sz="3000" b="1" dirty="0"/>
              <a:t>Disadvantages: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High volume of responses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Logistical problems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Technology issues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Poor website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Too Impersonal 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964" y="1496292"/>
            <a:ext cx="6217413" cy="5018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0599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510" y="212436"/>
            <a:ext cx="11097490" cy="831273"/>
          </a:xfrm>
        </p:spPr>
        <p:txBody>
          <a:bodyPr/>
          <a:lstStyle/>
          <a:p>
            <a:r>
              <a:rPr lang="en-GB" dirty="0" smtClean="0"/>
              <a:t>Assignment Review Task 1 and Task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873" y="1043710"/>
            <a:ext cx="11005508" cy="5375564"/>
          </a:xfrm>
        </p:spPr>
        <p:txBody>
          <a:bodyPr>
            <a:normAutofit/>
          </a:bodyPr>
          <a:lstStyle/>
          <a:p>
            <a:r>
              <a:rPr lang="en-GB" sz="2800" b="1" dirty="0"/>
              <a:t>Task </a:t>
            </a:r>
            <a:r>
              <a:rPr lang="en-GB" sz="2800" b="1" dirty="0" smtClean="0"/>
              <a:t>1</a:t>
            </a:r>
            <a:r>
              <a:rPr lang="en-GB" sz="2800" b="1" dirty="0" smtClean="0"/>
              <a:t> </a:t>
            </a:r>
            <a:r>
              <a:rPr lang="en-GB" sz="2800" b="1" dirty="0"/>
              <a:t>- </a:t>
            </a:r>
            <a:r>
              <a:rPr lang="en-GB" sz="2800" dirty="0"/>
              <a:t>Compile a PESTLE analysis of the External Environment (</a:t>
            </a:r>
            <a:r>
              <a:rPr lang="en-GB" sz="2800" b="1" dirty="0"/>
              <a:t>Location</a:t>
            </a:r>
            <a:r>
              <a:rPr lang="en-GB" sz="2800" dirty="0"/>
              <a:t> you have chosen) related to the Hotel (</a:t>
            </a:r>
            <a:r>
              <a:rPr lang="en-GB" sz="2800" b="1" dirty="0"/>
              <a:t>Brand</a:t>
            </a:r>
            <a:r>
              <a:rPr lang="en-GB" sz="2800" dirty="0"/>
              <a:t> you have chosen) that demonstrates a Critical Understanding of the Management and Business Environment within which personnel professionals work.</a:t>
            </a:r>
          </a:p>
          <a:p>
            <a:pPr marL="0" indent="0">
              <a:buNone/>
            </a:pPr>
            <a:r>
              <a:rPr lang="en-GB" sz="3200" b="1" dirty="0" smtClean="0"/>
              <a:t>Task 1 Homework-</a:t>
            </a:r>
          </a:p>
          <a:p>
            <a:pPr marL="0" indent="0">
              <a:buNone/>
            </a:pPr>
            <a:r>
              <a:rPr lang="en-GB" sz="3200" b="1" dirty="0" smtClean="0"/>
              <a:t>PESTLE Analysis  - Swansea Marriott </a:t>
            </a:r>
          </a:p>
          <a:p>
            <a:pPr marL="0" indent="0">
              <a:buNone/>
            </a:pPr>
            <a:r>
              <a:rPr lang="en-GB" sz="2800" b="1" dirty="0" smtClean="0"/>
              <a:t>Task 2 </a:t>
            </a:r>
            <a:r>
              <a:rPr lang="en-GB" sz="2800" b="1" dirty="0"/>
              <a:t>- </a:t>
            </a:r>
            <a:r>
              <a:rPr lang="en-GB" sz="2800" dirty="0"/>
              <a:t>Using examples from the Hotel Industry discuss the importance of an effective Recruitment and Selection process in order to sustain competitive advantage</a:t>
            </a:r>
            <a:r>
              <a:rPr lang="en-GB" sz="2800" dirty="0" smtClean="0"/>
              <a:t>.</a:t>
            </a:r>
          </a:p>
          <a:p>
            <a:pPr marL="0" indent="0">
              <a:buNone/>
            </a:pPr>
            <a:r>
              <a:rPr lang="en-GB" sz="3200" b="1" dirty="0" smtClean="0"/>
              <a:t>Task 2 Homework-</a:t>
            </a:r>
          </a:p>
          <a:p>
            <a:pPr marL="0" indent="0">
              <a:buNone/>
            </a:pPr>
            <a:r>
              <a:rPr lang="en-GB" sz="3200" b="1" dirty="0" smtClean="0"/>
              <a:t>SWOT Analysis for Recruitment and Selection – Swansea Marriott </a:t>
            </a:r>
          </a:p>
          <a:p>
            <a:pPr marL="0" indent="0">
              <a:buNone/>
            </a:pPr>
            <a:endParaRPr lang="en-GB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47597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166255"/>
            <a:ext cx="11023599" cy="1403927"/>
          </a:xfrm>
        </p:spPr>
        <p:txBody>
          <a:bodyPr/>
          <a:lstStyle/>
          <a:p>
            <a:r>
              <a:rPr lang="en-GB" dirty="0"/>
              <a:t>SWOT Analysis and Recruitment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6" y="1681019"/>
            <a:ext cx="11291836" cy="1616364"/>
          </a:xfrm>
        </p:spPr>
        <p:txBody>
          <a:bodyPr/>
          <a:lstStyle/>
          <a:p>
            <a:r>
              <a:rPr lang="en-GB" dirty="0" smtClean="0"/>
              <a:t>Article on Moodle  to help with Homework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3" y="3033278"/>
            <a:ext cx="10520217" cy="347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2449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Video SWOT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Video on Moodle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039752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Video PESTLE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Video on Moodle </a:t>
            </a:r>
            <a:r>
              <a:rPr lang="en-GB" sz="4400" dirty="0" smtClean="0"/>
              <a:t>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799596305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1256</TotalTime>
  <Words>779</Words>
  <Application>Microsoft Office PowerPoint</Application>
  <PresentationFormat>Widescreen</PresentationFormat>
  <Paragraphs>125</Paragraphs>
  <Slides>35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 Light</vt:lpstr>
      <vt:lpstr>Wingdings</vt:lpstr>
      <vt:lpstr>Metropolitan</vt:lpstr>
      <vt:lpstr>Personnel Resourcing and Development</vt:lpstr>
      <vt:lpstr>Recruitment </vt:lpstr>
      <vt:lpstr>Video ClickView</vt:lpstr>
      <vt:lpstr>Recruitment and Selection</vt:lpstr>
      <vt:lpstr>What is Recruitment ?</vt:lpstr>
      <vt:lpstr>Defining Recruitment</vt:lpstr>
      <vt:lpstr>Recruitment Goals</vt:lpstr>
      <vt:lpstr>Group Activity</vt:lpstr>
      <vt:lpstr>Recruitment Sources</vt:lpstr>
      <vt:lpstr>PowerPoint Presentation</vt:lpstr>
      <vt:lpstr>Glassdoor </vt:lpstr>
      <vt:lpstr>PowerPoint Presentation</vt:lpstr>
      <vt:lpstr>PowerPoint Presentation</vt:lpstr>
      <vt:lpstr>Do your research… Is this the right employer for you..?</vt:lpstr>
      <vt:lpstr>PowerPoint Presentation</vt:lpstr>
      <vt:lpstr>The Marriott Platform </vt:lpstr>
      <vt:lpstr>Marriott </vt:lpstr>
      <vt:lpstr>Careers at Marriott </vt:lpstr>
      <vt:lpstr>Go the Distance…. </vt:lpstr>
      <vt:lpstr>Preparing Your Resume….</vt:lpstr>
      <vt:lpstr>Internal Recruiting</vt:lpstr>
      <vt:lpstr>Internal Recruiting </vt:lpstr>
      <vt:lpstr>Recruitment Process</vt:lpstr>
      <vt:lpstr>Selection</vt:lpstr>
      <vt:lpstr>Metrics for Evaluating Recruitment/Selection Effectiveness </vt:lpstr>
      <vt:lpstr>Metrics for Evaluating Recruitment and Selection Effectiveness</vt:lpstr>
      <vt:lpstr>Recruitment &amp; Selection </vt:lpstr>
      <vt:lpstr>Recruitment and Selection Factors</vt:lpstr>
      <vt:lpstr>Recruitment Pathway </vt:lpstr>
      <vt:lpstr>Internet Recruitment </vt:lpstr>
      <vt:lpstr>Internet Recruitment </vt:lpstr>
      <vt:lpstr>Assignment Review Task 1 and Task 2</vt:lpstr>
      <vt:lpstr>SWOT Analysis and Recruitment </vt:lpstr>
      <vt:lpstr>Video SWOT </vt:lpstr>
      <vt:lpstr>Video PESTLE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PRD</dc:title>
  <dc:creator>Samantha Birdsell</dc:creator>
  <cp:lastModifiedBy>Samantha Birdsell</cp:lastModifiedBy>
  <cp:revision>55</cp:revision>
  <dcterms:created xsi:type="dcterms:W3CDTF">2019-10-14T06:54:47Z</dcterms:created>
  <dcterms:modified xsi:type="dcterms:W3CDTF">2020-05-06T17:58:36Z</dcterms:modified>
</cp:coreProperties>
</file>