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handoutMasterIdLst>
    <p:handoutMasterId r:id="rId10"/>
  </p:handoutMasterIdLst>
  <p:sldIdLst>
    <p:sldId id="256" r:id="rId2"/>
    <p:sldId id="268" r:id="rId3"/>
    <p:sldId id="269" r:id="rId4"/>
    <p:sldId id="266" r:id="rId5"/>
    <p:sldId id="270" r:id="rId6"/>
    <p:sldId id="271" r:id="rId7"/>
    <p:sldId id="27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621" autoAdjust="0"/>
  </p:normalViewPr>
  <p:slideViewPr>
    <p:cSldViewPr snapToGrid="0">
      <p:cViewPr varScale="1">
        <p:scale>
          <a:sx n="52" d="100"/>
          <a:sy n="52" d="100"/>
        </p:scale>
        <p:origin x="1228" y="52"/>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6/10/2026</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6/10/2026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BC849E9A-41F7-4779-A581-48A7C374A227}" type="slidenum">
              <a:rPr lang="en-US" smtClean="0"/>
              <a:t>1</a:t>
            </a:fld>
            <a:endParaRPr lang="en-US" dirty="0"/>
          </a:p>
        </p:txBody>
      </p:sp>
    </p:spTree>
    <p:extLst>
      <p:ext uri="{BB962C8B-B14F-4D97-AF65-F5344CB8AC3E}">
        <p14:creationId xmlns:p14="http://schemas.microsoft.com/office/powerpoint/2010/main" val="1972506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Good morning. My job at work is Staff Training at Riverdale Nursing Home. Staff training is vital to ensure staff have the skills and knowledge to safely and effectively care for the residents.</a:t>
            </a:r>
            <a:r>
              <a:rPr lang="en-US" sz="1200" kern="1200" dirty="0">
                <a:solidFill>
                  <a:schemeClr val="tx1"/>
                </a:solidFill>
                <a:effectLst/>
                <a:latin typeface="+mn-lt"/>
                <a:ea typeface="+mn-ea"/>
                <a:cs typeface="+mn-cs"/>
              </a:rPr>
              <a:t> </a:t>
            </a:r>
            <a:r>
              <a:rPr lang="en-PK" sz="1200" kern="1200" dirty="0">
                <a:solidFill>
                  <a:schemeClr val="tx1"/>
                </a:solidFill>
                <a:effectLst/>
                <a:latin typeface="+mn-lt"/>
                <a:ea typeface="+mn-ea"/>
                <a:cs typeface="+mn-cs"/>
              </a:rPr>
              <a:t>There are compulsory learning sessions in safeguarding, infection prevention, health and safety, medication and person-centred care training. Managers will ensure staff is aware of training opportunities and will ensure they attend the necessary training.</a:t>
            </a:r>
          </a:p>
          <a:p>
            <a:endParaRPr lang="en-PK"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2</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I have chosen Microsoft Outlook from Microsoft 365 Program. Outlook is used extensively for e-mail communication, scheduling meetings, calendar and reminders features.</a:t>
            </a:r>
          </a:p>
        </p:txBody>
      </p:sp>
      <p:sp>
        <p:nvSpPr>
          <p:cNvPr id="4" name="Slide Number Placeholder 3"/>
          <p:cNvSpPr>
            <a:spLocks noGrp="1"/>
          </p:cNvSpPr>
          <p:nvPr>
            <p:ph type="sldNum" sz="quarter" idx="10"/>
          </p:nvPr>
        </p:nvSpPr>
        <p:spPr/>
        <p:txBody>
          <a:bodyPr/>
          <a:lstStyle/>
          <a:p>
            <a:fld id="{BC849E9A-41F7-4779-A581-48A7C374A227}" type="slidenum">
              <a:rPr lang="en-US" smtClean="0"/>
              <a:t>3</a:t>
            </a:fld>
            <a:endParaRPr lang="en-US" dirty="0"/>
          </a:p>
        </p:txBody>
      </p:sp>
    </p:spTree>
    <p:extLst>
      <p:ext uri="{BB962C8B-B14F-4D97-AF65-F5344CB8AC3E}">
        <p14:creationId xmlns:p14="http://schemas.microsoft.com/office/powerpoint/2010/main" val="3871000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p:cNvSpPr>
            <a:spLocks noGrp="1"/>
          </p:cNvSpPr>
          <p:nvPr>
            <p:ph type="sldNum" sz="quarter" idx="10"/>
          </p:nvPr>
        </p:nvSpPr>
        <p:spPr/>
        <p:txBody>
          <a:bodyPr/>
          <a:lstStyle/>
          <a:p>
            <a:fld id="{BC849E9A-41F7-4779-A581-48A7C374A227}" type="slidenum">
              <a:rPr lang="en-US" smtClean="0"/>
              <a:t>4</a:t>
            </a:fld>
            <a:endParaRPr lang="en-US" dirty="0"/>
          </a:p>
        </p:txBody>
      </p:sp>
    </p:spTree>
    <p:extLst>
      <p:ext uri="{BB962C8B-B14F-4D97-AF65-F5344CB8AC3E}">
        <p14:creationId xmlns:p14="http://schemas.microsoft.com/office/powerpoint/2010/main" val="2295961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Outlook helps to boost efficiency by simplifying administration of training. Managers can program events, track the responses and send messages to several staff members simultaneously. This will make sure that key information is communicated to all employees in the same way.</a:t>
            </a:r>
          </a:p>
          <a:p>
            <a:endParaRPr lang="en-PK"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5</a:t>
            </a:fld>
            <a:endParaRPr lang="en-US" dirty="0"/>
          </a:p>
        </p:txBody>
      </p:sp>
    </p:spTree>
    <p:extLst>
      <p:ext uri="{BB962C8B-B14F-4D97-AF65-F5344CB8AC3E}">
        <p14:creationId xmlns:p14="http://schemas.microsoft.com/office/powerpoint/2010/main" val="898123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b="1" kern="1200" dirty="0">
                <a:solidFill>
                  <a:schemeClr val="tx1"/>
                </a:solidFill>
                <a:effectLst/>
                <a:latin typeface="+mn-lt"/>
                <a:ea typeface="+mn-ea"/>
                <a:cs typeface="+mn-cs"/>
              </a:rPr>
              <a:t>Advantages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Outlook offers several benefits such as Good scheduling, automatic reminders, communication, access to Outlook from multiple devices and integration with other Microsoft 365 tools.</a:t>
            </a:r>
          </a:p>
          <a:p>
            <a:r>
              <a:rPr lang="en-PK" sz="1200" b="1" kern="1200" dirty="0">
                <a:solidFill>
                  <a:schemeClr val="tx1"/>
                </a:solidFill>
                <a:effectLst/>
                <a:latin typeface="+mn-lt"/>
                <a:ea typeface="+mn-ea"/>
                <a:cs typeface="+mn-cs"/>
              </a:rPr>
              <a:t>Limitations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Outlook needs to be online and sometimes staff simply miss emails. It also doesn't offer as much interactive learning capabilities as dedicated training platforms.</a:t>
            </a:r>
          </a:p>
          <a:p>
            <a:r>
              <a:rPr lang="en-PK" sz="1200" b="1" kern="1200" dirty="0">
                <a:solidFill>
                  <a:schemeClr val="tx1"/>
                </a:solidFill>
                <a:effectLst/>
                <a:latin typeface="+mn-lt"/>
                <a:ea typeface="+mn-ea"/>
                <a:cs typeface="+mn-cs"/>
              </a:rPr>
              <a:t>Conclusion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Microsoft Outlook has proven to be a valuable tool in supporting staff training at Riverdale Nursing Home as it enhances staff communication, organization and attendance and provides reminders of training needs.</a:t>
            </a:r>
          </a:p>
          <a:p>
            <a:endParaRPr lang="en-PK" dirty="0"/>
          </a:p>
        </p:txBody>
      </p:sp>
      <p:sp>
        <p:nvSpPr>
          <p:cNvPr id="4" name="Slide Number Placeholder 3"/>
          <p:cNvSpPr>
            <a:spLocks noGrp="1"/>
          </p:cNvSpPr>
          <p:nvPr>
            <p:ph type="sldNum" sz="quarter" idx="5"/>
          </p:nvPr>
        </p:nvSpPr>
        <p:spPr/>
        <p:txBody>
          <a:bodyPr/>
          <a:lstStyle/>
          <a:p>
            <a:fld id="{BC849E9A-41F7-4779-A581-48A7C374A227}" type="slidenum">
              <a:rPr lang="en-US" smtClean="0"/>
              <a:t>6</a:t>
            </a:fld>
            <a:endParaRPr lang="en-US" dirty="0"/>
          </a:p>
        </p:txBody>
      </p:sp>
    </p:spTree>
    <p:extLst>
      <p:ext uri="{BB962C8B-B14F-4D97-AF65-F5344CB8AC3E}">
        <p14:creationId xmlns:p14="http://schemas.microsoft.com/office/powerpoint/2010/main" val="901115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6/10/2026</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6/10/2026</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6/10/2026</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6/10/2026</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6/10/2026</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6/10/2026</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6/10/2026</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6/10/2026</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6/10/2026</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6/10/2026</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6/10/2026</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6/10/2026</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4654296" y="3945418"/>
            <a:ext cx="5609219" cy="576738"/>
          </a:xfrm>
        </p:spPr>
        <p:txBody>
          <a:bodyPr anchor="b">
            <a:normAutofit/>
          </a:bodyPr>
          <a:lstStyle/>
          <a:p>
            <a:pPr algn="l"/>
            <a:r>
              <a:rPr lang="en-US" sz="2000" b="1" dirty="0">
                <a:latin typeface="Times New Roman" panose="02020603050405020304" pitchFamily="18" charset="0"/>
                <a:cs typeface="Times New Roman" panose="02020603050405020304" pitchFamily="18" charset="0"/>
              </a:rPr>
              <a:t>Module Code:         LCHS4007</a:t>
            </a: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95F33FA-67CD-9655-9CB2-7B8D970DE255}"/>
              </a:ext>
            </a:extLst>
          </p:cNvPr>
          <p:cNvPicPr>
            <a:picLocks noChangeAspect="1"/>
          </p:cNvPicPr>
          <p:nvPr/>
        </p:nvPicPr>
        <p:blipFill>
          <a:blip r:embed="rId3"/>
          <a:stretch>
            <a:fillRect/>
          </a:stretch>
        </p:blipFill>
        <p:spPr>
          <a:xfrm>
            <a:off x="9806750" y="615908"/>
            <a:ext cx="1941657" cy="2096811"/>
          </a:xfrm>
          <a:prstGeom prst="rect">
            <a:avLst/>
          </a:prstGeom>
        </p:spPr>
      </p:pic>
      <p:pic>
        <p:nvPicPr>
          <p:cNvPr id="10" name="Picture 9">
            <a:extLst>
              <a:ext uri="{FF2B5EF4-FFF2-40B4-BE49-F238E27FC236}">
                <a16:creationId xmlns:a16="http://schemas.microsoft.com/office/drawing/2014/main" id="{9A9A28B8-0723-CCF0-893C-E990A9B7F45F}"/>
              </a:ext>
            </a:extLst>
          </p:cNvPr>
          <p:cNvPicPr>
            <a:picLocks noChangeAspect="1"/>
          </p:cNvPicPr>
          <p:nvPr/>
        </p:nvPicPr>
        <p:blipFill>
          <a:blip r:embed="rId4"/>
          <a:stretch>
            <a:fillRect/>
          </a:stretch>
        </p:blipFill>
        <p:spPr>
          <a:xfrm>
            <a:off x="408524" y="3614633"/>
            <a:ext cx="2270190" cy="1938177"/>
          </a:xfrm>
          <a:prstGeom prst="rect">
            <a:avLst/>
          </a:prstGeom>
        </p:spPr>
      </p:pic>
      <p:pic>
        <p:nvPicPr>
          <p:cNvPr id="13" name="Picture 12">
            <a:extLst>
              <a:ext uri="{FF2B5EF4-FFF2-40B4-BE49-F238E27FC236}">
                <a16:creationId xmlns:a16="http://schemas.microsoft.com/office/drawing/2014/main" id="{A0F72183-980E-3A76-AF8A-BAD080D499F7}"/>
              </a:ext>
            </a:extLst>
          </p:cNvPr>
          <p:cNvPicPr>
            <a:picLocks noChangeAspect="1"/>
          </p:cNvPicPr>
          <p:nvPr/>
        </p:nvPicPr>
        <p:blipFill>
          <a:blip r:embed="rId5"/>
          <a:stretch>
            <a:fillRect/>
          </a:stretch>
        </p:blipFill>
        <p:spPr>
          <a:xfrm>
            <a:off x="6048195" y="1356360"/>
            <a:ext cx="1678485" cy="1706880"/>
          </a:xfrm>
          <a:prstGeom prst="rect">
            <a:avLst/>
          </a:prstGeom>
        </p:spPr>
      </p:pic>
      <p:pic>
        <p:nvPicPr>
          <p:cNvPr id="15" name="Picture 14">
            <a:extLst>
              <a:ext uri="{FF2B5EF4-FFF2-40B4-BE49-F238E27FC236}">
                <a16:creationId xmlns:a16="http://schemas.microsoft.com/office/drawing/2014/main" id="{4623E146-673B-F516-9E15-B84FD5813F7C}"/>
              </a:ext>
            </a:extLst>
          </p:cNvPr>
          <p:cNvPicPr>
            <a:picLocks noChangeAspect="1"/>
          </p:cNvPicPr>
          <p:nvPr/>
        </p:nvPicPr>
        <p:blipFill>
          <a:blip r:embed="rId6"/>
          <a:stretch>
            <a:fillRect/>
          </a:stretch>
        </p:blipFill>
        <p:spPr>
          <a:xfrm>
            <a:off x="2342033" y="106778"/>
            <a:ext cx="1520040" cy="1371923"/>
          </a:xfrm>
          <a:prstGeom prst="rect">
            <a:avLst/>
          </a:prstGeom>
        </p:spPr>
      </p:pic>
      <p:sp>
        <p:nvSpPr>
          <p:cNvPr id="4" name="Subtitle 2">
            <a:extLst>
              <a:ext uri="{FF2B5EF4-FFF2-40B4-BE49-F238E27FC236}">
                <a16:creationId xmlns:a16="http://schemas.microsoft.com/office/drawing/2014/main" id="{CBE618C5-9DEB-9FF3-FF91-1F5646BB4441}"/>
              </a:ext>
            </a:extLst>
          </p:cNvPr>
          <p:cNvSpPr txBox="1">
            <a:spLocks/>
          </p:cNvSpPr>
          <p:nvPr/>
        </p:nvSpPr>
        <p:spPr>
          <a:xfrm>
            <a:off x="4654293" y="4522155"/>
            <a:ext cx="6044187" cy="462757"/>
          </a:xfrm>
          <a:prstGeom prst="rect">
            <a:avLst/>
          </a:prstGeom>
        </p:spPr>
        <p:txBody>
          <a:bodyPr vert="horz" lIns="91440" tIns="45720" rIns="91440" bIns="45720" rtlCol="0" anchor="b">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dirty="0">
                <a:latin typeface="Times New Roman" panose="02020603050405020304" pitchFamily="18" charset="0"/>
                <a:cs typeface="Times New Roman" panose="02020603050405020304" pitchFamily="18" charset="0"/>
              </a:rPr>
              <a:t>Module Title:            Digital Skills and Research Method         </a:t>
            </a:r>
          </a:p>
        </p:txBody>
      </p:sp>
      <p:sp>
        <p:nvSpPr>
          <p:cNvPr id="5" name="Subtitle 2">
            <a:extLst>
              <a:ext uri="{FF2B5EF4-FFF2-40B4-BE49-F238E27FC236}">
                <a16:creationId xmlns:a16="http://schemas.microsoft.com/office/drawing/2014/main" id="{21EB7F29-5127-A041-395E-F69F51858581}"/>
              </a:ext>
            </a:extLst>
          </p:cNvPr>
          <p:cNvSpPr txBox="1">
            <a:spLocks/>
          </p:cNvSpPr>
          <p:nvPr/>
        </p:nvSpPr>
        <p:spPr>
          <a:xfrm>
            <a:off x="4654293" y="4969546"/>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dirty="0">
                <a:latin typeface="Times New Roman" panose="02020603050405020304" pitchFamily="18" charset="0"/>
                <a:cs typeface="Times New Roman" panose="02020603050405020304" pitchFamily="18" charset="0"/>
              </a:rPr>
              <a:t>Lecturer’s Name:   Hajra </a:t>
            </a:r>
            <a:r>
              <a:rPr lang="en-US" sz="2000" b="1" dirty="0" err="1">
                <a:latin typeface="Times New Roman" panose="02020603050405020304" pitchFamily="18" charset="0"/>
                <a:cs typeface="Times New Roman" panose="02020603050405020304" pitchFamily="18" charset="0"/>
              </a:rPr>
              <a:t>Mustasim</a:t>
            </a:r>
            <a:endParaRPr lang="en-US" sz="2000" b="1" dirty="0">
              <a:latin typeface="Times New Roman" panose="02020603050405020304" pitchFamily="18" charset="0"/>
              <a:cs typeface="Times New Roman" panose="02020603050405020304" pitchFamily="18" charset="0"/>
            </a:endParaRPr>
          </a:p>
        </p:txBody>
      </p:sp>
      <p:sp>
        <p:nvSpPr>
          <p:cNvPr id="11" name="Subtitle 2">
            <a:extLst>
              <a:ext uri="{FF2B5EF4-FFF2-40B4-BE49-F238E27FC236}">
                <a16:creationId xmlns:a16="http://schemas.microsoft.com/office/drawing/2014/main" id="{BB5F8923-7122-056F-A1B6-A7DA46AA460E}"/>
              </a:ext>
            </a:extLst>
          </p:cNvPr>
          <p:cNvSpPr txBox="1">
            <a:spLocks/>
          </p:cNvSpPr>
          <p:nvPr/>
        </p:nvSpPr>
        <p:spPr>
          <a:xfrm>
            <a:off x="4654293" y="5416936"/>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dirty="0">
                <a:latin typeface="Times New Roman" panose="02020603050405020304" pitchFamily="18" charset="0"/>
                <a:cs typeface="Times New Roman" panose="02020603050405020304" pitchFamily="18" charset="0"/>
              </a:rPr>
              <a:t>Student Name:        Zakia</a:t>
            </a:r>
          </a:p>
        </p:txBody>
      </p:sp>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5257D7A-C79C-3C03-CA4A-5731DA3B8386}"/>
              </a:ext>
            </a:extLst>
          </p:cNvPr>
          <p:cNvSpPr txBox="1">
            <a:spLocks/>
          </p:cNvSpPr>
          <p:nvPr/>
        </p:nvSpPr>
        <p:spPr>
          <a:xfrm>
            <a:off x="283308" y="1502228"/>
            <a:ext cx="6014622" cy="462642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lnSpc>
                <a:spcPct val="150000"/>
              </a:lnSpc>
            </a:pPr>
            <a:r>
              <a:rPr lang="en-GB" sz="2000" dirty="0">
                <a:latin typeface="Times New Roman" panose="02020603050405020304" pitchFamily="18" charset="0"/>
                <a:cs typeface="Times New Roman" panose="02020603050405020304" pitchFamily="18" charset="0"/>
              </a:rPr>
              <a:t>Riverdale Nursing Home should ensure staff undergo regular training on issues relating to safeguarding, infection control, health and safety, medication administration and procedures to be followed in the care of residents. Staff are able to keep their professional skills up to date through effective training and are able to provide high-quality care.</a:t>
            </a:r>
            <a:endParaRPr lang="en-GB" sz="2000" b="1" dirty="0">
              <a:latin typeface="Times New Roman" panose="02020603050405020304" pitchFamily="18" charset="0"/>
              <a:cs typeface="Times New Roman" panose="02020603050405020304" pitchFamily="18" charset="0"/>
            </a:endParaRPr>
          </a:p>
          <a:p>
            <a:pPr algn="just">
              <a:lnSpc>
                <a:spcPct val="150000"/>
              </a:lnSpc>
            </a:pPr>
            <a:endParaRPr lang="en-GB" sz="2000" b="1" dirty="0">
              <a:latin typeface="Times New Roman" panose="02020603050405020304" pitchFamily="18" charset="0"/>
              <a:cs typeface="Times New Roman" panose="02020603050405020304" pitchFamily="18" charset="0"/>
            </a:endParaRPr>
          </a:p>
          <a:p>
            <a:pPr algn="just">
              <a:lnSpc>
                <a:spcPct val="150000"/>
              </a:lnSpc>
            </a:pPr>
            <a:endParaRPr lang="en-US" sz="2000" b="1" dirty="0">
              <a:latin typeface="Times New Roman" panose="02020603050405020304" pitchFamily="18" charset="0"/>
              <a:cs typeface="Times New Roman" panose="02020603050405020304" pitchFamily="18" charset="0"/>
            </a:endParaRPr>
          </a:p>
        </p:txBody>
      </p:sp>
      <p:sp>
        <p:nvSpPr>
          <p:cNvPr id="10" name="Title 1">
            <a:extLst>
              <a:ext uri="{FF2B5EF4-FFF2-40B4-BE49-F238E27FC236}">
                <a16:creationId xmlns:a16="http://schemas.microsoft.com/office/drawing/2014/main" id="{716D374A-8227-0E17-4B24-187083AD2DA1}"/>
              </a:ext>
            </a:extLst>
          </p:cNvPr>
          <p:cNvSpPr txBox="1">
            <a:spLocks/>
          </p:cNvSpPr>
          <p:nvPr/>
        </p:nvSpPr>
        <p:spPr>
          <a:xfrm>
            <a:off x="6520541" y="718458"/>
            <a:ext cx="5236029" cy="5410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dirty="0">
              <a:latin typeface="Times New Roman" panose="02020603050405020304" pitchFamily="18" charset="0"/>
              <a:cs typeface="Times New Roman" panose="02020603050405020304" pitchFamily="18" charset="0"/>
            </a:endParaRPr>
          </a:p>
        </p:txBody>
      </p:sp>
      <p:sp>
        <p:nvSpPr>
          <p:cNvPr id="13" name="Title 1">
            <a:extLst>
              <a:ext uri="{FF2B5EF4-FFF2-40B4-BE49-F238E27FC236}">
                <a16:creationId xmlns:a16="http://schemas.microsoft.com/office/drawing/2014/main" id="{7F4C83B3-3F05-4A04-8DDE-72929FFCF733}"/>
              </a:ext>
            </a:extLst>
          </p:cNvPr>
          <p:cNvSpPr txBox="1">
            <a:spLocks/>
          </p:cNvSpPr>
          <p:nvPr/>
        </p:nvSpPr>
        <p:spPr>
          <a:xfrm>
            <a:off x="511910" y="348343"/>
            <a:ext cx="11146689" cy="94324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GB" sz="4000" b="1" dirty="0">
                <a:latin typeface="Times New Roman" panose="02020603050405020304" pitchFamily="18" charset="0"/>
                <a:cs typeface="Times New Roman" panose="02020603050405020304" pitchFamily="18" charset="0"/>
              </a:rPr>
              <a:t>Workplace Task: Staff Training</a:t>
            </a:r>
          </a:p>
        </p:txBody>
      </p:sp>
      <p:pic>
        <p:nvPicPr>
          <p:cNvPr id="8" name="Picture 7">
            <a:extLst>
              <a:ext uri="{FF2B5EF4-FFF2-40B4-BE49-F238E27FC236}">
                <a16:creationId xmlns:a16="http://schemas.microsoft.com/office/drawing/2014/main" id="{B7EC3B60-F987-E441-EFF2-B375F601DFCA}"/>
              </a:ext>
            </a:extLst>
          </p:cNvPr>
          <p:cNvPicPr>
            <a:picLocks noChangeAspect="1"/>
          </p:cNvPicPr>
          <p:nvPr/>
        </p:nvPicPr>
        <p:blipFill>
          <a:blip r:embed="rId3"/>
          <a:stretch>
            <a:fillRect/>
          </a:stretch>
        </p:blipFill>
        <p:spPr>
          <a:xfrm>
            <a:off x="6944498" y="1037968"/>
            <a:ext cx="4127156" cy="5101574"/>
          </a:xfrm>
          <a:prstGeom prst="rect">
            <a:avLst/>
          </a:prstGeom>
        </p:spPr>
      </p:pic>
    </p:spTree>
    <p:extLst>
      <p:ext uri="{BB962C8B-B14F-4D97-AF65-F5344CB8AC3E}">
        <p14:creationId xmlns:p14="http://schemas.microsoft.com/office/powerpoint/2010/main" val="153491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50811073-89F5-46D6-83D8-BA7644649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3442855"/>
          </a:xfrm>
          <a:custGeom>
            <a:avLst/>
            <a:gdLst>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304043 w 12192000"/>
              <a:gd name="connsiteY45" fmla="*/ 3152858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763355 w 12192000"/>
              <a:gd name="connsiteY53" fmla="*/ 3224928 h 3442855"/>
              <a:gd name="connsiteX54" fmla="*/ 1654444 w 12192000"/>
              <a:gd name="connsiteY54" fmla="*/ 3229661 h 3442855"/>
              <a:gd name="connsiteX55" fmla="*/ 1629483 w 12192000"/>
              <a:gd name="connsiteY55" fmla="*/ 3232675 h 3442855"/>
              <a:gd name="connsiteX56" fmla="*/ 1573012 w 12192000"/>
              <a:gd name="connsiteY56" fmla="*/ 3250275 h 3442855"/>
              <a:gd name="connsiteX57" fmla="*/ 1525936 w 12192000"/>
              <a:gd name="connsiteY57" fmla="*/ 3243056 h 3442855"/>
              <a:gd name="connsiteX58" fmla="*/ 1515932 w 12192000"/>
              <a:gd name="connsiteY58" fmla="*/ 3243699 h 3442855"/>
              <a:gd name="connsiteX59" fmla="*/ 1418247 w 12192000"/>
              <a:gd name="connsiteY59" fmla="*/ 3236042 h 3442855"/>
              <a:gd name="connsiteX60" fmla="*/ 1311781 w 12192000"/>
              <a:gd name="connsiteY60" fmla="*/ 3207733 h 3442855"/>
              <a:gd name="connsiteX61" fmla="*/ 1287526 w 12192000"/>
              <a:gd name="connsiteY61" fmla="*/ 3195564 h 3442855"/>
              <a:gd name="connsiteX62" fmla="*/ 1275912 w 12192000"/>
              <a:gd name="connsiteY62" fmla="*/ 3202348 h 3442855"/>
              <a:gd name="connsiteX63" fmla="*/ 1160923 w 12192000"/>
              <a:gd name="connsiteY63" fmla="*/ 3219676 h 3442855"/>
              <a:gd name="connsiteX64" fmla="*/ 909690 w 12192000"/>
              <a:gd name="connsiteY64" fmla="*/ 3216919 h 3442855"/>
              <a:gd name="connsiteX65" fmla="*/ 764020 w 12192000"/>
              <a:gd name="connsiteY65" fmla="*/ 3235844 h 3442855"/>
              <a:gd name="connsiteX66" fmla="*/ 701915 w 12192000"/>
              <a:gd name="connsiteY66" fmla="*/ 3250223 h 3442855"/>
              <a:gd name="connsiteX67" fmla="*/ 463292 w 12192000"/>
              <a:gd name="connsiteY67" fmla="*/ 3316636 h 3442855"/>
              <a:gd name="connsiteX68" fmla="*/ 369865 w 12192000"/>
              <a:gd name="connsiteY68" fmla="*/ 3339094 h 3442855"/>
              <a:gd name="connsiteX69" fmla="*/ 318911 w 12192000"/>
              <a:gd name="connsiteY69" fmla="*/ 3367912 h 3442855"/>
              <a:gd name="connsiteX70" fmla="*/ 119548 w 12192000"/>
              <a:gd name="connsiteY70" fmla="*/ 3404651 h 3442855"/>
              <a:gd name="connsiteX71" fmla="*/ 0 w 12192000"/>
              <a:gd name="connsiteY71" fmla="*/ 3414000 h 3442855"/>
              <a:gd name="connsiteX72" fmla="*/ 0 w 12192000"/>
              <a:gd name="connsiteY72" fmla="*/ 2 h 3442855"/>
              <a:gd name="connsiteX73" fmla="*/ 3459904 w 12192000"/>
              <a:gd name="connsiteY73" fmla="*/ 1 h 3442855"/>
              <a:gd name="connsiteX74" fmla="*/ 3459907 w 12192000"/>
              <a:gd name="connsiteY74"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629483 w 12192000"/>
              <a:gd name="connsiteY53" fmla="*/ 3232675 h 3442855"/>
              <a:gd name="connsiteX54" fmla="*/ 1573012 w 12192000"/>
              <a:gd name="connsiteY54" fmla="*/ 3250275 h 3442855"/>
              <a:gd name="connsiteX55" fmla="*/ 1525936 w 12192000"/>
              <a:gd name="connsiteY55" fmla="*/ 3243056 h 3442855"/>
              <a:gd name="connsiteX56" fmla="*/ 1515932 w 12192000"/>
              <a:gd name="connsiteY56" fmla="*/ 3243699 h 3442855"/>
              <a:gd name="connsiteX57" fmla="*/ 1418247 w 12192000"/>
              <a:gd name="connsiteY57" fmla="*/ 3236042 h 3442855"/>
              <a:gd name="connsiteX58" fmla="*/ 1311781 w 12192000"/>
              <a:gd name="connsiteY58" fmla="*/ 3207733 h 3442855"/>
              <a:gd name="connsiteX59" fmla="*/ 1287526 w 12192000"/>
              <a:gd name="connsiteY59" fmla="*/ 3195564 h 3442855"/>
              <a:gd name="connsiteX60" fmla="*/ 1275912 w 12192000"/>
              <a:gd name="connsiteY60" fmla="*/ 3202348 h 3442855"/>
              <a:gd name="connsiteX61" fmla="*/ 1160923 w 12192000"/>
              <a:gd name="connsiteY61" fmla="*/ 3219676 h 3442855"/>
              <a:gd name="connsiteX62" fmla="*/ 909690 w 12192000"/>
              <a:gd name="connsiteY62" fmla="*/ 3216919 h 3442855"/>
              <a:gd name="connsiteX63" fmla="*/ 764020 w 12192000"/>
              <a:gd name="connsiteY63" fmla="*/ 3235844 h 3442855"/>
              <a:gd name="connsiteX64" fmla="*/ 701915 w 12192000"/>
              <a:gd name="connsiteY64" fmla="*/ 3250223 h 3442855"/>
              <a:gd name="connsiteX65" fmla="*/ 463292 w 12192000"/>
              <a:gd name="connsiteY65" fmla="*/ 3316636 h 3442855"/>
              <a:gd name="connsiteX66" fmla="*/ 369865 w 12192000"/>
              <a:gd name="connsiteY66" fmla="*/ 3339094 h 3442855"/>
              <a:gd name="connsiteX67" fmla="*/ 318911 w 12192000"/>
              <a:gd name="connsiteY67" fmla="*/ 3367912 h 3442855"/>
              <a:gd name="connsiteX68" fmla="*/ 119548 w 12192000"/>
              <a:gd name="connsiteY68" fmla="*/ 3404651 h 3442855"/>
              <a:gd name="connsiteX69" fmla="*/ 0 w 12192000"/>
              <a:gd name="connsiteY69" fmla="*/ 3414000 h 3442855"/>
              <a:gd name="connsiteX70" fmla="*/ 0 w 12192000"/>
              <a:gd name="connsiteY70" fmla="*/ 2 h 3442855"/>
              <a:gd name="connsiteX71" fmla="*/ 3459904 w 12192000"/>
              <a:gd name="connsiteY71" fmla="*/ 1 h 3442855"/>
              <a:gd name="connsiteX72" fmla="*/ 3459907 w 12192000"/>
              <a:gd name="connsiteY72"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15859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32874 w 12192000"/>
              <a:gd name="connsiteY33" fmla="*/ 2826106 h 3442855"/>
              <a:gd name="connsiteX34" fmla="*/ 9340481 w 12192000"/>
              <a:gd name="connsiteY34" fmla="*/ 2831628 h 3442855"/>
              <a:gd name="connsiteX35" fmla="*/ 9191002 w 12192000"/>
              <a:gd name="connsiteY35" fmla="*/ 2776544 h 3442855"/>
              <a:gd name="connsiteX36" fmla="*/ 9181756 w 12192000"/>
              <a:gd name="connsiteY36" fmla="*/ 2773801 h 3442855"/>
              <a:gd name="connsiteX37" fmla="*/ 8912415 w 12192000"/>
              <a:gd name="connsiteY37" fmla="*/ 2765023 h 3442855"/>
              <a:gd name="connsiteX38" fmla="*/ 7709716 w 12192000"/>
              <a:gd name="connsiteY38" fmla="*/ 2795956 h 3442855"/>
              <a:gd name="connsiteX39" fmla="*/ 6923164 w 12192000"/>
              <a:gd name="connsiteY39" fmla="*/ 2920980 h 3442855"/>
              <a:gd name="connsiteX40" fmla="*/ 3308915 w 12192000"/>
              <a:gd name="connsiteY40" fmla="*/ 3049912 h 3442855"/>
              <a:gd name="connsiteX41" fmla="*/ 2643050 w 12192000"/>
              <a:gd name="connsiteY41" fmla="*/ 3112559 h 3442855"/>
              <a:gd name="connsiteX42" fmla="*/ 2426006 w 12192000"/>
              <a:gd name="connsiteY42" fmla="*/ 3161942 h 3442855"/>
              <a:gd name="connsiteX43" fmla="*/ 2291811 w 12192000"/>
              <a:gd name="connsiteY43" fmla="*/ 3176941 h 3442855"/>
              <a:gd name="connsiteX44" fmla="*/ 2201685 w 12192000"/>
              <a:gd name="connsiteY44" fmla="*/ 3200625 h 3442855"/>
              <a:gd name="connsiteX45" fmla="*/ 2046141 w 12192000"/>
              <a:gd name="connsiteY45" fmla="*/ 3203263 h 3442855"/>
              <a:gd name="connsiteX46" fmla="*/ 1953987 w 12192000"/>
              <a:gd name="connsiteY46" fmla="*/ 3176250 h 3442855"/>
              <a:gd name="connsiteX47" fmla="*/ 1924440 w 12192000"/>
              <a:gd name="connsiteY47" fmla="*/ 3170393 h 3442855"/>
              <a:gd name="connsiteX48" fmla="*/ 1907653 w 12192000"/>
              <a:gd name="connsiteY48" fmla="*/ 3175484 h 3442855"/>
              <a:gd name="connsiteX49" fmla="*/ 1856828 w 12192000"/>
              <a:gd name="connsiteY49" fmla="*/ 3184705 h 3442855"/>
              <a:gd name="connsiteX50" fmla="*/ 1831611 w 12192000"/>
              <a:gd name="connsiteY50" fmla="*/ 3205201 h 3442855"/>
              <a:gd name="connsiteX51" fmla="*/ 1715859 w 12192000"/>
              <a:gd name="connsiteY51" fmla="*/ 3229661 h 3442855"/>
              <a:gd name="connsiteX52" fmla="*/ 1573012 w 12192000"/>
              <a:gd name="connsiteY52" fmla="*/ 3250275 h 3442855"/>
              <a:gd name="connsiteX53" fmla="*/ 1525936 w 12192000"/>
              <a:gd name="connsiteY53" fmla="*/ 3243056 h 3442855"/>
              <a:gd name="connsiteX54" fmla="*/ 1515932 w 12192000"/>
              <a:gd name="connsiteY54" fmla="*/ 3243699 h 3442855"/>
              <a:gd name="connsiteX55" fmla="*/ 1418247 w 12192000"/>
              <a:gd name="connsiteY55" fmla="*/ 3236042 h 3442855"/>
              <a:gd name="connsiteX56" fmla="*/ 1311781 w 12192000"/>
              <a:gd name="connsiteY56" fmla="*/ 3207733 h 3442855"/>
              <a:gd name="connsiteX57" fmla="*/ 1287526 w 12192000"/>
              <a:gd name="connsiteY57" fmla="*/ 3195564 h 3442855"/>
              <a:gd name="connsiteX58" fmla="*/ 1275912 w 12192000"/>
              <a:gd name="connsiteY58" fmla="*/ 3202348 h 3442855"/>
              <a:gd name="connsiteX59" fmla="*/ 1160923 w 12192000"/>
              <a:gd name="connsiteY59" fmla="*/ 3219676 h 3442855"/>
              <a:gd name="connsiteX60" fmla="*/ 909690 w 12192000"/>
              <a:gd name="connsiteY60" fmla="*/ 3216919 h 3442855"/>
              <a:gd name="connsiteX61" fmla="*/ 764020 w 12192000"/>
              <a:gd name="connsiteY61" fmla="*/ 3235844 h 3442855"/>
              <a:gd name="connsiteX62" fmla="*/ 701915 w 12192000"/>
              <a:gd name="connsiteY62" fmla="*/ 3250223 h 3442855"/>
              <a:gd name="connsiteX63" fmla="*/ 463292 w 12192000"/>
              <a:gd name="connsiteY63" fmla="*/ 3316636 h 3442855"/>
              <a:gd name="connsiteX64" fmla="*/ 369865 w 12192000"/>
              <a:gd name="connsiteY64" fmla="*/ 3339094 h 3442855"/>
              <a:gd name="connsiteX65" fmla="*/ 318911 w 12192000"/>
              <a:gd name="connsiteY65" fmla="*/ 3367912 h 3442855"/>
              <a:gd name="connsiteX66" fmla="*/ 119548 w 12192000"/>
              <a:gd name="connsiteY66" fmla="*/ 3404651 h 3442855"/>
              <a:gd name="connsiteX67" fmla="*/ 0 w 12192000"/>
              <a:gd name="connsiteY67" fmla="*/ 3414000 h 3442855"/>
              <a:gd name="connsiteX68" fmla="*/ 0 w 12192000"/>
              <a:gd name="connsiteY68" fmla="*/ 2 h 3442855"/>
              <a:gd name="connsiteX69" fmla="*/ 3459904 w 12192000"/>
              <a:gd name="connsiteY69" fmla="*/ 1 h 3442855"/>
              <a:gd name="connsiteX70" fmla="*/ 3459907 w 12192000"/>
              <a:gd name="connsiteY70"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71588 w 12192000"/>
              <a:gd name="connsiteY11" fmla="*/ 3113441 h 3442855"/>
              <a:gd name="connsiteX12" fmla="*/ 11270977 w 12192000"/>
              <a:gd name="connsiteY12" fmla="*/ 3100396 h 3442855"/>
              <a:gd name="connsiteX13" fmla="*/ 11250574 w 12192000"/>
              <a:gd name="connsiteY13" fmla="*/ 3091174 h 3442855"/>
              <a:gd name="connsiteX14" fmla="*/ 11246505 w 12192000"/>
              <a:gd name="connsiteY14" fmla="*/ 3086783 h 3442855"/>
              <a:gd name="connsiteX15" fmla="*/ 11221805 w 12192000"/>
              <a:gd name="connsiteY15" fmla="*/ 3063540 h 3442855"/>
              <a:gd name="connsiteX16" fmla="*/ 11135382 w 12192000"/>
              <a:gd name="connsiteY16" fmla="*/ 3062095 h 3442855"/>
              <a:gd name="connsiteX17" fmla="*/ 11056771 w 12192000"/>
              <a:gd name="connsiteY17" fmla="*/ 3020684 h 3442855"/>
              <a:gd name="connsiteX18" fmla="*/ 10800887 w 12192000"/>
              <a:gd name="connsiteY18" fmla="*/ 2963080 h 3442855"/>
              <a:gd name="connsiteX19" fmla="*/ 10701230 w 12192000"/>
              <a:gd name="connsiteY19" fmla="*/ 2935785 h 3442855"/>
              <a:gd name="connsiteX20" fmla="*/ 10529686 w 12192000"/>
              <a:gd name="connsiteY20" fmla="*/ 2918071 h 3442855"/>
              <a:gd name="connsiteX21" fmla="*/ 10337584 w 12192000"/>
              <a:gd name="connsiteY21" fmla="*/ 2926238 h 3442855"/>
              <a:gd name="connsiteX22" fmla="*/ 10179941 w 12192000"/>
              <a:gd name="connsiteY22" fmla="*/ 2930174 h 3442855"/>
              <a:gd name="connsiteX23" fmla="*/ 10129038 w 12192000"/>
              <a:gd name="connsiteY23" fmla="*/ 2929992 h 3442855"/>
              <a:gd name="connsiteX24" fmla="*/ 10044809 w 12192000"/>
              <a:gd name="connsiteY24" fmla="*/ 2932587 h 3442855"/>
              <a:gd name="connsiteX25" fmla="*/ 9923926 w 12192000"/>
              <a:gd name="connsiteY25" fmla="*/ 2936679 h 3442855"/>
              <a:gd name="connsiteX26" fmla="*/ 9825938 w 12192000"/>
              <a:gd name="connsiteY26" fmla="*/ 2915287 h 3442855"/>
              <a:gd name="connsiteX27" fmla="*/ 9761662 w 12192000"/>
              <a:gd name="connsiteY27" fmla="*/ 2916695 h 3442855"/>
              <a:gd name="connsiteX28" fmla="*/ 9688436 w 12192000"/>
              <a:gd name="connsiteY28" fmla="*/ 2894364 h 3442855"/>
              <a:gd name="connsiteX29" fmla="*/ 9626359 w 12192000"/>
              <a:gd name="connsiteY29" fmla="*/ 2876388 h 3442855"/>
              <a:gd name="connsiteX30" fmla="*/ 9536686 w 12192000"/>
              <a:gd name="connsiteY30" fmla="*/ 2845662 h 3442855"/>
              <a:gd name="connsiteX31" fmla="*/ 9500517 w 12192000"/>
              <a:gd name="connsiteY31" fmla="*/ 2847197 h 3442855"/>
              <a:gd name="connsiteX32" fmla="*/ 9432874 w 12192000"/>
              <a:gd name="connsiteY32" fmla="*/ 2826106 h 3442855"/>
              <a:gd name="connsiteX33" fmla="*/ 9340481 w 12192000"/>
              <a:gd name="connsiteY33" fmla="*/ 2831628 h 3442855"/>
              <a:gd name="connsiteX34" fmla="*/ 9191002 w 12192000"/>
              <a:gd name="connsiteY34" fmla="*/ 2776544 h 3442855"/>
              <a:gd name="connsiteX35" fmla="*/ 9181756 w 12192000"/>
              <a:gd name="connsiteY35" fmla="*/ 2773801 h 3442855"/>
              <a:gd name="connsiteX36" fmla="*/ 8912415 w 12192000"/>
              <a:gd name="connsiteY36" fmla="*/ 2765023 h 3442855"/>
              <a:gd name="connsiteX37" fmla="*/ 7709716 w 12192000"/>
              <a:gd name="connsiteY37" fmla="*/ 2795956 h 3442855"/>
              <a:gd name="connsiteX38" fmla="*/ 6923164 w 12192000"/>
              <a:gd name="connsiteY38" fmla="*/ 2920980 h 3442855"/>
              <a:gd name="connsiteX39" fmla="*/ 3308915 w 12192000"/>
              <a:gd name="connsiteY39" fmla="*/ 3049912 h 3442855"/>
              <a:gd name="connsiteX40" fmla="*/ 2643050 w 12192000"/>
              <a:gd name="connsiteY40" fmla="*/ 3112559 h 3442855"/>
              <a:gd name="connsiteX41" fmla="*/ 2426006 w 12192000"/>
              <a:gd name="connsiteY41" fmla="*/ 3161942 h 3442855"/>
              <a:gd name="connsiteX42" fmla="*/ 2291811 w 12192000"/>
              <a:gd name="connsiteY42" fmla="*/ 3176941 h 3442855"/>
              <a:gd name="connsiteX43" fmla="*/ 2201685 w 12192000"/>
              <a:gd name="connsiteY43" fmla="*/ 3200625 h 3442855"/>
              <a:gd name="connsiteX44" fmla="*/ 2046141 w 12192000"/>
              <a:gd name="connsiteY44" fmla="*/ 3203263 h 3442855"/>
              <a:gd name="connsiteX45" fmla="*/ 1953987 w 12192000"/>
              <a:gd name="connsiteY45" fmla="*/ 3176250 h 3442855"/>
              <a:gd name="connsiteX46" fmla="*/ 1924440 w 12192000"/>
              <a:gd name="connsiteY46" fmla="*/ 3170393 h 3442855"/>
              <a:gd name="connsiteX47" fmla="*/ 1907653 w 12192000"/>
              <a:gd name="connsiteY47" fmla="*/ 3175484 h 3442855"/>
              <a:gd name="connsiteX48" fmla="*/ 1856828 w 12192000"/>
              <a:gd name="connsiteY48" fmla="*/ 3184705 h 3442855"/>
              <a:gd name="connsiteX49" fmla="*/ 1831611 w 12192000"/>
              <a:gd name="connsiteY49" fmla="*/ 3205201 h 3442855"/>
              <a:gd name="connsiteX50" fmla="*/ 1715859 w 12192000"/>
              <a:gd name="connsiteY50" fmla="*/ 3229661 h 3442855"/>
              <a:gd name="connsiteX51" fmla="*/ 1573012 w 12192000"/>
              <a:gd name="connsiteY51" fmla="*/ 3250275 h 3442855"/>
              <a:gd name="connsiteX52" fmla="*/ 1525936 w 12192000"/>
              <a:gd name="connsiteY52" fmla="*/ 3243056 h 3442855"/>
              <a:gd name="connsiteX53" fmla="*/ 1515932 w 12192000"/>
              <a:gd name="connsiteY53" fmla="*/ 3243699 h 3442855"/>
              <a:gd name="connsiteX54" fmla="*/ 1418247 w 12192000"/>
              <a:gd name="connsiteY54" fmla="*/ 3236042 h 3442855"/>
              <a:gd name="connsiteX55" fmla="*/ 1311781 w 12192000"/>
              <a:gd name="connsiteY55" fmla="*/ 3207733 h 3442855"/>
              <a:gd name="connsiteX56" fmla="*/ 1287526 w 12192000"/>
              <a:gd name="connsiteY56" fmla="*/ 3195564 h 3442855"/>
              <a:gd name="connsiteX57" fmla="*/ 1275912 w 12192000"/>
              <a:gd name="connsiteY57" fmla="*/ 3202348 h 3442855"/>
              <a:gd name="connsiteX58" fmla="*/ 1160923 w 12192000"/>
              <a:gd name="connsiteY58" fmla="*/ 3219676 h 3442855"/>
              <a:gd name="connsiteX59" fmla="*/ 909690 w 12192000"/>
              <a:gd name="connsiteY59" fmla="*/ 3216919 h 3442855"/>
              <a:gd name="connsiteX60" fmla="*/ 764020 w 12192000"/>
              <a:gd name="connsiteY60" fmla="*/ 3235844 h 3442855"/>
              <a:gd name="connsiteX61" fmla="*/ 701915 w 12192000"/>
              <a:gd name="connsiteY61" fmla="*/ 3250223 h 3442855"/>
              <a:gd name="connsiteX62" fmla="*/ 463292 w 12192000"/>
              <a:gd name="connsiteY62" fmla="*/ 3316636 h 3442855"/>
              <a:gd name="connsiteX63" fmla="*/ 369865 w 12192000"/>
              <a:gd name="connsiteY63" fmla="*/ 3339094 h 3442855"/>
              <a:gd name="connsiteX64" fmla="*/ 318911 w 12192000"/>
              <a:gd name="connsiteY64" fmla="*/ 3367912 h 3442855"/>
              <a:gd name="connsiteX65" fmla="*/ 119548 w 12192000"/>
              <a:gd name="connsiteY65" fmla="*/ 3404651 h 3442855"/>
              <a:gd name="connsiteX66" fmla="*/ 0 w 12192000"/>
              <a:gd name="connsiteY66" fmla="*/ 3414000 h 3442855"/>
              <a:gd name="connsiteX67" fmla="*/ 0 w 12192000"/>
              <a:gd name="connsiteY67" fmla="*/ 2 h 3442855"/>
              <a:gd name="connsiteX68" fmla="*/ 3459904 w 12192000"/>
              <a:gd name="connsiteY68" fmla="*/ 1 h 3442855"/>
              <a:gd name="connsiteX69" fmla="*/ 3459907 w 12192000"/>
              <a:gd name="connsiteY69" fmla="*/ 0 h 344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2192000" h="3442855">
                <a:moveTo>
                  <a:pt x="3459907" y="0"/>
                </a:moveTo>
                <a:lnTo>
                  <a:pt x="12192000" y="0"/>
                </a:lnTo>
                <a:lnTo>
                  <a:pt x="12192000" y="3442855"/>
                </a:lnTo>
                <a:lnTo>
                  <a:pt x="12076094" y="3423357"/>
                </a:lnTo>
                <a:cubicBezTo>
                  <a:pt x="12005159" y="3438127"/>
                  <a:pt x="12014346" y="3381657"/>
                  <a:pt x="11974360" y="3396494"/>
                </a:cubicBezTo>
                <a:cubicBezTo>
                  <a:pt x="11904719" y="3371812"/>
                  <a:pt x="11861782" y="3344051"/>
                  <a:pt x="11825709" y="3356473"/>
                </a:cubicBezTo>
                <a:cubicBezTo>
                  <a:pt x="11795915" y="3337312"/>
                  <a:pt x="11776282" y="3287434"/>
                  <a:pt x="11731940" y="3297768"/>
                </a:cubicBezTo>
                <a:cubicBezTo>
                  <a:pt x="11745979" y="3276550"/>
                  <a:pt x="11683245" y="3292173"/>
                  <a:pt x="11676634" y="3269119"/>
                </a:cubicBezTo>
                <a:cubicBezTo>
                  <a:pt x="11673835" y="3250701"/>
                  <a:pt x="11654148" y="3251146"/>
                  <a:pt x="11639416" y="3243537"/>
                </a:cubicBezTo>
                <a:cubicBezTo>
                  <a:pt x="11629359" y="3224298"/>
                  <a:pt x="11554687" y="3202798"/>
                  <a:pt x="11528409" y="3203904"/>
                </a:cubicBezTo>
                <a:cubicBezTo>
                  <a:pt x="11453995" y="3217978"/>
                  <a:pt x="11397027" y="3139530"/>
                  <a:pt x="11337600" y="3148858"/>
                </a:cubicBezTo>
                <a:cubicBezTo>
                  <a:pt x="11294796" y="3133781"/>
                  <a:pt x="11282692" y="3121518"/>
                  <a:pt x="11271588" y="3113441"/>
                </a:cubicBezTo>
                <a:cubicBezTo>
                  <a:pt x="11271384" y="3109093"/>
                  <a:pt x="11271181" y="3104744"/>
                  <a:pt x="11270977" y="3100396"/>
                </a:cubicBezTo>
                <a:lnTo>
                  <a:pt x="11250574" y="3091174"/>
                </a:lnTo>
                <a:lnTo>
                  <a:pt x="11246505" y="3086783"/>
                </a:lnTo>
                <a:cubicBezTo>
                  <a:pt x="11238764" y="3078354"/>
                  <a:pt x="11230851" y="3070308"/>
                  <a:pt x="11221805" y="3063540"/>
                </a:cubicBezTo>
                <a:cubicBezTo>
                  <a:pt x="11194819" y="3110734"/>
                  <a:pt x="11140396" y="3013748"/>
                  <a:pt x="11135382" y="3062095"/>
                </a:cubicBezTo>
                <a:cubicBezTo>
                  <a:pt x="11080975" y="3033115"/>
                  <a:pt x="11090475" y="3086737"/>
                  <a:pt x="11056771" y="3020684"/>
                </a:cubicBezTo>
                <a:cubicBezTo>
                  <a:pt x="10950489" y="2984550"/>
                  <a:pt x="10968513" y="2976705"/>
                  <a:pt x="10800887" y="2963080"/>
                </a:cubicBezTo>
                <a:cubicBezTo>
                  <a:pt x="10782723" y="2947697"/>
                  <a:pt x="10721294" y="2942886"/>
                  <a:pt x="10701230" y="2935785"/>
                </a:cubicBezTo>
                <a:lnTo>
                  <a:pt x="10529686" y="2918071"/>
                </a:lnTo>
                <a:cubicBezTo>
                  <a:pt x="10467898" y="2936564"/>
                  <a:pt x="10391723" y="2920684"/>
                  <a:pt x="10337584" y="2926238"/>
                </a:cubicBezTo>
                <a:cubicBezTo>
                  <a:pt x="10271486" y="2936266"/>
                  <a:pt x="10261085" y="2903356"/>
                  <a:pt x="10179941" y="2930174"/>
                </a:cubicBezTo>
                <a:cubicBezTo>
                  <a:pt x="10171294" y="2901323"/>
                  <a:pt x="10143743" y="2928373"/>
                  <a:pt x="10129038" y="2929992"/>
                </a:cubicBezTo>
                <a:cubicBezTo>
                  <a:pt x="10111049" y="2935411"/>
                  <a:pt x="10080763" y="2928965"/>
                  <a:pt x="10044809" y="2932587"/>
                </a:cubicBezTo>
                <a:cubicBezTo>
                  <a:pt x="9986964" y="2934979"/>
                  <a:pt x="10040427" y="2926217"/>
                  <a:pt x="9923926" y="2936679"/>
                </a:cubicBezTo>
                <a:cubicBezTo>
                  <a:pt x="9890801" y="2937500"/>
                  <a:pt x="9863184" y="2908407"/>
                  <a:pt x="9825938" y="2915287"/>
                </a:cubicBezTo>
                <a:lnTo>
                  <a:pt x="9761662" y="2916695"/>
                </a:lnTo>
                <a:lnTo>
                  <a:pt x="9688436" y="2894364"/>
                </a:lnTo>
                <a:lnTo>
                  <a:pt x="9626359" y="2876388"/>
                </a:lnTo>
                <a:lnTo>
                  <a:pt x="9536686" y="2845662"/>
                </a:lnTo>
                <a:cubicBezTo>
                  <a:pt x="9530621" y="2846717"/>
                  <a:pt x="9510170" y="2854046"/>
                  <a:pt x="9500517" y="2847197"/>
                </a:cubicBezTo>
                <a:lnTo>
                  <a:pt x="9432874" y="2826106"/>
                </a:lnTo>
                <a:cubicBezTo>
                  <a:pt x="9425326" y="2827008"/>
                  <a:pt x="9347481" y="2827961"/>
                  <a:pt x="9340481" y="2831628"/>
                </a:cubicBezTo>
                <a:cubicBezTo>
                  <a:pt x="9293603" y="2778331"/>
                  <a:pt x="9255558" y="2808341"/>
                  <a:pt x="9191002" y="2776544"/>
                </a:cubicBezTo>
                <a:lnTo>
                  <a:pt x="9181756" y="2773801"/>
                </a:lnTo>
                <a:lnTo>
                  <a:pt x="8912415" y="2765023"/>
                </a:lnTo>
                <a:lnTo>
                  <a:pt x="7709716" y="2795956"/>
                </a:lnTo>
                <a:cubicBezTo>
                  <a:pt x="7352819" y="2829880"/>
                  <a:pt x="7380767" y="2943418"/>
                  <a:pt x="6923164" y="2920980"/>
                </a:cubicBezTo>
                <a:cubicBezTo>
                  <a:pt x="5970798" y="2826379"/>
                  <a:pt x="4381146" y="3024064"/>
                  <a:pt x="3308915" y="3049912"/>
                </a:cubicBezTo>
                <a:cubicBezTo>
                  <a:pt x="3098453" y="3075471"/>
                  <a:pt x="2865005" y="3091676"/>
                  <a:pt x="2643050" y="3112559"/>
                </a:cubicBezTo>
                <a:lnTo>
                  <a:pt x="2426006" y="3161942"/>
                </a:lnTo>
                <a:lnTo>
                  <a:pt x="2291811" y="3176941"/>
                </a:lnTo>
                <a:lnTo>
                  <a:pt x="2201685" y="3200625"/>
                </a:lnTo>
                <a:cubicBezTo>
                  <a:pt x="2115718" y="3217427"/>
                  <a:pt x="2132108" y="3186461"/>
                  <a:pt x="2046141" y="3203263"/>
                </a:cubicBezTo>
                <a:cubicBezTo>
                  <a:pt x="2010569" y="3191771"/>
                  <a:pt x="1980262" y="3182883"/>
                  <a:pt x="1953987" y="3176250"/>
                </a:cubicBezTo>
                <a:lnTo>
                  <a:pt x="1924440" y="3170393"/>
                </a:lnTo>
                <a:lnTo>
                  <a:pt x="1907653" y="3175484"/>
                </a:lnTo>
                <a:cubicBezTo>
                  <a:pt x="1878061" y="3178004"/>
                  <a:pt x="1876006" y="3207968"/>
                  <a:pt x="1856828" y="3184705"/>
                </a:cubicBezTo>
                <a:lnTo>
                  <a:pt x="1831611" y="3205201"/>
                </a:lnTo>
                <a:lnTo>
                  <a:pt x="1715859" y="3229661"/>
                </a:lnTo>
                <a:lnTo>
                  <a:pt x="1573012" y="3250275"/>
                </a:lnTo>
                <a:lnTo>
                  <a:pt x="1525936" y="3243056"/>
                </a:lnTo>
                <a:lnTo>
                  <a:pt x="1515932" y="3243699"/>
                </a:lnTo>
                <a:cubicBezTo>
                  <a:pt x="1483797" y="3247820"/>
                  <a:pt x="1486309" y="3252662"/>
                  <a:pt x="1418247" y="3236042"/>
                </a:cubicBezTo>
                <a:cubicBezTo>
                  <a:pt x="1389292" y="3213946"/>
                  <a:pt x="1345427" y="3216968"/>
                  <a:pt x="1311781" y="3207733"/>
                </a:cubicBezTo>
                <a:lnTo>
                  <a:pt x="1287526" y="3195564"/>
                </a:lnTo>
                <a:lnTo>
                  <a:pt x="1275912" y="3202348"/>
                </a:lnTo>
                <a:cubicBezTo>
                  <a:pt x="1219626" y="3232740"/>
                  <a:pt x="1230867" y="3206674"/>
                  <a:pt x="1160923" y="3219676"/>
                </a:cubicBezTo>
                <a:cubicBezTo>
                  <a:pt x="1120939" y="3215839"/>
                  <a:pt x="1029087" y="3185516"/>
                  <a:pt x="909690" y="3216919"/>
                </a:cubicBezTo>
                <a:cubicBezTo>
                  <a:pt x="860463" y="3220671"/>
                  <a:pt x="794970" y="3221233"/>
                  <a:pt x="764020" y="3235844"/>
                </a:cubicBezTo>
                <a:cubicBezTo>
                  <a:pt x="713142" y="3261931"/>
                  <a:pt x="769145" y="3237498"/>
                  <a:pt x="701915" y="3250223"/>
                </a:cubicBezTo>
                <a:cubicBezTo>
                  <a:pt x="644188" y="3215027"/>
                  <a:pt x="531278" y="3284445"/>
                  <a:pt x="463292" y="3316636"/>
                </a:cubicBezTo>
                <a:cubicBezTo>
                  <a:pt x="456096" y="3336479"/>
                  <a:pt x="389128" y="3337531"/>
                  <a:pt x="369865" y="3339094"/>
                </a:cubicBezTo>
                <a:cubicBezTo>
                  <a:pt x="365488" y="3372375"/>
                  <a:pt x="330307" y="3346614"/>
                  <a:pt x="318911" y="3367912"/>
                </a:cubicBezTo>
                <a:cubicBezTo>
                  <a:pt x="256531" y="3381126"/>
                  <a:pt x="186611" y="3396061"/>
                  <a:pt x="119548" y="3404651"/>
                </a:cubicBezTo>
                <a:lnTo>
                  <a:pt x="0" y="3414000"/>
                </a:lnTo>
                <a:lnTo>
                  <a:pt x="0" y="2"/>
                </a:lnTo>
                <a:lnTo>
                  <a:pt x="3459904" y="1"/>
                </a:lnTo>
                <a:cubicBezTo>
                  <a:pt x="3459905" y="1"/>
                  <a:pt x="3459906" y="0"/>
                  <a:pt x="3459907"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64BD0A42-B011-4DBF-B5CD-6718A97E3C70}"/>
              </a:ext>
            </a:extLst>
          </p:cNvPr>
          <p:cNvSpPr>
            <a:spLocks noGrp="1"/>
          </p:cNvSpPr>
          <p:nvPr>
            <p:ph type="title"/>
          </p:nvPr>
        </p:nvSpPr>
        <p:spPr>
          <a:xfrm>
            <a:off x="1304924" y="627385"/>
            <a:ext cx="9620251" cy="856248"/>
          </a:xfrm>
        </p:spPr>
        <p:txBody>
          <a:bodyPr vert="horz" lIns="91440" tIns="45720" rIns="91440" bIns="45720" rtlCol="0" anchor="ctr">
            <a:normAutofit/>
          </a:bodyPr>
          <a:lstStyle/>
          <a:p>
            <a:pPr algn="ctr"/>
            <a:r>
              <a:rPr lang="en-US" sz="4000" b="1" kern="1200">
                <a:solidFill>
                  <a:schemeClr val="tx1"/>
                </a:solidFill>
                <a:latin typeface="+mj-lt"/>
                <a:ea typeface="+mj-ea"/>
                <a:cs typeface="+mj-cs"/>
              </a:rPr>
              <a:t>Microsoft 365 Tool: Microsoft Outlook</a:t>
            </a:r>
          </a:p>
        </p:txBody>
      </p:sp>
      <p:sp>
        <p:nvSpPr>
          <p:cNvPr id="31" name="Freeform: Shape 30">
            <a:extLst>
              <a:ext uri="{FF2B5EF4-FFF2-40B4-BE49-F238E27FC236}">
                <a16:creationId xmlns:a16="http://schemas.microsoft.com/office/drawing/2014/main" id="{608CD17C-4A7C-477D-A659-BA8A89A78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1775" y="1609518"/>
            <a:ext cx="6610350" cy="29423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Picture 6">
            <a:extLst>
              <a:ext uri="{FF2B5EF4-FFF2-40B4-BE49-F238E27FC236}">
                <a16:creationId xmlns:a16="http://schemas.microsoft.com/office/drawing/2014/main" id="{F1647905-D4BA-FB97-1594-1CB5784257D5}"/>
              </a:ext>
            </a:extLst>
          </p:cNvPr>
          <p:cNvPicPr>
            <a:picLocks noChangeAspect="1"/>
          </p:cNvPicPr>
          <p:nvPr/>
        </p:nvPicPr>
        <p:blipFill>
          <a:blip r:embed="rId3"/>
          <a:stretch>
            <a:fillRect/>
          </a:stretch>
        </p:blipFill>
        <p:spPr>
          <a:xfrm>
            <a:off x="2932642" y="2199492"/>
            <a:ext cx="6286500" cy="1762401"/>
          </a:xfrm>
          <a:prstGeom prst="rect">
            <a:avLst/>
          </a:prstGeom>
        </p:spPr>
      </p:pic>
      <p:sp>
        <p:nvSpPr>
          <p:cNvPr id="3" name="TextBox 2">
            <a:extLst>
              <a:ext uri="{FF2B5EF4-FFF2-40B4-BE49-F238E27FC236}">
                <a16:creationId xmlns:a16="http://schemas.microsoft.com/office/drawing/2014/main" id="{4F08F965-B293-47B3-B684-4631A57C9685}"/>
              </a:ext>
            </a:extLst>
          </p:cNvPr>
          <p:cNvSpPr txBox="1"/>
          <p:nvPr/>
        </p:nvSpPr>
        <p:spPr>
          <a:xfrm>
            <a:off x="1809750" y="4561111"/>
            <a:ext cx="8572500" cy="1374741"/>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endParaRPr lang="en-US" sz="2000" b="1" dirty="0"/>
          </a:p>
          <a:p>
            <a:pPr algn="just">
              <a:lnSpc>
                <a:spcPct val="90000"/>
              </a:lnSpc>
              <a:spcAft>
                <a:spcPts val="600"/>
              </a:spcAft>
            </a:pPr>
            <a:r>
              <a:rPr lang="en-US" sz="2000" dirty="0">
                <a:latin typeface="Times New Roman" panose="02020603050405020304" pitchFamily="18" charset="0"/>
                <a:cs typeface="Times New Roman" panose="02020603050405020304" pitchFamily="18" charset="0"/>
              </a:rPr>
              <a:t>Microsoft Outlook is an email and calendar solution in Microsoft 365 that helps </a:t>
            </a:r>
            <a:r>
              <a:rPr lang="en-US" sz="2000" dirty="0" err="1">
                <a:latin typeface="Times New Roman" panose="02020603050405020304" pitchFamily="18" charset="0"/>
                <a:cs typeface="Times New Roman" panose="02020603050405020304" pitchFamily="18" charset="0"/>
              </a:rPr>
              <a:t>organisations</a:t>
            </a:r>
            <a:r>
              <a:rPr lang="en-US" sz="2000" dirty="0">
                <a:latin typeface="Times New Roman" panose="02020603050405020304" pitchFamily="18" charset="0"/>
                <a:cs typeface="Times New Roman" panose="02020603050405020304" pitchFamily="18" charset="0"/>
              </a:rPr>
              <a:t> communicate, schedule, send reminders and share information effectively.(Microsoft, 2024).</a:t>
            </a:r>
            <a:endParaRPr lang="en-US"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7580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838200" y="365125"/>
            <a:ext cx="6888480" cy="1325563"/>
          </a:xfrm>
        </p:spPr>
        <p:txBody>
          <a:bodyPr vert="horz" lIns="91440" tIns="45720" rIns="91440" bIns="45720" rtlCol="0" anchor="ctr">
            <a:normAutofit/>
          </a:bodyPr>
          <a:lstStyle/>
          <a:p>
            <a:r>
              <a:rPr lang="en-US" sz="4000" b="1" kern="1200" dirty="0">
                <a:solidFill>
                  <a:schemeClr val="tx1"/>
                </a:solidFill>
                <a:latin typeface="Times New Roman" panose="02020603050405020304" pitchFamily="18" charset="0"/>
                <a:cs typeface="Times New Roman" panose="02020603050405020304" pitchFamily="18" charset="0"/>
              </a:rPr>
              <a:t>Why Microsoft Outlook is Suitable</a:t>
            </a:r>
          </a:p>
        </p:txBody>
      </p:sp>
      <p:sp>
        <p:nvSpPr>
          <p:cNvPr id="29" name="Freeform: Shape 28">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1072FAC-EEE9-4F26-A784-BC07EACCBE9F}"/>
              </a:ext>
            </a:extLst>
          </p:cNvPr>
          <p:cNvSpPr>
            <a:spLocks noGrp="1"/>
          </p:cNvSpPr>
          <p:nvPr>
            <p:ph idx="4294967295"/>
          </p:nvPr>
        </p:nvSpPr>
        <p:spPr>
          <a:xfrm>
            <a:off x="851484" y="1745448"/>
            <a:ext cx="5641081" cy="4531784"/>
          </a:xfrm>
        </p:spPr>
        <p:txBody>
          <a:bodyPr vert="horz" lIns="91440" tIns="45720" rIns="91440" bIns="45720" rtlCol="0">
            <a:noAutofit/>
          </a:bodyPr>
          <a:lstStyle/>
          <a:p>
            <a:pPr>
              <a:lnSpc>
                <a:spcPct val="150000"/>
              </a:lnSpc>
            </a:pPr>
            <a:r>
              <a:rPr lang="en-GB" sz="2000" dirty="0">
                <a:latin typeface="Times New Roman" panose="02020603050405020304" pitchFamily="18" charset="0"/>
                <a:cs typeface="Times New Roman" panose="02020603050405020304" pitchFamily="18" charset="0"/>
              </a:rPr>
              <a:t>Allows training invitations to be sent out to all staff. </a:t>
            </a:r>
          </a:p>
          <a:p>
            <a:pPr>
              <a:lnSpc>
                <a:spcPct val="150000"/>
              </a:lnSpc>
            </a:pPr>
            <a:r>
              <a:rPr lang="en-GB" sz="2000" dirty="0">
                <a:latin typeface="Times New Roman" panose="02020603050405020304" pitchFamily="18" charset="0"/>
                <a:cs typeface="Times New Roman" panose="02020603050405020304" pitchFamily="18" charset="0"/>
              </a:rPr>
              <a:t>Schedules training using the Outlook Calendar.</a:t>
            </a:r>
          </a:p>
          <a:p>
            <a:pPr>
              <a:lnSpc>
                <a:spcPct val="150000"/>
              </a:lnSpc>
            </a:pPr>
            <a:r>
              <a:rPr lang="en-GB" sz="2000" dirty="0">
                <a:latin typeface="Times New Roman" panose="02020603050405020304" pitchFamily="18" charset="0"/>
                <a:cs typeface="Times New Roman" panose="02020603050405020304" pitchFamily="18" charset="0"/>
              </a:rPr>
              <a:t>Automatically reminds before training events.</a:t>
            </a:r>
          </a:p>
          <a:p>
            <a:pPr>
              <a:lnSpc>
                <a:spcPct val="150000"/>
              </a:lnSpc>
            </a:pPr>
            <a:r>
              <a:rPr lang="en-GB" sz="2000" dirty="0">
                <a:latin typeface="Times New Roman" panose="02020603050405020304" pitchFamily="18" charset="0"/>
                <a:cs typeface="Times New Roman" panose="02020603050405020304" pitchFamily="18" charset="0"/>
              </a:rPr>
              <a:t>Provides training information and notifications by email. </a:t>
            </a:r>
          </a:p>
          <a:p>
            <a:pPr>
              <a:lnSpc>
                <a:spcPct val="150000"/>
              </a:lnSpc>
            </a:pPr>
            <a:r>
              <a:rPr lang="en-GB" sz="2000" dirty="0">
                <a:latin typeface="Times New Roman" panose="02020603050405020304" pitchFamily="18" charset="0"/>
                <a:cs typeface="Times New Roman" panose="02020603050405020304" pitchFamily="18" charset="0"/>
              </a:rPr>
              <a:t>Makes it easier for managers to monitor attendance and reaction to training invitations.</a:t>
            </a:r>
            <a:endParaRPr lang="en-US" sz="2000" dirty="0">
              <a:latin typeface="Times New Roman" panose="02020603050405020304" pitchFamily="18" charset="0"/>
              <a:cs typeface="Times New Roman" panose="02020603050405020304" pitchFamily="18" charset="0"/>
            </a:endParaRPr>
          </a:p>
        </p:txBody>
      </p:sp>
      <p:sp>
        <p:nvSpPr>
          <p:cNvPr id="31" name="Oval 30">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40">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2" name="Picture 11">
            <a:extLst>
              <a:ext uri="{FF2B5EF4-FFF2-40B4-BE49-F238E27FC236}">
                <a16:creationId xmlns:a16="http://schemas.microsoft.com/office/drawing/2014/main" id="{F1FB2A48-DA75-43D4-9A61-0E0201C1B510}"/>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381659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723418" y="339388"/>
            <a:ext cx="6625589" cy="1325563"/>
          </a:xfrm>
        </p:spPr>
        <p:txBody>
          <a:bodyPr vert="horz" lIns="91440" tIns="45720" rIns="91440" bIns="45720" rtlCol="0" anchor="ctr">
            <a:noAutofit/>
          </a:bodyPr>
          <a:lstStyle/>
          <a:p>
            <a:r>
              <a:rPr lang="en-US" sz="4000" b="1" kern="1200" dirty="0">
                <a:solidFill>
                  <a:schemeClr val="tx1"/>
                </a:solidFill>
                <a:latin typeface="Times New Roman" panose="02020603050405020304" pitchFamily="18" charset="0"/>
                <a:cs typeface="Times New Roman" panose="02020603050405020304" pitchFamily="18" charset="0"/>
              </a:rPr>
              <a:t>How it Improves Efficiency and Communication</a:t>
            </a:r>
          </a:p>
        </p:txBody>
      </p:sp>
      <p:sp>
        <p:nvSpPr>
          <p:cNvPr id="15" name="Freeform: Shape 1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9B4E0E8-07C8-4A23-99E2-20D6DFD6FA7A}"/>
              </a:ext>
            </a:extLst>
          </p:cNvPr>
          <p:cNvSpPr>
            <a:spLocks noGrp="1"/>
          </p:cNvSpPr>
          <p:nvPr>
            <p:ph idx="4294967295"/>
          </p:nvPr>
        </p:nvSpPr>
        <p:spPr>
          <a:xfrm>
            <a:off x="838200" y="1825625"/>
            <a:ext cx="5710881" cy="4351338"/>
          </a:xfrm>
        </p:spPr>
        <p:txBody>
          <a:bodyPr vert="horz" lIns="91440" tIns="45720" rIns="91440" bIns="45720" rtlCol="0">
            <a:normAutofit/>
          </a:bodyPr>
          <a:lstStyle/>
          <a:p>
            <a:pPr>
              <a:lnSpc>
                <a:spcPct val="150000"/>
              </a:lnSpc>
            </a:pPr>
            <a:r>
              <a:rPr lang="en-GB" sz="2000" dirty="0">
                <a:latin typeface="Times New Roman" panose="02020603050405020304" pitchFamily="18" charset="0"/>
                <a:cs typeface="Times New Roman" panose="02020603050405020304" pitchFamily="18" charset="0"/>
              </a:rPr>
              <a:t>Sends automatic reminders to reduce missing training sessions. </a:t>
            </a:r>
          </a:p>
          <a:p>
            <a:pPr>
              <a:lnSpc>
                <a:spcPct val="150000"/>
              </a:lnSpc>
            </a:pPr>
            <a:r>
              <a:rPr lang="en-GB" sz="2000" dirty="0">
                <a:latin typeface="Times New Roman" panose="02020603050405020304" pitchFamily="18" charset="0"/>
                <a:cs typeface="Times New Roman" panose="02020603050405020304" pitchFamily="18" charset="0"/>
              </a:rPr>
              <a:t>Provides the same training information to all staff. </a:t>
            </a:r>
          </a:p>
          <a:p>
            <a:pPr>
              <a:lnSpc>
                <a:spcPct val="150000"/>
              </a:lnSpc>
            </a:pPr>
            <a:r>
              <a:rPr lang="en-GB" sz="2000" dirty="0">
                <a:latin typeface="Times New Roman" panose="02020603050405020304" pitchFamily="18" charset="0"/>
                <a:cs typeface="Times New Roman" panose="02020603050405020304" pitchFamily="18" charset="0"/>
              </a:rPr>
              <a:t>Enhances the communication between managers and staff. </a:t>
            </a:r>
          </a:p>
          <a:p>
            <a:pPr>
              <a:lnSpc>
                <a:spcPct val="150000"/>
              </a:lnSpc>
            </a:pPr>
            <a:r>
              <a:rPr lang="en-GB" sz="2000" dirty="0">
                <a:latin typeface="Times New Roman" panose="02020603050405020304" pitchFamily="18" charset="0"/>
                <a:cs typeface="Times New Roman" panose="02020603050405020304" pitchFamily="18" charset="0"/>
              </a:rPr>
              <a:t>Makes scheduling easier between shifts. </a:t>
            </a:r>
          </a:p>
          <a:p>
            <a:pPr>
              <a:lnSpc>
                <a:spcPct val="150000"/>
              </a:lnSpc>
            </a:pPr>
            <a:r>
              <a:rPr lang="en-GB" sz="2000" dirty="0">
                <a:latin typeface="Times New Roman" panose="02020603050405020304" pitchFamily="18" charset="0"/>
                <a:cs typeface="Times New Roman" panose="02020603050405020304" pitchFamily="18" charset="0"/>
              </a:rPr>
              <a:t>Facilitates improved planning of training activities that are required </a:t>
            </a:r>
            <a:r>
              <a:rPr lang="en-US" sz="2000" dirty="0">
                <a:latin typeface="Times New Roman" panose="02020603050405020304" pitchFamily="18" charset="0"/>
                <a:cs typeface="Times New Roman" panose="02020603050405020304" pitchFamily="18" charset="0"/>
              </a:rPr>
              <a:t>(Skills for care, 2024).</a:t>
            </a:r>
          </a:p>
        </p:txBody>
      </p:sp>
      <p:sp>
        <p:nvSpPr>
          <p:cNvPr id="17" name="Oval 1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1" name="Straight Connector 2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Freeform: Shape 2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0" name="Picture 9">
            <a:extLst>
              <a:ext uri="{FF2B5EF4-FFF2-40B4-BE49-F238E27FC236}">
                <a16:creationId xmlns:a16="http://schemas.microsoft.com/office/drawing/2014/main" id="{FDEAF56E-2946-0DF4-9E7A-6F630CFF1B7C}"/>
              </a:ext>
            </a:extLst>
          </p:cNvPr>
          <p:cNvPicPr>
            <a:picLocks noChangeAspect="1"/>
          </p:cNvPicPr>
          <p:nvPr/>
        </p:nvPicPr>
        <p:blipFill>
          <a:blip r:embed="rId3"/>
          <a:stretch>
            <a:fillRect/>
          </a:stretch>
        </p:blipFill>
        <p:spPr>
          <a:xfrm>
            <a:off x="7608111" y="729049"/>
            <a:ext cx="3860471" cy="4819529"/>
          </a:xfrm>
          <a:prstGeom prst="rect">
            <a:avLst/>
          </a:prstGeom>
        </p:spPr>
      </p:pic>
    </p:spTree>
    <p:extLst>
      <p:ext uri="{BB962C8B-B14F-4D97-AF65-F5344CB8AC3E}">
        <p14:creationId xmlns:p14="http://schemas.microsoft.com/office/powerpoint/2010/main" val="882630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77110B5-6182-F833-4577-06B0B22E0094}"/>
              </a:ext>
            </a:extLst>
          </p:cNvPr>
          <p:cNvSpPr/>
          <p:nvPr/>
        </p:nvSpPr>
        <p:spPr>
          <a:xfrm>
            <a:off x="674914" y="4735286"/>
            <a:ext cx="11027229" cy="152740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PK"/>
          </a:p>
        </p:txBody>
      </p:sp>
      <p:sp>
        <p:nvSpPr>
          <p:cNvPr id="6" name="Rectangle 5">
            <a:extLst>
              <a:ext uri="{FF2B5EF4-FFF2-40B4-BE49-F238E27FC236}">
                <a16:creationId xmlns:a16="http://schemas.microsoft.com/office/drawing/2014/main" id="{011C95FD-EEC4-56D4-BCFE-44308C602A7F}"/>
              </a:ext>
            </a:extLst>
          </p:cNvPr>
          <p:cNvSpPr/>
          <p:nvPr/>
        </p:nvSpPr>
        <p:spPr>
          <a:xfrm>
            <a:off x="6183085" y="258082"/>
            <a:ext cx="5519058"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
        <p:nvSpPr>
          <p:cNvPr id="5" name="Rectangle 4">
            <a:extLst>
              <a:ext uri="{FF2B5EF4-FFF2-40B4-BE49-F238E27FC236}">
                <a16:creationId xmlns:a16="http://schemas.microsoft.com/office/drawing/2014/main" id="{735D1D06-AAFC-3AAC-DEB1-FD06582E6260}"/>
              </a:ext>
            </a:extLst>
          </p:cNvPr>
          <p:cNvSpPr/>
          <p:nvPr/>
        </p:nvSpPr>
        <p:spPr>
          <a:xfrm>
            <a:off x="674914" y="258082"/>
            <a:ext cx="5421086" cy="4351338"/>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PK"/>
          </a:p>
        </p:txBody>
      </p:sp>
      <p:sp>
        <p:nvSpPr>
          <p:cNvPr id="2" name="Title 1">
            <a:extLst>
              <a:ext uri="{FF2B5EF4-FFF2-40B4-BE49-F238E27FC236}">
                <a16:creationId xmlns:a16="http://schemas.microsoft.com/office/drawing/2014/main" id="{D2BE1FF7-4E64-7F0F-7B05-E6423C4EFD7B}"/>
              </a:ext>
            </a:extLst>
          </p:cNvPr>
          <p:cNvSpPr>
            <a:spLocks noGrp="1"/>
          </p:cNvSpPr>
          <p:nvPr>
            <p:ph type="title"/>
          </p:nvPr>
        </p:nvSpPr>
        <p:spPr>
          <a:xfrm>
            <a:off x="674913" y="4735286"/>
            <a:ext cx="11016341" cy="1527401"/>
          </a:xfrm>
        </p:spPr>
        <p:txBody>
          <a:bodyPr>
            <a:noAutofit/>
          </a:bodyPr>
          <a:lstStyle/>
          <a:p>
            <a:r>
              <a:rPr lang="en-GB" sz="4000" b="1" dirty="0">
                <a:latin typeface="Times New Roman" panose="02020603050405020304" pitchFamily="18" charset="0"/>
                <a:cs typeface="Times New Roman" panose="02020603050405020304" pitchFamily="18" charset="0"/>
              </a:rPr>
              <a:t>Recommendations</a:t>
            </a:r>
            <a:br>
              <a:rPr lang="en-GB" sz="2000" b="1"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Staff at Riverdale Nursing Home can use Microsoft Outlook to communicate, schedule, remind and share information, making it an appropriate tool for their training.</a:t>
            </a:r>
            <a:endParaRPr lang="en-PK" sz="2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B8377F-EE1F-D6B5-35F0-991414C31C5A}"/>
              </a:ext>
            </a:extLst>
          </p:cNvPr>
          <p:cNvSpPr>
            <a:spLocks noGrp="1"/>
          </p:cNvSpPr>
          <p:nvPr>
            <p:ph idx="1"/>
          </p:nvPr>
        </p:nvSpPr>
        <p:spPr>
          <a:xfrm>
            <a:off x="674914" y="258082"/>
            <a:ext cx="5421086" cy="4351338"/>
          </a:xfrm>
        </p:spPr>
        <p:txBody>
          <a:bodyPr>
            <a:normAutofit/>
          </a:bodyPr>
          <a:lstStyle/>
          <a:p>
            <a:pPr marL="0" indent="0">
              <a:buNone/>
            </a:pPr>
            <a:r>
              <a:rPr lang="en-GB" sz="4000" b="1" dirty="0">
                <a:latin typeface="Times New Roman" panose="02020603050405020304" pitchFamily="18" charset="0"/>
                <a:cs typeface="Times New Roman" panose="02020603050405020304" pitchFamily="18" charset="0"/>
              </a:rPr>
              <a:t>Advantages</a:t>
            </a:r>
          </a:p>
          <a:p>
            <a:pPr marL="514350" indent="-514350">
              <a:lnSpc>
                <a:spcPct val="120000"/>
              </a:lnSpc>
              <a:buFont typeface="+mj-lt"/>
              <a:buAutoNum type="arabicPeriod"/>
            </a:pPr>
            <a:r>
              <a:rPr lang="en-GB" sz="2000" dirty="0">
                <a:latin typeface="Times New Roman" panose="02020603050405020304" pitchFamily="18" charset="0"/>
                <a:cs typeface="Times New Roman" panose="02020603050405020304" pitchFamily="18" charset="0"/>
              </a:rPr>
              <a:t>Easy scheduling of training sessions.</a:t>
            </a:r>
          </a:p>
          <a:p>
            <a:pPr marL="514350" indent="-514350">
              <a:lnSpc>
                <a:spcPct val="120000"/>
              </a:lnSpc>
              <a:buFont typeface="+mj-lt"/>
              <a:buAutoNum type="arabicPeriod"/>
            </a:pPr>
            <a:r>
              <a:rPr lang="en-GB" sz="2000" dirty="0">
                <a:latin typeface="Times New Roman" panose="02020603050405020304" pitchFamily="18" charset="0"/>
                <a:cs typeface="Times New Roman" panose="02020603050405020304" pitchFamily="18" charset="0"/>
              </a:rPr>
              <a:t>Auto reminder/notification.</a:t>
            </a:r>
          </a:p>
          <a:p>
            <a:pPr marL="514350" indent="-514350">
              <a:lnSpc>
                <a:spcPct val="120000"/>
              </a:lnSpc>
              <a:buFont typeface="+mj-lt"/>
              <a:buAutoNum type="arabicPeriod"/>
            </a:pPr>
            <a:r>
              <a:rPr lang="en-GB" sz="2000" dirty="0">
                <a:latin typeface="Times New Roman" panose="02020603050405020304" pitchFamily="18" charset="0"/>
                <a:cs typeface="Times New Roman" panose="02020603050405020304" pitchFamily="18" charset="0"/>
              </a:rPr>
              <a:t>Good communication between various staff members. </a:t>
            </a:r>
          </a:p>
          <a:p>
            <a:pPr marL="514350" indent="-514350">
              <a:lnSpc>
                <a:spcPct val="120000"/>
              </a:lnSpc>
              <a:buFont typeface="+mj-lt"/>
              <a:buAutoNum type="arabicPeriod"/>
            </a:pPr>
            <a:r>
              <a:rPr lang="en-GB" sz="2000" dirty="0">
                <a:latin typeface="Times New Roman" panose="02020603050405020304" pitchFamily="18" charset="0"/>
                <a:cs typeface="Times New Roman" panose="02020603050405020304" pitchFamily="18" charset="0"/>
              </a:rPr>
              <a:t>Integration with Teams and Microsoft 365 applications.</a:t>
            </a:r>
          </a:p>
          <a:p>
            <a:pPr marL="514350" indent="-514350">
              <a:lnSpc>
                <a:spcPct val="120000"/>
              </a:lnSpc>
              <a:buFont typeface="+mj-lt"/>
              <a:buAutoNum type="arabicPeriod"/>
            </a:pPr>
            <a:r>
              <a:rPr lang="en-GB" sz="2000" dirty="0">
                <a:latin typeface="Times New Roman" panose="02020603050405020304" pitchFamily="18" charset="0"/>
                <a:cs typeface="Times New Roman" panose="02020603050405020304" pitchFamily="18" charset="0"/>
              </a:rPr>
              <a:t>Accessible on computers, tablets and smartphones.</a:t>
            </a:r>
            <a:endParaRPr lang="en-PK" sz="2000" dirty="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3F767077-FBBB-1901-D1C2-7610385202EA}"/>
              </a:ext>
            </a:extLst>
          </p:cNvPr>
          <p:cNvSpPr txBox="1">
            <a:spLocks/>
          </p:cNvSpPr>
          <p:nvPr/>
        </p:nvSpPr>
        <p:spPr>
          <a:xfrm>
            <a:off x="6183084" y="258082"/>
            <a:ext cx="5508171" cy="4351338"/>
          </a:xfrm>
          <a:prstGeom prst="rect">
            <a:avLst/>
          </a:prstGeom>
        </p:spPr>
        <p:style>
          <a:lnRef idx="1">
            <a:schemeClr val="accent5"/>
          </a:lnRef>
          <a:fillRef idx="3">
            <a:schemeClr val="accent5"/>
          </a:fillRef>
          <a:effectRef idx="2">
            <a:schemeClr val="accent5"/>
          </a:effectRef>
          <a:fontRef idx="minor">
            <a:schemeClr val="lt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b="1" dirty="0">
                <a:latin typeface="Times New Roman" panose="02020603050405020304" pitchFamily="18" charset="0"/>
                <a:cs typeface="Times New Roman" panose="02020603050405020304" pitchFamily="18" charset="0"/>
              </a:rPr>
              <a:t>Limitations</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Requires internet access. </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Staff may overlook emails. </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Limited interactive training features.</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Basic digital skills may be required</a:t>
            </a: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PK"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6969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74351-6180-3878-468F-B6114DE58B09}"/>
              </a:ext>
            </a:extLst>
          </p:cNvPr>
          <p:cNvSpPr>
            <a:spLocks noGrp="1"/>
          </p:cNvSpPr>
          <p:nvPr>
            <p:ph type="title"/>
          </p:nvPr>
        </p:nvSpPr>
        <p:spPr/>
        <p:txBody>
          <a:bodyPr>
            <a:normAutofit/>
          </a:bodyPr>
          <a:lstStyle/>
          <a:p>
            <a:r>
              <a:rPr lang="en-US" sz="4000" dirty="0">
                <a:latin typeface="Times New Roman" panose="02020603050405020304" pitchFamily="18" charset="0"/>
                <a:cs typeface="Times New Roman" panose="02020603050405020304" pitchFamily="18" charset="0"/>
              </a:rPr>
              <a:t>References</a:t>
            </a:r>
            <a:endParaRPr lang="en-PK"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1D43446-27A7-F97F-6B1B-73AB54C24BBE}"/>
              </a:ext>
            </a:extLst>
          </p:cNvPr>
          <p:cNvSpPr>
            <a:spLocks noGrp="1"/>
          </p:cNvSpPr>
          <p:nvPr>
            <p:ph idx="1"/>
          </p:nvPr>
        </p:nvSpPr>
        <p:spPr/>
        <p:txBody>
          <a:bodyPr/>
          <a:lstStyle/>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Microsoft (2024) </a:t>
            </a:r>
            <a:r>
              <a:rPr lang="en-GB" sz="2000" i="1" dirty="0">
                <a:latin typeface="Times New Roman" panose="02020603050405020304" pitchFamily="18" charset="0"/>
                <a:cs typeface="Times New Roman" panose="02020603050405020304" pitchFamily="18" charset="0"/>
              </a:rPr>
              <a:t>Microsoft Outlook for business communication and scheduling</a:t>
            </a:r>
            <a:r>
              <a:rPr lang="en-GB" sz="2000" dirty="0">
                <a:latin typeface="Times New Roman" panose="02020603050405020304" pitchFamily="18" charset="0"/>
                <a:cs typeface="Times New Roman" panose="02020603050405020304" pitchFamily="18" charset="0"/>
              </a:rPr>
              <a:t>.</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Skills for Care (2024) </a:t>
            </a:r>
            <a:r>
              <a:rPr lang="en-GB" sz="2000" i="1" dirty="0">
                <a:latin typeface="Times New Roman" panose="02020603050405020304" pitchFamily="18" charset="0"/>
                <a:cs typeface="Times New Roman" panose="02020603050405020304" pitchFamily="18" charset="0"/>
              </a:rPr>
              <a:t>Technology and digital working in adult social care</a:t>
            </a:r>
            <a:r>
              <a:rPr lang="en-GB" sz="2000" dirty="0">
                <a:latin typeface="Times New Roman" panose="02020603050405020304" pitchFamily="18" charset="0"/>
                <a:cs typeface="Times New Roman" panose="02020603050405020304" pitchFamily="18" charset="0"/>
              </a:rPr>
              <a:t>. Leeds: Skills for Care.</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NHS England (2023) </a:t>
            </a:r>
            <a:r>
              <a:rPr lang="en-GB" sz="2000" i="1" dirty="0">
                <a:latin typeface="Times New Roman" panose="02020603050405020304" pitchFamily="18" charset="0"/>
                <a:cs typeface="Times New Roman" panose="02020603050405020304" pitchFamily="18" charset="0"/>
              </a:rPr>
              <a:t>Digital transformation in health and social care</a:t>
            </a:r>
            <a:r>
              <a:rPr lang="en-GB" sz="2000" dirty="0">
                <a:latin typeface="Times New Roman" panose="02020603050405020304" pitchFamily="18" charset="0"/>
                <a:cs typeface="Times New Roman" panose="02020603050405020304" pitchFamily="18" charset="0"/>
              </a:rPr>
              <a:t>. </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Office for National Statistics (2023) </a:t>
            </a:r>
            <a:r>
              <a:rPr lang="en-GB" sz="2000" i="1" dirty="0">
                <a:latin typeface="Times New Roman" panose="02020603050405020304" pitchFamily="18" charset="0"/>
                <a:cs typeface="Times New Roman" panose="02020603050405020304" pitchFamily="18" charset="0"/>
              </a:rPr>
              <a:t>Digital technology and workplace productivity</a:t>
            </a:r>
            <a:r>
              <a:rPr lang="en-GB" sz="2000" dirty="0">
                <a:latin typeface="Times New Roman" panose="02020603050405020304" pitchFamily="18" charset="0"/>
                <a:cs typeface="Times New Roman" panose="02020603050405020304" pitchFamily="18" charset="0"/>
              </a:rPr>
              <a:t>. Newport: ONS.</a:t>
            </a:r>
          </a:p>
          <a:p>
            <a:pPr marL="0" indent="0">
              <a:buNone/>
            </a:pPr>
            <a:endParaRPr lang="en-PK" dirty="0"/>
          </a:p>
        </p:txBody>
      </p:sp>
    </p:spTree>
    <p:extLst>
      <p:ext uri="{BB962C8B-B14F-4D97-AF65-F5344CB8AC3E}">
        <p14:creationId xmlns:p14="http://schemas.microsoft.com/office/powerpoint/2010/main" val="24770689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win32_fixed.potx" id="{FFA6945E-0D2E-49A3-B8AE-0157B47B7617}" vid="{3D53E5D5-FE42-40E3-89B4-70F55FAC32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618</TotalTime>
  <Words>662</Words>
  <Application>Microsoft Office PowerPoint</Application>
  <PresentationFormat>Widescreen</PresentationFormat>
  <Paragraphs>57</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Times New Roman</vt:lpstr>
      <vt:lpstr>Office Theme</vt:lpstr>
      <vt:lpstr>PowerPoint Presentation</vt:lpstr>
      <vt:lpstr>PowerPoint Presentation</vt:lpstr>
      <vt:lpstr>Microsoft 365 Tool: Microsoft Outlook</vt:lpstr>
      <vt:lpstr>Why Microsoft Outlook is Suitable</vt:lpstr>
      <vt:lpstr>How it Improves Efficiency and Communication</vt:lpstr>
      <vt:lpstr>Recommendations Staff at Riverdale Nursing Home can use Microsoft Outlook to communicate, schedule, remind and share information, making it an appropriate tool for their training.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Zakia Matloob</dc:creator>
  <cp:lastModifiedBy>Zakia Khan</cp:lastModifiedBy>
  <cp:revision>7</cp:revision>
  <dcterms:created xsi:type="dcterms:W3CDTF">2026-06-05T08:28:34Z</dcterms:created>
  <dcterms:modified xsi:type="dcterms:W3CDTF">2026-06-10T08:30:43Z</dcterms:modified>
</cp:coreProperties>
</file>