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35" autoAdjust="0"/>
    <p:restoredTop sz="94660"/>
  </p:normalViewPr>
  <p:slideViewPr>
    <p:cSldViewPr snapToGrid="0">
      <p:cViewPr>
        <p:scale>
          <a:sx n="80" d="100"/>
          <a:sy n="80" d="100"/>
        </p:scale>
        <p:origin x="924"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a:extLst>
              <a:ext uri="{FF2B5EF4-FFF2-40B4-BE49-F238E27FC236}">
                <a16:creationId xmlns:a16="http://schemas.microsoft.com/office/drawing/2014/main" id="{AFD25341-AA39-44C6-B040-EAFB6FF63ED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Marcador de fecha 2">
            <a:extLst>
              <a:ext uri="{FF2B5EF4-FFF2-40B4-BE49-F238E27FC236}">
                <a16:creationId xmlns:a16="http://schemas.microsoft.com/office/drawing/2014/main" id="{D4193A02-EA10-413E-A3E6-8B1056E4F989}"/>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FA4384-D73E-4A80-AEAC-50D2468FF474}" type="datetimeFigureOut">
              <a:rPr lang="en-GB" smtClean="0"/>
              <a:t>12/03/2021</a:t>
            </a:fld>
            <a:endParaRPr lang="en-GB"/>
          </a:p>
        </p:txBody>
      </p:sp>
      <p:sp>
        <p:nvSpPr>
          <p:cNvPr id="4" name="Marcador de imagen de diapositiva 3">
            <a:extLst>
              <a:ext uri="{FF2B5EF4-FFF2-40B4-BE49-F238E27FC236}">
                <a16:creationId xmlns:a16="http://schemas.microsoft.com/office/drawing/2014/main" id="{F7984C0A-144D-4CDD-9810-DDA165047C7E}"/>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Marcador de notas 4">
            <a:extLst>
              <a:ext uri="{FF2B5EF4-FFF2-40B4-BE49-F238E27FC236}">
                <a16:creationId xmlns:a16="http://schemas.microsoft.com/office/drawing/2014/main" id="{C05C6738-0FB8-47DD-A081-17F61BB1769E}"/>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6" name="Marcador de pie de página 5">
            <a:extLst>
              <a:ext uri="{FF2B5EF4-FFF2-40B4-BE49-F238E27FC236}">
                <a16:creationId xmlns:a16="http://schemas.microsoft.com/office/drawing/2014/main" id="{880A25A3-797E-4BA6-A2A4-306A31EB0C87}"/>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Marcador de número de diapositiva 6">
            <a:extLst>
              <a:ext uri="{FF2B5EF4-FFF2-40B4-BE49-F238E27FC236}">
                <a16:creationId xmlns:a16="http://schemas.microsoft.com/office/drawing/2014/main" id="{C271A9B7-640B-4651-B907-637D526F0A29}"/>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6FBB02-CE48-4B24-BB2A-25FD9F36428B}" type="slidenum">
              <a:rPr lang="en-GB" smtClean="0"/>
              <a:t>‹Nº›</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E6065A0-5717-4A90-AEDE-0D6BB6E7370D}"/>
              </a:ext>
            </a:extLst>
          </p:cNvPr>
          <p:cNvSpPr>
            <a:spLocks noGrp="1"/>
          </p:cNvSpPr>
          <p:nvPr>
            <p:ph type="ctrTitle"/>
          </p:nvPr>
        </p:nvSpPr>
        <p:spPr>
          <a:xfrm>
            <a:off x="1524000" y="1122363"/>
            <a:ext cx="9144000" cy="2387600"/>
          </a:xfrm>
        </p:spPr>
        <p:txBody>
          <a:bodyPr anchor="b"/>
          <a:lstStyle>
            <a:lvl1pPr algn="ctr">
              <a:defRPr sz="6000"/>
            </a:lvl1pPr>
          </a:lstStyle>
          <a:p>
            <a:r>
              <a:rPr lang="es-ES"/>
              <a:t>Haga clic para modificar el estilo de título del patrón</a:t>
            </a:r>
            <a:endParaRPr lang="en-GB"/>
          </a:p>
        </p:txBody>
      </p:sp>
      <p:sp>
        <p:nvSpPr>
          <p:cNvPr id="3" name="Subtítulo 2">
            <a:extLst>
              <a:ext uri="{FF2B5EF4-FFF2-40B4-BE49-F238E27FC236}">
                <a16:creationId xmlns:a16="http://schemas.microsoft.com/office/drawing/2014/main" id="{87AE4199-E1F6-42E8-A9FC-5034A61201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endParaRPr lang="en-GB"/>
          </a:p>
        </p:txBody>
      </p:sp>
      <p:sp>
        <p:nvSpPr>
          <p:cNvPr id="4" name="Marcador de fecha 3">
            <a:extLst>
              <a:ext uri="{FF2B5EF4-FFF2-40B4-BE49-F238E27FC236}">
                <a16:creationId xmlns:a16="http://schemas.microsoft.com/office/drawing/2014/main" id="{31525B40-90B0-4735-8793-87E9D46670DA}"/>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5" name="Marcador de pie de página 4">
            <a:extLst>
              <a:ext uri="{FF2B5EF4-FFF2-40B4-BE49-F238E27FC236}">
                <a16:creationId xmlns:a16="http://schemas.microsoft.com/office/drawing/2014/main" id="{9C679604-7577-418D-8B2D-998B04E37C47}"/>
              </a:ext>
            </a:extLst>
          </p:cNvPr>
          <p:cNvSpPr>
            <a:spLocks noGrp="1"/>
          </p:cNvSpPr>
          <p:nvPr>
            <p:ph type="ftr" sz="quarter" idx="11"/>
          </p:nvPr>
        </p:nvSpPr>
        <p:spPr/>
        <p:txBody>
          <a:bodyPr/>
          <a:lstStyle/>
          <a:p>
            <a:endParaRPr lang="en-GB"/>
          </a:p>
        </p:txBody>
      </p:sp>
      <p:sp>
        <p:nvSpPr>
          <p:cNvPr id="6" name="Marcador de número de diapositiva 5">
            <a:extLst>
              <a:ext uri="{FF2B5EF4-FFF2-40B4-BE49-F238E27FC236}">
                <a16:creationId xmlns:a16="http://schemas.microsoft.com/office/drawing/2014/main" id="{98A819C3-F9C9-4DDD-920C-CF88E5070DC3}"/>
              </a:ext>
            </a:extLst>
          </p:cNvPr>
          <p:cNvSpPr>
            <a:spLocks noGrp="1"/>
          </p:cNvSpPr>
          <p:nvPr>
            <p:ph type="sldNum" sz="quarter" idx="12"/>
          </p:nvPr>
        </p:nvSpPr>
        <p:spPr/>
        <p:txBody>
          <a:bodyPr/>
          <a:lstStyle/>
          <a:p>
            <a:fld id="{E03640E4-568A-4FEE-B172-B321E2B0FB72}" type="slidenum">
              <a:rPr lang="en-GB" smtClean="0"/>
              <a:t>‹Nº›</a:t>
            </a:fld>
            <a:endParaRPr lang="en-GB"/>
          </a:p>
        </p:txBody>
      </p:sp>
    </p:spTree>
    <p:extLst>
      <p:ext uri="{BB962C8B-B14F-4D97-AF65-F5344CB8AC3E}">
        <p14:creationId xmlns:p14="http://schemas.microsoft.com/office/powerpoint/2010/main" val="3061583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7C52A8D-375D-4650-A5D7-F9A03D8DB14A}"/>
              </a:ext>
            </a:extLst>
          </p:cNvPr>
          <p:cNvSpPr>
            <a:spLocks noGrp="1"/>
          </p:cNvSpPr>
          <p:nvPr>
            <p:ph type="title"/>
          </p:nvPr>
        </p:nvSpPr>
        <p:spPr/>
        <p:txBody>
          <a:bodyPr/>
          <a:lstStyle/>
          <a:p>
            <a:r>
              <a:rPr lang="es-ES"/>
              <a:t>Haga clic para modificar el estilo de título del patrón</a:t>
            </a:r>
            <a:endParaRPr lang="en-GB"/>
          </a:p>
        </p:txBody>
      </p:sp>
      <p:sp>
        <p:nvSpPr>
          <p:cNvPr id="3" name="Marcador de contenido 2">
            <a:extLst>
              <a:ext uri="{FF2B5EF4-FFF2-40B4-BE49-F238E27FC236}">
                <a16:creationId xmlns:a16="http://schemas.microsoft.com/office/drawing/2014/main" id="{4457A69C-DD0C-41CC-A904-0B8CF8150845}"/>
              </a:ext>
            </a:extLst>
          </p:cNvPr>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4" name="Marcador de fecha 3">
            <a:extLst>
              <a:ext uri="{FF2B5EF4-FFF2-40B4-BE49-F238E27FC236}">
                <a16:creationId xmlns:a16="http://schemas.microsoft.com/office/drawing/2014/main" id="{17F60188-6F11-4A21-B70E-690395EE8D68}"/>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5" name="Marcador de pie de página 4">
            <a:extLst>
              <a:ext uri="{FF2B5EF4-FFF2-40B4-BE49-F238E27FC236}">
                <a16:creationId xmlns:a16="http://schemas.microsoft.com/office/drawing/2014/main" id="{43DE2146-A938-4236-9138-BF9215C7EBF9}"/>
              </a:ext>
            </a:extLst>
          </p:cNvPr>
          <p:cNvSpPr>
            <a:spLocks noGrp="1"/>
          </p:cNvSpPr>
          <p:nvPr>
            <p:ph type="ftr" sz="quarter" idx="11"/>
          </p:nvPr>
        </p:nvSpPr>
        <p:spPr/>
        <p:txBody>
          <a:bodyPr/>
          <a:lstStyle/>
          <a:p>
            <a:endParaRPr lang="en-GB"/>
          </a:p>
        </p:txBody>
      </p:sp>
      <p:sp>
        <p:nvSpPr>
          <p:cNvPr id="6" name="Marcador de número de diapositiva 5">
            <a:extLst>
              <a:ext uri="{FF2B5EF4-FFF2-40B4-BE49-F238E27FC236}">
                <a16:creationId xmlns:a16="http://schemas.microsoft.com/office/drawing/2014/main" id="{8B1DBE1F-20C4-4E40-A89F-B4F9FCBBEC13}"/>
              </a:ext>
            </a:extLst>
          </p:cNvPr>
          <p:cNvSpPr>
            <a:spLocks noGrp="1"/>
          </p:cNvSpPr>
          <p:nvPr>
            <p:ph type="sldNum" sz="quarter" idx="12"/>
          </p:nvPr>
        </p:nvSpPr>
        <p:spPr/>
        <p:txBody>
          <a:bodyPr/>
          <a:lstStyle/>
          <a:p>
            <a:fld id="{E03640E4-568A-4FEE-B172-B321E2B0FB72}" type="slidenum">
              <a:rPr lang="en-GB" smtClean="0"/>
              <a:t>‹Nº›</a:t>
            </a:fld>
            <a:endParaRPr lang="en-GB"/>
          </a:p>
        </p:txBody>
      </p:sp>
    </p:spTree>
    <p:extLst>
      <p:ext uri="{BB962C8B-B14F-4D97-AF65-F5344CB8AC3E}">
        <p14:creationId xmlns:p14="http://schemas.microsoft.com/office/powerpoint/2010/main" val="645136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FB4CB63-7AAF-4C68-A9A0-30D5603CE05C}"/>
              </a:ext>
            </a:extLst>
          </p:cNvPr>
          <p:cNvSpPr>
            <a:spLocks noGrp="1"/>
          </p:cNvSpPr>
          <p:nvPr>
            <p:ph type="title"/>
          </p:nvPr>
        </p:nvSpPr>
        <p:spPr>
          <a:xfrm>
            <a:off x="831850" y="1709738"/>
            <a:ext cx="10515600" cy="2852737"/>
          </a:xfrm>
        </p:spPr>
        <p:txBody>
          <a:bodyPr anchor="b"/>
          <a:lstStyle>
            <a:lvl1pPr>
              <a:defRPr sz="6000"/>
            </a:lvl1pPr>
          </a:lstStyle>
          <a:p>
            <a:r>
              <a:rPr lang="es-ES"/>
              <a:t>Haga clic para modificar el estilo de título del patrón</a:t>
            </a:r>
            <a:endParaRPr lang="en-GB"/>
          </a:p>
        </p:txBody>
      </p:sp>
      <p:sp>
        <p:nvSpPr>
          <p:cNvPr id="3" name="Marcador de texto 2">
            <a:extLst>
              <a:ext uri="{FF2B5EF4-FFF2-40B4-BE49-F238E27FC236}">
                <a16:creationId xmlns:a16="http://schemas.microsoft.com/office/drawing/2014/main" id="{529637B7-C2FD-4172-9CCD-7BD9DDA923D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a:t>Haga clic para modificar los estilos de texto del patrón</a:t>
            </a:r>
          </a:p>
        </p:txBody>
      </p:sp>
      <p:sp>
        <p:nvSpPr>
          <p:cNvPr id="4" name="Marcador de fecha 3">
            <a:extLst>
              <a:ext uri="{FF2B5EF4-FFF2-40B4-BE49-F238E27FC236}">
                <a16:creationId xmlns:a16="http://schemas.microsoft.com/office/drawing/2014/main" id="{44B6D9EF-FC24-4216-B455-EC08B6A3977D}"/>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5" name="Marcador de pie de página 4">
            <a:extLst>
              <a:ext uri="{FF2B5EF4-FFF2-40B4-BE49-F238E27FC236}">
                <a16:creationId xmlns:a16="http://schemas.microsoft.com/office/drawing/2014/main" id="{70764FD2-4DD5-4BFC-AFF0-960D450D56A1}"/>
              </a:ext>
            </a:extLst>
          </p:cNvPr>
          <p:cNvSpPr>
            <a:spLocks noGrp="1"/>
          </p:cNvSpPr>
          <p:nvPr>
            <p:ph type="ftr" sz="quarter" idx="11"/>
          </p:nvPr>
        </p:nvSpPr>
        <p:spPr/>
        <p:txBody>
          <a:bodyPr/>
          <a:lstStyle/>
          <a:p>
            <a:endParaRPr lang="en-GB"/>
          </a:p>
        </p:txBody>
      </p:sp>
      <p:sp>
        <p:nvSpPr>
          <p:cNvPr id="6" name="Marcador de número de diapositiva 5">
            <a:extLst>
              <a:ext uri="{FF2B5EF4-FFF2-40B4-BE49-F238E27FC236}">
                <a16:creationId xmlns:a16="http://schemas.microsoft.com/office/drawing/2014/main" id="{08A2353C-21E5-4EDC-AA16-4DB7718E127A}"/>
              </a:ext>
            </a:extLst>
          </p:cNvPr>
          <p:cNvSpPr>
            <a:spLocks noGrp="1"/>
          </p:cNvSpPr>
          <p:nvPr>
            <p:ph type="sldNum" sz="quarter" idx="12"/>
          </p:nvPr>
        </p:nvSpPr>
        <p:spPr/>
        <p:txBody>
          <a:bodyPr/>
          <a:lstStyle/>
          <a:p>
            <a:fld id="{E03640E4-568A-4FEE-B172-B321E2B0FB72}" type="slidenum">
              <a:rPr lang="en-GB" smtClean="0"/>
              <a:t>‹Nº›</a:t>
            </a:fld>
            <a:endParaRPr lang="en-GB"/>
          </a:p>
        </p:txBody>
      </p:sp>
    </p:spTree>
    <p:extLst>
      <p:ext uri="{BB962C8B-B14F-4D97-AF65-F5344CB8AC3E}">
        <p14:creationId xmlns:p14="http://schemas.microsoft.com/office/powerpoint/2010/main" val="3352405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0055CAA-4229-4810-83F9-0BD7A6BACEBB}"/>
              </a:ext>
            </a:extLst>
          </p:cNvPr>
          <p:cNvSpPr>
            <a:spLocks noGrp="1"/>
          </p:cNvSpPr>
          <p:nvPr>
            <p:ph type="title"/>
          </p:nvPr>
        </p:nvSpPr>
        <p:spPr/>
        <p:txBody>
          <a:bodyPr/>
          <a:lstStyle/>
          <a:p>
            <a:r>
              <a:rPr lang="es-ES"/>
              <a:t>Haga clic para modificar el estilo de título del patrón</a:t>
            </a:r>
            <a:endParaRPr lang="en-GB"/>
          </a:p>
        </p:txBody>
      </p:sp>
      <p:sp>
        <p:nvSpPr>
          <p:cNvPr id="3" name="Marcador de contenido 2">
            <a:extLst>
              <a:ext uri="{FF2B5EF4-FFF2-40B4-BE49-F238E27FC236}">
                <a16:creationId xmlns:a16="http://schemas.microsoft.com/office/drawing/2014/main" id="{E7CC2C06-932C-498C-85B5-26B2020D3D31}"/>
              </a:ext>
            </a:extLst>
          </p:cNvPr>
          <p:cNvSpPr>
            <a:spLocks noGrp="1"/>
          </p:cNvSpPr>
          <p:nvPr>
            <p:ph sz="half" idx="1"/>
          </p:nvPr>
        </p:nvSpPr>
        <p:spPr>
          <a:xfrm>
            <a:off x="838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4" name="Marcador de contenido 3">
            <a:extLst>
              <a:ext uri="{FF2B5EF4-FFF2-40B4-BE49-F238E27FC236}">
                <a16:creationId xmlns:a16="http://schemas.microsoft.com/office/drawing/2014/main" id="{09F0034E-7AF7-4F45-88C3-06463243FCA1}"/>
              </a:ext>
            </a:extLst>
          </p:cNvPr>
          <p:cNvSpPr>
            <a:spLocks noGrp="1"/>
          </p:cNvSpPr>
          <p:nvPr>
            <p:ph sz="half" idx="2"/>
          </p:nvPr>
        </p:nvSpPr>
        <p:spPr>
          <a:xfrm>
            <a:off x="6172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5" name="Marcador de fecha 4">
            <a:extLst>
              <a:ext uri="{FF2B5EF4-FFF2-40B4-BE49-F238E27FC236}">
                <a16:creationId xmlns:a16="http://schemas.microsoft.com/office/drawing/2014/main" id="{DE832FB4-F49D-4A97-9A3E-647A037D8895}"/>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6" name="Marcador de pie de página 5">
            <a:extLst>
              <a:ext uri="{FF2B5EF4-FFF2-40B4-BE49-F238E27FC236}">
                <a16:creationId xmlns:a16="http://schemas.microsoft.com/office/drawing/2014/main" id="{F8E8A8C6-249E-46B0-9561-5311AA980808}"/>
              </a:ext>
            </a:extLst>
          </p:cNvPr>
          <p:cNvSpPr>
            <a:spLocks noGrp="1"/>
          </p:cNvSpPr>
          <p:nvPr>
            <p:ph type="ftr" sz="quarter" idx="11"/>
          </p:nvPr>
        </p:nvSpPr>
        <p:spPr/>
        <p:txBody>
          <a:bodyPr/>
          <a:lstStyle/>
          <a:p>
            <a:endParaRPr lang="en-GB"/>
          </a:p>
        </p:txBody>
      </p:sp>
      <p:sp>
        <p:nvSpPr>
          <p:cNvPr id="7" name="Marcador de número de diapositiva 6">
            <a:extLst>
              <a:ext uri="{FF2B5EF4-FFF2-40B4-BE49-F238E27FC236}">
                <a16:creationId xmlns:a16="http://schemas.microsoft.com/office/drawing/2014/main" id="{1609DF2C-BA3A-4E8E-B654-CFEADD4C8FB0}"/>
              </a:ext>
            </a:extLst>
          </p:cNvPr>
          <p:cNvSpPr>
            <a:spLocks noGrp="1"/>
          </p:cNvSpPr>
          <p:nvPr>
            <p:ph type="sldNum" sz="quarter" idx="12"/>
          </p:nvPr>
        </p:nvSpPr>
        <p:spPr/>
        <p:txBody>
          <a:bodyPr/>
          <a:lstStyle/>
          <a:p>
            <a:fld id="{E03640E4-568A-4FEE-B172-B321E2B0FB72}" type="slidenum">
              <a:rPr lang="en-GB" smtClean="0"/>
              <a:t>‹Nº›</a:t>
            </a:fld>
            <a:endParaRPr lang="en-GB"/>
          </a:p>
        </p:txBody>
      </p:sp>
    </p:spTree>
    <p:extLst>
      <p:ext uri="{BB962C8B-B14F-4D97-AF65-F5344CB8AC3E}">
        <p14:creationId xmlns:p14="http://schemas.microsoft.com/office/powerpoint/2010/main" val="3319978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9B963A0-F90C-42EC-B482-1A997E7344FF}"/>
              </a:ext>
            </a:extLst>
          </p:cNvPr>
          <p:cNvSpPr>
            <a:spLocks noGrp="1"/>
          </p:cNvSpPr>
          <p:nvPr>
            <p:ph type="title"/>
          </p:nvPr>
        </p:nvSpPr>
        <p:spPr>
          <a:xfrm>
            <a:off x="839788" y="365125"/>
            <a:ext cx="10515600" cy="1325563"/>
          </a:xfrm>
        </p:spPr>
        <p:txBody>
          <a:bodyPr/>
          <a:lstStyle/>
          <a:p>
            <a:r>
              <a:rPr lang="es-ES"/>
              <a:t>Haga clic para modificar el estilo de título del patrón</a:t>
            </a:r>
            <a:endParaRPr lang="en-GB"/>
          </a:p>
        </p:txBody>
      </p:sp>
      <p:sp>
        <p:nvSpPr>
          <p:cNvPr id="3" name="Marcador de texto 2">
            <a:extLst>
              <a:ext uri="{FF2B5EF4-FFF2-40B4-BE49-F238E27FC236}">
                <a16:creationId xmlns:a16="http://schemas.microsoft.com/office/drawing/2014/main" id="{B151DBBC-FD07-48F4-953C-DA979711C2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Marcador de contenido 3">
            <a:extLst>
              <a:ext uri="{FF2B5EF4-FFF2-40B4-BE49-F238E27FC236}">
                <a16:creationId xmlns:a16="http://schemas.microsoft.com/office/drawing/2014/main" id="{BE2B1D79-48E2-4420-9B26-975561BDCD46}"/>
              </a:ext>
            </a:extLst>
          </p:cNvPr>
          <p:cNvSpPr>
            <a:spLocks noGrp="1"/>
          </p:cNvSpPr>
          <p:nvPr>
            <p:ph sz="half" idx="2"/>
          </p:nvPr>
        </p:nvSpPr>
        <p:spPr>
          <a:xfrm>
            <a:off x="839788" y="2505075"/>
            <a:ext cx="5157787"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5" name="Marcador de texto 4">
            <a:extLst>
              <a:ext uri="{FF2B5EF4-FFF2-40B4-BE49-F238E27FC236}">
                <a16:creationId xmlns:a16="http://schemas.microsoft.com/office/drawing/2014/main" id="{2748F02F-27EE-48D9-B7D2-8792E49237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Marcador de contenido 5">
            <a:extLst>
              <a:ext uri="{FF2B5EF4-FFF2-40B4-BE49-F238E27FC236}">
                <a16:creationId xmlns:a16="http://schemas.microsoft.com/office/drawing/2014/main" id="{9BF19FF3-E570-4172-A46F-402B14362941}"/>
              </a:ext>
            </a:extLst>
          </p:cNvPr>
          <p:cNvSpPr>
            <a:spLocks noGrp="1"/>
          </p:cNvSpPr>
          <p:nvPr>
            <p:ph sz="quarter" idx="4"/>
          </p:nvPr>
        </p:nvSpPr>
        <p:spPr>
          <a:xfrm>
            <a:off x="6172200" y="2505075"/>
            <a:ext cx="5183188"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7" name="Marcador de fecha 6">
            <a:extLst>
              <a:ext uri="{FF2B5EF4-FFF2-40B4-BE49-F238E27FC236}">
                <a16:creationId xmlns:a16="http://schemas.microsoft.com/office/drawing/2014/main" id="{E8B4DB2A-8177-43CB-AB4C-E4FB692A084A}"/>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8" name="Marcador de pie de página 7">
            <a:extLst>
              <a:ext uri="{FF2B5EF4-FFF2-40B4-BE49-F238E27FC236}">
                <a16:creationId xmlns:a16="http://schemas.microsoft.com/office/drawing/2014/main" id="{801BC416-CC3D-4FA3-9E1E-3245F30E26C9}"/>
              </a:ext>
            </a:extLst>
          </p:cNvPr>
          <p:cNvSpPr>
            <a:spLocks noGrp="1"/>
          </p:cNvSpPr>
          <p:nvPr>
            <p:ph type="ftr" sz="quarter" idx="11"/>
          </p:nvPr>
        </p:nvSpPr>
        <p:spPr/>
        <p:txBody>
          <a:bodyPr/>
          <a:lstStyle/>
          <a:p>
            <a:endParaRPr lang="en-GB"/>
          </a:p>
        </p:txBody>
      </p:sp>
      <p:sp>
        <p:nvSpPr>
          <p:cNvPr id="9" name="Marcador de número de diapositiva 8">
            <a:extLst>
              <a:ext uri="{FF2B5EF4-FFF2-40B4-BE49-F238E27FC236}">
                <a16:creationId xmlns:a16="http://schemas.microsoft.com/office/drawing/2014/main" id="{CD1D908B-2BF5-454C-8F26-84D8DDCE2F93}"/>
              </a:ext>
            </a:extLst>
          </p:cNvPr>
          <p:cNvSpPr>
            <a:spLocks noGrp="1"/>
          </p:cNvSpPr>
          <p:nvPr>
            <p:ph type="sldNum" sz="quarter" idx="12"/>
          </p:nvPr>
        </p:nvSpPr>
        <p:spPr/>
        <p:txBody>
          <a:bodyPr/>
          <a:lstStyle/>
          <a:p>
            <a:fld id="{E03640E4-568A-4FEE-B172-B321E2B0FB72}" type="slidenum">
              <a:rPr lang="en-GB" smtClean="0"/>
              <a:t>‹Nº›</a:t>
            </a:fld>
            <a:endParaRPr lang="en-GB"/>
          </a:p>
        </p:txBody>
      </p:sp>
    </p:spTree>
    <p:extLst>
      <p:ext uri="{BB962C8B-B14F-4D97-AF65-F5344CB8AC3E}">
        <p14:creationId xmlns:p14="http://schemas.microsoft.com/office/powerpoint/2010/main" val="1354934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49E82D5-49CB-4B46-856E-090F98824FFE}"/>
              </a:ext>
            </a:extLst>
          </p:cNvPr>
          <p:cNvSpPr>
            <a:spLocks noGrp="1"/>
          </p:cNvSpPr>
          <p:nvPr>
            <p:ph type="title"/>
          </p:nvPr>
        </p:nvSpPr>
        <p:spPr/>
        <p:txBody>
          <a:bodyPr/>
          <a:lstStyle/>
          <a:p>
            <a:r>
              <a:rPr lang="es-ES"/>
              <a:t>Haga clic para modificar el estilo de título del patrón</a:t>
            </a:r>
            <a:endParaRPr lang="en-GB"/>
          </a:p>
        </p:txBody>
      </p:sp>
      <p:sp>
        <p:nvSpPr>
          <p:cNvPr id="3" name="Marcador de fecha 2">
            <a:extLst>
              <a:ext uri="{FF2B5EF4-FFF2-40B4-BE49-F238E27FC236}">
                <a16:creationId xmlns:a16="http://schemas.microsoft.com/office/drawing/2014/main" id="{2A7AE176-8DDC-45CE-AFB3-BE099AA952D9}"/>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4" name="Marcador de pie de página 3">
            <a:extLst>
              <a:ext uri="{FF2B5EF4-FFF2-40B4-BE49-F238E27FC236}">
                <a16:creationId xmlns:a16="http://schemas.microsoft.com/office/drawing/2014/main" id="{63BDA710-8822-4FE6-A788-F3166F2EF150}"/>
              </a:ext>
            </a:extLst>
          </p:cNvPr>
          <p:cNvSpPr>
            <a:spLocks noGrp="1"/>
          </p:cNvSpPr>
          <p:nvPr>
            <p:ph type="ftr" sz="quarter" idx="11"/>
          </p:nvPr>
        </p:nvSpPr>
        <p:spPr/>
        <p:txBody>
          <a:bodyPr/>
          <a:lstStyle/>
          <a:p>
            <a:endParaRPr lang="en-GB"/>
          </a:p>
        </p:txBody>
      </p:sp>
      <p:sp>
        <p:nvSpPr>
          <p:cNvPr id="5" name="Marcador de número de diapositiva 4">
            <a:extLst>
              <a:ext uri="{FF2B5EF4-FFF2-40B4-BE49-F238E27FC236}">
                <a16:creationId xmlns:a16="http://schemas.microsoft.com/office/drawing/2014/main" id="{4DA845AB-0D5C-407B-93A5-9A7EF72CFB6E}"/>
              </a:ext>
            </a:extLst>
          </p:cNvPr>
          <p:cNvSpPr>
            <a:spLocks noGrp="1"/>
          </p:cNvSpPr>
          <p:nvPr>
            <p:ph type="sldNum" sz="quarter" idx="12"/>
          </p:nvPr>
        </p:nvSpPr>
        <p:spPr/>
        <p:txBody>
          <a:bodyPr/>
          <a:lstStyle/>
          <a:p>
            <a:fld id="{E03640E4-568A-4FEE-B172-B321E2B0FB72}" type="slidenum">
              <a:rPr lang="en-GB" smtClean="0"/>
              <a:t>‹Nº›</a:t>
            </a:fld>
            <a:endParaRPr lang="en-GB"/>
          </a:p>
        </p:txBody>
      </p:sp>
    </p:spTree>
    <p:extLst>
      <p:ext uri="{BB962C8B-B14F-4D97-AF65-F5344CB8AC3E}">
        <p14:creationId xmlns:p14="http://schemas.microsoft.com/office/powerpoint/2010/main" val="1679002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1A0BA8C4-2384-43D9-B077-73E1A6D9DD27}"/>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3" name="Marcador de pie de página 2">
            <a:extLst>
              <a:ext uri="{FF2B5EF4-FFF2-40B4-BE49-F238E27FC236}">
                <a16:creationId xmlns:a16="http://schemas.microsoft.com/office/drawing/2014/main" id="{19D898A2-130A-4C13-BCA5-03A5FB30DD37}"/>
              </a:ext>
            </a:extLst>
          </p:cNvPr>
          <p:cNvSpPr>
            <a:spLocks noGrp="1"/>
          </p:cNvSpPr>
          <p:nvPr>
            <p:ph type="ftr" sz="quarter" idx="11"/>
          </p:nvPr>
        </p:nvSpPr>
        <p:spPr/>
        <p:txBody>
          <a:bodyPr/>
          <a:lstStyle/>
          <a:p>
            <a:endParaRPr lang="en-GB"/>
          </a:p>
        </p:txBody>
      </p:sp>
      <p:sp>
        <p:nvSpPr>
          <p:cNvPr id="4" name="Marcador de número de diapositiva 3">
            <a:extLst>
              <a:ext uri="{FF2B5EF4-FFF2-40B4-BE49-F238E27FC236}">
                <a16:creationId xmlns:a16="http://schemas.microsoft.com/office/drawing/2014/main" id="{3B36A21C-51DC-4064-954C-F4E8E1D4A6F4}"/>
              </a:ext>
            </a:extLst>
          </p:cNvPr>
          <p:cNvSpPr>
            <a:spLocks noGrp="1"/>
          </p:cNvSpPr>
          <p:nvPr>
            <p:ph type="sldNum" sz="quarter" idx="12"/>
          </p:nvPr>
        </p:nvSpPr>
        <p:spPr/>
        <p:txBody>
          <a:bodyPr/>
          <a:lstStyle/>
          <a:p>
            <a:fld id="{E03640E4-568A-4FEE-B172-B321E2B0FB72}" type="slidenum">
              <a:rPr lang="en-GB" smtClean="0"/>
              <a:t>‹Nº›</a:t>
            </a:fld>
            <a:endParaRPr lang="en-GB"/>
          </a:p>
        </p:txBody>
      </p:sp>
    </p:spTree>
    <p:extLst>
      <p:ext uri="{BB962C8B-B14F-4D97-AF65-F5344CB8AC3E}">
        <p14:creationId xmlns:p14="http://schemas.microsoft.com/office/powerpoint/2010/main" val="1068278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CD5FDEB-FAD0-48A0-89C4-DB375B37AF22}"/>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n-GB"/>
          </a:p>
        </p:txBody>
      </p:sp>
      <p:sp>
        <p:nvSpPr>
          <p:cNvPr id="3" name="Marcador de contenido 2">
            <a:extLst>
              <a:ext uri="{FF2B5EF4-FFF2-40B4-BE49-F238E27FC236}">
                <a16:creationId xmlns:a16="http://schemas.microsoft.com/office/drawing/2014/main" id="{C2BF1510-21D0-49AB-B68B-C2F193BB8C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4" name="Marcador de texto 3">
            <a:extLst>
              <a:ext uri="{FF2B5EF4-FFF2-40B4-BE49-F238E27FC236}">
                <a16:creationId xmlns:a16="http://schemas.microsoft.com/office/drawing/2014/main" id="{2DF49D5A-2F30-4CEC-9F5A-BF56B57B69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DED2A95A-2CC1-4C57-BC13-A2F735F2D46F}"/>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6" name="Marcador de pie de página 5">
            <a:extLst>
              <a:ext uri="{FF2B5EF4-FFF2-40B4-BE49-F238E27FC236}">
                <a16:creationId xmlns:a16="http://schemas.microsoft.com/office/drawing/2014/main" id="{73F7BC5E-57F4-4E95-934B-50901D638C7A}"/>
              </a:ext>
            </a:extLst>
          </p:cNvPr>
          <p:cNvSpPr>
            <a:spLocks noGrp="1"/>
          </p:cNvSpPr>
          <p:nvPr>
            <p:ph type="ftr" sz="quarter" idx="11"/>
          </p:nvPr>
        </p:nvSpPr>
        <p:spPr/>
        <p:txBody>
          <a:bodyPr/>
          <a:lstStyle/>
          <a:p>
            <a:endParaRPr lang="en-GB"/>
          </a:p>
        </p:txBody>
      </p:sp>
      <p:sp>
        <p:nvSpPr>
          <p:cNvPr id="7" name="Marcador de número de diapositiva 6">
            <a:extLst>
              <a:ext uri="{FF2B5EF4-FFF2-40B4-BE49-F238E27FC236}">
                <a16:creationId xmlns:a16="http://schemas.microsoft.com/office/drawing/2014/main" id="{6343CDC9-859C-4069-8F87-78A0A3FA2066}"/>
              </a:ext>
            </a:extLst>
          </p:cNvPr>
          <p:cNvSpPr>
            <a:spLocks noGrp="1"/>
          </p:cNvSpPr>
          <p:nvPr>
            <p:ph type="sldNum" sz="quarter" idx="12"/>
          </p:nvPr>
        </p:nvSpPr>
        <p:spPr/>
        <p:txBody>
          <a:bodyPr/>
          <a:lstStyle/>
          <a:p>
            <a:fld id="{E03640E4-568A-4FEE-B172-B321E2B0FB72}" type="slidenum">
              <a:rPr lang="en-GB" smtClean="0"/>
              <a:t>‹Nº›</a:t>
            </a:fld>
            <a:endParaRPr lang="en-GB"/>
          </a:p>
        </p:txBody>
      </p:sp>
    </p:spTree>
    <p:extLst>
      <p:ext uri="{BB962C8B-B14F-4D97-AF65-F5344CB8AC3E}">
        <p14:creationId xmlns:p14="http://schemas.microsoft.com/office/powerpoint/2010/main" val="1236199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DF3A419-A365-4456-8A72-5FF49BEA28F6}"/>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n-GB"/>
          </a:p>
        </p:txBody>
      </p:sp>
      <p:sp>
        <p:nvSpPr>
          <p:cNvPr id="3" name="Marcador de posición de imagen 2">
            <a:extLst>
              <a:ext uri="{FF2B5EF4-FFF2-40B4-BE49-F238E27FC236}">
                <a16:creationId xmlns:a16="http://schemas.microsoft.com/office/drawing/2014/main" id="{EAA141FC-F9F4-4E34-8A07-0337FB3B2D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Marcador de texto 3">
            <a:extLst>
              <a:ext uri="{FF2B5EF4-FFF2-40B4-BE49-F238E27FC236}">
                <a16:creationId xmlns:a16="http://schemas.microsoft.com/office/drawing/2014/main" id="{F3AA1401-9C41-4A9F-9558-8C353BF355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D5040A7F-A560-4749-B292-2580259EAFCD}"/>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6" name="Marcador de pie de página 5">
            <a:extLst>
              <a:ext uri="{FF2B5EF4-FFF2-40B4-BE49-F238E27FC236}">
                <a16:creationId xmlns:a16="http://schemas.microsoft.com/office/drawing/2014/main" id="{5295A1D4-0924-4580-80A9-C0BB8189C246}"/>
              </a:ext>
            </a:extLst>
          </p:cNvPr>
          <p:cNvSpPr>
            <a:spLocks noGrp="1"/>
          </p:cNvSpPr>
          <p:nvPr>
            <p:ph type="ftr" sz="quarter" idx="11"/>
          </p:nvPr>
        </p:nvSpPr>
        <p:spPr/>
        <p:txBody>
          <a:bodyPr/>
          <a:lstStyle/>
          <a:p>
            <a:endParaRPr lang="en-GB"/>
          </a:p>
        </p:txBody>
      </p:sp>
      <p:sp>
        <p:nvSpPr>
          <p:cNvPr id="7" name="Marcador de número de diapositiva 6">
            <a:extLst>
              <a:ext uri="{FF2B5EF4-FFF2-40B4-BE49-F238E27FC236}">
                <a16:creationId xmlns:a16="http://schemas.microsoft.com/office/drawing/2014/main" id="{B1F7D00D-6D5C-47CF-8B76-BF034DE4FE2B}"/>
              </a:ext>
            </a:extLst>
          </p:cNvPr>
          <p:cNvSpPr>
            <a:spLocks noGrp="1"/>
          </p:cNvSpPr>
          <p:nvPr>
            <p:ph type="sldNum" sz="quarter" idx="12"/>
          </p:nvPr>
        </p:nvSpPr>
        <p:spPr/>
        <p:txBody>
          <a:bodyPr/>
          <a:lstStyle/>
          <a:p>
            <a:fld id="{E03640E4-568A-4FEE-B172-B321E2B0FB72}" type="slidenum">
              <a:rPr lang="en-GB" smtClean="0"/>
              <a:t>‹Nº›</a:t>
            </a:fld>
            <a:endParaRPr lang="en-GB"/>
          </a:p>
        </p:txBody>
      </p:sp>
    </p:spTree>
    <p:extLst>
      <p:ext uri="{BB962C8B-B14F-4D97-AF65-F5344CB8AC3E}">
        <p14:creationId xmlns:p14="http://schemas.microsoft.com/office/powerpoint/2010/main" val="2998334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B648370-E4B5-4ED1-B9DF-0C91AFE1655E}"/>
              </a:ext>
            </a:extLst>
          </p:cNvPr>
          <p:cNvSpPr>
            <a:spLocks noGrp="1"/>
          </p:cNvSpPr>
          <p:nvPr>
            <p:ph type="title"/>
          </p:nvPr>
        </p:nvSpPr>
        <p:spPr/>
        <p:txBody>
          <a:bodyPr/>
          <a:lstStyle/>
          <a:p>
            <a:r>
              <a:rPr lang="es-ES"/>
              <a:t>Haga clic para modificar el estilo de título del patrón</a:t>
            </a:r>
            <a:endParaRPr lang="en-GB"/>
          </a:p>
        </p:txBody>
      </p:sp>
      <p:sp>
        <p:nvSpPr>
          <p:cNvPr id="3" name="Marcador de texto vertical 2">
            <a:extLst>
              <a:ext uri="{FF2B5EF4-FFF2-40B4-BE49-F238E27FC236}">
                <a16:creationId xmlns:a16="http://schemas.microsoft.com/office/drawing/2014/main" id="{9670ED78-2D15-4470-AF24-5066B1516C56}"/>
              </a:ext>
            </a:extLst>
          </p:cNvPr>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4" name="Marcador de fecha 3">
            <a:extLst>
              <a:ext uri="{FF2B5EF4-FFF2-40B4-BE49-F238E27FC236}">
                <a16:creationId xmlns:a16="http://schemas.microsoft.com/office/drawing/2014/main" id="{5E690B6A-202E-4923-8745-BF37D2A6513F}"/>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5" name="Marcador de pie de página 4">
            <a:extLst>
              <a:ext uri="{FF2B5EF4-FFF2-40B4-BE49-F238E27FC236}">
                <a16:creationId xmlns:a16="http://schemas.microsoft.com/office/drawing/2014/main" id="{D3C3AFD0-C5F1-437A-9DD3-2787537BFE8A}"/>
              </a:ext>
            </a:extLst>
          </p:cNvPr>
          <p:cNvSpPr>
            <a:spLocks noGrp="1"/>
          </p:cNvSpPr>
          <p:nvPr>
            <p:ph type="ftr" sz="quarter" idx="11"/>
          </p:nvPr>
        </p:nvSpPr>
        <p:spPr/>
        <p:txBody>
          <a:bodyPr/>
          <a:lstStyle/>
          <a:p>
            <a:endParaRPr lang="en-GB"/>
          </a:p>
        </p:txBody>
      </p:sp>
      <p:sp>
        <p:nvSpPr>
          <p:cNvPr id="6" name="Marcador de número de diapositiva 5">
            <a:extLst>
              <a:ext uri="{FF2B5EF4-FFF2-40B4-BE49-F238E27FC236}">
                <a16:creationId xmlns:a16="http://schemas.microsoft.com/office/drawing/2014/main" id="{A456AB5B-175E-4708-8046-BA184DCE0A99}"/>
              </a:ext>
            </a:extLst>
          </p:cNvPr>
          <p:cNvSpPr>
            <a:spLocks noGrp="1"/>
          </p:cNvSpPr>
          <p:nvPr>
            <p:ph type="sldNum" sz="quarter" idx="12"/>
          </p:nvPr>
        </p:nvSpPr>
        <p:spPr/>
        <p:txBody>
          <a:bodyPr/>
          <a:lstStyle/>
          <a:p>
            <a:fld id="{E03640E4-568A-4FEE-B172-B321E2B0FB72}" type="slidenum">
              <a:rPr lang="en-GB" smtClean="0"/>
              <a:t>‹Nº›</a:t>
            </a:fld>
            <a:endParaRPr lang="en-GB"/>
          </a:p>
        </p:txBody>
      </p:sp>
    </p:spTree>
    <p:extLst>
      <p:ext uri="{BB962C8B-B14F-4D97-AF65-F5344CB8AC3E}">
        <p14:creationId xmlns:p14="http://schemas.microsoft.com/office/powerpoint/2010/main" val="2572401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8DE95C0F-1AEB-40F3-B1D1-F036DF3918D4}"/>
              </a:ext>
            </a:extLst>
          </p:cNvPr>
          <p:cNvSpPr>
            <a:spLocks noGrp="1"/>
          </p:cNvSpPr>
          <p:nvPr>
            <p:ph type="title" orient="vert"/>
          </p:nvPr>
        </p:nvSpPr>
        <p:spPr>
          <a:xfrm>
            <a:off x="8724900" y="365125"/>
            <a:ext cx="2628900" cy="5811838"/>
          </a:xfrm>
        </p:spPr>
        <p:txBody>
          <a:bodyPr vert="eaVert"/>
          <a:lstStyle/>
          <a:p>
            <a:r>
              <a:rPr lang="es-ES"/>
              <a:t>Haga clic para modificar el estilo de título del patrón</a:t>
            </a:r>
            <a:endParaRPr lang="en-GB"/>
          </a:p>
        </p:txBody>
      </p:sp>
      <p:sp>
        <p:nvSpPr>
          <p:cNvPr id="3" name="Marcador de texto vertical 2">
            <a:extLst>
              <a:ext uri="{FF2B5EF4-FFF2-40B4-BE49-F238E27FC236}">
                <a16:creationId xmlns:a16="http://schemas.microsoft.com/office/drawing/2014/main" id="{770EB208-7CAA-466D-8FAD-83692841C5AA}"/>
              </a:ext>
            </a:extLst>
          </p:cNvPr>
          <p:cNvSpPr>
            <a:spLocks noGrp="1"/>
          </p:cNvSpPr>
          <p:nvPr>
            <p:ph type="body" orient="vert" idx="1"/>
          </p:nvPr>
        </p:nvSpPr>
        <p:spPr>
          <a:xfrm>
            <a:off x="838200" y="365125"/>
            <a:ext cx="7734300" cy="5811838"/>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4" name="Marcador de fecha 3">
            <a:extLst>
              <a:ext uri="{FF2B5EF4-FFF2-40B4-BE49-F238E27FC236}">
                <a16:creationId xmlns:a16="http://schemas.microsoft.com/office/drawing/2014/main" id="{C8368C04-3B4B-4DB6-A0A2-B6012A751E5F}"/>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5" name="Marcador de pie de página 4">
            <a:extLst>
              <a:ext uri="{FF2B5EF4-FFF2-40B4-BE49-F238E27FC236}">
                <a16:creationId xmlns:a16="http://schemas.microsoft.com/office/drawing/2014/main" id="{319F890B-CE3C-4CDB-92A6-9F59244268A3}"/>
              </a:ext>
            </a:extLst>
          </p:cNvPr>
          <p:cNvSpPr>
            <a:spLocks noGrp="1"/>
          </p:cNvSpPr>
          <p:nvPr>
            <p:ph type="ftr" sz="quarter" idx="11"/>
          </p:nvPr>
        </p:nvSpPr>
        <p:spPr/>
        <p:txBody>
          <a:bodyPr/>
          <a:lstStyle/>
          <a:p>
            <a:endParaRPr lang="en-GB"/>
          </a:p>
        </p:txBody>
      </p:sp>
      <p:sp>
        <p:nvSpPr>
          <p:cNvPr id="6" name="Marcador de número de diapositiva 5">
            <a:extLst>
              <a:ext uri="{FF2B5EF4-FFF2-40B4-BE49-F238E27FC236}">
                <a16:creationId xmlns:a16="http://schemas.microsoft.com/office/drawing/2014/main" id="{48041253-AA1C-4431-89AF-411F7815082C}"/>
              </a:ext>
            </a:extLst>
          </p:cNvPr>
          <p:cNvSpPr>
            <a:spLocks noGrp="1"/>
          </p:cNvSpPr>
          <p:nvPr>
            <p:ph type="sldNum" sz="quarter" idx="12"/>
          </p:nvPr>
        </p:nvSpPr>
        <p:spPr/>
        <p:txBody>
          <a:bodyPr/>
          <a:lstStyle/>
          <a:p>
            <a:fld id="{E03640E4-568A-4FEE-B172-B321E2B0FB72}" type="slidenum">
              <a:rPr lang="en-GB" smtClean="0"/>
              <a:t>‹Nº›</a:t>
            </a:fld>
            <a:endParaRPr lang="en-GB"/>
          </a:p>
        </p:txBody>
      </p:sp>
    </p:spTree>
    <p:extLst>
      <p:ext uri="{BB962C8B-B14F-4D97-AF65-F5344CB8AC3E}">
        <p14:creationId xmlns:p14="http://schemas.microsoft.com/office/powerpoint/2010/main" val="3897329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1FB38F44-7E63-4E4E-A519-E77A0301C6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endParaRPr lang="en-GB"/>
          </a:p>
        </p:txBody>
      </p:sp>
      <p:sp>
        <p:nvSpPr>
          <p:cNvPr id="3" name="Marcador de texto 2">
            <a:extLst>
              <a:ext uri="{FF2B5EF4-FFF2-40B4-BE49-F238E27FC236}">
                <a16:creationId xmlns:a16="http://schemas.microsoft.com/office/drawing/2014/main" id="{38FA6905-2563-41B7-B30B-004B03EBBE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4" name="Marcador de fecha 3">
            <a:extLst>
              <a:ext uri="{FF2B5EF4-FFF2-40B4-BE49-F238E27FC236}">
                <a16:creationId xmlns:a16="http://schemas.microsoft.com/office/drawing/2014/main" id="{DABA8E36-B705-4CA4-889F-E9E77DBDBA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F77E3E-4787-43A4-802E-1E3779283B5D}" type="datetimeFigureOut">
              <a:rPr lang="en-GB" smtClean="0"/>
              <a:t>12/03/2021</a:t>
            </a:fld>
            <a:endParaRPr lang="en-GB"/>
          </a:p>
        </p:txBody>
      </p:sp>
      <p:sp>
        <p:nvSpPr>
          <p:cNvPr id="5" name="Marcador de pie de página 4">
            <a:extLst>
              <a:ext uri="{FF2B5EF4-FFF2-40B4-BE49-F238E27FC236}">
                <a16:creationId xmlns:a16="http://schemas.microsoft.com/office/drawing/2014/main" id="{6211FF8F-D78C-4F8B-8616-1093386A07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Marcador de número de diapositiva 5">
            <a:extLst>
              <a:ext uri="{FF2B5EF4-FFF2-40B4-BE49-F238E27FC236}">
                <a16:creationId xmlns:a16="http://schemas.microsoft.com/office/drawing/2014/main" id="{FCCACF02-8B57-4C2F-8117-F31723D988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3640E4-568A-4FEE-B172-B321E2B0FB72}" type="slidenum">
              <a:rPr lang="en-GB" smtClean="0"/>
              <a:t>‹Nº›</a:t>
            </a:fld>
            <a:endParaRPr lang="en-GB"/>
          </a:p>
        </p:txBody>
      </p:sp>
    </p:spTree>
    <p:extLst>
      <p:ext uri="{BB962C8B-B14F-4D97-AF65-F5344CB8AC3E}">
        <p14:creationId xmlns:p14="http://schemas.microsoft.com/office/powerpoint/2010/main" val="16395684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CuadroTexto 18">
            <a:extLst>
              <a:ext uri="{FF2B5EF4-FFF2-40B4-BE49-F238E27FC236}">
                <a16:creationId xmlns:a16="http://schemas.microsoft.com/office/drawing/2014/main" id="{40A1F02F-1D7F-4D4F-969B-9582E0A78C2A}"/>
              </a:ext>
            </a:extLst>
          </p:cNvPr>
          <p:cNvSpPr txBox="1"/>
          <p:nvPr/>
        </p:nvSpPr>
        <p:spPr>
          <a:xfrm>
            <a:off x="4749201" y="6581001"/>
            <a:ext cx="2646795" cy="276999"/>
          </a:xfrm>
          <a:prstGeom prst="rect">
            <a:avLst/>
          </a:prstGeom>
          <a:solidFill>
            <a:schemeClr val="accent2">
              <a:alpha val="50000"/>
            </a:schemeClr>
          </a:solidFill>
          <a:ln>
            <a:noFill/>
          </a:ln>
          <a:effectLst>
            <a:softEdge rad="63500"/>
          </a:effectLst>
        </p:spPr>
        <p:style>
          <a:lnRef idx="0">
            <a:scrgbClr r="0" g="0" b="0"/>
          </a:lnRef>
          <a:fillRef idx="0">
            <a:scrgbClr r="0" g="0" b="0"/>
          </a:fillRef>
          <a:effectRef idx="0">
            <a:scrgbClr r="0" g="0" b="0"/>
          </a:effectRef>
          <a:fontRef idx="minor">
            <a:schemeClr val="lt1"/>
          </a:fontRef>
        </p:style>
        <p:txBody>
          <a:bodyPr wrap="square" rtlCol="0">
            <a:spAutoFit/>
          </a:bodyPr>
          <a:lstStyle/>
          <a:p>
            <a:r>
              <a:rPr lang="en-GB" sz="1200" b="1" dirty="0">
                <a:solidFill>
                  <a:schemeClr val="tx1"/>
                </a:solidFill>
              </a:rPr>
              <a:t>         Adriana E. Steinweg (1906022)     </a:t>
            </a:r>
          </a:p>
        </p:txBody>
      </p:sp>
      <p:sp>
        <p:nvSpPr>
          <p:cNvPr id="52" name="Rectángulo: esquinas redondeadas 51">
            <a:extLst>
              <a:ext uri="{FF2B5EF4-FFF2-40B4-BE49-F238E27FC236}">
                <a16:creationId xmlns:a16="http://schemas.microsoft.com/office/drawing/2014/main" id="{AF37C419-FEB0-4CE8-930C-D8EAAB9CBA24}"/>
              </a:ext>
            </a:extLst>
          </p:cNvPr>
          <p:cNvSpPr/>
          <p:nvPr/>
        </p:nvSpPr>
        <p:spPr>
          <a:xfrm>
            <a:off x="3902879" y="5792133"/>
            <a:ext cx="4370754" cy="761335"/>
          </a:xfrm>
          <a:prstGeom prst="roundRect">
            <a:avLst/>
          </a:prstGeom>
          <a:solidFill>
            <a:schemeClr val="accent6">
              <a:alpha val="5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51" name="Rectángulo: esquinas redondeadas 50">
            <a:extLst>
              <a:ext uri="{FF2B5EF4-FFF2-40B4-BE49-F238E27FC236}">
                <a16:creationId xmlns:a16="http://schemas.microsoft.com/office/drawing/2014/main" id="{597ED6EF-F8CB-41FE-A290-D4B42F63EF1F}"/>
              </a:ext>
            </a:extLst>
          </p:cNvPr>
          <p:cNvSpPr/>
          <p:nvPr/>
        </p:nvSpPr>
        <p:spPr>
          <a:xfrm>
            <a:off x="3902879" y="5100789"/>
            <a:ext cx="4370754" cy="646331"/>
          </a:xfrm>
          <a:prstGeom prst="roundRect">
            <a:avLst/>
          </a:prstGeom>
          <a:solidFill>
            <a:schemeClr val="accent6">
              <a:alpha val="5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50" name="Rectángulo: esquinas redondeadas 49">
            <a:extLst>
              <a:ext uri="{FF2B5EF4-FFF2-40B4-BE49-F238E27FC236}">
                <a16:creationId xmlns:a16="http://schemas.microsoft.com/office/drawing/2014/main" id="{1934B2C5-4CEA-48F6-8968-AA0AB94947A7}"/>
              </a:ext>
            </a:extLst>
          </p:cNvPr>
          <p:cNvSpPr/>
          <p:nvPr/>
        </p:nvSpPr>
        <p:spPr>
          <a:xfrm>
            <a:off x="3902879" y="4073376"/>
            <a:ext cx="4346147" cy="954042"/>
          </a:xfrm>
          <a:prstGeom prst="roundRect">
            <a:avLst/>
          </a:prstGeom>
          <a:solidFill>
            <a:schemeClr val="accent6">
              <a:alpha val="5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9" name="Rectángulo: esquinas redondeadas 48">
            <a:extLst>
              <a:ext uri="{FF2B5EF4-FFF2-40B4-BE49-F238E27FC236}">
                <a16:creationId xmlns:a16="http://schemas.microsoft.com/office/drawing/2014/main" id="{174F2E78-86A6-4DDE-A89D-505A6162B24E}"/>
              </a:ext>
            </a:extLst>
          </p:cNvPr>
          <p:cNvSpPr/>
          <p:nvPr/>
        </p:nvSpPr>
        <p:spPr>
          <a:xfrm>
            <a:off x="3921091" y="3266659"/>
            <a:ext cx="4346147" cy="778466"/>
          </a:xfrm>
          <a:prstGeom prst="roundRect">
            <a:avLst/>
          </a:prstGeom>
          <a:solidFill>
            <a:schemeClr val="accent6">
              <a:alpha val="5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53" name="Rectángulo: esquinas redondeadas 52">
            <a:extLst>
              <a:ext uri="{FF2B5EF4-FFF2-40B4-BE49-F238E27FC236}">
                <a16:creationId xmlns:a16="http://schemas.microsoft.com/office/drawing/2014/main" id="{63C248A6-57EC-411B-B43C-827AD8C71F12}"/>
              </a:ext>
            </a:extLst>
          </p:cNvPr>
          <p:cNvSpPr/>
          <p:nvPr/>
        </p:nvSpPr>
        <p:spPr>
          <a:xfrm>
            <a:off x="128643" y="66624"/>
            <a:ext cx="11932527" cy="447574"/>
          </a:xfrm>
          <a:prstGeom prst="roundRect">
            <a:avLst/>
          </a:prstGeom>
          <a:solidFill>
            <a:srgbClr val="FFC000"/>
          </a:solidFill>
          <a:ln>
            <a:noFill/>
          </a:ln>
          <a:effectLst>
            <a:outerShdw blurRad="44450" dist="27940" dir="5400000" algn="ctr">
              <a:srgbClr val="000000">
                <a:alpha val="32000"/>
              </a:srgbClr>
            </a:outerShdw>
            <a:softEdge rad="127000"/>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ángulo: esquinas redondeadas 47">
            <a:extLst>
              <a:ext uri="{FF2B5EF4-FFF2-40B4-BE49-F238E27FC236}">
                <a16:creationId xmlns:a16="http://schemas.microsoft.com/office/drawing/2014/main" id="{33D75F3C-8C18-4A7F-AE7C-253A0F9723C9}"/>
              </a:ext>
            </a:extLst>
          </p:cNvPr>
          <p:cNvSpPr/>
          <p:nvPr/>
        </p:nvSpPr>
        <p:spPr>
          <a:xfrm>
            <a:off x="3921834" y="2345802"/>
            <a:ext cx="4346147" cy="878995"/>
          </a:xfrm>
          <a:prstGeom prst="roundRect">
            <a:avLst/>
          </a:prstGeom>
          <a:solidFill>
            <a:schemeClr val="accent6">
              <a:alpha val="5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7" name="Elipse 46">
            <a:extLst>
              <a:ext uri="{FF2B5EF4-FFF2-40B4-BE49-F238E27FC236}">
                <a16:creationId xmlns:a16="http://schemas.microsoft.com/office/drawing/2014/main" id="{2CD838D2-E4A1-41F9-82EF-BE978C2D8A08}"/>
              </a:ext>
            </a:extLst>
          </p:cNvPr>
          <p:cNvSpPr/>
          <p:nvPr/>
        </p:nvSpPr>
        <p:spPr>
          <a:xfrm>
            <a:off x="-412926" y="530158"/>
            <a:ext cx="13054262" cy="564613"/>
          </a:xfrm>
          <a:prstGeom prst="ellipse">
            <a:avLst/>
          </a:prstGeom>
          <a:solidFill>
            <a:srgbClr val="FF0000"/>
          </a:solidFill>
          <a:ln>
            <a:noFill/>
          </a:ln>
          <a:effectLst>
            <a:glow rad="228600">
              <a:schemeClr val="accent2">
                <a:satMod val="175000"/>
                <a:alpha val="40000"/>
              </a:schemeClr>
            </a:glow>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Globo: flecha hacia abajo 44">
            <a:extLst>
              <a:ext uri="{FF2B5EF4-FFF2-40B4-BE49-F238E27FC236}">
                <a16:creationId xmlns:a16="http://schemas.microsoft.com/office/drawing/2014/main" id="{CF8F035C-E36E-4B2B-ADEC-C94CCE1E7169}"/>
              </a:ext>
            </a:extLst>
          </p:cNvPr>
          <p:cNvSpPr/>
          <p:nvPr/>
        </p:nvSpPr>
        <p:spPr>
          <a:xfrm>
            <a:off x="3864090" y="1623839"/>
            <a:ext cx="4500231" cy="721963"/>
          </a:xfrm>
          <a:prstGeom prst="downArrowCallout">
            <a:avLst/>
          </a:prstGeom>
          <a:solidFill>
            <a:schemeClr val="accent6">
              <a:alpha val="50000"/>
            </a:schemeClr>
          </a:solidFill>
          <a:ln>
            <a:noFill/>
          </a:ln>
          <a:effectLst>
            <a:outerShdw blurRad="44450" dist="27940" dir="5400000" algn="ctr">
              <a:srgbClr val="000000">
                <a:alpha val="32000"/>
              </a:srgbClr>
            </a:outerShdw>
            <a:softEdge rad="31750"/>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4" name="Rectángulo: esquinas redondeadas 43">
            <a:extLst>
              <a:ext uri="{FF2B5EF4-FFF2-40B4-BE49-F238E27FC236}">
                <a16:creationId xmlns:a16="http://schemas.microsoft.com/office/drawing/2014/main" id="{EDFFC85C-0918-40AB-904F-3A64FE15A389}"/>
              </a:ext>
            </a:extLst>
          </p:cNvPr>
          <p:cNvSpPr/>
          <p:nvPr/>
        </p:nvSpPr>
        <p:spPr>
          <a:xfrm>
            <a:off x="129736" y="1081270"/>
            <a:ext cx="11932527" cy="447574"/>
          </a:xfrm>
          <a:prstGeom prst="roundRect">
            <a:avLst/>
          </a:prstGeom>
          <a:solidFill>
            <a:srgbClr val="FFC000"/>
          </a:solidFill>
          <a:ln>
            <a:noFill/>
          </a:ln>
          <a:effectLst>
            <a:outerShdw blurRad="44450" dist="27940" dir="5400000" algn="ctr">
              <a:srgbClr val="000000">
                <a:alpha val="32000"/>
              </a:srgbClr>
            </a:outerShdw>
            <a:softEdge rad="127000"/>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Rectángulo: esquinas redondeadas 38">
            <a:extLst>
              <a:ext uri="{FF2B5EF4-FFF2-40B4-BE49-F238E27FC236}">
                <a16:creationId xmlns:a16="http://schemas.microsoft.com/office/drawing/2014/main" id="{AF5FE142-BB5F-4B09-93A9-A5666BA79E32}"/>
              </a:ext>
            </a:extLst>
          </p:cNvPr>
          <p:cNvSpPr/>
          <p:nvPr/>
        </p:nvSpPr>
        <p:spPr>
          <a:xfrm>
            <a:off x="8433624" y="1627300"/>
            <a:ext cx="3628639" cy="4990068"/>
          </a:xfrm>
          <a:prstGeom prst="roundRect">
            <a:avLst/>
          </a:prstGeom>
          <a:gradFill flip="none" rotWithShape="1">
            <a:gsLst>
              <a:gs pos="0">
                <a:schemeClr val="accent1">
                  <a:lumMod val="40000"/>
                  <a:lumOff val="60000"/>
                  <a:shade val="30000"/>
                  <a:satMod val="115000"/>
                </a:schemeClr>
              </a:gs>
              <a:gs pos="50000">
                <a:schemeClr val="accent1">
                  <a:lumMod val="40000"/>
                  <a:lumOff val="60000"/>
                  <a:shade val="67500"/>
                  <a:satMod val="115000"/>
                </a:schemeClr>
              </a:gs>
              <a:gs pos="100000">
                <a:schemeClr val="accent1">
                  <a:lumMod val="40000"/>
                  <a:lumOff val="60000"/>
                  <a:shade val="100000"/>
                  <a:satMod val="115000"/>
                </a:schemeClr>
              </a:gs>
            </a:gsLst>
            <a:lin ang="10800000" scaled="1"/>
            <a:tileRect/>
          </a:gradFill>
          <a:ln>
            <a:noFill/>
          </a:ln>
          <a:effectLst>
            <a:glow rad="101600">
              <a:schemeClr val="accent1">
                <a:satMod val="175000"/>
                <a:alpha val="40000"/>
              </a:schemeClr>
            </a:glow>
            <a:outerShdw blurRad="44450" dist="27940" dir="5400000" algn="ctr">
              <a:srgbClr val="000000">
                <a:alpha val="32000"/>
              </a:srgbClr>
            </a:outerShdw>
            <a:softEdge rad="31750"/>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ángulo: esquinas redondeadas 37">
            <a:extLst>
              <a:ext uri="{FF2B5EF4-FFF2-40B4-BE49-F238E27FC236}">
                <a16:creationId xmlns:a16="http://schemas.microsoft.com/office/drawing/2014/main" id="{B3EFD7BE-5529-4A31-A539-EF142E638E6F}"/>
              </a:ext>
            </a:extLst>
          </p:cNvPr>
          <p:cNvSpPr/>
          <p:nvPr/>
        </p:nvSpPr>
        <p:spPr>
          <a:xfrm>
            <a:off x="143031" y="1627300"/>
            <a:ext cx="3628639" cy="4990068"/>
          </a:xfrm>
          <a:prstGeom prst="roundRect">
            <a:avLst/>
          </a:prstGeom>
          <a:gradFill flip="none" rotWithShape="1">
            <a:gsLst>
              <a:gs pos="0">
                <a:schemeClr val="accent1">
                  <a:lumMod val="40000"/>
                  <a:lumOff val="60000"/>
                  <a:shade val="30000"/>
                  <a:satMod val="115000"/>
                </a:schemeClr>
              </a:gs>
              <a:gs pos="50000">
                <a:schemeClr val="accent1">
                  <a:lumMod val="40000"/>
                  <a:lumOff val="60000"/>
                  <a:shade val="67500"/>
                  <a:satMod val="115000"/>
                </a:schemeClr>
              </a:gs>
              <a:gs pos="100000">
                <a:schemeClr val="accent1">
                  <a:lumMod val="40000"/>
                  <a:lumOff val="60000"/>
                  <a:shade val="100000"/>
                  <a:satMod val="115000"/>
                </a:schemeClr>
              </a:gs>
            </a:gsLst>
            <a:lin ang="0" scaled="1"/>
            <a:tileRect/>
          </a:gradFill>
          <a:ln>
            <a:noFill/>
          </a:ln>
          <a:effectLst>
            <a:glow rad="101600">
              <a:schemeClr val="accent1">
                <a:satMod val="175000"/>
                <a:alpha val="40000"/>
              </a:schemeClr>
            </a:glow>
            <a:outerShdw blurRad="44450" dist="27940" dir="5400000" algn="ctr">
              <a:srgbClr val="000000">
                <a:alpha val="32000"/>
              </a:srgbClr>
            </a:outerShdw>
            <a:softEdge rad="31750"/>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ítulo 2">
            <a:extLst>
              <a:ext uri="{FF2B5EF4-FFF2-40B4-BE49-F238E27FC236}">
                <a16:creationId xmlns:a16="http://schemas.microsoft.com/office/drawing/2014/main" id="{0FE7FAA1-461D-46C5-B280-5D9F2C6B5AF4}"/>
              </a:ext>
            </a:extLst>
          </p:cNvPr>
          <p:cNvSpPr>
            <a:spLocks noGrp="1"/>
          </p:cNvSpPr>
          <p:nvPr>
            <p:ph type="subTitle" idx="1"/>
          </p:nvPr>
        </p:nvSpPr>
        <p:spPr>
          <a:xfrm>
            <a:off x="1953208" y="661621"/>
            <a:ext cx="8398323" cy="310743"/>
          </a:xfrm>
        </p:spPr>
        <p:txBody>
          <a:bodyPr>
            <a:noAutofit/>
          </a:bodyPr>
          <a:lstStyle/>
          <a:p>
            <a:pPr algn="r"/>
            <a:r>
              <a:rPr lang="en-US" sz="1800" b="1" dirty="0"/>
              <a:t>“A child’s experience between the ages of 0 – 5 years will affect the rest of their lives”</a:t>
            </a:r>
            <a:endParaRPr lang="en-GB" sz="1800" b="1" dirty="0"/>
          </a:p>
        </p:txBody>
      </p:sp>
      <p:sp>
        <p:nvSpPr>
          <p:cNvPr id="5" name="CuadroTexto 4">
            <a:extLst>
              <a:ext uri="{FF2B5EF4-FFF2-40B4-BE49-F238E27FC236}">
                <a16:creationId xmlns:a16="http://schemas.microsoft.com/office/drawing/2014/main" id="{41E130E7-93F3-456C-BF5B-C00E0984D58F}"/>
              </a:ext>
            </a:extLst>
          </p:cNvPr>
          <p:cNvSpPr txBox="1"/>
          <p:nvPr/>
        </p:nvSpPr>
        <p:spPr>
          <a:xfrm>
            <a:off x="1765207" y="54818"/>
            <a:ext cx="8621489" cy="461665"/>
          </a:xfrm>
          <a:prstGeom prst="rect">
            <a:avLst/>
          </a:prstGeom>
          <a:noFill/>
        </p:spPr>
        <p:txBody>
          <a:bodyPr wrap="square" rtlCol="0">
            <a:spAutoFit/>
          </a:bodyPr>
          <a:lstStyle/>
          <a:p>
            <a:pPr algn="ctr"/>
            <a:r>
              <a:rPr lang="en-US" sz="1200" b="1" dirty="0"/>
              <a:t>All human beings go through phases of development from birth. Whether innate or through learning. </a:t>
            </a:r>
          </a:p>
          <a:p>
            <a:pPr algn="ctr"/>
            <a:r>
              <a:rPr lang="en-US" sz="1200" b="1" dirty="0"/>
              <a:t>There is much that as parents we can and should do, to support the mental, physical and emotional development of children</a:t>
            </a:r>
            <a:r>
              <a:rPr lang="en-US" sz="1100" b="1" dirty="0"/>
              <a:t>. </a:t>
            </a:r>
          </a:p>
        </p:txBody>
      </p:sp>
      <p:sp>
        <p:nvSpPr>
          <p:cNvPr id="6" name="CuadroTexto 5">
            <a:extLst>
              <a:ext uri="{FF2B5EF4-FFF2-40B4-BE49-F238E27FC236}">
                <a16:creationId xmlns:a16="http://schemas.microsoft.com/office/drawing/2014/main" id="{31D2E7FE-29DF-47CA-850C-26EB43CFA2AC}"/>
              </a:ext>
            </a:extLst>
          </p:cNvPr>
          <p:cNvSpPr txBox="1"/>
          <p:nvPr/>
        </p:nvSpPr>
        <p:spPr>
          <a:xfrm>
            <a:off x="169594" y="1666026"/>
            <a:ext cx="3541979" cy="4832092"/>
          </a:xfrm>
          <a:prstGeom prst="rect">
            <a:avLst/>
          </a:prstGeom>
          <a:noFill/>
        </p:spPr>
        <p:txBody>
          <a:bodyPr wrap="square" rtlCol="0">
            <a:spAutoFit/>
          </a:bodyPr>
          <a:lstStyle/>
          <a:p>
            <a:pPr algn="ctr"/>
            <a:r>
              <a:rPr lang="en-GB" sz="1400" b="1" dirty="0"/>
              <a:t>Erikson’s Psychosocial Theory</a:t>
            </a:r>
          </a:p>
          <a:p>
            <a:endParaRPr lang="en-GB" sz="1200" dirty="0"/>
          </a:p>
          <a:p>
            <a:pPr algn="ctr"/>
            <a:r>
              <a:rPr lang="en-US" sz="1200" dirty="0"/>
              <a:t>Development continues throughout the entire lifespan, to achieve a healthy personality an individual must successfully resolve the crisis of each of the eight stages of development. These are the first three:</a:t>
            </a:r>
          </a:p>
          <a:p>
            <a:pPr algn="r"/>
            <a:r>
              <a:rPr lang="en-GB" sz="900" dirty="0"/>
              <a:t>(Clayton, 1975</a:t>
            </a:r>
            <a:r>
              <a:rPr lang="en-GB" sz="800" dirty="0"/>
              <a:t>)</a:t>
            </a:r>
          </a:p>
          <a:p>
            <a:pPr algn="ctr"/>
            <a:r>
              <a:rPr lang="en-US" sz="1200" b="1" dirty="0"/>
              <a:t>Trust versus Mistrust</a:t>
            </a:r>
          </a:p>
          <a:p>
            <a:pPr algn="ctr"/>
            <a:r>
              <a:rPr lang="en-GB" sz="1200" b="1" dirty="0"/>
              <a:t>Birth to 1 year</a:t>
            </a:r>
            <a:r>
              <a:rPr lang="en-US" sz="1200" b="1" dirty="0"/>
              <a:t>:</a:t>
            </a:r>
          </a:p>
          <a:p>
            <a:pPr algn="ctr"/>
            <a:r>
              <a:rPr lang="en-US" altLang="en-US" sz="1000" dirty="0">
                <a:cs typeface="Arial" panose="020B0604020202020204" pitchFamily="34" charset="0"/>
              </a:rPr>
              <a:t>Basic strength: Hope</a:t>
            </a:r>
          </a:p>
          <a:p>
            <a:pPr algn="ctr"/>
            <a:r>
              <a:rPr lang="en-US" sz="1200" dirty="0"/>
              <a:t>Confidence and attachment to the main caregiver is key.  Confidence in one's own ability to make things happen.</a:t>
            </a:r>
          </a:p>
          <a:p>
            <a:pPr algn="ctr"/>
            <a:endParaRPr lang="en-US" sz="1200" dirty="0"/>
          </a:p>
          <a:p>
            <a:pPr algn="ctr"/>
            <a:r>
              <a:rPr lang="en-US" sz="1200" b="1" dirty="0"/>
              <a:t>Autonomy versus shame and doubt</a:t>
            </a:r>
          </a:p>
          <a:p>
            <a:pPr algn="ctr"/>
            <a:r>
              <a:rPr lang="en-US" sz="1200" b="1" dirty="0"/>
              <a:t>1 to 3 years:</a:t>
            </a:r>
            <a:endParaRPr lang="en-US" altLang="en-US" sz="1200" dirty="0"/>
          </a:p>
          <a:p>
            <a:pPr algn="ctr"/>
            <a:r>
              <a:rPr lang="en-US" altLang="en-US" sz="1200" dirty="0"/>
              <a:t>Basic Strength: Will</a:t>
            </a:r>
            <a:endParaRPr lang="en-US" altLang="en-US" sz="1200" b="1" dirty="0"/>
          </a:p>
          <a:p>
            <a:pPr algn="ctr"/>
            <a:r>
              <a:rPr lang="en-US" sz="1200" dirty="0"/>
              <a:t>New physical skills lead to a demand for more options, often seen as saying “no” to caregivers.</a:t>
            </a:r>
          </a:p>
          <a:p>
            <a:pPr algn="ctr"/>
            <a:endParaRPr lang="en-US" sz="1200" dirty="0"/>
          </a:p>
          <a:p>
            <a:pPr algn="ctr"/>
            <a:r>
              <a:rPr lang="en-US" sz="1200" b="1" dirty="0"/>
              <a:t>Initiative versus guilt</a:t>
            </a:r>
          </a:p>
          <a:p>
            <a:pPr algn="ctr"/>
            <a:r>
              <a:rPr lang="en-GB" sz="1200" b="1" dirty="0"/>
              <a:t>3 to 6 years</a:t>
            </a:r>
            <a:r>
              <a:rPr lang="en-US" sz="1200" b="1" dirty="0"/>
              <a:t>:</a:t>
            </a:r>
          </a:p>
          <a:p>
            <a:pPr algn="ctr"/>
            <a:r>
              <a:rPr lang="en-US" altLang="en-US" sz="1200" dirty="0"/>
              <a:t>Basic strength: Purpose</a:t>
            </a:r>
          </a:p>
          <a:p>
            <a:pPr algn="ctr"/>
            <a:r>
              <a:rPr lang="en-US" sz="1200" dirty="0"/>
              <a:t>Ability to organize activities around some objective; more assertiveness and aggressiveness.</a:t>
            </a:r>
          </a:p>
          <a:p>
            <a:pPr algn="ctr"/>
            <a:r>
              <a:rPr lang="en-US" sz="1200" dirty="0">
                <a:effectLst>
                  <a:outerShdw blurRad="38100" dist="38100" dir="2700000" algn="tl">
                    <a:srgbClr val="000000">
                      <a:alpha val="43137"/>
                    </a:srgbClr>
                  </a:outerShdw>
                </a:effectLst>
              </a:rPr>
              <a:t>		</a:t>
            </a:r>
            <a:r>
              <a:rPr lang="en-US" sz="900" dirty="0">
                <a:effectLst>
                  <a:outerShdw blurRad="38100" dist="38100" dir="2700000" algn="tl">
                    <a:srgbClr val="000000">
                      <a:alpha val="43137"/>
                    </a:srgbClr>
                  </a:outerShdw>
                </a:effectLst>
              </a:rPr>
              <a:t>            </a:t>
            </a:r>
            <a:r>
              <a:rPr lang="en-GB" sz="900" dirty="0">
                <a:effectLst>
                  <a:outerShdw blurRad="38100" dist="38100" dir="2700000" algn="tl">
                    <a:srgbClr val="000000">
                      <a:alpha val="43137"/>
                    </a:srgbClr>
                  </a:outerShdw>
                </a:effectLst>
              </a:rPr>
              <a:t>(Boyd &amp; Bee, 2013)</a:t>
            </a:r>
          </a:p>
        </p:txBody>
      </p:sp>
      <p:sp>
        <p:nvSpPr>
          <p:cNvPr id="8" name="CuadroTexto 7">
            <a:extLst>
              <a:ext uri="{FF2B5EF4-FFF2-40B4-BE49-F238E27FC236}">
                <a16:creationId xmlns:a16="http://schemas.microsoft.com/office/drawing/2014/main" id="{208236BD-1E5C-46B6-892E-23DAD17E21B9}"/>
              </a:ext>
            </a:extLst>
          </p:cNvPr>
          <p:cNvSpPr txBox="1"/>
          <p:nvPr/>
        </p:nvSpPr>
        <p:spPr>
          <a:xfrm>
            <a:off x="3783418" y="2787134"/>
            <a:ext cx="69113" cy="369332"/>
          </a:xfrm>
          <a:prstGeom prst="rect">
            <a:avLst/>
          </a:prstGeom>
          <a:noFill/>
        </p:spPr>
        <p:txBody>
          <a:bodyPr wrap="square" rtlCol="0">
            <a:spAutoFit/>
          </a:bodyPr>
          <a:lstStyle/>
          <a:p>
            <a:endParaRPr lang="en-GB" dirty="0"/>
          </a:p>
        </p:txBody>
      </p:sp>
      <p:sp>
        <p:nvSpPr>
          <p:cNvPr id="10" name="CuadroTexto 9">
            <a:extLst>
              <a:ext uri="{FF2B5EF4-FFF2-40B4-BE49-F238E27FC236}">
                <a16:creationId xmlns:a16="http://schemas.microsoft.com/office/drawing/2014/main" id="{BBFAA0AF-384F-4560-A13C-ECA1F1D7F0F9}"/>
              </a:ext>
            </a:extLst>
          </p:cNvPr>
          <p:cNvSpPr txBox="1"/>
          <p:nvPr/>
        </p:nvSpPr>
        <p:spPr>
          <a:xfrm>
            <a:off x="959900" y="1084046"/>
            <a:ext cx="10420745" cy="430887"/>
          </a:xfrm>
          <a:prstGeom prst="rect">
            <a:avLst/>
          </a:prstGeom>
          <a:noFill/>
        </p:spPr>
        <p:txBody>
          <a:bodyPr wrap="square" rtlCol="0">
            <a:spAutoFit/>
          </a:bodyPr>
          <a:lstStyle/>
          <a:p>
            <a:pPr algn="ctr"/>
            <a:r>
              <a:rPr lang="en-US" sz="1100" b="1" dirty="0"/>
              <a:t>To help you understand the different stages of development, here are two of the various existing theories</a:t>
            </a:r>
          </a:p>
          <a:p>
            <a:pPr algn="ctr"/>
            <a:r>
              <a:rPr lang="en-US" sz="1100" b="1" dirty="0"/>
              <a:t>that describe them and a list of suggested activities to support your children as they grow.</a:t>
            </a:r>
            <a:endParaRPr lang="en-GB" b="1" dirty="0"/>
          </a:p>
        </p:txBody>
      </p:sp>
      <p:sp>
        <p:nvSpPr>
          <p:cNvPr id="13" name="CuadroTexto 12">
            <a:extLst>
              <a:ext uri="{FF2B5EF4-FFF2-40B4-BE49-F238E27FC236}">
                <a16:creationId xmlns:a16="http://schemas.microsoft.com/office/drawing/2014/main" id="{D5B848B1-96E1-43B6-AA0C-F37CBBEEC7F5}"/>
              </a:ext>
            </a:extLst>
          </p:cNvPr>
          <p:cNvSpPr txBox="1"/>
          <p:nvPr/>
        </p:nvSpPr>
        <p:spPr>
          <a:xfrm>
            <a:off x="8697060" y="1627300"/>
            <a:ext cx="3199560" cy="5078313"/>
          </a:xfrm>
          <a:prstGeom prst="rect">
            <a:avLst/>
          </a:prstGeom>
          <a:noFill/>
        </p:spPr>
        <p:txBody>
          <a:bodyPr wrap="square">
            <a:spAutoFit/>
          </a:bodyPr>
          <a:lstStyle/>
          <a:p>
            <a:pPr algn="ctr"/>
            <a:r>
              <a:rPr lang="en-US" sz="1400" b="1" dirty="0"/>
              <a:t>Piaget’s Cognitive Constructivism</a:t>
            </a:r>
          </a:p>
          <a:p>
            <a:pPr algn="ctr"/>
            <a:endParaRPr lang="en-US" sz="1400" b="1" dirty="0"/>
          </a:p>
          <a:p>
            <a:pPr algn="ctr"/>
            <a:r>
              <a:rPr lang="en-US" sz="1200" dirty="0"/>
              <a:t> </a:t>
            </a:r>
            <a:r>
              <a:rPr lang="en-US" sz="1200" b="0" i="0" dirty="0">
                <a:effectLst/>
              </a:rPr>
              <a:t>Each phase is characterized by the acquisition of an ability – physical or mental – and only through successful completion of this phase can there be progression to the next stage.</a:t>
            </a:r>
            <a:endParaRPr lang="en-US" sz="1200" dirty="0">
              <a:cs typeface="Arial" panose="020B0604020202020204" pitchFamily="34" charset="0"/>
            </a:endParaRPr>
          </a:p>
          <a:p>
            <a:pPr algn="r"/>
            <a:r>
              <a:rPr lang="en-US" sz="900" b="0" i="0" dirty="0">
                <a:effectLst/>
              </a:rPr>
              <a:t>(Gillibrand, Lam &amp; O'Donnell, 2016)</a:t>
            </a:r>
            <a:endParaRPr lang="en-US" sz="900" dirty="0"/>
          </a:p>
          <a:p>
            <a:pPr algn="ctr"/>
            <a:r>
              <a:rPr lang="en-US" sz="1200" dirty="0"/>
              <a:t>These are the first two of four stages:</a:t>
            </a:r>
          </a:p>
          <a:p>
            <a:pPr algn="ctr"/>
            <a:endParaRPr lang="en-US" sz="1200" dirty="0"/>
          </a:p>
          <a:p>
            <a:pPr algn="ctr"/>
            <a:r>
              <a:rPr lang="en-US" sz="1200" b="1" dirty="0"/>
              <a:t>Sensorimotor stage</a:t>
            </a:r>
          </a:p>
          <a:p>
            <a:pPr algn="ctr"/>
            <a:r>
              <a:rPr lang="en-US" sz="1200" b="1" dirty="0"/>
              <a:t>0 – 2 years</a:t>
            </a:r>
          </a:p>
          <a:p>
            <a:pPr algn="ctr"/>
            <a:r>
              <a:rPr lang="en-US" sz="1200" dirty="0"/>
              <a:t>Intelligence is demonstrated through motor activity. Knowledge of the world is limited and based on physical interactions/experiences. Development of object permanence and separation anxiety. Language ability develops at the end of this stage.</a:t>
            </a:r>
          </a:p>
          <a:p>
            <a:pPr algn="ctr"/>
            <a:endParaRPr lang="en-US" sz="1200" dirty="0"/>
          </a:p>
          <a:p>
            <a:pPr algn="ctr"/>
            <a:r>
              <a:rPr lang="en-US" sz="1200" b="1" dirty="0"/>
              <a:t>Pre-operational stage</a:t>
            </a:r>
          </a:p>
          <a:p>
            <a:pPr algn="ctr"/>
            <a:r>
              <a:rPr lang="en-US" sz="1200" b="1" dirty="0"/>
              <a:t>2 – 7 years</a:t>
            </a:r>
          </a:p>
          <a:p>
            <a:pPr algn="ctr"/>
            <a:r>
              <a:rPr lang="en-US" sz="1200" b="1" dirty="0"/>
              <a:t> </a:t>
            </a:r>
            <a:r>
              <a:rPr lang="en-US" sz="1200" dirty="0"/>
              <a:t>Intelligence is demonstrated using symbols. Language use matures and memory and Imagination are developed. Thinking is done in a nonlogical, nonreversible manner. Egocentric thinking predominates.</a:t>
            </a:r>
          </a:p>
          <a:p>
            <a:pPr algn="r"/>
            <a:r>
              <a:rPr lang="en-US" sz="900" dirty="0"/>
              <a:t>(</a:t>
            </a:r>
            <a:r>
              <a:rPr lang="en-US" sz="900" dirty="0" err="1"/>
              <a:t>Huitt</a:t>
            </a:r>
            <a:r>
              <a:rPr lang="en-US" sz="900" dirty="0"/>
              <a:t> &amp; Hummel, 2003</a:t>
            </a:r>
            <a:r>
              <a:rPr lang="en-US" sz="800" dirty="0"/>
              <a:t>)</a:t>
            </a:r>
          </a:p>
          <a:p>
            <a:pPr algn="ctr"/>
            <a:endParaRPr lang="en-GB" sz="1200" dirty="0"/>
          </a:p>
        </p:txBody>
      </p:sp>
      <p:sp>
        <p:nvSpPr>
          <p:cNvPr id="14" name="CuadroTexto 13">
            <a:extLst>
              <a:ext uri="{FF2B5EF4-FFF2-40B4-BE49-F238E27FC236}">
                <a16:creationId xmlns:a16="http://schemas.microsoft.com/office/drawing/2014/main" id="{9D7AD010-D0C8-46D3-931D-C67A7F7EAB84}"/>
              </a:ext>
            </a:extLst>
          </p:cNvPr>
          <p:cNvSpPr txBox="1"/>
          <p:nvPr/>
        </p:nvSpPr>
        <p:spPr>
          <a:xfrm>
            <a:off x="4268951" y="1684362"/>
            <a:ext cx="3802644" cy="338554"/>
          </a:xfrm>
          <a:prstGeom prst="rect">
            <a:avLst/>
          </a:prstGeom>
          <a:noFill/>
        </p:spPr>
        <p:txBody>
          <a:bodyPr wrap="none" rtlCol="0">
            <a:spAutoFit/>
          </a:bodyPr>
          <a:lstStyle/>
          <a:p>
            <a:r>
              <a:rPr lang="en-US" sz="1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 e c o m </a:t>
            </a:r>
            <a:r>
              <a:rPr lang="en-US" sz="1600" b="1"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m</a:t>
            </a:r>
            <a:r>
              <a:rPr lang="en-US" sz="1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e n d e d   a c t </a:t>
            </a:r>
            <a:r>
              <a:rPr lang="en-US" sz="1600" b="1"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i</a:t>
            </a:r>
            <a:r>
              <a:rPr lang="en-US" sz="1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v </a:t>
            </a:r>
            <a:r>
              <a:rPr lang="en-US" sz="1600" b="1"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i</a:t>
            </a:r>
            <a:r>
              <a:rPr lang="en-US" sz="1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t </a:t>
            </a:r>
            <a:r>
              <a:rPr lang="en-US" sz="1600" b="1"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i</a:t>
            </a:r>
            <a:r>
              <a:rPr lang="en-US" sz="1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e s</a:t>
            </a:r>
            <a:endParaRPr lang="en-GB" sz="1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cxnSp>
        <p:nvCxnSpPr>
          <p:cNvPr id="20" name="Conector recto 19">
            <a:extLst>
              <a:ext uri="{FF2B5EF4-FFF2-40B4-BE49-F238E27FC236}">
                <a16:creationId xmlns:a16="http://schemas.microsoft.com/office/drawing/2014/main" id="{EB04A654-DF41-44E8-BA72-F4F0331D70F1}"/>
              </a:ext>
            </a:extLst>
          </p:cNvPr>
          <p:cNvCxnSpPr/>
          <p:nvPr/>
        </p:nvCxnSpPr>
        <p:spPr>
          <a:xfrm>
            <a:off x="0" y="2363513"/>
            <a:ext cx="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 name="Conector recto 3">
            <a:extLst>
              <a:ext uri="{FF2B5EF4-FFF2-40B4-BE49-F238E27FC236}">
                <a16:creationId xmlns:a16="http://schemas.microsoft.com/office/drawing/2014/main" id="{7F051D5F-E843-4F7C-8BD1-52D511881ACC}"/>
              </a:ext>
            </a:extLst>
          </p:cNvPr>
          <p:cNvCxnSpPr/>
          <p:nvPr/>
        </p:nvCxnSpPr>
        <p:spPr>
          <a:xfrm>
            <a:off x="138896" y="2419109"/>
            <a:ext cx="0" cy="0"/>
          </a:xfrm>
          <a:prstGeom prst="line">
            <a:avLst/>
          </a:prstGeom>
        </p:spPr>
        <p:style>
          <a:lnRef idx="1">
            <a:schemeClr val="accent1"/>
          </a:lnRef>
          <a:fillRef idx="0">
            <a:schemeClr val="accent1"/>
          </a:fillRef>
          <a:effectRef idx="0">
            <a:schemeClr val="accent1"/>
          </a:effectRef>
          <a:fontRef idx="minor">
            <a:schemeClr val="tx1"/>
          </a:fontRef>
        </p:style>
      </p:cxnSp>
      <p:sp>
        <p:nvSpPr>
          <p:cNvPr id="21" name="CuadroTexto 20">
            <a:extLst>
              <a:ext uri="{FF2B5EF4-FFF2-40B4-BE49-F238E27FC236}">
                <a16:creationId xmlns:a16="http://schemas.microsoft.com/office/drawing/2014/main" id="{22FFEB8E-1900-4F2D-A0E0-AFD5D9A5D8B0}"/>
              </a:ext>
            </a:extLst>
          </p:cNvPr>
          <p:cNvSpPr txBox="1"/>
          <p:nvPr/>
        </p:nvSpPr>
        <p:spPr>
          <a:xfrm>
            <a:off x="4981921" y="2339356"/>
            <a:ext cx="3032974" cy="938719"/>
          </a:xfrm>
          <a:prstGeom prst="rect">
            <a:avLst/>
          </a:prstGeom>
          <a:noFill/>
        </p:spPr>
        <p:txBody>
          <a:bodyPr wrap="square" rtlCol="0">
            <a:spAutoFit/>
          </a:bodyPr>
          <a:lstStyle/>
          <a:p>
            <a:pPr algn="ctr"/>
            <a:r>
              <a:rPr lang="en-US" sz="1100" b="1" dirty="0"/>
              <a:t>Sing and speak softly to your babies</a:t>
            </a:r>
          </a:p>
          <a:p>
            <a:pPr algn="ctr"/>
            <a:r>
              <a:rPr lang="en-US" sz="1100" b="1" dirty="0"/>
              <a:t>Show them shapes and colours</a:t>
            </a:r>
          </a:p>
          <a:p>
            <a:pPr algn="ctr"/>
            <a:r>
              <a:rPr lang="en-US" sz="1100" b="1" dirty="0"/>
              <a:t>Give them massages with baby lotion</a:t>
            </a:r>
          </a:p>
          <a:p>
            <a:pPr algn="ctr"/>
            <a:r>
              <a:rPr lang="en-US" sz="1100" b="1" dirty="0"/>
              <a:t>Use “this little piggy went to market” rhyme</a:t>
            </a:r>
          </a:p>
          <a:p>
            <a:pPr algn="ctr"/>
            <a:r>
              <a:rPr lang="en-US" sz="1100" b="1" dirty="0"/>
              <a:t>Play "Peekaboo" with them</a:t>
            </a:r>
            <a:endParaRPr lang="en-GB" sz="1100" b="1" dirty="0"/>
          </a:p>
        </p:txBody>
      </p:sp>
      <p:sp>
        <p:nvSpPr>
          <p:cNvPr id="22" name="CuadroTexto 21">
            <a:extLst>
              <a:ext uri="{FF2B5EF4-FFF2-40B4-BE49-F238E27FC236}">
                <a16:creationId xmlns:a16="http://schemas.microsoft.com/office/drawing/2014/main" id="{E51049CD-CC83-4781-9525-69CB317718D7}"/>
              </a:ext>
            </a:extLst>
          </p:cNvPr>
          <p:cNvSpPr txBox="1"/>
          <p:nvPr/>
        </p:nvSpPr>
        <p:spPr>
          <a:xfrm>
            <a:off x="3987339" y="2456656"/>
            <a:ext cx="914400" cy="646331"/>
          </a:xfrm>
          <a:prstGeom prst="rect">
            <a:avLst/>
          </a:prstGeom>
          <a:noFill/>
        </p:spPr>
        <p:txBody>
          <a:bodyPr wrap="square" rtlCol="0">
            <a:spAutoFit/>
          </a:bodyPr>
          <a:lstStyle/>
          <a:p>
            <a:pPr algn="ctr"/>
            <a:r>
              <a:rPr lang="en-GB" b="1" dirty="0"/>
              <a:t>0 – 1 year</a:t>
            </a:r>
          </a:p>
        </p:txBody>
      </p:sp>
      <p:sp>
        <p:nvSpPr>
          <p:cNvPr id="24" name="CuadroTexto 23">
            <a:extLst>
              <a:ext uri="{FF2B5EF4-FFF2-40B4-BE49-F238E27FC236}">
                <a16:creationId xmlns:a16="http://schemas.microsoft.com/office/drawing/2014/main" id="{F02FF4C0-590F-4055-9B7B-9323B0DC8328}"/>
              </a:ext>
            </a:extLst>
          </p:cNvPr>
          <p:cNvSpPr txBox="1"/>
          <p:nvPr/>
        </p:nvSpPr>
        <p:spPr>
          <a:xfrm>
            <a:off x="7451403" y="3314722"/>
            <a:ext cx="766568" cy="646331"/>
          </a:xfrm>
          <a:prstGeom prst="rect">
            <a:avLst/>
          </a:prstGeom>
          <a:noFill/>
        </p:spPr>
        <p:txBody>
          <a:bodyPr wrap="square">
            <a:spAutoFit/>
          </a:bodyPr>
          <a:lstStyle/>
          <a:p>
            <a:pPr algn="ctr"/>
            <a:r>
              <a:rPr lang="en-GB" b="1" dirty="0"/>
              <a:t>1 - 2 years</a:t>
            </a:r>
          </a:p>
        </p:txBody>
      </p:sp>
      <p:sp>
        <p:nvSpPr>
          <p:cNvPr id="25" name="CuadroTexto 24">
            <a:extLst>
              <a:ext uri="{FF2B5EF4-FFF2-40B4-BE49-F238E27FC236}">
                <a16:creationId xmlns:a16="http://schemas.microsoft.com/office/drawing/2014/main" id="{B9DE62A3-7AA0-4320-ABDE-9CC4CCC170F8}"/>
              </a:ext>
            </a:extLst>
          </p:cNvPr>
          <p:cNvSpPr txBox="1"/>
          <p:nvPr/>
        </p:nvSpPr>
        <p:spPr>
          <a:xfrm>
            <a:off x="3784480" y="3255590"/>
            <a:ext cx="3617657" cy="769441"/>
          </a:xfrm>
          <a:prstGeom prst="rect">
            <a:avLst/>
          </a:prstGeom>
          <a:noFill/>
        </p:spPr>
        <p:txBody>
          <a:bodyPr wrap="square" rtlCol="0">
            <a:spAutoFit/>
          </a:bodyPr>
          <a:lstStyle/>
          <a:p>
            <a:pPr algn="ctr"/>
            <a:r>
              <a:rPr lang="en-US" sz="1100" b="1" dirty="0"/>
              <a:t>Games with water, sand, plasticine</a:t>
            </a:r>
          </a:p>
          <a:p>
            <a:pPr algn="ctr"/>
            <a:r>
              <a:rPr lang="en-US" sz="1100" b="1" dirty="0"/>
              <a:t>Stack blocks. Partially hide a toy for them to find </a:t>
            </a:r>
          </a:p>
          <a:p>
            <a:pPr algn="ctr"/>
            <a:r>
              <a:rPr lang="en-US" sz="1100" b="1" dirty="0"/>
              <a:t>Search a series of common objects around the house</a:t>
            </a:r>
          </a:p>
          <a:p>
            <a:pPr algn="ctr"/>
            <a:r>
              <a:rPr lang="en-US" sz="1100" b="1" dirty="0"/>
              <a:t>Copy gestures and movements, alternating the leader</a:t>
            </a:r>
            <a:endParaRPr lang="en-GB" sz="1100" b="1" dirty="0"/>
          </a:p>
        </p:txBody>
      </p:sp>
      <p:sp>
        <p:nvSpPr>
          <p:cNvPr id="27" name="CuadroTexto 26">
            <a:extLst>
              <a:ext uri="{FF2B5EF4-FFF2-40B4-BE49-F238E27FC236}">
                <a16:creationId xmlns:a16="http://schemas.microsoft.com/office/drawing/2014/main" id="{F2E941A2-D996-4941-840F-4009BD43D593}"/>
              </a:ext>
            </a:extLst>
          </p:cNvPr>
          <p:cNvSpPr txBox="1"/>
          <p:nvPr/>
        </p:nvSpPr>
        <p:spPr>
          <a:xfrm>
            <a:off x="3921023" y="4212623"/>
            <a:ext cx="948908" cy="646331"/>
          </a:xfrm>
          <a:prstGeom prst="rect">
            <a:avLst/>
          </a:prstGeom>
          <a:noFill/>
        </p:spPr>
        <p:txBody>
          <a:bodyPr wrap="square">
            <a:spAutoFit/>
          </a:bodyPr>
          <a:lstStyle/>
          <a:p>
            <a:pPr algn="ctr"/>
            <a:r>
              <a:rPr lang="en-GB" b="1" dirty="0"/>
              <a:t>2 - 3 years</a:t>
            </a:r>
          </a:p>
        </p:txBody>
      </p:sp>
      <p:sp>
        <p:nvSpPr>
          <p:cNvPr id="29" name="CuadroTexto 28">
            <a:extLst>
              <a:ext uri="{FF2B5EF4-FFF2-40B4-BE49-F238E27FC236}">
                <a16:creationId xmlns:a16="http://schemas.microsoft.com/office/drawing/2014/main" id="{73261095-6763-4B5E-AEF1-218A62790062}"/>
              </a:ext>
            </a:extLst>
          </p:cNvPr>
          <p:cNvSpPr txBox="1"/>
          <p:nvPr/>
        </p:nvSpPr>
        <p:spPr>
          <a:xfrm>
            <a:off x="4643007" y="4060446"/>
            <a:ext cx="3581167" cy="1384995"/>
          </a:xfrm>
          <a:prstGeom prst="rect">
            <a:avLst/>
          </a:prstGeom>
          <a:noFill/>
        </p:spPr>
        <p:txBody>
          <a:bodyPr wrap="square" rtlCol="0">
            <a:spAutoFit/>
          </a:bodyPr>
          <a:lstStyle/>
          <a:p>
            <a:pPr algn="ctr"/>
            <a:r>
              <a:rPr lang="en-US" sz="1200" b="1" dirty="0"/>
              <a:t>Crafts, painting, drawing</a:t>
            </a:r>
          </a:p>
          <a:p>
            <a:pPr algn="ctr"/>
            <a:r>
              <a:rPr lang="en-US" sz="1200" b="1" dirty="0"/>
              <a:t>Divide objects by type (animal, food, by colours etc.)</a:t>
            </a:r>
          </a:p>
          <a:p>
            <a:pPr algn="ctr"/>
            <a:r>
              <a:rPr lang="en-US" sz="1200" b="1" dirty="0"/>
              <a:t>Bowling (with plastic bottles and softball)</a:t>
            </a:r>
          </a:p>
          <a:p>
            <a:pPr algn="ctr"/>
            <a:r>
              <a:rPr lang="en-US" sz="1200" b="1" dirty="0"/>
              <a:t>Give them the option to choose </a:t>
            </a:r>
          </a:p>
          <a:p>
            <a:pPr algn="ctr"/>
            <a:r>
              <a:rPr lang="en-US" sz="1200" b="1" dirty="0"/>
              <a:t>(clothes to wear, fruit to eat, etc.) </a:t>
            </a:r>
          </a:p>
          <a:p>
            <a:pPr algn="ctr"/>
            <a:endParaRPr lang="en-US" sz="1200" dirty="0"/>
          </a:p>
          <a:p>
            <a:endParaRPr lang="en-GB" sz="1200" dirty="0"/>
          </a:p>
        </p:txBody>
      </p:sp>
      <p:sp>
        <p:nvSpPr>
          <p:cNvPr id="31" name="CuadroTexto 30">
            <a:extLst>
              <a:ext uri="{FF2B5EF4-FFF2-40B4-BE49-F238E27FC236}">
                <a16:creationId xmlns:a16="http://schemas.microsoft.com/office/drawing/2014/main" id="{26D00941-E16F-4CC7-A463-0F6C7713034A}"/>
              </a:ext>
            </a:extLst>
          </p:cNvPr>
          <p:cNvSpPr txBox="1"/>
          <p:nvPr/>
        </p:nvSpPr>
        <p:spPr>
          <a:xfrm>
            <a:off x="7437018" y="5087880"/>
            <a:ext cx="836615" cy="646331"/>
          </a:xfrm>
          <a:prstGeom prst="rect">
            <a:avLst/>
          </a:prstGeom>
          <a:noFill/>
        </p:spPr>
        <p:txBody>
          <a:bodyPr wrap="square">
            <a:spAutoFit/>
          </a:bodyPr>
          <a:lstStyle/>
          <a:p>
            <a:pPr algn="ctr"/>
            <a:r>
              <a:rPr lang="en-GB" b="1" dirty="0"/>
              <a:t>3 - 4 years</a:t>
            </a:r>
          </a:p>
        </p:txBody>
      </p:sp>
      <p:sp>
        <p:nvSpPr>
          <p:cNvPr id="33" name="CuadroTexto 32">
            <a:extLst>
              <a:ext uri="{FF2B5EF4-FFF2-40B4-BE49-F238E27FC236}">
                <a16:creationId xmlns:a16="http://schemas.microsoft.com/office/drawing/2014/main" id="{112097F4-7DF1-4F6D-BBED-EDE1F82D00B8}"/>
              </a:ext>
            </a:extLst>
          </p:cNvPr>
          <p:cNvSpPr txBox="1"/>
          <p:nvPr/>
        </p:nvSpPr>
        <p:spPr>
          <a:xfrm>
            <a:off x="3971709" y="5898790"/>
            <a:ext cx="707950" cy="646331"/>
          </a:xfrm>
          <a:prstGeom prst="rect">
            <a:avLst/>
          </a:prstGeom>
          <a:noFill/>
        </p:spPr>
        <p:txBody>
          <a:bodyPr wrap="square">
            <a:spAutoFit/>
          </a:bodyPr>
          <a:lstStyle/>
          <a:p>
            <a:pPr algn="ctr"/>
            <a:r>
              <a:rPr lang="en-GB" b="1" dirty="0"/>
              <a:t>4 – 5 years</a:t>
            </a:r>
          </a:p>
        </p:txBody>
      </p:sp>
      <p:sp>
        <p:nvSpPr>
          <p:cNvPr id="34" name="CuadroTexto 33">
            <a:extLst>
              <a:ext uri="{FF2B5EF4-FFF2-40B4-BE49-F238E27FC236}">
                <a16:creationId xmlns:a16="http://schemas.microsoft.com/office/drawing/2014/main" id="{73EE968C-B560-479B-A923-28D7B282994D}"/>
              </a:ext>
            </a:extLst>
          </p:cNvPr>
          <p:cNvSpPr txBox="1"/>
          <p:nvPr/>
        </p:nvSpPr>
        <p:spPr>
          <a:xfrm>
            <a:off x="3823021" y="5065374"/>
            <a:ext cx="3927615" cy="646331"/>
          </a:xfrm>
          <a:prstGeom prst="rect">
            <a:avLst/>
          </a:prstGeom>
          <a:noFill/>
        </p:spPr>
        <p:txBody>
          <a:bodyPr wrap="none" rtlCol="0">
            <a:spAutoFit/>
          </a:bodyPr>
          <a:lstStyle/>
          <a:p>
            <a:pPr algn="ctr"/>
            <a:r>
              <a:rPr lang="en-GB" sz="1200" b="1" dirty="0"/>
              <a:t>Puzzles, Matching shapes, Throwing games like Hopscotch </a:t>
            </a:r>
          </a:p>
          <a:p>
            <a:pPr algn="ctr"/>
            <a:r>
              <a:rPr lang="en-US" sz="1200" b="1" dirty="0"/>
              <a:t>Let them help you with simple household chores</a:t>
            </a:r>
            <a:endParaRPr lang="en-GB" sz="1200" b="1" dirty="0"/>
          </a:p>
          <a:p>
            <a:pPr algn="ctr"/>
            <a:r>
              <a:rPr lang="en-US" sz="1200" b="1" dirty="0"/>
              <a:t>Encourage them to play with other children</a:t>
            </a:r>
            <a:endParaRPr lang="en-GB" sz="1200" b="1" dirty="0"/>
          </a:p>
        </p:txBody>
      </p:sp>
      <p:sp>
        <p:nvSpPr>
          <p:cNvPr id="35" name="CuadroTexto 34">
            <a:extLst>
              <a:ext uri="{FF2B5EF4-FFF2-40B4-BE49-F238E27FC236}">
                <a16:creationId xmlns:a16="http://schemas.microsoft.com/office/drawing/2014/main" id="{E445F384-8E8B-4798-A007-9A16F861102F}"/>
              </a:ext>
            </a:extLst>
          </p:cNvPr>
          <p:cNvSpPr txBox="1"/>
          <p:nvPr/>
        </p:nvSpPr>
        <p:spPr>
          <a:xfrm>
            <a:off x="4484660" y="5760050"/>
            <a:ext cx="3897862" cy="830997"/>
          </a:xfrm>
          <a:prstGeom prst="rect">
            <a:avLst/>
          </a:prstGeom>
          <a:noFill/>
        </p:spPr>
        <p:txBody>
          <a:bodyPr wrap="none" rtlCol="0">
            <a:spAutoFit/>
          </a:bodyPr>
          <a:lstStyle/>
          <a:p>
            <a:pPr algn="ctr"/>
            <a:r>
              <a:rPr lang="en-US" sz="1200" b="1" dirty="0"/>
              <a:t>Encourage your child to talk about their emotions </a:t>
            </a:r>
          </a:p>
          <a:p>
            <a:pPr algn="ctr"/>
            <a:r>
              <a:rPr lang="en-US" sz="1200" b="1" dirty="0"/>
              <a:t>and listen to yours, Choose an even number of toys </a:t>
            </a:r>
          </a:p>
          <a:p>
            <a:pPr algn="ctr"/>
            <a:r>
              <a:rPr lang="en-US" sz="1200" b="1" dirty="0"/>
              <a:t>and ask to distribute them equally between them and you</a:t>
            </a:r>
          </a:p>
          <a:p>
            <a:pPr algn="ctr"/>
            <a:r>
              <a:rPr lang="en-US" sz="1200" b="1" dirty="0"/>
              <a:t>Use costumes and face paint to act out a story or song</a:t>
            </a:r>
            <a:endParaRPr lang="en-GB" sz="1200" b="1" dirty="0"/>
          </a:p>
        </p:txBody>
      </p:sp>
    </p:spTree>
    <p:extLst>
      <p:ext uri="{BB962C8B-B14F-4D97-AF65-F5344CB8AC3E}">
        <p14:creationId xmlns:p14="http://schemas.microsoft.com/office/powerpoint/2010/main" val="23660300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0BCF9013-5C48-4743-92FD-F1C6B2364FE3}"/>
              </a:ext>
            </a:extLst>
          </p:cNvPr>
          <p:cNvSpPr txBox="1"/>
          <p:nvPr/>
        </p:nvSpPr>
        <p:spPr>
          <a:xfrm>
            <a:off x="0" y="134035"/>
            <a:ext cx="12105774" cy="6848029"/>
          </a:xfrm>
          <a:prstGeom prst="rect">
            <a:avLst/>
          </a:prstGeom>
          <a:noFill/>
        </p:spPr>
        <p:txBody>
          <a:bodyPr wrap="square">
            <a:spAutoFit/>
          </a:bodyPr>
          <a:lstStyle/>
          <a:p>
            <a:pPr marL="171450" indent="-171450">
              <a:buFont typeface="Arial" panose="020B0604020202020204" pitchFamily="34" charset="0"/>
              <a:buChar char="•"/>
            </a:pPr>
            <a:endParaRPr lang="en-GB" sz="900" dirty="0"/>
          </a:p>
          <a:p>
            <a:pPr algn="ctr"/>
            <a:r>
              <a:rPr lang="en-GB" sz="900" b="1" u="sng" dirty="0"/>
              <a:t>BIBLIOGRAPHY AND ANOTATIONS</a:t>
            </a:r>
          </a:p>
          <a:p>
            <a:pPr marL="171450" indent="-171450">
              <a:buFont typeface="Arial" panose="020B0604020202020204" pitchFamily="34" charset="0"/>
              <a:buChar char="•"/>
            </a:pPr>
            <a:endParaRPr lang="en-GB" sz="900" dirty="0"/>
          </a:p>
          <a:p>
            <a:pPr marL="171450" indent="-171450">
              <a:buFont typeface="Arial" panose="020B0604020202020204" pitchFamily="34" charset="0"/>
              <a:buChar char="•"/>
            </a:pPr>
            <a:r>
              <a:rPr lang="en-GB" sz="900" dirty="0"/>
              <a:t>Boyd &amp; Bee (2013) </a:t>
            </a:r>
            <a:r>
              <a:rPr lang="en-GB" sz="900" i="1" dirty="0"/>
              <a:t>Lifespan Development</a:t>
            </a:r>
            <a:r>
              <a:rPr lang="en-GB" sz="900" dirty="0"/>
              <a:t>, Pearson education, P. 36/37</a:t>
            </a:r>
          </a:p>
          <a:p>
            <a:r>
              <a:rPr lang="en-GB" sz="900" dirty="0"/>
              <a:t> </a:t>
            </a:r>
            <a:r>
              <a:rPr lang="en-US" sz="900" dirty="0"/>
              <a:t>This book for undergraduate courses in human development / lifespan development provides robust applications, integrated learning objectives, and assessment. The author clearly explains the characteristics of the development which has been helpful to express them in this poster. In addition, it is quite current, since it has been published only 8 years ago.</a:t>
            </a:r>
            <a:endParaRPr lang="en-GB" sz="900" dirty="0"/>
          </a:p>
          <a:p>
            <a:pPr marL="171450" indent="-171450">
              <a:buFont typeface="Arial" panose="020B0604020202020204" pitchFamily="34" charset="0"/>
              <a:buChar char="•"/>
            </a:pPr>
            <a:endParaRPr lang="en-GB" sz="900" dirty="0"/>
          </a:p>
          <a:p>
            <a:pPr marL="171450" indent="-171450">
              <a:buFont typeface="Arial" panose="020B0604020202020204" pitchFamily="34" charset="0"/>
              <a:buChar char="•"/>
            </a:pPr>
            <a:r>
              <a:rPr lang="en-GB" sz="900" dirty="0"/>
              <a:t>Cherry, K. (2020) </a:t>
            </a:r>
            <a:r>
              <a:rPr lang="en-US" sz="900" b="0" i="1" dirty="0">
                <a:solidFill>
                  <a:srgbClr val="212121"/>
                </a:solidFill>
                <a:effectLst/>
              </a:rPr>
              <a:t>Erik Erikson's Stages of Psychosocial Development</a:t>
            </a:r>
            <a:r>
              <a:rPr lang="en-US" sz="900" b="0" dirty="0">
                <a:solidFill>
                  <a:srgbClr val="212121"/>
                </a:solidFill>
                <a:effectLst/>
              </a:rPr>
              <a:t>. </a:t>
            </a:r>
            <a:r>
              <a:rPr lang="en-US" sz="900" b="0" i="0" dirty="0">
                <a:solidFill>
                  <a:srgbClr val="212121"/>
                </a:solidFill>
                <a:effectLst/>
              </a:rPr>
              <a:t>Available at: https://www.verywellmind.com/erik-eriksons-stages-of-psychosocial-development-2795740/ (Accessed: February 2021)</a:t>
            </a:r>
          </a:p>
          <a:p>
            <a:r>
              <a:rPr lang="en-US" sz="900" dirty="0">
                <a:solidFill>
                  <a:srgbClr val="212121"/>
                </a:solidFill>
              </a:rPr>
              <a:t>This article explains E. Erikson's Psychosocial theory and compares it with the ideas of Sigmund Freud. The author is an Educational consultant and speaker focused on helping students learn and enjoy psychology. She is a psychosocial rehabilitation specialist, helped children suffering from emotional disturbances to overcome maladaptive behaviors. The article was published in 2020, so the information is current.</a:t>
            </a:r>
          </a:p>
          <a:p>
            <a:endParaRPr lang="en-US" sz="900" dirty="0">
              <a:solidFill>
                <a:srgbClr val="212121"/>
              </a:solidFill>
            </a:endParaRPr>
          </a:p>
          <a:p>
            <a:pPr marL="171450" indent="-171450">
              <a:buFont typeface="Arial" panose="020B0604020202020204" pitchFamily="34" charset="0"/>
              <a:buChar char="•"/>
            </a:pPr>
            <a:r>
              <a:rPr lang="en-GB" sz="900" i="0" dirty="0">
                <a:solidFill>
                  <a:srgbClr val="333333"/>
                </a:solidFill>
                <a:effectLst/>
              </a:rPr>
              <a:t>Clayton, V. (1975) </a:t>
            </a:r>
            <a:r>
              <a:rPr lang="en-US" sz="900" i="1" dirty="0">
                <a:solidFill>
                  <a:srgbClr val="333333"/>
                </a:solidFill>
                <a:effectLst/>
              </a:rPr>
              <a:t>Erikson’s Theory of Human Development as it Applies to the Aged: Wisdom as Contradictive Cognition. </a:t>
            </a:r>
            <a:r>
              <a:rPr lang="en-US" sz="900" dirty="0">
                <a:solidFill>
                  <a:srgbClr val="333333"/>
                </a:solidFill>
                <a:effectLst/>
              </a:rPr>
              <a:t>Available at: </a:t>
            </a:r>
            <a:r>
              <a:rPr lang="en-GB" sz="900" b="0" i="0" dirty="0">
                <a:solidFill>
                  <a:srgbClr val="333333"/>
                </a:solidFill>
                <a:effectLst/>
              </a:rPr>
              <a:t>https://doi.org/10.1159/000271479 (Accessed: March 2021)</a:t>
            </a:r>
          </a:p>
          <a:p>
            <a:r>
              <a:rPr lang="en-US" sz="900" b="0" i="0" dirty="0">
                <a:solidFill>
                  <a:srgbClr val="333333"/>
                </a:solidFill>
                <a:effectLst/>
              </a:rPr>
              <a:t>The author, affiliated with </a:t>
            </a:r>
            <a:r>
              <a:rPr lang="en-GB" sz="900" b="0" i="0" dirty="0">
                <a:solidFill>
                  <a:srgbClr val="333333"/>
                </a:solidFill>
                <a:effectLst/>
              </a:rPr>
              <a:t>University of Southern California, explains </a:t>
            </a:r>
            <a:r>
              <a:rPr lang="en-US" sz="900" b="0" i="0" dirty="0">
                <a:solidFill>
                  <a:srgbClr val="333333"/>
                </a:solidFill>
                <a:effectLst/>
              </a:rPr>
              <a:t>the Erikson theory compares with other existing theories and shares his conclusions with the reader. </a:t>
            </a:r>
            <a:r>
              <a:rPr lang="en-US" sz="900" dirty="0">
                <a:solidFill>
                  <a:srgbClr val="333333"/>
                </a:solidFill>
              </a:rPr>
              <a:t>His</a:t>
            </a:r>
            <a:r>
              <a:rPr lang="en-US" sz="900" b="0" i="0" dirty="0">
                <a:solidFill>
                  <a:srgbClr val="333333"/>
                </a:solidFill>
                <a:effectLst/>
              </a:rPr>
              <a:t> </a:t>
            </a:r>
            <a:r>
              <a:rPr lang="en-US" sz="900" dirty="0">
                <a:solidFill>
                  <a:srgbClr val="333333"/>
                </a:solidFill>
              </a:rPr>
              <a:t>detailed publication has helped me to opt for this theory to present in my poster.</a:t>
            </a:r>
            <a:endParaRPr lang="en-US" sz="900" i="1" dirty="0">
              <a:solidFill>
                <a:srgbClr val="333333"/>
              </a:solidFill>
            </a:endParaRPr>
          </a:p>
          <a:p>
            <a:endParaRPr lang="en-US" sz="900" b="0" i="0" dirty="0">
              <a:solidFill>
                <a:srgbClr val="212121"/>
              </a:solidFill>
              <a:effectLst/>
            </a:endParaRPr>
          </a:p>
          <a:p>
            <a:pPr marL="171450" indent="-171450">
              <a:buFont typeface="Arial" panose="020B0604020202020204" pitchFamily="34" charset="0"/>
              <a:buChar char="•"/>
            </a:pPr>
            <a:r>
              <a:rPr lang="en-US" sz="900" b="0" i="0" dirty="0">
                <a:effectLst/>
              </a:rPr>
              <a:t>Gillibrand, R., Lam, V. and O'Donnell, V. (2016) </a:t>
            </a:r>
            <a:r>
              <a:rPr lang="en-US" sz="900" b="0" i="1" dirty="0">
                <a:effectLst/>
              </a:rPr>
              <a:t>Developmental Psychology</a:t>
            </a:r>
            <a:r>
              <a:rPr lang="en-US" sz="900" b="0" i="0" dirty="0">
                <a:effectLst/>
              </a:rPr>
              <a:t>, Pearson Education</a:t>
            </a:r>
            <a:r>
              <a:rPr lang="en-GB" sz="900" b="0" i="0" dirty="0">
                <a:effectLst/>
              </a:rPr>
              <a:t>.</a:t>
            </a:r>
            <a:endParaRPr lang="en-GB" sz="900" dirty="0"/>
          </a:p>
          <a:p>
            <a:r>
              <a:rPr lang="en-US" sz="900" b="0" i="0" dirty="0">
                <a:effectLst/>
              </a:rPr>
              <a:t>This book, suggested by the Library of the University of Wales Trinity Saint Davis, covers all aspects of psychological development across the lifespan, from birth through childhood and adolescence, and into adulthood. It has been helpful in introducing me to the basics of developmental psychology.</a:t>
            </a:r>
          </a:p>
          <a:p>
            <a:endParaRPr lang="en-US" sz="900" b="0" i="0" dirty="0">
              <a:effectLst/>
            </a:endParaRPr>
          </a:p>
          <a:p>
            <a:pPr marL="171450" indent="-171450">
              <a:buFont typeface="Arial" panose="020B0604020202020204" pitchFamily="34" charset="0"/>
              <a:buChar char="•"/>
            </a:pPr>
            <a:r>
              <a:rPr lang="en-US" sz="900" dirty="0" err="1"/>
              <a:t>Huitt</a:t>
            </a:r>
            <a:r>
              <a:rPr lang="en-US" sz="900" dirty="0"/>
              <a:t>, W. &amp; Hummel, J. (2003) </a:t>
            </a:r>
            <a:r>
              <a:rPr lang="en-US" sz="900" i="1" dirty="0"/>
              <a:t>Piaget’s theory of Cognitive development. </a:t>
            </a:r>
            <a:r>
              <a:rPr lang="en-US" sz="900" dirty="0"/>
              <a:t>Educational Psychology Interactive. Valdosta, GA.</a:t>
            </a:r>
          </a:p>
          <a:p>
            <a:r>
              <a:rPr lang="en-US" sz="900" dirty="0"/>
              <a:t>This article details the different stages of development outlined by Jean Piaget (1896-1980) considered by the author as one of the most influential researchers of the 20th century. Having been contrasted with other information resources, I trust that the data is correct and useful to be displayed on my poster.</a:t>
            </a:r>
          </a:p>
          <a:p>
            <a:pPr marL="171450" indent="-171450">
              <a:buFont typeface="Arial" panose="020B0604020202020204" pitchFamily="34" charset="0"/>
              <a:buChar char="•"/>
            </a:pPr>
            <a:endParaRPr lang="en-GB" sz="900" dirty="0"/>
          </a:p>
          <a:p>
            <a:pPr marL="171450" indent="-171450">
              <a:buFont typeface="Arial" panose="020B0604020202020204" pitchFamily="34" charset="0"/>
              <a:buChar char="•"/>
            </a:pPr>
            <a:r>
              <a:rPr lang="en-US" sz="900" dirty="0"/>
              <a:t>McLoughlin, C. &amp; Oliver, R. (1998) </a:t>
            </a:r>
            <a:r>
              <a:rPr lang="en-US" sz="900" i="1" dirty="0"/>
              <a:t>Maximizing the language and learning link in computer learning environments.</a:t>
            </a:r>
            <a:r>
              <a:rPr lang="en-US" sz="900" dirty="0"/>
              <a:t> British Journal of Educational Technology, 29(2), 125-136.</a:t>
            </a:r>
          </a:p>
          <a:p>
            <a:r>
              <a:rPr lang="en-US" sz="900" b="0" i="0" dirty="0">
                <a:solidFill>
                  <a:srgbClr val="1C1D1E"/>
                </a:solidFill>
                <a:effectLst/>
              </a:rPr>
              <a:t>Catherine McLoughlin, affiliate with the School of Library and Information Science, Australia,</a:t>
            </a:r>
            <a:r>
              <a:rPr lang="en-US" sz="900" dirty="0">
                <a:solidFill>
                  <a:srgbClr val="1C1D1E"/>
                </a:solidFill>
              </a:rPr>
              <a:t> </a:t>
            </a:r>
            <a:r>
              <a:rPr lang="en-US" sz="900" b="0" i="0" dirty="0">
                <a:solidFill>
                  <a:srgbClr val="1C1D1E"/>
                </a:solidFill>
                <a:effectLst/>
              </a:rPr>
              <a:t>recognizes in this article the social role of the computer, and supports the view that computers can be used to facilitate learning through language. This is a current resource to support children's learning.</a:t>
            </a:r>
            <a:endParaRPr lang="en-US" sz="900" dirty="0"/>
          </a:p>
          <a:p>
            <a:pPr marL="171450" indent="-171450">
              <a:buFont typeface="Arial" panose="020B0604020202020204" pitchFamily="34" charset="0"/>
              <a:buChar char="•"/>
            </a:pPr>
            <a:endParaRPr lang="en-US" sz="900" dirty="0"/>
          </a:p>
          <a:p>
            <a:pPr marL="171450" indent="-171450">
              <a:buFont typeface="Arial" panose="020B0604020202020204" pitchFamily="34" charset="0"/>
              <a:buChar char="•"/>
            </a:pPr>
            <a:r>
              <a:rPr lang="en-US" sz="900" dirty="0"/>
              <a:t>MOM365, </a:t>
            </a:r>
            <a:r>
              <a:rPr lang="en-US" sz="900" i="1" dirty="0">
                <a:effectLst/>
              </a:rPr>
              <a:t>10 Fun Activities to Do with Your 3-5 Years Old.</a:t>
            </a:r>
            <a:r>
              <a:rPr lang="en-US" sz="900" i="0" dirty="0">
                <a:effectLst/>
              </a:rPr>
              <a:t> Available at: https://www.mom365.com/preschool/development/10-fun-activities-to-do-with-your-preschooler/ (Accessed: March 2021)</a:t>
            </a:r>
          </a:p>
          <a:p>
            <a:r>
              <a:rPr lang="en-US" sz="900" i="0" dirty="0">
                <a:effectLst/>
              </a:rPr>
              <a:t>Despite being a website, and not a book or academic article, the ideas presented in this activity guide are based on knowledge about children's development and their abilities and needs according to their age. I have found very interesting suggestions to be shared on my poster.</a:t>
            </a:r>
          </a:p>
          <a:p>
            <a:pPr marL="171450" indent="-171450">
              <a:buFont typeface="Arial" panose="020B0604020202020204" pitchFamily="34" charset="0"/>
              <a:buChar char="•"/>
            </a:pPr>
            <a:endParaRPr lang="en-US" sz="900" dirty="0"/>
          </a:p>
          <a:p>
            <a:pPr marL="171450" indent="-171450">
              <a:buFont typeface="Arial" panose="020B0604020202020204" pitchFamily="34" charset="0"/>
              <a:buChar char="•"/>
            </a:pPr>
            <a:r>
              <a:rPr lang="en-US" sz="900" dirty="0"/>
              <a:t>Sitters.com.uk, </a:t>
            </a:r>
            <a:r>
              <a:rPr lang="en-US" sz="900" i="1" dirty="0">
                <a:effectLst/>
              </a:rPr>
              <a:t>The 15 Best Activities for Children to Help Them Learn Through Play. </a:t>
            </a:r>
            <a:r>
              <a:rPr lang="en-US" sz="900" dirty="0">
                <a:effectLst/>
              </a:rPr>
              <a:t>Available at: https://www.sitters.co.uk/blog/the-15-best-activities-for-children-to-help-them-learn-through-play.aspx (Accessed February 2021)</a:t>
            </a:r>
          </a:p>
          <a:p>
            <a:r>
              <a:rPr lang="en-US" sz="900" dirty="0">
                <a:effectLst/>
              </a:rPr>
              <a:t>Despite being a website, and not a book or academic article, the ideas presented in this activity guide are based on knowledge about children's development and their abilities and needs according to their age. I have found very interesting suggestions to be shared on my poster.</a:t>
            </a:r>
          </a:p>
          <a:p>
            <a:pPr marL="171450" indent="-171450">
              <a:buFont typeface="Arial" panose="020B0604020202020204" pitchFamily="34" charset="0"/>
              <a:buChar char="•"/>
            </a:pPr>
            <a:endParaRPr lang="en-US" sz="900" i="0" dirty="0">
              <a:effectLst/>
            </a:endParaRPr>
          </a:p>
          <a:p>
            <a:pPr marL="171450" indent="-171450">
              <a:buFont typeface="Arial" panose="020B0604020202020204" pitchFamily="34" charset="0"/>
              <a:buChar char="•"/>
            </a:pPr>
            <a:r>
              <a:rPr lang="en-US" sz="900" i="0" dirty="0">
                <a:effectLst/>
              </a:rPr>
              <a:t>Schoolhouse, </a:t>
            </a:r>
            <a:r>
              <a:rPr lang="en-US" sz="900" i="1" dirty="0">
                <a:effectLst/>
              </a:rPr>
              <a:t>What Is Heuristic Play and Why Is It Good for our children.</a:t>
            </a:r>
            <a:r>
              <a:rPr lang="en-US" sz="900" i="0" dirty="0">
                <a:effectLst/>
              </a:rPr>
              <a:t> Available at: https://schoolhouse-daycare.co.uk/blog/heuristic-play/ (Accessed: March 2021)</a:t>
            </a:r>
          </a:p>
          <a:p>
            <a:r>
              <a:rPr lang="en-US" sz="900" i="0" dirty="0">
                <a:effectLst/>
              </a:rPr>
              <a:t>This article has helped me understand what Heuristic play is, and the importance it has in the development of the imagination and creativity of children during their development. Before including it in my poster, I have had the opportunity to experience it with my own son, and the results agree with theory.</a:t>
            </a:r>
          </a:p>
          <a:p>
            <a:pPr marL="171450" indent="-171450">
              <a:buFont typeface="Arial" panose="020B0604020202020204" pitchFamily="34" charset="0"/>
              <a:buChar char="•"/>
            </a:pPr>
            <a:endParaRPr lang="en-US" sz="900" dirty="0"/>
          </a:p>
          <a:p>
            <a:pPr marL="171450" indent="-171450">
              <a:buFont typeface="Arial" panose="020B0604020202020204" pitchFamily="34" charset="0"/>
              <a:buChar char="•"/>
            </a:pPr>
            <a:r>
              <a:rPr lang="en-US" sz="900" dirty="0"/>
              <a:t>Sprouts (2018) </a:t>
            </a:r>
            <a:r>
              <a:rPr lang="en-US" sz="900" b="0" i="1" dirty="0">
                <a:effectLst/>
                <a:cs typeface="Arial" panose="020B0604020202020204" pitchFamily="34" charset="0"/>
              </a:rPr>
              <a:t>Piaget's Theory of Cognitive Development </a:t>
            </a:r>
            <a:r>
              <a:rPr lang="en-US" sz="900" b="0" dirty="0">
                <a:effectLst/>
                <a:cs typeface="Arial" panose="020B0604020202020204" pitchFamily="34" charset="0"/>
              </a:rPr>
              <a:t>[video]. Available at: https://www.youtube.com/watch?v=IhcgYgx7aAA/ (Accessed: February 2021)</a:t>
            </a:r>
          </a:p>
          <a:p>
            <a:r>
              <a:rPr lang="en-US" sz="900" b="0" dirty="0">
                <a:effectLst/>
                <a:cs typeface="Arial" panose="020B0604020202020204" pitchFamily="34" charset="0"/>
              </a:rPr>
              <a:t>This video, despite being based on not so reliable sources (such as Wikipedia) shows in a simple and graphical way the different stages of development according to </a:t>
            </a:r>
            <a:r>
              <a:rPr lang="en-US" sz="900" dirty="0">
                <a:cs typeface="Arial" panose="020B0604020202020204" pitchFamily="34" charset="0"/>
              </a:rPr>
              <a:t>Piaget’s </a:t>
            </a:r>
            <a:r>
              <a:rPr lang="en-US" sz="900" b="0" dirty="0">
                <a:effectLst/>
                <a:cs typeface="Arial" panose="020B0604020202020204" pitchFamily="34" charset="0"/>
              </a:rPr>
              <a:t>theory. This has helped me to have a clear understanding of the development process that human beings go through.</a:t>
            </a:r>
          </a:p>
          <a:p>
            <a:pPr marL="171450" indent="-171450">
              <a:buFont typeface="Arial" panose="020B0604020202020204" pitchFamily="34" charset="0"/>
              <a:buChar char="•"/>
            </a:pPr>
            <a:endParaRPr lang="en-US" sz="900" dirty="0"/>
          </a:p>
          <a:p>
            <a:pPr marL="171450" indent="-171450">
              <a:buFont typeface="Arial" panose="020B0604020202020204" pitchFamily="34" charset="0"/>
              <a:buChar char="•"/>
            </a:pPr>
            <a:r>
              <a:rPr lang="en-US" sz="900" dirty="0"/>
              <a:t>Sprouts (2017) </a:t>
            </a:r>
            <a:r>
              <a:rPr kumimoji="0" lang="en-US" altLang="en-US" sz="900" b="0" i="1" u="none" strike="noStrike" cap="none" normalizeH="0" baseline="0" dirty="0">
                <a:ln>
                  <a:noFill/>
                </a:ln>
                <a:solidFill>
                  <a:srgbClr val="030303"/>
                </a:solidFill>
                <a:effectLst/>
              </a:rPr>
              <a:t>8 Stages of Development by Erik Erikson. </a:t>
            </a:r>
            <a:r>
              <a:rPr kumimoji="0" lang="en-US" altLang="en-US" sz="900" b="0" u="none" strike="noStrike" cap="none" normalizeH="0" baseline="0" dirty="0">
                <a:ln>
                  <a:noFill/>
                </a:ln>
                <a:solidFill>
                  <a:srgbClr val="030303"/>
                </a:solidFill>
                <a:effectLst/>
              </a:rPr>
              <a:t>Available at: </a:t>
            </a:r>
            <a:r>
              <a:rPr lang="en-US" sz="900" dirty="0"/>
              <a:t>https://www.youtube.com/watch?v=aYCBdZLCDBQ (Accessed: February 2021)</a:t>
            </a:r>
          </a:p>
          <a:p>
            <a:r>
              <a:rPr lang="en-US" sz="900" dirty="0"/>
              <a:t>This video, despite being based on not so reliable sources (such as Wikipedia) shows in a simple and graphical way the different stages of development according to Erikson’s theory. This has helped me to have a clear understanding of the development process that human beings go through.</a:t>
            </a:r>
          </a:p>
          <a:p>
            <a:pPr marL="171450" indent="-171450">
              <a:buFont typeface="Arial" panose="020B0604020202020204" pitchFamily="34" charset="0"/>
              <a:buChar char="•"/>
            </a:pPr>
            <a:endParaRPr lang="en-US" sz="900" dirty="0"/>
          </a:p>
          <a:p>
            <a:endParaRPr lang="en-GB" sz="1400" dirty="0"/>
          </a:p>
        </p:txBody>
      </p:sp>
    </p:spTree>
    <p:extLst>
      <p:ext uri="{BB962C8B-B14F-4D97-AF65-F5344CB8AC3E}">
        <p14:creationId xmlns:p14="http://schemas.microsoft.com/office/powerpoint/2010/main" val="2173470197"/>
      </p:ext>
    </p:extLst>
  </p:cSld>
  <p:clrMapOvr>
    <a:masterClrMapping/>
  </p:clrMapOvr>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9969</TotalTime>
  <Words>1553</Words>
  <Application>Microsoft Office PowerPoint</Application>
  <PresentationFormat>Panorámica</PresentationFormat>
  <Paragraphs>101</Paragraphs>
  <Slides>2</Slides>
  <Notes>0</Notes>
  <HiddenSlides>0</HiddenSlides>
  <MMClips>0</MMClips>
  <ScaleCrop>false</ScaleCrop>
  <HeadingPairs>
    <vt:vector size="6" baseType="variant">
      <vt:variant>
        <vt:lpstr>Fuentes usadas</vt:lpstr>
      </vt:variant>
      <vt:variant>
        <vt:i4>3</vt:i4>
      </vt:variant>
      <vt:variant>
        <vt:lpstr>Tema</vt:lpstr>
      </vt:variant>
      <vt:variant>
        <vt:i4>1</vt:i4>
      </vt:variant>
      <vt:variant>
        <vt:lpstr>Títulos de diapositiva</vt:lpstr>
      </vt:variant>
      <vt:variant>
        <vt:i4>2</vt:i4>
      </vt:variant>
    </vt:vector>
  </HeadingPairs>
  <TitlesOfParts>
    <vt:vector size="6" baseType="lpstr">
      <vt:lpstr>Arial</vt:lpstr>
      <vt:lpstr>Calibri</vt:lpstr>
      <vt:lpstr>Calibri Light</vt:lpstr>
      <vt:lpstr>Tema de Office</vt:lpstr>
      <vt:lpstr>Presentación de PowerPoint</vt:lpstr>
      <vt:lpstr>Presentación de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Presentación de PowerPoint</dc:title>
  <dc:creator>Mey Steinweg</dc:creator>
  <cp:lastModifiedBy>Mey Steinweg</cp:lastModifiedBy>
  <cp:revision>60</cp:revision>
  <dcterms:created xsi:type="dcterms:W3CDTF">2021-03-05T10:31:22Z</dcterms:created>
  <dcterms:modified xsi:type="dcterms:W3CDTF">2021-03-12T14:55:30Z</dcterms:modified>
</cp:coreProperties>
</file>