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tiff" ContentType="image/tiff"/>
  <Default Extension="tif" ContentType="image/tif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75" r:id="rId3"/>
    <p:sldId id="257" r:id="rId4"/>
    <p:sldId id="264" r:id="rId5"/>
    <p:sldId id="265" r:id="rId6"/>
    <p:sldId id="260" r:id="rId7"/>
    <p:sldId id="261" r:id="rId8"/>
    <p:sldId id="262" r:id="rId9"/>
    <p:sldId id="263" r:id="rId10"/>
    <p:sldId id="266" r:id="rId11"/>
    <p:sldId id="267" r:id="rId12"/>
    <p:sldId id="268" r:id="rId13"/>
    <p:sldId id="269" r:id="rId14"/>
    <p:sldId id="277" r:id="rId15"/>
    <p:sldId id="278" r:id="rId16"/>
    <p:sldId id="270" r:id="rId17"/>
    <p:sldId id="271" r:id="rId18"/>
    <p:sldId id="272" r:id="rId19"/>
    <p:sldId id="274" r:id="rId20"/>
    <p:sldId id="273" r:id="rId21"/>
    <p:sldId id="276" r:id="rId2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644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E661A-849B-4763-9AE8-36C76D8F37DB}" type="datetimeFigureOut">
              <a:rPr lang="en-GB" smtClean="0"/>
              <a:pPr/>
              <a:t>14/12/2016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942E8-2BDA-4B0A-B1FB-EEDBBCE1F4FC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E661A-849B-4763-9AE8-36C76D8F37DB}" type="datetimeFigureOut">
              <a:rPr lang="en-GB" smtClean="0"/>
              <a:pPr/>
              <a:t>14/12/2016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942E8-2BDA-4B0A-B1FB-EEDBBCE1F4F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E661A-849B-4763-9AE8-36C76D8F37DB}" type="datetimeFigureOut">
              <a:rPr lang="en-GB" smtClean="0"/>
              <a:pPr/>
              <a:t>14/12/2016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942E8-2BDA-4B0A-B1FB-EEDBBCE1F4F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E661A-849B-4763-9AE8-36C76D8F37DB}" type="datetimeFigureOut">
              <a:rPr lang="en-GB" smtClean="0"/>
              <a:pPr/>
              <a:t>14/12/2016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942E8-2BDA-4B0A-B1FB-EEDBBCE1F4F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E661A-849B-4763-9AE8-36C76D8F37DB}" type="datetimeFigureOut">
              <a:rPr lang="en-GB" smtClean="0"/>
              <a:pPr/>
              <a:t>14/12/2016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942E8-2BDA-4B0A-B1FB-EEDBBCE1F4F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E661A-849B-4763-9AE8-36C76D8F37DB}" type="datetimeFigureOut">
              <a:rPr lang="en-GB" smtClean="0"/>
              <a:pPr/>
              <a:t>14/12/2016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942E8-2BDA-4B0A-B1FB-EEDBBCE1F4F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E661A-849B-4763-9AE8-36C76D8F37DB}" type="datetimeFigureOut">
              <a:rPr lang="en-GB" smtClean="0"/>
              <a:pPr/>
              <a:t>14/12/2016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942E8-2BDA-4B0A-B1FB-EEDBBCE1F4F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E661A-849B-4763-9AE8-36C76D8F37DB}" type="datetimeFigureOut">
              <a:rPr lang="en-GB" smtClean="0"/>
              <a:pPr/>
              <a:t>14/12/2016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942E8-2BDA-4B0A-B1FB-EEDBBCE1F4FC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1A9E661A-849B-4763-9AE8-36C76D8F37DB}" type="datetimeFigureOut">
              <a:rPr lang="en-GB" smtClean="0"/>
              <a:pPr/>
              <a:t>14/12/2016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DF9942E8-2BDA-4B0A-B1FB-EEDBBCE1F4F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E661A-849B-4763-9AE8-36C76D8F37DB}" type="datetimeFigureOut">
              <a:rPr lang="en-GB" smtClean="0"/>
              <a:pPr/>
              <a:t>14/12/2016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942E8-2BDA-4B0A-B1FB-EEDBBCE1F4F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E661A-849B-4763-9AE8-36C76D8F37DB}" type="datetimeFigureOut">
              <a:rPr lang="en-GB" smtClean="0"/>
              <a:pPr/>
              <a:t>14/12/2016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942E8-2BDA-4B0A-B1FB-EEDBBCE1F4F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1A9E661A-849B-4763-9AE8-36C76D8F37DB}" type="datetimeFigureOut">
              <a:rPr lang="en-GB" smtClean="0"/>
              <a:pPr/>
              <a:t>14/12/2016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DF9942E8-2BDA-4B0A-B1FB-EEDBBCE1F4FC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tiff"/><Relationship Id="rId2" Type="http://schemas.openxmlformats.org/officeDocument/2006/relationships/image" Target="../media/image6.tiff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tiff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3.tiff"/><Relationship Id="rId4" Type="http://schemas.openxmlformats.org/officeDocument/2006/relationships/image" Target="../media/image12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emf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tif"/><Relationship Id="rId2" Type="http://schemas.openxmlformats.org/officeDocument/2006/relationships/image" Target="../media/image20.tiff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larnax.jpg"/>
          <p:cNvPicPr>
            <a:picLocks noChangeAspect="1"/>
          </p:cNvPicPr>
          <p:nvPr/>
        </p:nvPicPr>
        <p:blipFill>
          <a:blip r:embed="rId2" cstate="email"/>
          <a:stretch>
            <a:fillRect/>
          </a:stretch>
        </p:blipFill>
        <p:spPr>
          <a:xfrm>
            <a:off x="539552" y="260216"/>
            <a:ext cx="7488832" cy="642541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4091952"/>
            <a:ext cx="8077200" cy="1673352"/>
          </a:xfrm>
        </p:spPr>
        <p:txBody>
          <a:bodyPr>
            <a:normAutofit fontScale="90000"/>
          </a:bodyPr>
          <a:lstStyle/>
          <a:p>
            <a:r>
              <a:rPr lang="en-GB" sz="6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Towns, Tombs &amp; Temples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2564904"/>
            <a:ext cx="8077200" cy="1499616"/>
          </a:xfrm>
        </p:spPr>
        <p:txBody>
          <a:bodyPr>
            <a:normAutofit/>
          </a:bodyPr>
          <a:lstStyle/>
          <a:p>
            <a:r>
              <a:rPr lang="en-GB" sz="4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Minoan Warrior Burials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LM II-III Crete: Political Context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LM IB: destruction of the palaces</a:t>
            </a:r>
          </a:p>
          <a:p>
            <a:r>
              <a:rPr lang="en-GB" dirty="0"/>
              <a:t>LM II- III Crete was incorporated into the Mycenaean world:</a:t>
            </a:r>
          </a:p>
          <a:p>
            <a:pPr lvl="1"/>
            <a:r>
              <a:rPr lang="en-GB" dirty="0"/>
              <a:t>Linear B archives: Greek-speaking elite in palaces</a:t>
            </a:r>
          </a:p>
          <a:p>
            <a:pPr lvl="1"/>
            <a:r>
              <a:rPr lang="en-GB" dirty="0"/>
              <a:t>LM II-IIIA1: Knossos the only functioning palace</a:t>
            </a:r>
          </a:p>
          <a:p>
            <a:pPr lvl="1"/>
            <a:r>
              <a:rPr lang="en-GB" dirty="0"/>
              <a:t>LM IIIA2: establishment of the other regional centres (</a:t>
            </a:r>
            <a:r>
              <a:rPr lang="en-GB" dirty="0" err="1"/>
              <a:t>Khania</a:t>
            </a:r>
            <a:r>
              <a:rPr lang="en-GB" dirty="0"/>
              <a:t>, Ayia </a:t>
            </a:r>
            <a:r>
              <a:rPr lang="en-GB" dirty="0" err="1"/>
              <a:t>Triadha</a:t>
            </a:r>
            <a:r>
              <a:rPr lang="en-GB" dirty="0"/>
              <a:t>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6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LM II-III Changes in Funerary Ritual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772816"/>
            <a:ext cx="8496944" cy="4896544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Development of new, mixed practices derived from  both Minoan &amp; Mycenaean cultural traditions</a:t>
            </a:r>
            <a:endParaRPr lang="en-GB" dirty="0">
              <a:solidFill>
                <a:srgbClr val="FFC000"/>
              </a:solidFill>
            </a:endParaRPr>
          </a:p>
          <a:p>
            <a:r>
              <a:rPr lang="en-GB" dirty="0"/>
              <a:t>Ancestral Minoan burial grounds continued in use:</a:t>
            </a:r>
          </a:p>
          <a:p>
            <a:pPr lvl="1"/>
            <a:r>
              <a:rPr lang="en-GB" dirty="0"/>
              <a:t>Archanes </a:t>
            </a:r>
            <a:r>
              <a:rPr lang="en-GB" i="1" dirty="0" err="1"/>
              <a:t>Phourni</a:t>
            </a:r>
            <a:endParaRPr lang="en-GB" dirty="0"/>
          </a:p>
          <a:p>
            <a:r>
              <a:rPr lang="en-GB" dirty="0"/>
              <a:t>New Mycenaean cemeteries established:</a:t>
            </a:r>
          </a:p>
          <a:p>
            <a:pPr lvl="1"/>
            <a:r>
              <a:rPr lang="en-GB" dirty="0" err="1"/>
              <a:t>Armenoi</a:t>
            </a:r>
            <a:r>
              <a:rPr lang="en-GB" dirty="0"/>
              <a:t>  </a:t>
            </a:r>
          </a:p>
          <a:p>
            <a:pPr lvl="1"/>
            <a:r>
              <a:rPr lang="en-GB" dirty="0" err="1"/>
              <a:t>Zapher</a:t>
            </a:r>
            <a:r>
              <a:rPr lang="en-GB" dirty="0"/>
              <a:t> </a:t>
            </a:r>
            <a:r>
              <a:rPr lang="en-GB" dirty="0" err="1"/>
              <a:t>Papoura</a:t>
            </a:r>
            <a:r>
              <a:rPr lang="en-GB" dirty="0"/>
              <a:t> </a:t>
            </a:r>
          </a:p>
          <a:p>
            <a:r>
              <a:rPr lang="en-GB" dirty="0"/>
              <a:t>Introduction of Mycenaean tomb types:</a:t>
            </a:r>
          </a:p>
          <a:p>
            <a:pPr lvl="1"/>
            <a:r>
              <a:rPr lang="en-GB" dirty="0"/>
              <a:t>Chamber tomb</a:t>
            </a:r>
          </a:p>
          <a:p>
            <a:pPr lvl="1"/>
            <a:r>
              <a:rPr lang="en-GB" dirty="0"/>
              <a:t>Shaft graves</a:t>
            </a:r>
          </a:p>
          <a:p>
            <a:pPr lvl="1"/>
            <a:r>
              <a:rPr lang="en-GB" i="1" dirty="0"/>
              <a:t>Tholos</a:t>
            </a:r>
            <a:r>
              <a:rPr lang="en-GB" dirty="0"/>
              <a:t> tombs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40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2000"/>
                            </p:stCondLst>
                            <p:childTnLst>
                              <p:par>
                                <p:cTn id="3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4000"/>
                            </p:stCondLst>
                            <p:childTnLst>
                              <p:par>
                                <p:cTn id="4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6000"/>
                            </p:stCondLst>
                            <p:childTnLst>
                              <p:par>
                                <p:cTn id="4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Mixed Practices: Grave Goods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9512" y="1772816"/>
            <a:ext cx="4752528" cy="4896544"/>
          </a:xfrm>
        </p:spPr>
        <p:txBody>
          <a:bodyPr>
            <a:normAutofit lnSpcReduction="10000"/>
          </a:bodyPr>
          <a:lstStyle/>
          <a:p>
            <a:r>
              <a:rPr lang="en-GB" dirty="0"/>
              <a:t>New material world: a mix of native Minoan &amp; intrusive Mycenaean objects</a:t>
            </a:r>
          </a:p>
          <a:p>
            <a:r>
              <a:rPr lang="en-GB" dirty="0"/>
              <a:t>Mycenaean equipment:</a:t>
            </a:r>
          </a:p>
          <a:p>
            <a:pPr lvl="1"/>
            <a:r>
              <a:rPr lang="en-GB" dirty="0"/>
              <a:t>Bronze vessels: tripod cauldrons, basins &amp; ewers</a:t>
            </a:r>
          </a:p>
          <a:p>
            <a:pPr lvl="1"/>
            <a:r>
              <a:rPr lang="en-GB" dirty="0"/>
              <a:t>Toiletry articles: bronze mirrors, razors, tweezers </a:t>
            </a:r>
          </a:p>
          <a:p>
            <a:pPr lvl="1"/>
            <a:r>
              <a:rPr lang="en-GB" dirty="0"/>
              <a:t>Mycenaean style personal adornment</a:t>
            </a:r>
          </a:p>
          <a:p>
            <a:pPr lvl="1"/>
            <a:r>
              <a:rPr lang="en-GB" dirty="0"/>
              <a:t>Pottery: Palace Style vases</a:t>
            </a:r>
            <a:r>
              <a:rPr lang="en-GB" i="1" dirty="0"/>
              <a:t>, </a:t>
            </a:r>
            <a:r>
              <a:rPr lang="en-GB" i="1" dirty="0" err="1"/>
              <a:t>alabastra</a:t>
            </a:r>
            <a:r>
              <a:rPr lang="en-GB" dirty="0"/>
              <a:t> </a:t>
            </a:r>
          </a:p>
          <a:p>
            <a:endParaRPr lang="en-GB" dirty="0"/>
          </a:p>
        </p:txBody>
      </p:sp>
      <p:pic>
        <p:nvPicPr>
          <p:cNvPr id="5" name="Content Placeholder 4" descr="zaphpap_bzes.tif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5364088" y="1124743"/>
            <a:ext cx="3456384" cy="2838556"/>
          </a:xfrm>
        </p:spPr>
      </p:pic>
      <p:pic>
        <p:nvPicPr>
          <p:cNvPr id="6" name="Picture 5" descr="palace style.jpg"/>
          <p:cNvPicPr>
            <a:picLocks noChangeAspect="1"/>
          </p:cNvPicPr>
          <p:nvPr/>
        </p:nvPicPr>
        <p:blipFill>
          <a:blip r:embed="rId3" cstate="email"/>
          <a:stretch>
            <a:fillRect/>
          </a:stretch>
        </p:blipFill>
        <p:spPr>
          <a:xfrm>
            <a:off x="4932040" y="4221088"/>
            <a:ext cx="1515691" cy="2255912"/>
          </a:xfrm>
          <a:prstGeom prst="rect">
            <a:avLst/>
          </a:prstGeom>
        </p:spPr>
      </p:pic>
      <p:pic>
        <p:nvPicPr>
          <p:cNvPr id="7" name="Picture 6" descr="alabastron.jpg"/>
          <p:cNvPicPr>
            <a:picLocks noChangeAspect="1"/>
          </p:cNvPicPr>
          <p:nvPr/>
        </p:nvPicPr>
        <p:blipFill>
          <a:blip r:embed="rId4" cstate="email"/>
          <a:stretch>
            <a:fillRect/>
          </a:stretch>
        </p:blipFill>
        <p:spPr>
          <a:xfrm>
            <a:off x="6876256" y="4653136"/>
            <a:ext cx="1921312" cy="144016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6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8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Mixed Practices: Grave Goods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65631" y="1723205"/>
            <a:ext cx="4536504" cy="4824536"/>
          </a:xfrm>
        </p:spPr>
        <p:txBody>
          <a:bodyPr>
            <a:normAutofit/>
          </a:bodyPr>
          <a:lstStyle/>
          <a:p>
            <a:r>
              <a:rPr lang="en-GB" dirty="0"/>
              <a:t>Minoan objects still placed in tombs:</a:t>
            </a:r>
          </a:p>
          <a:p>
            <a:pPr lvl="1"/>
            <a:r>
              <a:rPr lang="en-GB" dirty="0" err="1"/>
              <a:t>Sealstones</a:t>
            </a:r>
            <a:endParaRPr lang="en-GB" dirty="0"/>
          </a:p>
          <a:p>
            <a:pPr lvl="1"/>
            <a:r>
              <a:rPr lang="en-GB" dirty="0"/>
              <a:t>Occasional stone vases</a:t>
            </a:r>
          </a:p>
          <a:p>
            <a:pPr lvl="1"/>
            <a:r>
              <a:rPr lang="en-GB" dirty="0"/>
              <a:t>Minoan cult equipment: double axes, ritual vessels such as bull-head </a:t>
            </a:r>
            <a:r>
              <a:rPr lang="en-GB" i="1" dirty="0"/>
              <a:t>rhyta</a:t>
            </a:r>
            <a:r>
              <a:rPr lang="en-GB" dirty="0"/>
              <a:t>,</a:t>
            </a:r>
            <a:r>
              <a:rPr lang="en-GB" i="1" dirty="0"/>
              <a:t> </a:t>
            </a:r>
            <a:r>
              <a:rPr lang="en-GB" dirty="0"/>
              <a:t>tripod offering stands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Content Placeholder 4" descr="zaphpap_bzes.tif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5652120" y="1700808"/>
            <a:ext cx="3244196" cy="2664296"/>
          </a:xfrm>
        </p:spPr>
      </p:pic>
      <p:pic>
        <p:nvPicPr>
          <p:cNvPr id="6" name="Picture 5" descr="agate seal.tif"/>
          <p:cNvPicPr>
            <a:picLocks noChangeAspect="1"/>
          </p:cNvPicPr>
          <p:nvPr/>
        </p:nvPicPr>
        <p:blipFill>
          <a:blip r:embed="rId3" cstate="email"/>
          <a:stretch>
            <a:fillRect/>
          </a:stretch>
        </p:blipFill>
        <p:spPr>
          <a:xfrm>
            <a:off x="6516216" y="4653136"/>
            <a:ext cx="1979862" cy="189460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Archanes </a:t>
            </a:r>
            <a:r>
              <a:rPr lang="en-GB" i="1" dirty="0" err="1"/>
              <a:t>Phourni</a:t>
            </a:r>
            <a:endParaRPr lang="en-GB" i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95536" y="1773936"/>
            <a:ext cx="4752528" cy="4623816"/>
          </a:xfrm>
        </p:spPr>
        <p:txBody>
          <a:bodyPr>
            <a:normAutofit lnSpcReduction="10000"/>
          </a:bodyPr>
          <a:lstStyle/>
          <a:p>
            <a:r>
              <a:rPr lang="en-GB" dirty="0"/>
              <a:t>Ancient burial ground: mortuary landscape is transformed in LM IIIA with construction of new Mycenaean type funerary monuments:</a:t>
            </a:r>
          </a:p>
          <a:p>
            <a:r>
              <a:rPr lang="en-GB" dirty="0"/>
              <a:t>Rectangular funerary enclosure</a:t>
            </a:r>
          </a:p>
          <a:p>
            <a:r>
              <a:rPr lang="en-GB" dirty="0"/>
              <a:t>2 Mycenaean type </a:t>
            </a:r>
            <a:r>
              <a:rPr lang="en-GB" i="1" dirty="0" err="1"/>
              <a:t>tholoi</a:t>
            </a:r>
            <a:r>
              <a:rPr lang="en-GB" dirty="0"/>
              <a:t> :</a:t>
            </a:r>
          </a:p>
          <a:p>
            <a:pPr lvl="1"/>
            <a:r>
              <a:rPr lang="en-GB" i="1" dirty="0"/>
              <a:t>Tholos</a:t>
            </a:r>
            <a:r>
              <a:rPr lang="en-GB" dirty="0"/>
              <a:t> A</a:t>
            </a:r>
          </a:p>
          <a:p>
            <a:pPr lvl="1"/>
            <a:r>
              <a:rPr lang="en-GB" i="1" dirty="0"/>
              <a:t>Tholos</a:t>
            </a:r>
            <a:r>
              <a:rPr lang="en-GB" dirty="0"/>
              <a:t> D </a:t>
            </a:r>
          </a:p>
          <a:p>
            <a:endParaRPr lang="en-GB" dirty="0"/>
          </a:p>
        </p:txBody>
      </p:sp>
      <p:pic>
        <p:nvPicPr>
          <p:cNvPr id="5" name="Content Placeholder 4" descr="archanes plan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5292080" y="1700808"/>
            <a:ext cx="3654945" cy="4752528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Archanes </a:t>
            </a:r>
            <a:r>
              <a:rPr lang="en-GB" i="1" dirty="0" err="1"/>
              <a:t>Phourni</a:t>
            </a:r>
            <a:r>
              <a:rPr lang="en-GB" i="1" dirty="0"/>
              <a:t> </a:t>
            </a:r>
            <a:r>
              <a:rPr lang="en-GB" dirty="0"/>
              <a:t>Shaft Graves</a:t>
            </a:r>
            <a:endParaRPr lang="en-GB" i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772816"/>
            <a:ext cx="4824536" cy="4752528"/>
          </a:xfrm>
        </p:spPr>
        <p:txBody>
          <a:bodyPr>
            <a:normAutofit fontScale="92500"/>
          </a:bodyPr>
          <a:lstStyle/>
          <a:p>
            <a:r>
              <a:rPr lang="en-GB" dirty="0"/>
              <a:t>Rectangular walled enclosure </a:t>
            </a:r>
          </a:p>
          <a:p>
            <a:r>
              <a:rPr lang="en-GB" dirty="0"/>
              <a:t>7 seven rectangular shaft graves marked by stone stelae &amp; a small mound of earth </a:t>
            </a:r>
          </a:p>
          <a:p>
            <a:r>
              <a:rPr lang="en-GB" dirty="0"/>
              <a:t>An intrusive mainland tradition?</a:t>
            </a:r>
          </a:p>
          <a:p>
            <a:r>
              <a:rPr lang="en-GB" dirty="0"/>
              <a:t>Certain </a:t>
            </a:r>
            <a:r>
              <a:rPr lang="en-GB" dirty="0">
                <a:solidFill>
                  <a:srgbClr val="FFC000"/>
                </a:solidFill>
              </a:rPr>
              <a:t>hybrid</a:t>
            </a:r>
            <a:r>
              <a:rPr lang="en-GB" dirty="0"/>
              <a:t> aspects:</a:t>
            </a:r>
          </a:p>
          <a:p>
            <a:pPr lvl="1"/>
            <a:r>
              <a:rPr lang="en-GB" dirty="0"/>
              <a:t>Secondary burial in clay </a:t>
            </a:r>
            <a:r>
              <a:rPr lang="en-GB" dirty="0" err="1">
                <a:solidFill>
                  <a:srgbClr val="FFC000"/>
                </a:solidFill>
              </a:rPr>
              <a:t>larnax</a:t>
            </a:r>
            <a:endParaRPr lang="en-GB" dirty="0">
              <a:solidFill>
                <a:srgbClr val="FFC000"/>
              </a:solidFill>
            </a:endParaRPr>
          </a:p>
          <a:p>
            <a:r>
              <a:rPr lang="en-GB" dirty="0" err="1"/>
              <a:t>Bothros</a:t>
            </a:r>
            <a:r>
              <a:rPr lang="en-GB" dirty="0"/>
              <a:t>  to NW of enclosure: </a:t>
            </a:r>
          </a:p>
          <a:p>
            <a:pPr lvl="1"/>
            <a:r>
              <a:rPr lang="en-GB" dirty="0"/>
              <a:t>Broken pottery: debris from libations &amp;graveside drinking </a:t>
            </a:r>
          </a:p>
          <a:p>
            <a:endParaRPr lang="en-GB" dirty="0"/>
          </a:p>
        </p:txBody>
      </p:sp>
      <p:pic>
        <p:nvPicPr>
          <p:cNvPr id="7" name="Content Placeholder 6" descr="aph_shgr2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5076056" y="2420888"/>
            <a:ext cx="3885432" cy="2664296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000"/>
                            </p:stCondLst>
                            <p:childTnLst>
                              <p:par>
                                <p:cTn id="3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Archanes </a:t>
            </a:r>
            <a:r>
              <a:rPr lang="en-GB" i="1" dirty="0" err="1"/>
              <a:t>Phourni</a:t>
            </a:r>
            <a:r>
              <a:rPr lang="en-GB" dirty="0"/>
              <a:t> </a:t>
            </a:r>
            <a:r>
              <a:rPr lang="en-GB" dirty="0" err="1"/>
              <a:t>Tholoi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628800"/>
            <a:ext cx="4978896" cy="3815304"/>
          </a:xfrm>
        </p:spPr>
        <p:txBody>
          <a:bodyPr>
            <a:normAutofit lnSpcReduction="10000"/>
          </a:bodyPr>
          <a:lstStyle/>
          <a:p>
            <a:r>
              <a:rPr lang="en-GB" dirty="0"/>
              <a:t>Fusion of Minoan &amp; Mycenaean traditions:</a:t>
            </a:r>
          </a:p>
          <a:p>
            <a:r>
              <a:rPr lang="en-GB" dirty="0"/>
              <a:t>Disarticulated remains placed in </a:t>
            </a:r>
            <a:r>
              <a:rPr lang="en-GB" i="1" dirty="0" err="1"/>
              <a:t>larnax</a:t>
            </a:r>
            <a:endParaRPr lang="en-GB" dirty="0"/>
          </a:p>
          <a:p>
            <a:r>
              <a:rPr lang="en-GB" dirty="0"/>
              <a:t>Grave goods look very Mycenaean:</a:t>
            </a:r>
          </a:p>
          <a:p>
            <a:pPr lvl="1"/>
            <a:r>
              <a:rPr lang="en-GB" dirty="0"/>
              <a:t>Jewellery</a:t>
            </a:r>
          </a:p>
          <a:p>
            <a:pPr lvl="1"/>
            <a:r>
              <a:rPr lang="en-GB" dirty="0"/>
              <a:t>Toiletry articles</a:t>
            </a:r>
          </a:p>
          <a:p>
            <a:pPr lvl="1"/>
            <a:r>
              <a:rPr lang="en-GB" dirty="0"/>
              <a:t>Footstool</a:t>
            </a:r>
          </a:p>
          <a:p>
            <a:endParaRPr lang="en-GB" dirty="0"/>
          </a:p>
        </p:txBody>
      </p:sp>
      <p:pic>
        <p:nvPicPr>
          <p:cNvPr id="5" name="Content Placeholder 4" descr="aph_thA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6291448" y="1105901"/>
            <a:ext cx="2601032" cy="3403219"/>
          </a:xfrm>
        </p:spPr>
      </p:pic>
      <p:pic>
        <p:nvPicPr>
          <p:cNvPr id="6" name="Picture 5" descr="archan04.tif"/>
          <p:cNvPicPr>
            <a:picLocks noChangeAspect="1"/>
          </p:cNvPicPr>
          <p:nvPr/>
        </p:nvPicPr>
        <p:blipFill>
          <a:blip r:embed="rId3" cstate="email"/>
          <a:stretch>
            <a:fillRect/>
          </a:stretch>
        </p:blipFill>
        <p:spPr>
          <a:xfrm>
            <a:off x="6444208" y="4941168"/>
            <a:ext cx="2376264" cy="1469323"/>
          </a:xfrm>
          <a:prstGeom prst="rect">
            <a:avLst/>
          </a:prstGeom>
        </p:spPr>
      </p:pic>
      <p:pic>
        <p:nvPicPr>
          <p:cNvPr id="7" name="Picture 6" descr="archan05.jpg"/>
          <p:cNvPicPr>
            <a:picLocks noChangeAspect="1"/>
          </p:cNvPicPr>
          <p:nvPr/>
        </p:nvPicPr>
        <p:blipFill>
          <a:blip r:embed="rId4" cstate="email"/>
          <a:stretch>
            <a:fillRect/>
          </a:stretch>
        </p:blipFill>
        <p:spPr>
          <a:xfrm>
            <a:off x="3779912" y="3641893"/>
            <a:ext cx="2376264" cy="3099475"/>
          </a:xfrm>
          <a:prstGeom prst="rect">
            <a:avLst/>
          </a:prstGeom>
        </p:spPr>
      </p:pic>
      <p:pic>
        <p:nvPicPr>
          <p:cNvPr id="8" name="Picture 7" descr="archan06.tif"/>
          <p:cNvPicPr>
            <a:picLocks noChangeAspect="1"/>
          </p:cNvPicPr>
          <p:nvPr/>
        </p:nvPicPr>
        <p:blipFill>
          <a:blip r:embed="rId5" cstate="email"/>
          <a:stretch>
            <a:fillRect/>
          </a:stretch>
        </p:blipFill>
        <p:spPr>
          <a:xfrm>
            <a:off x="611560" y="5373216"/>
            <a:ext cx="2963169" cy="119119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60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Mixed Practices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988840"/>
            <a:ext cx="4608512" cy="4536504"/>
          </a:xfrm>
        </p:spPr>
        <p:txBody>
          <a:bodyPr>
            <a:normAutofit/>
          </a:bodyPr>
          <a:lstStyle/>
          <a:p>
            <a:r>
              <a:rPr lang="en-GB" dirty="0"/>
              <a:t>Funerary ritual reflects hybrid social world of LM II-III Crete</a:t>
            </a:r>
          </a:p>
          <a:p>
            <a:r>
              <a:rPr lang="en-GB" dirty="0"/>
              <a:t>New Mycenaean tomb types prevail</a:t>
            </a:r>
          </a:p>
          <a:p>
            <a:r>
              <a:rPr lang="en-GB" dirty="0"/>
              <a:t>Ancient Minoan practice of placing disarticulated bones within decorated terracotta </a:t>
            </a:r>
            <a:r>
              <a:rPr lang="en-GB" i="1" dirty="0"/>
              <a:t>larnax</a:t>
            </a:r>
            <a:endParaRPr lang="en-GB" dirty="0"/>
          </a:p>
          <a:p>
            <a:pPr lvl="1"/>
            <a:endParaRPr lang="en-GB" dirty="0"/>
          </a:p>
        </p:txBody>
      </p:sp>
      <p:pic>
        <p:nvPicPr>
          <p:cNvPr id="5" name="Content Placeholder 4" descr="larnax_zapher papoura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5292080" y="2348880"/>
            <a:ext cx="3547193" cy="2880320"/>
          </a:xfrm>
        </p:spPr>
      </p:pic>
      <p:sp>
        <p:nvSpPr>
          <p:cNvPr id="4" name="TextBox 3"/>
          <p:cNvSpPr txBox="1"/>
          <p:nvPr/>
        </p:nvSpPr>
        <p:spPr>
          <a:xfrm>
            <a:off x="7236296" y="5373216"/>
            <a:ext cx="12298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Clay larnax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Warrior Burials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95536" y="1773936"/>
            <a:ext cx="4100264" cy="4623816"/>
          </a:xfrm>
        </p:spPr>
        <p:txBody>
          <a:bodyPr>
            <a:normAutofit/>
          </a:bodyPr>
          <a:lstStyle/>
          <a:p>
            <a:r>
              <a:rPr lang="en-GB" dirty="0"/>
              <a:t>Three main cemeteries in Knossos region:</a:t>
            </a:r>
          </a:p>
          <a:p>
            <a:pPr lvl="1"/>
            <a:r>
              <a:rPr lang="en-GB" dirty="0" err="1">
                <a:solidFill>
                  <a:srgbClr val="FFC000"/>
                </a:solidFill>
              </a:rPr>
              <a:t>Zapher</a:t>
            </a:r>
            <a:r>
              <a:rPr lang="en-GB" dirty="0">
                <a:solidFill>
                  <a:srgbClr val="FFC000"/>
                </a:solidFill>
              </a:rPr>
              <a:t> </a:t>
            </a:r>
            <a:r>
              <a:rPr lang="en-GB" dirty="0" err="1">
                <a:solidFill>
                  <a:srgbClr val="FFC000"/>
                </a:solidFill>
              </a:rPr>
              <a:t>Papoura</a:t>
            </a:r>
            <a:endParaRPr lang="en-GB" dirty="0">
              <a:solidFill>
                <a:srgbClr val="FFC000"/>
              </a:solidFill>
            </a:endParaRPr>
          </a:p>
          <a:p>
            <a:pPr lvl="1"/>
            <a:r>
              <a:rPr lang="en-GB" dirty="0" err="1">
                <a:solidFill>
                  <a:srgbClr val="FFC000"/>
                </a:solidFill>
              </a:rPr>
              <a:t>Ayios</a:t>
            </a:r>
            <a:r>
              <a:rPr lang="en-GB" dirty="0">
                <a:solidFill>
                  <a:srgbClr val="FFC000"/>
                </a:solidFill>
              </a:rPr>
              <a:t> </a:t>
            </a:r>
            <a:r>
              <a:rPr lang="en-GB" dirty="0" err="1">
                <a:solidFill>
                  <a:srgbClr val="FFC000"/>
                </a:solidFill>
              </a:rPr>
              <a:t>Ioannis</a:t>
            </a:r>
            <a:endParaRPr lang="en-GB" dirty="0">
              <a:solidFill>
                <a:srgbClr val="FFC000"/>
              </a:solidFill>
            </a:endParaRPr>
          </a:p>
          <a:p>
            <a:pPr lvl="1"/>
            <a:r>
              <a:rPr lang="en-GB" dirty="0" err="1">
                <a:solidFill>
                  <a:srgbClr val="FFC000"/>
                </a:solidFill>
              </a:rPr>
              <a:t>Sellopoulo</a:t>
            </a:r>
            <a:endParaRPr lang="en-GB" dirty="0">
              <a:solidFill>
                <a:srgbClr val="FFC000"/>
              </a:solidFill>
            </a:endParaRPr>
          </a:p>
          <a:p>
            <a:r>
              <a:rPr lang="en-GB" dirty="0"/>
              <a:t>Either shaft graves or chamber tomb</a:t>
            </a:r>
          </a:p>
          <a:p>
            <a:r>
              <a:rPr lang="en-GB" dirty="0"/>
              <a:t>Single or double inhumation </a:t>
            </a:r>
            <a:r>
              <a:rPr lang="en-GB" i="1" dirty="0"/>
              <a:t>in situ</a:t>
            </a:r>
            <a:endParaRPr lang="en-GB" dirty="0"/>
          </a:p>
        </p:txBody>
      </p:sp>
      <p:pic>
        <p:nvPicPr>
          <p:cNvPr id="5" name="Content Placeholder 4" descr="sellopoulo 4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4860032" y="1700808"/>
            <a:ext cx="3903332" cy="4733316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Warrior Burials: Grave Goods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474840" cy="4623816"/>
          </a:xfrm>
        </p:spPr>
        <p:txBody>
          <a:bodyPr>
            <a:normAutofit/>
          </a:bodyPr>
          <a:lstStyle/>
          <a:p>
            <a:r>
              <a:rPr lang="en-GB" dirty="0"/>
              <a:t>Warrior equipment</a:t>
            </a:r>
          </a:p>
          <a:p>
            <a:r>
              <a:rPr lang="en-GB" dirty="0"/>
              <a:t>Hoards of bronze vessels </a:t>
            </a:r>
          </a:p>
          <a:p>
            <a:r>
              <a:rPr lang="en-GB" dirty="0"/>
              <a:t>Large quantities of jewellery:</a:t>
            </a:r>
          </a:p>
          <a:p>
            <a:pPr lvl="1"/>
            <a:r>
              <a:rPr lang="en-GB" dirty="0"/>
              <a:t>Insignia of rank?</a:t>
            </a:r>
          </a:p>
          <a:p>
            <a:r>
              <a:rPr lang="en-GB" dirty="0"/>
              <a:t>Other objects might include:</a:t>
            </a:r>
          </a:p>
          <a:p>
            <a:pPr lvl="1"/>
            <a:r>
              <a:rPr lang="en-GB" dirty="0"/>
              <a:t>Pottery, toiletry articles, </a:t>
            </a:r>
            <a:r>
              <a:rPr lang="en-GB" dirty="0" err="1"/>
              <a:t>sealstones</a:t>
            </a:r>
            <a:endParaRPr lang="en-GB" dirty="0"/>
          </a:p>
          <a:p>
            <a:r>
              <a:rPr lang="en-GB" dirty="0"/>
              <a:t>Mixed cultural traditions</a:t>
            </a:r>
          </a:p>
        </p:txBody>
      </p:sp>
      <p:pic>
        <p:nvPicPr>
          <p:cNvPr id="5" name="Content Placeholder 4" descr="swords_Zapher papoura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5940152" y="1772816"/>
            <a:ext cx="2514510" cy="4624387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000"/>
                            </p:stCondLst>
                            <p:childTnLst>
                              <p:par>
                                <p:cTn id="2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Warrior Graves: Grave Goods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773936"/>
            <a:ext cx="4536504" cy="4623816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Consistent array of warrior equipment:</a:t>
            </a:r>
          </a:p>
          <a:p>
            <a:pPr lvl="1"/>
            <a:r>
              <a:rPr lang="en-GB" dirty="0"/>
              <a:t>Swords</a:t>
            </a:r>
          </a:p>
          <a:p>
            <a:pPr lvl="1"/>
            <a:r>
              <a:rPr lang="en-GB" dirty="0"/>
              <a:t>Spearheads</a:t>
            </a:r>
          </a:p>
          <a:p>
            <a:pPr lvl="1"/>
            <a:r>
              <a:rPr lang="en-GB" dirty="0"/>
              <a:t>Arrowheads</a:t>
            </a:r>
          </a:p>
          <a:p>
            <a:pPr lvl="1"/>
            <a:r>
              <a:rPr lang="en-GB" dirty="0"/>
              <a:t>Knives </a:t>
            </a:r>
          </a:p>
          <a:p>
            <a:pPr lvl="1"/>
            <a:r>
              <a:rPr lang="en-GB" dirty="0"/>
              <a:t>Occasionally helmets</a:t>
            </a:r>
          </a:p>
          <a:p>
            <a:r>
              <a:rPr lang="en-GB" dirty="0"/>
              <a:t>Military display is intrusive in a Minoan context</a:t>
            </a:r>
          </a:p>
          <a:p>
            <a:r>
              <a:rPr lang="en-GB" dirty="0"/>
              <a:t>Characteristic of wealthier Mycenaean burials on mainland</a:t>
            </a:r>
          </a:p>
          <a:p>
            <a:endParaRPr lang="en-GB" dirty="0"/>
          </a:p>
        </p:txBody>
      </p:sp>
      <p:pic>
        <p:nvPicPr>
          <p:cNvPr id="5" name="Content Placeholder 4" descr="boars tusk helemt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6876256" y="1132295"/>
            <a:ext cx="2088232" cy="3199107"/>
          </a:xfrm>
        </p:spPr>
      </p:pic>
      <p:pic>
        <p:nvPicPr>
          <p:cNvPr id="6" name="Content Placeholder 4" descr="swords_Zapher papoura.jpg"/>
          <p:cNvPicPr>
            <a:picLocks noChangeAspect="1"/>
          </p:cNvPicPr>
          <p:nvPr/>
        </p:nvPicPr>
        <p:blipFill>
          <a:blip r:embed="rId3" cstate="email"/>
          <a:stretch>
            <a:fillRect/>
          </a:stretch>
        </p:blipFill>
        <p:spPr>
          <a:xfrm>
            <a:off x="5292080" y="2924944"/>
            <a:ext cx="1957717" cy="36004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Who Was Buried in the Warrior Graves?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75191"/>
            <a:ext cx="8229600" cy="4750153"/>
          </a:xfrm>
        </p:spPr>
        <p:txBody>
          <a:bodyPr>
            <a:normAutofit fontScale="92500"/>
          </a:bodyPr>
          <a:lstStyle/>
          <a:p>
            <a:r>
              <a:rPr lang="en-GB" dirty="0"/>
              <a:t>Appearance of a new social group, which defined itself through military display</a:t>
            </a:r>
          </a:p>
          <a:p>
            <a:r>
              <a:rPr lang="en-GB" dirty="0"/>
              <a:t>Statement of Mycenaean identity:</a:t>
            </a:r>
          </a:p>
          <a:p>
            <a:pPr lvl="1"/>
            <a:r>
              <a:rPr lang="en-GB" dirty="0"/>
              <a:t>Choice of grave goods, funerary ritual &amp; tomb type</a:t>
            </a:r>
          </a:p>
          <a:p>
            <a:pPr lvl="1"/>
            <a:r>
              <a:rPr lang="en-GB" dirty="0"/>
              <a:t>Intrusive Mycenaean ruling elite?</a:t>
            </a:r>
          </a:p>
          <a:p>
            <a:r>
              <a:rPr lang="en-GB" dirty="0"/>
              <a:t>Or concept of warrior status &amp; equipment transmitted to Knossos &amp; adopted by a local elite? </a:t>
            </a:r>
          </a:p>
          <a:p>
            <a:pPr lvl="1"/>
            <a:r>
              <a:rPr lang="en-GB" dirty="0"/>
              <a:t>An opportunity to invent a new persona within the changing political dynamics of the period?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Ayia</a:t>
            </a:r>
            <a:r>
              <a:rPr lang="en-GB" dirty="0"/>
              <a:t> </a:t>
            </a:r>
            <a:r>
              <a:rPr lang="en-GB" dirty="0" err="1"/>
              <a:t>Triadha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5"/>
            <a:ext cx="4546848" cy="4895425"/>
          </a:xfrm>
        </p:spPr>
        <p:txBody>
          <a:bodyPr>
            <a:normAutofit fontScale="85000" lnSpcReduction="10000"/>
          </a:bodyPr>
          <a:lstStyle/>
          <a:p>
            <a:r>
              <a:rPr lang="en-GB" dirty="0"/>
              <a:t>Tomb 4: small rectangular stone-built structure</a:t>
            </a:r>
          </a:p>
          <a:p>
            <a:pPr lvl="1"/>
            <a:r>
              <a:rPr lang="en-GB" dirty="0"/>
              <a:t> 3.8 x 4.2 m </a:t>
            </a:r>
          </a:p>
          <a:p>
            <a:r>
              <a:rPr lang="en-GB" dirty="0"/>
              <a:t>Partial remains of 3 individuals </a:t>
            </a:r>
          </a:p>
          <a:p>
            <a:r>
              <a:rPr lang="en-GB" dirty="0"/>
              <a:t>Represents a LBA version of the ancient Minoan house tomb? </a:t>
            </a:r>
          </a:p>
          <a:p>
            <a:r>
              <a:rPr lang="en-GB" dirty="0"/>
              <a:t>Located in earlier Minoan cemetery to NE of settlement in a reserved burial areas for a limited social group</a:t>
            </a:r>
          </a:p>
          <a:p>
            <a:r>
              <a:rPr lang="en-GB" dirty="0"/>
              <a:t>Local elite or referencing ancient Minoan traditions?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5436096" y="1773936"/>
            <a:ext cx="2972086" cy="4162909"/>
          </a:xfrm>
          <a:prstGeom prst="rect">
            <a:avLst/>
          </a:prstGeom>
          <a:ln w="57150">
            <a:solidFill>
              <a:srgbClr val="FFC000"/>
            </a:solidFill>
          </a:ln>
        </p:spPr>
      </p:pic>
      <p:sp>
        <p:nvSpPr>
          <p:cNvPr id="6" name="TextBox 5"/>
          <p:cNvSpPr txBox="1"/>
          <p:nvPr/>
        </p:nvSpPr>
        <p:spPr>
          <a:xfrm>
            <a:off x="5796136" y="6122653"/>
            <a:ext cx="22266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Tomb 4, </a:t>
            </a:r>
            <a:r>
              <a:rPr lang="en-GB" dirty="0" err="1"/>
              <a:t>Ayia</a:t>
            </a:r>
            <a:r>
              <a:rPr lang="en-GB" dirty="0"/>
              <a:t> </a:t>
            </a:r>
            <a:r>
              <a:rPr lang="en-GB" dirty="0" err="1"/>
              <a:t>Triadha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053084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Ayia</a:t>
            </a:r>
            <a:r>
              <a:rPr lang="en-GB" dirty="0"/>
              <a:t> </a:t>
            </a:r>
            <a:r>
              <a:rPr lang="en-GB" dirty="0" err="1"/>
              <a:t>Triadha</a:t>
            </a:r>
            <a:r>
              <a:rPr lang="en-GB" dirty="0"/>
              <a:t> Sarcophagus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7504" y="1773936"/>
            <a:ext cx="4752528" cy="4776644"/>
          </a:xfrm>
        </p:spPr>
        <p:txBody>
          <a:bodyPr>
            <a:normAutofit/>
          </a:bodyPr>
          <a:lstStyle/>
          <a:p>
            <a:r>
              <a:rPr lang="en-GB" dirty="0"/>
              <a:t>Might provide insight into nature of funerary rituals &amp; location:</a:t>
            </a:r>
          </a:p>
          <a:p>
            <a:pPr lvl="1"/>
            <a:r>
              <a:rPr lang="en-GB" dirty="0"/>
              <a:t>Stone double-axe bases found in area of shrine at site</a:t>
            </a:r>
          </a:p>
          <a:p>
            <a:pPr lvl="1"/>
            <a:r>
              <a:rPr lang="en-GB" dirty="0"/>
              <a:t>Archaising features: cult equipment</a:t>
            </a:r>
          </a:p>
          <a:p>
            <a:pPr lvl="1"/>
            <a:r>
              <a:rPr lang="en-GB" dirty="0"/>
              <a:t>Processions &amp; sacrifice</a:t>
            </a:r>
          </a:p>
          <a:p>
            <a:r>
              <a:rPr lang="en-GB" dirty="0"/>
              <a:t>Hybrid object: </a:t>
            </a:r>
            <a:r>
              <a:rPr lang="en-GB" dirty="0" err="1"/>
              <a:t>minoanising</a:t>
            </a:r>
            <a:r>
              <a:rPr lang="en-GB" dirty="0"/>
              <a:t> images but technique on limestone is Mycenaean</a:t>
            </a:r>
          </a:p>
          <a:p>
            <a:endParaRPr lang="en-GB" dirty="0"/>
          </a:p>
        </p:txBody>
      </p:sp>
      <p:pic>
        <p:nvPicPr>
          <p:cNvPr id="5" name="Content Placeholder 4" descr="AT sarcoph1.tif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5454774" y="1268760"/>
            <a:ext cx="3486150" cy="244792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6056" y="4085844"/>
            <a:ext cx="3469672" cy="2464736"/>
          </a:xfrm>
          <a:prstGeom prst="rect">
            <a:avLst/>
          </a:prstGeom>
        </p:spPr>
      </p:pic>
      <p:sp>
        <p:nvSpPr>
          <p:cNvPr id="7" name="Oval 6"/>
          <p:cNvSpPr/>
          <p:nvPr/>
        </p:nvSpPr>
        <p:spPr>
          <a:xfrm>
            <a:off x="6084168" y="1772621"/>
            <a:ext cx="576064" cy="792283"/>
          </a:xfrm>
          <a:prstGeom prst="ellipse">
            <a:avLst/>
          </a:prstGeom>
          <a:noFill/>
          <a:ln cmpd="sng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14336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7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Monumental Tombs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628800"/>
            <a:ext cx="4824536" cy="5112568"/>
          </a:xfrm>
        </p:spPr>
        <p:txBody>
          <a:bodyPr>
            <a:normAutofit fontScale="92500" lnSpcReduction="10000"/>
          </a:bodyPr>
          <a:lstStyle/>
          <a:p>
            <a:r>
              <a:rPr lang="en-GB" dirty="0" err="1">
                <a:solidFill>
                  <a:srgbClr val="FFC000"/>
                </a:solidFill>
              </a:rPr>
              <a:t>Kairatos</a:t>
            </a:r>
            <a:r>
              <a:rPr lang="en-GB" dirty="0">
                <a:solidFill>
                  <a:srgbClr val="FFC000"/>
                </a:solidFill>
              </a:rPr>
              <a:t> valley: </a:t>
            </a:r>
            <a:r>
              <a:rPr lang="en-GB" dirty="0"/>
              <a:t>discrete group of monumental tombs overlooking the harbour town of </a:t>
            </a:r>
            <a:r>
              <a:rPr lang="en-GB" dirty="0" err="1"/>
              <a:t>Poros</a:t>
            </a:r>
            <a:r>
              <a:rPr lang="en-GB" dirty="0"/>
              <a:t> </a:t>
            </a:r>
          </a:p>
          <a:p>
            <a:pPr lvl="1"/>
            <a:r>
              <a:rPr lang="en-GB" dirty="0"/>
              <a:t>Royal Tomb at </a:t>
            </a:r>
            <a:r>
              <a:rPr lang="en-GB" dirty="0" err="1"/>
              <a:t>Isopata</a:t>
            </a:r>
            <a:endParaRPr lang="en-GB" dirty="0"/>
          </a:p>
          <a:p>
            <a:pPr lvl="1"/>
            <a:r>
              <a:rPr lang="en-GB" dirty="0" err="1"/>
              <a:t>Isopata</a:t>
            </a:r>
            <a:r>
              <a:rPr lang="en-GB" dirty="0"/>
              <a:t> tombs I, II (Tomb of the Double Axe) &amp; V </a:t>
            </a:r>
          </a:p>
          <a:p>
            <a:pPr lvl="1"/>
            <a:r>
              <a:rPr lang="en-GB" dirty="0" err="1"/>
              <a:t>Kephala</a:t>
            </a:r>
            <a:r>
              <a:rPr lang="en-GB" dirty="0"/>
              <a:t> </a:t>
            </a:r>
            <a:r>
              <a:rPr lang="en-GB" i="1" dirty="0"/>
              <a:t>tholos</a:t>
            </a:r>
            <a:r>
              <a:rPr lang="en-GB" dirty="0"/>
              <a:t> </a:t>
            </a:r>
          </a:p>
          <a:p>
            <a:r>
              <a:rPr lang="en-GB" dirty="0"/>
              <a:t>Manipulation of ashlar masonry together with Minoan &amp; Mycenaean elite symbols </a:t>
            </a:r>
          </a:p>
          <a:p>
            <a:pPr lvl="1"/>
            <a:r>
              <a:rPr lang="en-GB" dirty="0"/>
              <a:t>Proclaim the status &amp; identity of the tomb owner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712314" y="5824410"/>
            <a:ext cx="31801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Plan of Tomb of the Double Axe</a:t>
            </a: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34045" y="2204864"/>
            <a:ext cx="3168352" cy="316835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Monumental Tombs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9512" y="1700808"/>
            <a:ext cx="4968552" cy="4968552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Forecourt: performance of ritual</a:t>
            </a:r>
          </a:p>
          <a:p>
            <a:r>
              <a:rPr lang="en-GB" dirty="0"/>
              <a:t>Combination of architectural features from diverse cultural traditions:</a:t>
            </a:r>
          </a:p>
          <a:p>
            <a:r>
              <a:rPr lang="en-GB" dirty="0"/>
              <a:t>Royal Tomb: </a:t>
            </a:r>
          </a:p>
          <a:p>
            <a:pPr lvl="1"/>
            <a:r>
              <a:rPr lang="en-GB" dirty="0"/>
              <a:t>Corbel-vaulted: Ugaritic tradition</a:t>
            </a:r>
          </a:p>
          <a:p>
            <a:pPr lvl="1"/>
            <a:r>
              <a:rPr lang="en-GB" dirty="0"/>
              <a:t>Ashlar masonry including gypsum blocks  (native)</a:t>
            </a:r>
          </a:p>
          <a:p>
            <a:pPr lvl="1"/>
            <a:r>
              <a:rPr lang="en-GB" dirty="0"/>
              <a:t>Mason’s marks (native) </a:t>
            </a:r>
          </a:p>
          <a:p>
            <a:pPr lvl="1"/>
            <a:r>
              <a:rPr lang="en-GB" dirty="0"/>
              <a:t>Forecourt: adapted from an Egyptian tradition of funerary architecture</a:t>
            </a:r>
          </a:p>
        </p:txBody>
      </p:sp>
      <p:pic>
        <p:nvPicPr>
          <p:cNvPr id="6" name="Content Placeholder 4" descr="isopata cemetery.jpg"/>
          <p:cNvPicPr>
            <a:picLocks noChangeAspect="1"/>
          </p:cNvPicPr>
          <p:nvPr/>
        </p:nvPicPr>
        <p:blipFill>
          <a:blip r:embed="rId2" cstate="email"/>
          <a:stretch>
            <a:fillRect/>
          </a:stretch>
        </p:blipFill>
        <p:spPr>
          <a:xfrm>
            <a:off x="5580112" y="2564904"/>
            <a:ext cx="3363878" cy="216024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7387726" y="4869160"/>
            <a:ext cx="12990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Royal Tomb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60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8000"/>
                            </p:stCondLst>
                            <p:childTnLst>
                              <p:par>
                                <p:cTn id="3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Monumental Tombs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618856" cy="4623816"/>
          </a:xfrm>
        </p:spPr>
        <p:txBody>
          <a:bodyPr>
            <a:normAutofit fontScale="92500"/>
          </a:bodyPr>
          <a:lstStyle/>
          <a:p>
            <a:r>
              <a:rPr lang="en-GB" dirty="0"/>
              <a:t>References to Neopalatial elite architecture:</a:t>
            </a:r>
          </a:p>
          <a:p>
            <a:pPr lvl="1"/>
            <a:r>
              <a:rPr lang="en-GB" dirty="0"/>
              <a:t>Use of gypsum &amp; mason’s marks</a:t>
            </a:r>
          </a:p>
          <a:p>
            <a:pPr lvl="1"/>
            <a:r>
              <a:rPr lang="en-GB" dirty="0"/>
              <a:t>Minoan-style pillars</a:t>
            </a:r>
          </a:p>
          <a:p>
            <a:pPr lvl="1"/>
            <a:r>
              <a:rPr lang="en-GB" dirty="0"/>
              <a:t>Tomb II: burial cist in the form of a double-axe</a:t>
            </a:r>
          </a:p>
          <a:p>
            <a:pPr lvl="1"/>
            <a:r>
              <a:rPr lang="en-GB" dirty="0"/>
              <a:t>Buttress façade recalling a pillar crypt in Tomb VI</a:t>
            </a:r>
          </a:p>
          <a:p>
            <a:r>
              <a:rPr lang="en-GB" dirty="0"/>
              <a:t>Clear reference to indigenous Minoan identity?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80112" y="1777810"/>
            <a:ext cx="3241014" cy="3846004"/>
          </a:xfrm>
          <a:prstGeom prst="rect">
            <a:avLst/>
          </a:prstGeom>
          <a:ln w="57150">
            <a:solidFill>
              <a:schemeClr val="accent1"/>
            </a:solidFill>
          </a:ln>
        </p:spPr>
      </p:pic>
      <p:sp>
        <p:nvSpPr>
          <p:cNvPr id="4" name="Oval 3"/>
          <p:cNvSpPr/>
          <p:nvPr/>
        </p:nvSpPr>
        <p:spPr>
          <a:xfrm>
            <a:off x="7380312" y="3501008"/>
            <a:ext cx="936104" cy="1080120"/>
          </a:xfrm>
          <a:prstGeom prst="ellipse">
            <a:avLst/>
          </a:prstGeom>
          <a:noFill/>
          <a:ln w="57150" cmpd="sng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6012160" y="5805264"/>
            <a:ext cx="24858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Tomb of the Double Axe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800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Monumental Tombs: Grave Goods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628800"/>
            <a:ext cx="4608512" cy="4968552"/>
          </a:xfrm>
        </p:spPr>
        <p:txBody>
          <a:bodyPr>
            <a:normAutofit fontScale="77500" lnSpcReduction="20000"/>
          </a:bodyPr>
          <a:lstStyle/>
          <a:p>
            <a:pPr marL="438912" lvl="1" indent="-320040">
              <a:spcBef>
                <a:spcPts val="0"/>
              </a:spcBef>
              <a:buClr>
                <a:schemeClr val="accent1"/>
              </a:buClr>
              <a:buSzPct val="80000"/>
              <a:buFont typeface="Wingdings 2"/>
              <a:buChar char=""/>
            </a:pPr>
            <a:r>
              <a:rPr lang="en-GB" sz="3400" dirty="0"/>
              <a:t>Standard new funerary equipment </a:t>
            </a:r>
          </a:p>
          <a:p>
            <a:pPr marL="438912" lvl="1" indent="-320040">
              <a:spcBef>
                <a:spcPts val="0"/>
              </a:spcBef>
              <a:buClr>
                <a:schemeClr val="accent1"/>
              </a:buClr>
              <a:buSzPct val="80000"/>
              <a:buFont typeface="Wingdings 2"/>
              <a:buChar char=""/>
            </a:pPr>
            <a:r>
              <a:rPr lang="en-GB" sz="3400" dirty="0"/>
              <a:t>References to the Neopalatial past (ritual equipment):</a:t>
            </a:r>
          </a:p>
          <a:p>
            <a:pPr lvl="1"/>
            <a:r>
              <a:rPr lang="en-GB" sz="3000" dirty="0"/>
              <a:t>Double axes, bull’s head rhyta</a:t>
            </a:r>
          </a:p>
          <a:p>
            <a:pPr marL="704088" lvl="2" indent="-320040">
              <a:spcBef>
                <a:spcPts val="0"/>
              </a:spcBef>
              <a:buClr>
                <a:schemeClr val="accent1"/>
              </a:buClr>
              <a:buSzPct val="80000"/>
              <a:buFont typeface="Wingdings 2"/>
              <a:buChar char=""/>
            </a:pPr>
            <a:r>
              <a:rPr lang="en-GB" sz="3000" dirty="0"/>
              <a:t>Used in ritual performance derived from ceremonies associated with the palaces</a:t>
            </a:r>
          </a:p>
          <a:p>
            <a:pPr marL="438912" lvl="1" indent="-320040">
              <a:spcBef>
                <a:spcPts val="0"/>
              </a:spcBef>
              <a:buClr>
                <a:schemeClr val="accent1"/>
              </a:buClr>
              <a:buSzPct val="80000"/>
              <a:buFont typeface="Wingdings 2"/>
              <a:buChar char=""/>
            </a:pPr>
            <a:r>
              <a:rPr lang="en-GB" sz="3400" dirty="0"/>
              <a:t>Created link with Neopalatial high status rituals &amp; the palace elites </a:t>
            </a:r>
          </a:p>
          <a:p>
            <a:pPr lvl="1"/>
            <a:r>
              <a:rPr lang="en-GB" sz="3000" dirty="0"/>
              <a:t>“a forceful means of invoking awe through association with this past” (Preston 2007: 300)</a:t>
            </a:r>
          </a:p>
          <a:p>
            <a:endParaRPr lang="en-GB" dirty="0"/>
          </a:p>
        </p:txBody>
      </p:sp>
      <p:pic>
        <p:nvPicPr>
          <p:cNvPr id="5" name="Content Placeholder 4" descr="double axe_T double axe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5220072" y="2708920"/>
            <a:ext cx="3712914" cy="1584176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Funerary Ritual &amp; Cultural Identity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1772816"/>
            <a:ext cx="8229600" cy="4625609"/>
          </a:xfrm>
        </p:spPr>
        <p:txBody>
          <a:bodyPr>
            <a:normAutofit/>
          </a:bodyPr>
          <a:lstStyle/>
          <a:p>
            <a:r>
              <a:rPr lang="en-GB" dirty="0"/>
              <a:t>LM II-III Crete: clear evidence for manipulation of the funerary landscape </a:t>
            </a:r>
          </a:p>
          <a:p>
            <a:r>
              <a:rPr lang="en-GB" dirty="0"/>
              <a:t>Use of indigenous funerary ritual &amp; intrusive Mycenaean ritual to proclaim status &amp; cultural identity</a:t>
            </a:r>
          </a:p>
          <a:p>
            <a:r>
              <a:rPr lang="en-GB" dirty="0"/>
              <a:t>Some burials reference a long-lost Minoan past </a:t>
            </a:r>
          </a:p>
          <a:p>
            <a:r>
              <a:rPr lang="en-GB" dirty="0"/>
              <a:t>Burials also exhibit awareness of Mycenaean practices: especially the material culture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Considerable evidence for the emergence of a </a:t>
            </a:r>
            <a:r>
              <a:rPr lang="en-GB" sz="2800" dirty="0">
                <a:solidFill>
                  <a:srgbClr val="FFC000"/>
                </a:solidFill>
              </a:rPr>
              <a:t>hybrid social world:</a:t>
            </a:r>
          </a:p>
          <a:p>
            <a:pPr lvl="1"/>
            <a:r>
              <a:rPr lang="en-GB" sz="2400" dirty="0"/>
              <a:t>Complex mix of Minoan &amp; Mycenaean social practices </a:t>
            </a:r>
          </a:p>
          <a:p>
            <a:r>
              <a:rPr lang="en-GB" sz="2800" dirty="0"/>
              <a:t>Adoption of Mycenaean tombs &amp; material culture &amp; creation of new social identities</a:t>
            </a:r>
          </a:p>
          <a:p>
            <a:r>
              <a:rPr lang="en-GB" sz="2800" dirty="0"/>
              <a:t>But also persistence of indigenous funerary practices</a:t>
            </a:r>
          </a:p>
          <a:p>
            <a:r>
              <a:rPr lang="en-GB" sz="2800" dirty="0"/>
              <a:t>And manipulation of ancient Minoan religious imagery / elite symbolism</a:t>
            </a:r>
          </a:p>
          <a:p>
            <a:endParaRPr lang="en-GB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328</TotalTime>
  <Words>932</Words>
  <Application>Microsoft Office PowerPoint</Application>
  <PresentationFormat>On-screen Show (4:3)</PresentationFormat>
  <Paragraphs>145</Paragraphs>
  <Slides>21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7" baseType="lpstr">
      <vt:lpstr>Arial</vt:lpstr>
      <vt:lpstr>Corbel</vt:lpstr>
      <vt:lpstr>Wingdings</vt:lpstr>
      <vt:lpstr>Wingdings 2</vt:lpstr>
      <vt:lpstr>Wingdings 3</vt:lpstr>
      <vt:lpstr>Module</vt:lpstr>
      <vt:lpstr>Towns, Tombs &amp; Temples</vt:lpstr>
      <vt:lpstr>LM II-III Crete: Political Context</vt:lpstr>
      <vt:lpstr>LM II-III Changes in Funerary Ritual</vt:lpstr>
      <vt:lpstr>Mixed Practices: Grave Goods</vt:lpstr>
      <vt:lpstr>Mixed Practices: Grave Goods</vt:lpstr>
      <vt:lpstr>Archanes Phourni</vt:lpstr>
      <vt:lpstr>Archanes Phourni Shaft Graves</vt:lpstr>
      <vt:lpstr>Archanes Phourni Tholoi</vt:lpstr>
      <vt:lpstr>Mixed Practices</vt:lpstr>
      <vt:lpstr>Warrior Burials</vt:lpstr>
      <vt:lpstr>Warrior Burials: Grave Goods</vt:lpstr>
      <vt:lpstr>Warrior Graves: Grave Goods</vt:lpstr>
      <vt:lpstr>Who Was Buried in the Warrior Graves?</vt:lpstr>
      <vt:lpstr>Ayia Triadha</vt:lpstr>
      <vt:lpstr>Ayia Triadha Sarcophagus</vt:lpstr>
      <vt:lpstr>Monumental Tombs</vt:lpstr>
      <vt:lpstr>Monumental Tombs</vt:lpstr>
      <vt:lpstr>Monumental Tombs</vt:lpstr>
      <vt:lpstr>Monumental Tombs: Grave Goods</vt:lpstr>
      <vt:lpstr>Funerary Ritual &amp; Cultural Identity</vt:lpstr>
      <vt:lpstr>Summary</vt:lpstr>
    </vt:vector>
  </TitlesOfParts>
  <Company>Hewlett-Packard Company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Louise</dc:creator>
  <cp:lastModifiedBy>Louise Steel</cp:lastModifiedBy>
  <cp:revision>63</cp:revision>
  <dcterms:created xsi:type="dcterms:W3CDTF">2012-03-18T10:18:43Z</dcterms:created>
  <dcterms:modified xsi:type="dcterms:W3CDTF">2016-12-14T09:52:29Z</dcterms:modified>
</cp:coreProperties>
</file>