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1"/>
  </p:sldMasterIdLst>
  <p:notesMasterIdLst>
    <p:notesMasterId r:id="rId14"/>
  </p:notesMasterIdLst>
  <p:sldIdLst>
    <p:sldId id="257" r:id="rId2"/>
    <p:sldId id="259" r:id="rId3"/>
    <p:sldId id="260" r:id="rId4"/>
    <p:sldId id="261" r:id="rId5"/>
    <p:sldId id="262" r:id="rId6"/>
    <p:sldId id="263"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0754" autoAdjust="0"/>
  </p:normalViewPr>
  <p:slideViewPr>
    <p:cSldViewPr snapToGrid="0" showGuides="1">
      <p:cViewPr varScale="1">
        <p:scale>
          <a:sx n="71" d="100"/>
          <a:sy n="71" d="100"/>
        </p:scale>
        <p:origin x="926"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8933A9-71BD-440D-8A79-8C4FA01C0D05}" type="datetimeFigureOut">
              <a:rPr lang="en-US" smtClean="0"/>
              <a:t>7/13/2026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95F0F8-4200-4BD6-9B94-45FDC6017F27}" type="slidenum">
              <a:rPr lang="en-US" smtClean="0"/>
              <a:t>‹#›</a:t>
            </a:fld>
            <a:endParaRPr lang="en-US"/>
          </a:p>
        </p:txBody>
      </p:sp>
    </p:spTree>
    <p:extLst>
      <p:ext uri="{BB962C8B-B14F-4D97-AF65-F5344CB8AC3E}">
        <p14:creationId xmlns:p14="http://schemas.microsoft.com/office/powerpoint/2010/main" val="1045190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Isaac is experiencing disrupted childcare as he lives with his mother who is a single parent and is experiencing post-natal depression. This experience is affecting the emotional security and development of Issac and may be this is the most prominent reasons why he is facing the behavioural issues. The presentation is going to show and apply the theory relevant here.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895F0F8-4200-4BD6-9B94-45FDC6017F27}" type="slidenum">
              <a:rPr lang="en-US" smtClean="0"/>
              <a:t>2</a:t>
            </a:fld>
            <a:endParaRPr lang="en-US"/>
          </a:p>
        </p:txBody>
      </p:sp>
    </p:spTree>
    <p:extLst>
      <p:ext uri="{BB962C8B-B14F-4D97-AF65-F5344CB8AC3E}">
        <p14:creationId xmlns:p14="http://schemas.microsoft.com/office/powerpoint/2010/main" val="258202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the theory, it can be stated that attachment is primary caregivers play an important role in ensuring the emotional security of child, and as the child is facing issues from the caregiver, the security of the bonding is not being experienced by him and it is affecting the normal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of him by causing him to face emotion al distress.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895F0F8-4200-4BD6-9B94-45FDC6017F27}" type="slidenum">
              <a:rPr lang="en-US" smtClean="0"/>
              <a:t>3</a:t>
            </a:fld>
            <a:endParaRPr lang="en-US"/>
          </a:p>
        </p:txBody>
      </p:sp>
    </p:spTree>
    <p:extLst>
      <p:ext uri="{BB962C8B-B14F-4D97-AF65-F5344CB8AC3E}">
        <p14:creationId xmlns:p14="http://schemas.microsoft.com/office/powerpoint/2010/main" val="2952031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emotional distress of the person is related to attachment insecurity and his limitation in peer interaction and delayed language development may have a relation with the reduced opportunity that he is facing in case of developing secure relation.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895F0F8-4200-4BD6-9B94-45FDC6017F27}" type="slidenum">
              <a:rPr lang="en-US" smtClean="0"/>
              <a:t>4</a:t>
            </a:fld>
            <a:endParaRPr lang="en-US"/>
          </a:p>
        </p:txBody>
      </p:sp>
    </p:spTree>
    <p:extLst>
      <p:ext uri="{BB962C8B-B14F-4D97-AF65-F5344CB8AC3E}">
        <p14:creationId xmlns:p14="http://schemas.microsoft.com/office/powerpoint/2010/main" val="4106039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interventions are related to the concerned theory. By considering the theory, it can be stated that if consistent relation is maintained with the child, then he will feel safe and it will help him to be interested in exploring new things and learning and it will help in managing g the current issues.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895F0F8-4200-4BD6-9B94-45FDC6017F27}" type="slidenum">
              <a:rPr lang="en-US" smtClean="0"/>
              <a:t>5</a:t>
            </a:fld>
            <a:endParaRPr lang="en-US"/>
          </a:p>
        </p:txBody>
      </p:sp>
    </p:spTree>
    <p:extLst>
      <p:ext uri="{BB962C8B-B14F-4D97-AF65-F5344CB8AC3E}">
        <p14:creationId xmlns:p14="http://schemas.microsoft.com/office/powerpoint/2010/main" val="2583732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theory acknowledges that children are born with attachment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and the natural temperament that he is experiencing may lead him to become more sensitive and cause him to face stress and separation.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895F0F8-4200-4BD6-9B94-45FDC6017F27}" type="slidenum">
              <a:rPr lang="en-US" smtClean="0"/>
              <a:t>6</a:t>
            </a:fld>
            <a:endParaRPr lang="en-US"/>
          </a:p>
        </p:txBody>
      </p:sp>
    </p:spTree>
    <p:extLst>
      <p:ext uri="{BB962C8B-B14F-4D97-AF65-F5344CB8AC3E}">
        <p14:creationId xmlns:p14="http://schemas.microsoft.com/office/powerpoint/2010/main" val="706892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the view of </a:t>
            </a:r>
            <a:r>
              <a:rPr lang="en-GB" sz="1200" kern="1200" dirty="0" err="1">
                <a:solidFill>
                  <a:schemeClr val="tx1"/>
                </a:solidFill>
                <a:effectLst/>
                <a:latin typeface="+mn-lt"/>
                <a:ea typeface="+mn-ea"/>
                <a:cs typeface="+mn-cs"/>
              </a:rPr>
              <a:t>Rohmah</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Purwanta</a:t>
            </a:r>
            <a:r>
              <a:rPr lang="en-GB" sz="1200" kern="1200" dirty="0">
                <a:solidFill>
                  <a:schemeClr val="tx1"/>
                </a:solidFill>
                <a:effectLst/>
                <a:latin typeface="+mn-lt"/>
                <a:ea typeface="+mn-ea"/>
                <a:cs typeface="+mn-cs"/>
              </a:rPr>
              <a:t> (2023), it can be stated that children depend on consistent and responsive caregiving that helps them to develop secure attachments. The environment that Issac is experiencing is preventing them to feel the secure attachment causing him to face anxiety and other behavioural issues mentioned above.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895F0F8-4200-4BD6-9B94-45FDC6017F27}" type="slidenum">
              <a:rPr lang="en-US" smtClean="0"/>
              <a:t>7</a:t>
            </a:fld>
            <a:endParaRPr lang="en-US"/>
          </a:p>
        </p:txBody>
      </p:sp>
    </p:spTree>
    <p:extLst>
      <p:ext uri="{BB962C8B-B14F-4D97-AF65-F5344CB8AC3E}">
        <p14:creationId xmlns:p14="http://schemas.microsoft.com/office/powerpoint/2010/main" val="2684302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case, neither biological nor environmental factor is working independently and here the contrast of nature and the nurturing process can be seen. Bowlby's theory has stated that children have an innate to develop attachment (</a:t>
            </a:r>
            <a:r>
              <a:rPr lang="en-GB" sz="1200" kern="1200" dirty="0" err="1">
                <a:solidFill>
                  <a:schemeClr val="tx1"/>
                </a:solidFill>
                <a:effectLst/>
                <a:latin typeface="+mn-lt"/>
                <a:ea typeface="+mn-ea"/>
                <a:cs typeface="+mn-cs"/>
              </a:rPr>
              <a:t>Vertel</a:t>
            </a:r>
            <a:r>
              <a:rPr lang="en-GB" sz="1200" kern="1200" dirty="0">
                <a:solidFill>
                  <a:schemeClr val="tx1"/>
                </a:solidFill>
                <a:effectLst/>
                <a:latin typeface="+mn-lt"/>
                <a:ea typeface="+mn-ea"/>
                <a:cs typeface="+mn-cs"/>
              </a:rPr>
              <a:t>, 2023), and the lack of it is affecting the biological and developmental factors that are related to the development of Issac.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895F0F8-4200-4BD6-9B94-45FDC6017F27}" type="slidenum">
              <a:rPr lang="en-US" smtClean="0"/>
              <a:t>8</a:t>
            </a:fld>
            <a:endParaRPr lang="en-US"/>
          </a:p>
        </p:txBody>
      </p:sp>
    </p:spTree>
    <p:extLst>
      <p:ext uri="{BB962C8B-B14F-4D97-AF65-F5344CB8AC3E}">
        <p14:creationId xmlns:p14="http://schemas.microsoft.com/office/powerpoint/2010/main" val="24018724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major strength of the theory is that it is supporting the importance of secure attachment in early childhood and the theory is influencing policies related to responsive caregiving and early intervention.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895F0F8-4200-4BD6-9B94-45FDC6017F27}" type="slidenum">
              <a:rPr lang="en-US" smtClean="0"/>
              <a:t>9</a:t>
            </a:fld>
            <a:endParaRPr lang="en-US"/>
          </a:p>
        </p:txBody>
      </p:sp>
    </p:spTree>
    <p:extLst>
      <p:ext uri="{BB962C8B-B14F-4D97-AF65-F5344CB8AC3E}">
        <p14:creationId xmlns:p14="http://schemas.microsoft.com/office/powerpoint/2010/main" val="3905983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the theory is highly relevant to the study, it has some limitations like it has not effectively consider the impact of family influence on child’s development as it primarily focuses on the child ren relation with primary caregivers.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895F0F8-4200-4BD6-9B94-45FDC6017F27}" type="slidenum">
              <a:rPr lang="en-US" smtClean="0"/>
              <a:t>10</a:t>
            </a:fld>
            <a:endParaRPr lang="en-US"/>
          </a:p>
        </p:txBody>
      </p:sp>
    </p:spTree>
    <p:extLst>
      <p:ext uri="{BB962C8B-B14F-4D97-AF65-F5344CB8AC3E}">
        <p14:creationId xmlns:p14="http://schemas.microsoft.com/office/powerpoint/2010/main" val="33777345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analyses the case of Issac using the attachment theory and based on that it can be stated that the best intervention to be taken in managing the issue of Issac is to develop a strong bonding with him as it would increase his confidence, the experience of secure bonding and it will help in managing the issues he is facing now.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895F0F8-4200-4BD6-9B94-45FDC6017F27}" type="slidenum">
              <a:rPr lang="en-US" smtClean="0"/>
              <a:t>11</a:t>
            </a:fld>
            <a:endParaRPr lang="en-US"/>
          </a:p>
        </p:txBody>
      </p:sp>
    </p:spTree>
    <p:extLst>
      <p:ext uri="{BB962C8B-B14F-4D97-AF65-F5344CB8AC3E}">
        <p14:creationId xmlns:p14="http://schemas.microsoft.com/office/powerpoint/2010/main" val="6271874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95548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238565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969354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69F914-F75C-DF4A-8E3D-0EE1CE742B98}"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025079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69F914-F75C-DF4A-8E3D-0EE1CE742B98}"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685118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39295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22640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003723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73925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18551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2823146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02693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734817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615810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1482109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9216767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117892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E69F914-F75C-DF4A-8E3D-0EE1CE742B98}" type="datetimeFigureOut">
              <a:rPr lang="en-GB" smtClean="0"/>
              <a:t>13/07/2026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25161717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a:t>
            </a:r>
            <a:r>
              <a:rPr lang="en-GB" sz="2200">
                <a:latin typeface="Arial" panose="020B0604020202020204" pitchFamily="34" charset="0"/>
                <a:cs typeface="Arial" panose="020B0604020202020204" pitchFamily="34" charset="0"/>
              </a:rPr>
              <a:t>: Luzimayra Neto</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:2025175431</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a:t>
            </a:r>
            <a:r>
              <a:rPr lang="en-GB" sz="2200" dirty="0" err="1">
                <a:latin typeface="Arial" panose="020B0604020202020204" pitchFamily="34" charset="0"/>
                <a:cs typeface="Arial" panose="020B0604020202020204" pitchFamily="34" charset="0"/>
              </a:rPr>
              <a:t>sam</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3519236"/>
            <a:ext cx="11313763" cy="3098539"/>
          </a:xfrm>
        </p:spPr>
        <p:txBody>
          <a:bodyPr>
            <a:noAutofit/>
          </a:bodyPr>
          <a:lstStyle/>
          <a:p>
            <a:pPr algn="l"/>
            <a:r>
              <a:rPr lang="en-GB" sz="1200" b="1" dirty="0">
                <a:latin typeface="Arial" panose="020B0604020202020204" pitchFamily="34" charset="0"/>
                <a:cs typeface="Arial" panose="020B0604020202020204" pitchFamily="34" charset="0"/>
              </a:rPr>
              <a:t>Acknowledgement of the use of AI tools (</a:t>
            </a:r>
            <a:r>
              <a:rPr lang="en-GB" sz="1200" b="1" dirty="0">
                <a:solidFill>
                  <a:srgbClr val="FF0000"/>
                </a:solidFill>
                <a:latin typeface="Arial" panose="020B0604020202020204" pitchFamily="34" charset="0"/>
                <a:cs typeface="Arial" panose="020B0604020202020204" pitchFamily="34" charset="0"/>
              </a:rPr>
              <a:t>read the statements below and delete/amend as appropriate</a:t>
            </a:r>
            <a:r>
              <a:rPr lang="en-GB" sz="1200" b="1" dirty="0">
                <a:latin typeface="Arial" panose="020B0604020202020204" pitchFamily="34" charset="0"/>
                <a:cs typeface="Arial" panose="020B0604020202020204" pitchFamily="34" charset="0"/>
              </a:rPr>
              <a:t>)</a:t>
            </a:r>
          </a:p>
          <a:p>
            <a:pPr algn="l"/>
            <a:r>
              <a:rPr lang="en-GB" sz="1200" dirty="0">
                <a:latin typeface="Arial" panose="020B0604020202020204" pitchFamily="34" charset="0"/>
                <a:cs typeface="Arial" panose="020B0604020202020204" pitchFamily="34" charset="0"/>
              </a:rPr>
              <a:t>I confirm that I have </a:t>
            </a:r>
            <a:r>
              <a:rPr lang="en-GB" sz="1200" b="1" dirty="0">
                <a:latin typeface="Arial" panose="020B0604020202020204" pitchFamily="34" charset="0"/>
                <a:cs typeface="Arial" panose="020B0604020202020204" pitchFamily="34" charset="0"/>
              </a:rPr>
              <a:t>not </a:t>
            </a:r>
            <a:r>
              <a:rPr lang="en-GB" sz="120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p>
          <a:p>
            <a:r>
              <a:rPr lang="en-GB" sz="1200" b="1" dirty="0">
                <a:latin typeface="Arial" panose="020B0604020202020204" pitchFamily="34" charset="0"/>
                <a:cs typeface="Arial" panose="020B0604020202020204" pitchFamily="34" charset="0"/>
              </a:rPr>
              <a:t>OR</a:t>
            </a:r>
          </a:p>
          <a:p>
            <a:pPr algn="l"/>
            <a:r>
              <a:rPr lang="en-GB" sz="1200" dirty="0">
                <a:latin typeface="Arial" panose="020B0604020202020204" pitchFamily="34" charset="0"/>
                <a:cs typeface="Arial" panose="020B0604020202020204" pitchFamily="34" charset="0"/>
              </a:rPr>
              <a:t>I confirm that I have used AI tools to source images and/or for proofreading this work (</a:t>
            </a:r>
            <a:r>
              <a:rPr lang="en-GB" sz="1200" dirty="0">
                <a:solidFill>
                  <a:srgbClr val="FF0000"/>
                </a:solidFill>
                <a:latin typeface="Arial" panose="020B0604020202020204" pitchFamily="34" charset="0"/>
                <a:cs typeface="Arial" panose="020B0604020202020204" pitchFamily="34" charset="0"/>
              </a:rPr>
              <a:t>STATE AI TOOL USED HERE, SUCH AS GRAMMARLY AND DATE OF USE</a:t>
            </a:r>
            <a:r>
              <a:rPr lang="en-GB" sz="1200" dirty="0">
                <a:latin typeface="Arial" panose="020B0604020202020204" pitchFamily="34" charset="0"/>
                <a:cs typeface="Arial" panose="020B0604020202020204" pitchFamily="34" charset="0"/>
              </a:rPr>
              <a:t>). I confirm that I have not presented any AI generated materials as my own work. </a:t>
            </a:r>
            <a:endParaRPr lang="en-GB" sz="1200" b="1" dirty="0">
              <a:latin typeface="Arial" panose="020B0604020202020204" pitchFamily="34" charset="0"/>
              <a:cs typeface="Arial" panose="020B0604020202020204" pitchFamily="34" charset="0"/>
            </a:endParaRPr>
          </a:p>
          <a:p>
            <a:pPr algn="l"/>
            <a:r>
              <a:rPr lang="en-GB" sz="12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p:txBody>
          <a:bodyPr/>
          <a:lstStyle/>
          <a:p>
            <a:r>
              <a:rPr lang="en-GB" b="1" dirty="0"/>
              <a:t>Introduction </a:t>
            </a:r>
            <a:br>
              <a:rPr lang="en-US" b="1" dirty="0"/>
            </a:br>
            <a:endParaRPr lang="en-GB" dirty="0"/>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p:txBody>
          <a:bodyPr>
            <a:normAutofit/>
          </a:bodyPr>
          <a:lstStyle/>
          <a:p>
            <a:pPr lvl="0"/>
            <a:r>
              <a:rPr lang="en-GB" dirty="0"/>
              <a:t>The case study being considered here is about Issac who is a four-year-old boy attending a Children’s centre in London </a:t>
            </a:r>
            <a:endParaRPr lang="en-US" dirty="0"/>
          </a:p>
          <a:p>
            <a:pPr lvl="0"/>
            <a:r>
              <a:rPr lang="en-GB" dirty="0"/>
              <a:t>By considering the case, it can be stated that he is facing some issues and the staff of the childcare centre observed that he is quiet and withdrawn during free play, he becomes distressed during separation from his mother, he shows delays in language development and he struggles to join group activities</a:t>
            </a:r>
            <a:endParaRPr lang="en-US" dirty="0"/>
          </a:p>
          <a:p>
            <a:pPr lvl="0"/>
            <a:r>
              <a:rPr lang="en-GB" dirty="0"/>
              <a:t>Bowlby's Attachment Theory can be used here to analyse the issues of the person related to the development </a:t>
            </a:r>
            <a:endParaRPr lang="en-US" dirty="0"/>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5E209-CD71-D895-0EB2-049DD0AE9F5F}"/>
              </a:ext>
            </a:extLst>
          </p:cNvPr>
          <p:cNvSpPr>
            <a:spLocks noGrp="1"/>
          </p:cNvSpPr>
          <p:nvPr>
            <p:ph type="title"/>
          </p:nvPr>
        </p:nvSpPr>
        <p:spPr/>
        <p:txBody>
          <a:bodyPr/>
          <a:lstStyle/>
          <a:p>
            <a:r>
              <a:rPr lang="en-GB" b="1" dirty="0"/>
              <a:t>Bowlby's Attachment Theory </a:t>
            </a:r>
            <a:br>
              <a:rPr lang="en-US" b="1" dirty="0"/>
            </a:br>
            <a:endParaRPr lang="en-US" dirty="0"/>
          </a:p>
        </p:txBody>
      </p:sp>
      <p:sp>
        <p:nvSpPr>
          <p:cNvPr id="3" name="Content Placeholder 2">
            <a:extLst>
              <a:ext uri="{FF2B5EF4-FFF2-40B4-BE49-F238E27FC236}">
                <a16:creationId xmlns:a16="http://schemas.microsoft.com/office/drawing/2014/main" id="{F9D85FBD-8B12-B9F7-73CB-F052C46F1AF5}"/>
              </a:ext>
            </a:extLst>
          </p:cNvPr>
          <p:cNvSpPr>
            <a:spLocks noGrp="1"/>
          </p:cNvSpPr>
          <p:nvPr>
            <p:ph idx="1"/>
          </p:nvPr>
        </p:nvSpPr>
        <p:spPr>
          <a:xfrm>
            <a:off x="1103312" y="2052918"/>
            <a:ext cx="5542815" cy="4195481"/>
          </a:xfrm>
        </p:spPr>
        <p:txBody>
          <a:bodyPr>
            <a:normAutofit fontScale="92500" lnSpcReduction="10000"/>
          </a:bodyPr>
          <a:lstStyle/>
          <a:p>
            <a:pPr lvl="0"/>
            <a:r>
              <a:rPr lang="en-GB" dirty="0"/>
              <a:t>Bowlby's Attachment Theory has been developed in 1969 by John Bowlby (Khadka, 2022)</a:t>
            </a:r>
            <a:endParaRPr lang="en-US" dirty="0"/>
          </a:p>
          <a:p>
            <a:pPr lvl="0"/>
            <a:r>
              <a:rPr lang="en-GB" dirty="0"/>
              <a:t>By considering the theory, it can be stated that children develop emotional bond with primary caregivers and get security from this (</a:t>
            </a:r>
            <a:r>
              <a:rPr lang="en-GB" dirty="0" err="1"/>
              <a:t>Rohmah</a:t>
            </a:r>
            <a:r>
              <a:rPr lang="en-GB" dirty="0"/>
              <a:t> and </a:t>
            </a:r>
            <a:r>
              <a:rPr lang="en-GB" dirty="0" err="1"/>
              <a:t>Purwanta</a:t>
            </a:r>
            <a:r>
              <a:rPr lang="en-GB" dirty="0"/>
              <a:t>, 2023)</a:t>
            </a:r>
            <a:endParaRPr lang="en-US" dirty="0"/>
          </a:p>
          <a:p>
            <a:pPr lvl="0"/>
            <a:r>
              <a:rPr lang="en-GB" dirty="0"/>
              <a:t>As per the theory, Consistent and sensitive caregiving promotes emotional regulation and secure attachment </a:t>
            </a:r>
            <a:endParaRPr lang="en-US" dirty="0"/>
          </a:p>
          <a:p>
            <a:pPr lvl="0"/>
            <a:r>
              <a:rPr lang="en-GB" dirty="0"/>
              <a:t>The concerned child is facing issue in this regard as his primary caregiver (his mother) is facing depression and it is affecting the development of him </a:t>
            </a:r>
            <a:endParaRPr lang="en-US" dirty="0"/>
          </a:p>
          <a:p>
            <a:endParaRPr lang="en-US" dirty="0"/>
          </a:p>
        </p:txBody>
      </p:sp>
      <p:pic>
        <p:nvPicPr>
          <p:cNvPr id="5" name="Picture 4">
            <a:extLst>
              <a:ext uri="{FF2B5EF4-FFF2-40B4-BE49-F238E27FC236}">
                <a16:creationId xmlns:a16="http://schemas.microsoft.com/office/drawing/2014/main" id="{8D538815-F084-2F5C-7244-DBE9D864FDEF}"/>
              </a:ext>
            </a:extLst>
          </p:cNvPr>
          <p:cNvPicPr>
            <a:picLocks noChangeAspect="1"/>
          </p:cNvPicPr>
          <p:nvPr/>
        </p:nvPicPr>
        <p:blipFill>
          <a:blip r:embed="rId3"/>
          <a:stretch>
            <a:fillRect/>
          </a:stretch>
        </p:blipFill>
        <p:spPr>
          <a:xfrm>
            <a:off x="8877536" y="4278529"/>
            <a:ext cx="2844946" cy="2114659"/>
          </a:xfrm>
          <a:prstGeom prst="rect">
            <a:avLst/>
          </a:prstGeom>
        </p:spPr>
      </p:pic>
    </p:spTree>
    <p:extLst>
      <p:ext uri="{BB962C8B-B14F-4D97-AF65-F5344CB8AC3E}">
        <p14:creationId xmlns:p14="http://schemas.microsoft.com/office/powerpoint/2010/main" val="3140236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CCF14-2AEE-BE44-8C2B-D33EBD991151}"/>
              </a:ext>
            </a:extLst>
          </p:cNvPr>
          <p:cNvSpPr>
            <a:spLocks noGrp="1"/>
          </p:cNvSpPr>
          <p:nvPr>
            <p:ph type="title"/>
          </p:nvPr>
        </p:nvSpPr>
        <p:spPr/>
        <p:txBody>
          <a:bodyPr>
            <a:normAutofit fontScale="90000"/>
          </a:bodyPr>
          <a:lstStyle/>
          <a:p>
            <a:r>
              <a:rPr lang="en-GB" b="1" dirty="0"/>
              <a:t>Application of the theory in the situation of Issac </a:t>
            </a:r>
            <a:br>
              <a:rPr lang="en-US" b="1" dirty="0"/>
            </a:br>
            <a:endParaRPr lang="en-US" dirty="0"/>
          </a:p>
        </p:txBody>
      </p:sp>
      <p:sp>
        <p:nvSpPr>
          <p:cNvPr id="3" name="Content Placeholder 2">
            <a:extLst>
              <a:ext uri="{FF2B5EF4-FFF2-40B4-BE49-F238E27FC236}">
                <a16:creationId xmlns:a16="http://schemas.microsoft.com/office/drawing/2014/main" id="{0DAC2DD7-4F3A-6195-83C8-D92A399D733B}"/>
              </a:ext>
            </a:extLst>
          </p:cNvPr>
          <p:cNvSpPr>
            <a:spLocks noGrp="1"/>
          </p:cNvSpPr>
          <p:nvPr>
            <p:ph idx="1"/>
          </p:nvPr>
        </p:nvSpPr>
        <p:spPr>
          <a:xfrm>
            <a:off x="1103312" y="2052918"/>
            <a:ext cx="6769449" cy="4195481"/>
          </a:xfrm>
        </p:spPr>
        <p:txBody>
          <a:bodyPr/>
          <a:lstStyle/>
          <a:p>
            <a:pPr lvl="0"/>
            <a:r>
              <a:rPr lang="en-GB" dirty="0"/>
              <a:t>By applying the theory, it’s possible to understand why the child is facing separation anxiety, withdrawn behaviour and delayed language development</a:t>
            </a:r>
            <a:endParaRPr lang="en-US" dirty="0"/>
          </a:p>
          <a:p>
            <a:pPr lvl="0"/>
            <a:r>
              <a:rPr lang="en-GB" dirty="0"/>
              <a:t>The disrupted childcare arrangement that he is experiencing and the depression of his mother is causing him to face issue in gaining emotional support and it is causing him to face attachment insecurity that is leading him to face the issue </a:t>
            </a:r>
            <a:endParaRPr lang="en-US" dirty="0"/>
          </a:p>
          <a:p>
            <a:endParaRPr lang="en-US" dirty="0"/>
          </a:p>
        </p:txBody>
      </p:sp>
      <p:pic>
        <p:nvPicPr>
          <p:cNvPr id="5" name="Picture 4">
            <a:extLst>
              <a:ext uri="{FF2B5EF4-FFF2-40B4-BE49-F238E27FC236}">
                <a16:creationId xmlns:a16="http://schemas.microsoft.com/office/drawing/2014/main" id="{8837CC6B-B37D-421B-A38E-AA44C16871C4}"/>
              </a:ext>
            </a:extLst>
          </p:cNvPr>
          <p:cNvPicPr>
            <a:picLocks noChangeAspect="1"/>
          </p:cNvPicPr>
          <p:nvPr/>
        </p:nvPicPr>
        <p:blipFill>
          <a:blip r:embed="rId3"/>
          <a:stretch>
            <a:fillRect/>
          </a:stretch>
        </p:blipFill>
        <p:spPr>
          <a:xfrm>
            <a:off x="9105210" y="4232375"/>
            <a:ext cx="2768742" cy="2140060"/>
          </a:xfrm>
          <a:prstGeom prst="rect">
            <a:avLst/>
          </a:prstGeom>
        </p:spPr>
      </p:pic>
    </p:spTree>
    <p:extLst>
      <p:ext uri="{BB962C8B-B14F-4D97-AF65-F5344CB8AC3E}">
        <p14:creationId xmlns:p14="http://schemas.microsoft.com/office/powerpoint/2010/main" val="1935960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747A8-A4C8-62D8-D8A3-645ECD6B063C}"/>
              </a:ext>
            </a:extLst>
          </p:cNvPr>
          <p:cNvSpPr>
            <a:spLocks noGrp="1"/>
          </p:cNvSpPr>
          <p:nvPr>
            <p:ph type="title"/>
          </p:nvPr>
        </p:nvSpPr>
        <p:spPr/>
        <p:txBody>
          <a:bodyPr/>
          <a:lstStyle/>
          <a:p>
            <a:r>
              <a:rPr lang="en-GB" b="1" dirty="0"/>
              <a:t>Strategies and interventions </a:t>
            </a:r>
            <a:br>
              <a:rPr lang="en-US" b="1" dirty="0"/>
            </a:br>
            <a:endParaRPr lang="en-US" dirty="0"/>
          </a:p>
        </p:txBody>
      </p:sp>
      <p:sp>
        <p:nvSpPr>
          <p:cNvPr id="3" name="Content Placeholder 2">
            <a:extLst>
              <a:ext uri="{FF2B5EF4-FFF2-40B4-BE49-F238E27FC236}">
                <a16:creationId xmlns:a16="http://schemas.microsoft.com/office/drawing/2014/main" id="{7D919C23-5FA6-915C-B893-15C00FE3172D}"/>
              </a:ext>
            </a:extLst>
          </p:cNvPr>
          <p:cNvSpPr>
            <a:spLocks noGrp="1"/>
          </p:cNvSpPr>
          <p:nvPr>
            <p:ph idx="1"/>
          </p:nvPr>
        </p:nvSpPr>
        <p:spPr/>
        <p:txBody>
          <a:bodyPr/>
          <a:lstStyle/>
          <a:p>
            <a:pPr lvl="0"/>
            <a:r>
              <a:rPr lang="en-GB" dirty="0"/>
              <a:t>A childcare professional is needed to develop a secure relationship with Issac through proper care</a:t>
            </a:r>
            <a:endParaRPr lang="en-US" dirty="0"/>
          </a:p>
          <a:p>
            <a:pPr lvl="0"/>
            <a:r>
              <a:rPr lang="en-GB" dirty="0"/>
              <a:t>The person can be involved in play-based learning and language-rich activities to overcome the issue </a:t>
            </a:r>
            <a:endParaRPr lang="en-US" dirty="0"/>
          </a:p>
          <a:p>
            <a:pPr lvl="0"/>
            <a:r>
              <a:rPr lang="en-GB" dirty="0"/>
              <a:t>Emotional support to a child can help them to get confidence (Kazim, 2025)</a:t>
            </a:r>
            <a:endParaRPr lang="en-US" dirty="0"/>
          </a:p>
          <a:p>
            <a:pPr lvl="0"/>
            <a:r>
              <a:rPr lang="en-GB" dirty="0"/>
              <a:t>This is the reason why Issac should be provided with emotional support so that he gets confidence and the current issues can be managed </a:t>
            </a:r>
            <a:endParaRPr lang="en-US" dirty="0"/>
          </a:p>
          <a:p>
            <a:endParaRPr lang="en-US" dirty="0"/>
          </a:p>
        </p:txBody>
      </p:sp>
    </p:spTree>
    <p:extLst>
      <p:ext uri="{BB962C8B-B14F-4D97-AF65-F5344CB8AC3E}">
        <p14:creationId xmlns:p14="http://schemas.microsoft.com/office/powerpoint/2010/main" val="4214022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653F9-F28A-18A9-3987-57A25035FD72}"/>
              </a:ext>
            </a:extLst>
          </p:cNvPr>
          <p:cNvSpPr>
            <a:spLocks noGrp="1"/>
          </p:cNvSpPr>
          <p:nvPr>
            <p:ph type="title"/>
          </p:nvPr>
        </p:nvSpPr>
        <p:spPr/>
        <p:txBody>
          <a:bodyPr>
            <a:normAutofit fontScale="90000"/>
          </a:bodyPr>
          <a:lstStyle/>
          <a:p>
            <a:r>
              <a:rPr lang="en-GB" sz="3100" b="1" dirty="0"/>
              <a:t>How might biological and environmental factors be influencing Issac’s psychological development? </a:t>
            </a:r>
            <a:br>
              <a:rPr lang="en-US" b="1" dirty="0"/>
            </a:br>
            <a:endParaRPr lang="en-US" dirty="0"/>
          </a:p>
        </p:txBody>
      </p:sp>
      <p:sp>
        <p:nvSpPr>
          <p:cNvPr id="3" name="Content Placeholder 2">
            <a:extLst>
              <a:ext uri="{FF2B5EF4-FFF2-40B4-BE49-F238E27FC236}">
                <a16:creationId xmlns:a16="http://schemas.microsoft.com/office/drawing/2014/main" id="{EF0A700F-EE2F-E997-6FFD-76BC1CB223CD}"/>
              </a:ext>
            </a:extLst>
          </p:cNvPr>
          <p:cNvSpPr>
            <a:spLocks noGrp="1"/>
          </p:cNvSpPr>
          <p:nvPr>
            <p:ph idx="1"/>
          </p:nvPr>
        </p:nvSpPr>
        <p:spPr>
          <a:xfrm>
            <a:off x="1103312" y="2052918"/>
            <a:ext cx="8946541" cy="2585989"/>
          </a:xfrm>
        </p:spPr>
        <p:txBody>
          <a:bodyPr/>
          <a:lstStyle/>
          <a:p>
            <a:r>
              <a:rPr lang="en-GB" b="1" dirty="0"/>
              <a:t>Biological factors </a:t>
            </a:r>
            <a:endParaRPr lang="en-US" dirty="0"/>
          </a:p>
          <a:p>
            <a:pPr lvl="0"/>
            <a:r>
              <a:rPr lang="en-GB" dirty="0"/>
              <a:t>Isaac's psychological development may be influenced by early brain development stages and his temperament</a:t>
            </a:r>
            <a:endParaRPr lang="en-US" dirty="0"/>
          </a:p>
          <a:p>
            <a:pPr lvl="0"/>
            <a:r>
              <a:rPr lang="en-GB" dirty="0"/>
              <a:t>The emotional sensitivity and the separation anxiety that he is experiencing may lead him to vulnerability to stress </a:t>
            </a:r>
            <a:endParaRPr lang="en-US" dirty="0"/>
          </a:p>
          <a:p>
            <a:endParaRPr lang="en-US" dirty="0"/>
          </a:p>
        </p:txBody>
      </p:sp>
      <p:pic>
        <p:nvPicPr>
          <p:cNvPr id="5" name="Picture 4">
            <a:extLst>
              <a:ext uri="{FF2B5EF4-FFF2-40B4-BE49-F238E27FC236}">
                <a16:creationId xmlns:a16="http://schemas.microsoft.com/office/drawing/2014/main" id="{D360933B-D061-A1C9-A8F0-2489911912F1}"/>
              </a:ext>
            </a:extLst>
          </p:cNvPr>
          <p:cNvPicPr>
            <a:picLocks noChangeAspect="1"/>
          </p:cNvPicPr>
          <p:nvPr/>
        </p:nvPicPr>
        <p:blipFill>
          <a:blip r:embed="rId3"/>
          <a:stretch>
            <a:fillRect/>
          </a:stretch>
        </p:blipFill>
        <p:spPr>
          <a:xfrm>
            <a:off x="7461560" y="4890320"/>
            <a:ext cx="2978303" cy="1225613"/>
          </a:xfrm>
          <a:prstGeom prst="rect">
            <a:avLst/>
          </a:prstGeom>
        </p:spPr>
      </p:pic>
    </p:spTree>
    <p:extLst>
      <p:ext uri="{BB962C8B-B14F-4D97-AF65-F5344CB8AC3E}">
        <p14:creationId xmlns:p14="http://schemas.microsoft.com/office/powerpoint/2010/main" val="1733247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A3D93-D826-5D14-6746-6B54A8F5B698}"/>
              </a:ext>
            </a:extLst>
          </p:cNvPr>
          <p:cNvSpPr>
            <a:spLocks noGrp="1"/>
          </p:cNvSpPr>
          <p:nvPr>
            <p:ph type="title"/>
          </p:nvPr>
        </p:nvSpPr>
        <p:spPr/>
        <p:txBody>
          <a:bodyPr/>
          <a:lstStyle/>
          <a:p>
            <a:r>
              <a:rPr lang="en-GB" b="1" dirty="0"/>
              <a:t>Environmental factors </a:t>
            </a:r>
            <a:br>
              <a:rPr lang="en-US" dirty="0"/>
            </a:br>
            <a:endParaRPr lang="en-US" dirty="0"/>
          </a:p>
        </p:txBody>
      </p:sp>
      <p:sp>
        <p:nvSpPr>
          <p:cNvPr id="3" name="Content Placeholder 2">
            <a:extLst>
              <a:ext uri="{FF2B5EF4-FFF2-40B4-BE49-F238E27FC236}">
                <a16:creationId xmlns:a16="http://schemas.microsoft.com/office/drawing/2014/main" id="{B792EEF8-01A9-C78C-AF36-8E63496649F5}"/>
              </a:ext>
            </a:extLst>
          </p:cNvPr>
          <p:cNvSpPr>
            <a:spLocks noGrp="1"/>
          </p:cNvSpPr>
          <p:nvPr>
            <p:ph idx="1"/>
          </p:nvPr>
        </p:nvSpPr>
        <p:spPr/>
        <p:txBody>
          <a:bodyPr/>
          <a:lstStyle/>
          <a:p>
            <a:pPr lvl="0"/>
            <a:r>
              <a:rPr lang="en-GB" dirty="0"/>
              <a:t>Issac development is strongly being influenced by environmental factors </a:t>
            </a:r>
            <a:endParaRPr lang="en-US" dirty="0"/>
          </a:p>
          <a:p>
            <a:pPr lvl="0"/>
            <a:r>
              <a:rPr lang="en-GB" dirty="0"/>
              <a:t>The post-natal depression of his mother is disrupting childcare and reducing the emotional security </a:t>
            </a:r>
            <a:endParaRPr lang="en-US" dirty="0"/>
          </a:p>
          <a:p>
            <a:pPr lvl="0"/>
            <a:r>
              <a:rPr lang="en-GB" dirty="0"/>
              <a:t>These experiences are affecting attachment formation, communication skill and confidence of the child </a:t>
            </a:r>
            <a:endParaRPr lang="en-US" dirty="0"/>
          </a:p>
          <a:p>
            <a:endParaRPr lang="en-US" dirty="0"/>
          </a:p>
        </p:txBody>
      </p:sp>
    </p:spTree>
    <p:extLst>
      <p:ext uri="{BB962C8B-B14F-4D97-AF65-F5344CB8AC3E}">
        <p14:creationId xmlns:p14="http://schemas.microsoft.com/office/powerpoint/2010/main" val="3412516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8DAA7-217D-0154-1A1C-391147FFEDD4}"/>
              </a:ext>
            </a:extLst>
          </p:cNvPr>
          <p:cNvSpPr>
            <a:spLocks noGrp="1"/>
          </p:cNvSpPr>
          <p:nvPr>
            <p:ph type="title"/>
          </p:nvPr>
        </p:nvSpPr>
        <p:spPr/>
        <p:txBody>
          <a:bodyPr/>
          <a:lstStyle/>
          <a:p>
            <a:r>
              <a:rPr lang="en-GB" b="1" dirty="0"/>
              <a:t>Nature and nurture interaction </a:t>
            </a:r>
            <a:br>
              <a:rPr lang="en-US" b="1" dirty="0"/>
            </a:br>
            <a:endParaRPr lang="en-US" dirty="0"/>
          </a:p>
        </p:txBody>
      </p:sp>
      <p:sp>
        <p:nvSpPr>
          <p:cNvPr id="3" name="Content Placeholder 2">
            <a:extLst>
              <a:ext uri="{FF2B5EF4-FFF2-40B4-BE49-F238E27FC236}">
                <a16:creationId xmlns:a16="http://schemas.microsoft.com/office/drawing/2014/main" id="{3B9F0B85-9A3C-D1C2-2AEF-26487D1B1062}"/>
              </a:ext>
            </a:extLst>
          </p:cNvPr>
          <p:cNvSpPr>
            <a:spLocks noGrp="1"/>
          </p:cNvSpPr>
          <p:nvPr>
            <p:ph idx="1"/>
          </p:nvPr>
        </p:nvSpPr>
        <p:spPr>
          <a:xfrm>
            <a:off x="1103313" y="2052918"/>
            <a:ext cx="6044620" cy="4195481"/>
          </a:xfrm>
        </p:spPr>
        <p:txBody>
          <a:bodyPr>
            <a:normAutofit fontScale="92500"/>
          </a:bodyPr>
          <a:lstStyle/>
          <a:p>
            <a:pPr lvl="0"/>
            <a:r>
              <a:rPr lang="en-GB" dirty="0"/>
              <a:t>Based on above two slides, it can be stated that both biological and environmental factors are affecting the development of Issac </a:t>
            </a:r>
            <a:endParaRPr lang="en-US" dirty="0"/>
          </a:p>
          <a:p>
            <a:pPr lvl="0"/>
            <a:r>
              <a:rPr lang="en-GB" dirty="0"/>
              <a:t>His temperament may be increasing emotional sensitivity where by considering the view of Wu et al., (2025) it can be stated that supportive caregiving and stable relationship with the caregiver could play a vital role in reducing anxiety </a:t>
            </a:r>
            <a:endParaRPr lang="en-US" dirty="0"/>
          </a:p>
          <a:p>
            <a:pPr lvl="0"/>
            <a:r>
              <a:rPr lang="en-GB" dirty="0"/>
              <a:t>Th person is not experiencing this relationship security with his other that is affecting the resilience of him and it is affecting emotional, social and cognitive development of him </a:t>
            </a:r>
            <a:endParaRPr lang="en-US" dirty="0"/>
          </a:p>
          <a:p>
            <a:endParaRPr lang="en-US" dirty="0"/>
          </a:p>
        </p:txBody>
      </p:sp>
      <p:pic>
        <p:nvPicPr>
          <p:cNvPr id="5" name="Picture 4">
            <a:extLst>
              <a:ext uri="{FF2B5EF4-FFF2-40B4-BE49-F238E27FC236}">
                <a16:creationId xmlns:a16="http://schemas.microsoft.com/office/drawing/2014/main" id="{83226CDD-9F32-7C99-5A41-7461C478BA33}"/>
              </a:ext>
            </a:extLst>
          </p:cNvPr>
          <p:cNvPicPr>
            <a:picLocks noChangeAspect="1"/>
          </p:cNvPicPr>
          <p:nvPr/>
        </p:nvPicPr>
        <p:blipFill>
          <a:blip r:embed="rId3"/>
          <a:stretch>
            <a:fillRect/>
          </a:stretch>
        </p:blipFill>
        <p:spPr>
          <a:xfrm>
            <a:off x="8665664" y="2440914"/>
            <a:ext cx="2844946" cy="3971037"/>
          </a:xfrm>
          <a:prstGeom prst="rect">
            <a:avLst/>
          </a:prstGeom>
        </p:spPr>
      </p:pic>
    </p:spTree>
    <p:extLst>
      <p:ext uri="{BB962C8B-B14F-4D97-AF65-F5344CB8AC3E}">
        <p14:creationId xmlns:p14="http://schemas.microsoft.com/office/powerpoint/2010/main" val="1921961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4B0AF-10A7-1C31-5D6E-7B236BDCFF3B}"/>
              </a:ext>
            </a:extLst>
          </p:cNvPr>
          <p:cNvSpPr>
            <a:spLocks noGrp="1"/>
          </p:cNvSpPr>
          <p:nvPr>
            <p:ph type="title"/>
          </p:nvPr>
        </p:nvSpPr>
        <p:spPr/>
        <p:txBody>
          <a:bodyPr/>
          <a:lstStyle/>
          <a:p>
            <a:r>
              <a:rPr lang="en-GB" b="1" dirty="0"/>
              <a:t>Strength of the theory </a:t>
            </a:r>
            <a:br>
              <a:rPr lang="en-US" b="1" dirty="0"/>
            </a:br>
            <a:endParaRPr lang="en-US" dirty="0"/>
          </a:p>
        </p:txBody>
      </p:sp>
      <p:sp>
        <p:nvSpPr>
          <p:cNvPr id="3" name="Content Placeholder 2">
            <a:extLst>
              <a:ext uri="{FF2B5EF4-FFF2-40B4-BE49-F238E27FC236}">
                <a16:creationId xmlns:a16="http://schemas.microsoft.com/office/drawing/2014/main" id="{0B68B7EE-DAA4-BD97-7200-BB8A86DD1FFE}"/>
              </a:ext>
            </a:extLst>
          </p:cNvPr>
          <p:cNvSpPr>
            <a:spLocks noGrp="1"/>
          </p:cNvSpPr>
          <p:nvPr>
            <p:ph idx="1"/>
          </p:nvPr>
        </p:nvSpPr>
        <p:spPr>
          <a:xfrm>
            <a:off x="1103313" y="2052918"/>
            <a:ext cx="4985254" cy="4195481"/>
          </a:xfrm>
        </p:spPr>
        <p:txBody>
          <a:bodyPr/>
          <a:lstStyle/>
          <a:p>
            <a:pPr lvl="0"/>
            <a:r>
              <a:rPr lang="en-GB" dirty="0"/>
              <a:t>The Bowlby's Attachment theory is effective enough to show how early relationship influence emotional development and behaviour (Xu, 2022)</a:t>
            </a:r>
            <a:endParaRPr lang="en-US" dirty="0"/>
          </a:p>
          <a:p>
            <a:pPr lvl="0"/>
            <a:r>
              <a:rPr lang="en-GB" dirty="0"/>
              <a:t>It is strongly related to informed childcare practice and parenting programs </a:t>
            </a:r>
            <a:endParaRPr lang="en-US" dirty="0"/>
          </a:p>
          <a:p>
            <a:endParaRPr lang="en-US" dirty="0"/>
          </a:p>
        </p:txBody>
      </p:sp>
      <p:pic>
        <p:nvPicPr>
          <p:cNvPr id="5" name="Picture 4">
            <a:extLst>
              <a:ext uri="{FF2B5EF4-FFF2-40B4-BE49-F238E27FC236}">
                <a16:creationId xmlns:a16="http://schemas.microsoft.com/office/drawing/2014/main" id="{7E5A67E8-A8AA-3420-6636-26D0E97867A7}"/>
              </a:ext>
            </a:extLst>
          </p:cNvPr>
          <p:cNvPicPr>
            <a:picLocks noChangeAspect="1"/>
          </p:cNvPicPr>
          <p:nvPr/>
        </p:nvPicPr>
        <p:blipFill>
          <a:blip r:embed="rId3"/>
          <a:stretch>
            <a:fillRect/>
          </a:stretch>
        </p:blipFill>
        <p:spPr>
          <a:xfrm>
            <a:off x="7694341" y="2329226"/>
            <a:ext cx="4068327" cy="3982364"/>
          </a:xfrm>
          <a:prstGeom prst="rect">
            <a:avLst/>
          </a:prstGeom>
        </p:spPr>
      </p:pic>
    </p:spTree>
    <p:extLst>
      <p:ext uri="{BB962C8B-B14F-4D97-AF65-F5344CB8AC3E}">
        <p14:creationId xmlns:p14="http://schemas.microsoft.com/office/powerpoint/2010/main" val="1168473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D8344-76B0-0143-6728-4200C2820EC8}"/>
              </a:ext>
            </a:extLst>
          </p:cNvPr>
          <p:cNvSpPr>
            <a:spLocks noGrp="1"/>
          </p:cNvSpPr>
          <p:nvPr>
            <p:ph type="title"/>
          </p:nvPr>
        </p:nvSpPr>
        <p:spPr/>
        <p:txBody>
          <a:bodyPr/>
          <a:lstStyle/>
          <a:p>
            <a:r>
              <a:rPr lang="en-GB" b="1" dirty="0"/>
              <a:t>Weakness of the theory </a:t>
            </a:r>
            <a:br>
              <a:rPr lang="en-US" b="1" dirty="0"/>
            </a:br>
            <a:endParaRPr lang="en-US" dirty="0"/>
          </a:p>
        </p:txBody>
      </p:sp>
      <p:sp>
        <p:nvSpPr>
          <p:cNvPr id="3" name="Content Placeholder 2">
            <a:extLst>
              <a:ext uri="{FF2B5EF4-FFF2-40B4-BE49-F238E27FC236}">
                <a16:creationId xmlns:a16="http://schemas.microsoft.com/office/drawing/2014/main" id="{8B2A43D8-F49B-7718-08F4-6EDCEF30F033}"/>
              </a:ext>
            </a:extLst>
          </p:cNvPr>
          <p:cNvSpPr>
            <a:spLocks noGrp="1"/>
          </p:cNvSpPr>
          <p:nvPr>
            <p:ph idx="1"/>
          </p:nvPr>
        </p:nvSpPr>
        <p:spPr/>
        <p:txBody>
          <a:bodyPr/>
          <a:lstStyle/>
          <a:p>
            <a:pPr lvl="0"/>
            <a:r>
              <a:rPr lang="en-GB" dirty="0"/>
              <a:t>The theory has paid more attention to the role of primary caregiver in regard to the development of child without effectively considering the effectiveness of family environment and cultural factors in regard to this development process </a:t>
            </a:r>
            <a:endParaRPr lang="en-US" dirty="0"/>
          </a:p>
          <a:p>
            <a:pPr lvl="0"/>
            <a:r>
              <a:rPr lang="en-GB" dirty="0"/>
              <a:t>It also gives limited attention to the individual resilience of children in changing environments </a:t>
            </a:r>
            <a:endParaRPr lang="en-US" dirty="0"/>
          </a:p>
          <a:p>
            <a:endParaRPr lang="en-US" dirty="0"/>
          </a:p>
        </p:txBody>
      </p:sp>
    </p:spTree>
    <p:extLst>
      <p:ext uri="{BB962C8B-B14F-4D97-AF65-F5344CB8AC3E}">
        <p14:creationId xmlns:p14="http://schemas.microsoft.com/office/powerpoint/2010/main" val="2520146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2B1C-AFF8-B3AD-AAC0-ECABAB2DAD32}"/>
              </a:ext>
            </a:extLst>
          </p:cNvPr>
          <p:cNvSpPr>
            <a:spLocks noGrp="1"/>
          </p:cNvSpPr>
          <p:nvPr>
            <p:ph type="title"/>
          </p:nvPr>
        </p:nvSpPr>
        <p:spPr/>
        <p:txBody>
          <a:bodyPr/>
          <a:lstStyle/>
          <a:p>
            <a:r>
              <a:rPr lang="en-GB" b="1" dirty="0"/>
              <a:t>Conclusion </a:t>
            </a:r>
            <a:br>
              <a:rPr lang="en-US" b="1" dirty="0"/>
            </a:br>
            <a:endParaRPr lang="en-US" dirty="0"/>
          </a:p>
        </p:txBody>
      </p:sp>
      <p:sp>
        <p:nvSpPr>
          <p:cNvPr id="3" name="Content Placeholder 2">
            <a:extLst>
              <a:ext uri="{FF2B5EF4-FFF2-40B4-BE49-F238E27FC236}">
                <a16:creationId xmlns:a16="http://schemas.microsoft.com/office/drawing/2014/main" id="{50D14B7E-C97B-2A52-C575-47693FDE3ADC}"/>
              </a:ext>
            </a:extLst>
          </p:cNvPr>
          <p:cNvSpPr>
            <a:spLocks noGrp="1"/>
          </p:cNvSpPr>
          <p:nvPr>
            <p:ph idx="1"/>
          </p:nvPr>
        </p:nvSpPr>
        <p:spPr/>
        <p:txBody>
          <a:bodyPr/>
          <a:lstStyle/>
          <a:p>
            <a:pPr lvl="0"/>
            <a:r>
              <a:rPr lang="en-GB" dirty="0"/>
              <a:t>The presentation has been done using Bowlby's Attachment Theory to evaluate the issues in Issac’s development </a:t>
            </a:r>
            <a:endParaRPr lang="en-US" dirty="0"/>
          </a:p>
          <a:p>
            <a:pPr lvl="0"/>
            <a:r>
              <a:rPr lang="en-GB" dirty="0"/>
              <a:t>Though the theory has limitations, the relevance of it in this regard is considerable and based on it, it can be stated that there is a need to develop a strong bonding with Issac by caregivers to manage the issues he is facing in experiencing security of bonding with primary caregiver </a:t>
            </a:r>
            <a:endParaRPr lang="en-US" dirty="0"/>
          </a:p>
          <a:p>
            <a:endParaRPr lang="en-US" dirty="0"/>
          </a:p>
        </p:txBody>
      </p:sp>
    </p:spTree>
    <p:extLst>
      <p:ext uri="{BB962C8B-B14F-4D97-AF65-F5344CB8AC3E}">
        <p14:creationId xmlns:p14="http://schemas.microsoft.com/office/powerpoint/2010/main" val="3636960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4CD9-4001-1F54-8084-C9C063F7785B}"/>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2376632B-4E03-8A58-EE3A-7DE5835D042B}"/>
              </a:ext>
            </a:extLst>
          </p:cNvPr>
          <p:cNvSpPr>
            <a:spLocks noGrp="1"/>
          </p:cNvSpPr>
          <p:nvPr>
            <p:ph idx="1"/>
          </p:nvPr>
        </p:nvSpPr>
        <p:spPr/>
        <p:txBody>
          <a:bodyPr>
            <a:normAutofit fontScale="62500" lnSpcReduction="20000"/>
          </a:bodyPr>
          <a:lstStyle/>
          <a:p>
            <a:r>
              <a:rPr lang="en-US" dirty="0"/>
              <a:t>Kazim, M., 2025. Understanding the impact of parental support on children’s educational confidence. </a:t>
            </a:r>
            <a:r>
              <a:rPr lang="en-US" i="1" dirty="0"/>
              <a:t>IJAR</a:t>
            </a:r>
            <a:r>
              <a:rPr lang="en-US" dirty="0"/>
              <a:t>, </a:t>
            </a:r>
            <a:r>
              <a:rPr lang="en-US" i="1" dirty="0"/>
              <a:t>11</a:t>
            </a:r>
            <a:r>
              <a:rPr lang="en-US" dirty="0"/>
              <a:t>(3), pp.178-184. </a:t>
            </a:r>
          </a:p>
          <a:p>
            <a:r>
              <a:rPr lang="en-US" dirty="0"/>
              <a:t>Khadka, C., 2022. The evolution of attachment theory: From Bowlby to modern perspectives. </a:t>
            </a:r>
            <a:r>
              <a:rPr lang="en-US" i="1" dirty="0"/>
              <a:t>TUTA Journal</a:t>
            </a:r>
            <a:r>
              <a:rPr lang="en-US" dirty="0"/>
              <a:t>, pp.125-140. </a:t>
            </a:r>
          </a:p>
          <a:p>
            <a:r>
              <a:rPr lang="en-US" dirty="0" err="1"/>
              <a:t>Rohmah</a:t>
            </a:r>
            <a:r>
              <a:rPr lang="en-US" dirty="0"/>
              <a:t>, L. and </a:t>
            </a:r>
            <a:r>
              <a:rPr lang="en-US" dirty="0" err="1"/>
              <a:t>Purwanta</a:t>
            </a:r>
            <a:r>
              <a:rPr lang="en-US" dirty="0"/>
              <a:t>, E., 2023, December. Why should children have secure attachments? Literature review of the importance of attachment in child development. In </a:t>
            </a:r>
            <a:r>
              <a:rPr lang="en-US" i="1" dirty="0"/>
              <a:t>6th International Conference on Learning Innovation and Quality Education (ICLIQE 2022)</a:t>
            </a:r>
            <a:r>
              <a:rPr lang="en-US" dirty="0"/>
              <a:t> (pp. 44-55). Atlantis Press. </a:t>
            </a:r>
          </a:p>
          <a:p>
            <a:r>
              <a:rPr lang="en-US" dirty="0" err="1"/>
              <a:t>Rohmah</a:t>
            </a:r>
            <a:r>
              <a:rPr lang="en-US" dirty="0"/>
              <a:t>, L. and </a:t>
            </a:r>
            <a:r>
              <a:rPr lang="en-US" dirty="0" err="1"/>
              <a:t>Purwanta</a:t>
            </a:r>
            <a:r>
              <a:rPr lang="en-US" dirty="0"/>
              <a:t>, E., 2023, December. Why should children have secure attachments? Literature review of the importance of attachment in child development. In </a:t>
            </a:r>
            <a:r>
              <a:rPr lang="en-US" i="1" dirty="0"/>
              <a:t>6th International Conference on Learning Innovation and Quality Education (ICLIQE 2022)</a:t>
            </a:r>
            <a:r>
              <a:rPr lang="en-US" dirty="0"/>
              <a:t> (pp. 44-55). Atlantis Press. </a:t>
            </a:r>
          </a:p>
          <a:p>
            <a:r>
              <a:rPr lang="en-US" dirty="0" err="1"/>
              <a:t>Vertel</a:t>
            </a:r>
            <a:r>
              <a:rPr lang="en-US" dirty="0"/>
              <a:t>, A., 2023. John Bowlby’s attachment theory as an alternative to psychoanalytic concepts of the early social-emotional development of a child. </a:t>
            </a:r>
            <a:r>
              <a:rPr lang="en-US" i="1" dirty="0"/>
              <a:t>Sumy State Pedagogical University Journal</a:t>
            </a:r>
            <a:r>
              <a:rPr lang="en-US" dirty="0"/>
              <a:t>, </a:t>
            </a:r>
            <a:r>
              <a:rPr lang="en-US" i="1" dirty="0"/>
              <a:t>2</a:t>
            </a:r>
            <a:r>
              <a:rPr lang="en-US" dirty="0"/>
              <a:t>(31), pp.17-24. </a:t>
            </a:r>
          </a:p>
          <a:p>
            <a:r>
              <a:rPr lang="en-US" dirty="0"/>
              <a:t>Wu, Y.T., Hao, W.T., Fan, Y.C. and Zhang, Y., 2025. The relationship between caregiver burden and anxiety in family caregivers of adolescents with depression: the mediating role of psychological resilience. </a:t>
            </a:r>
            <a:r>
              <a:rPr lang="en-US" i="1" dirty="0"/>
              <a:t>BMC psychiatry</a:t>
            </a:r>
            <a:r>
              <a:rPr lang="en-US" dirty="0"/>
              <a:t>, </a:t>
            </a:r>
            <a:r>
              <a:rPr lang="en-US" i="1" dirty="0"/>
              <a:t>25</a:t>
            </a:r>
            <a:r>
              <a:rPr lang="en-US" dirty="0"/>
              <a:t>(1), p.992. </a:t>
            </a:r>
          </a:p>
          <a:p>
            <a:r>
              <a:rPr lang="en-US" dirty="0"/>
              <a:t>Xu, H., 2022, January. Effect of Early Attachment on Psychological Development. In </a:t>
            </a:r>
            <a:r>
              <a:rPr lang="en-US" i="1" dirty="0"/>
              <a:t>2021 International Conference on Public Art and Human Development (ICPAHD 2021)</a:t>
            </a:r>
            <a:r>
              <a:rPr lang="en-US" dirty="0"/>
              <a:t> (pp. 651-656). Atlantis Press. </a:t>
            </a:r>
          </a:p>
          <a:p>
            <a:endParaRPr lang="en-US" dirty="0"/>
          </a:p>
        </p:txBody>
      </p:sp>
    </p:spTree>
    <p:extLst>
      <p:ext uri="{BB962C8B-B14F-4D97-AF65-F5344CB8AC3E}">
        <p14:creationId xmlns:p14="http://schemas.microsoft.com/office/powerpoint/2010/main" val="6434154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0</TotalTime>
  <Words>1658</Words>
  <Application>Microsoft Office PowerPoint</Application>
  <PresentationFormat>Widescreen</PresentationFormat>
  <Paragraphs>74</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Century Gothic</vt:lpstr>
      <vt:lpstr>Wingdings 3</vt:lpstr>
      <vt:lpstr>Ion</vt:lpstr>
      <vt:lpstr>  Student name: Luzimayra Neto Student number :2025175431 Lecturer’s name :sam </vt:lpstr>
      <vt:lpstr>Introduction  </vt:lpstr>
      <vt:lpstr>Bowlby's Attachment Theory  </vt:lpstr>
      <vt:lpstr>Application of the theory in the situation of Issac  </vt:lpstr>
      <vt:lpstr>Strategies and interventions  </vt:lpstr>
      <vt:lpstr>How might biological and environmental factors be influencing Issac’s psychological development?  </vt:lpstr>
      <vt:lpstr>Environmental factors  </vt:lpstr>
      <vt:lpstr>Nature and nurture interaction  </vt:lpstr>
      <vt:lpstr>Strength of the theory  </vt:lpstr>
      <vt:lpstr>Weakness of the theory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2026-07-05T08:01:00Z</dcterms:created>
  <dcterms:modified xsi:type="dcterms:W3CDTF">2026-07-13T10:15:06Z</dcterms:modified>
</cp:coreProperties>
</file>