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4"/>
    <p:sldMasterId id="2147483717" r:id="rId5"/>
    <p:sldMasterId id="2147483730" r:id="rId6"/>
    <p:sldMasterId id="2147483742" r:id="rId7"/>
    <p:sldMasterId id="2147483755" r:id="rId8"/>
  </p:sldMasterIdLst>
  <p:notesMasterIdLst>
    <p:notesMasterId r:id="rId35"/>
  </p:notesMasterIdLst>
  <p:handoutMasterIdLst>
    <p:handoutMasterId r:id="rId36"/>
  </p:handoutMasterIdLst>
  <p:sldIdLst>
    <p:sldId id="354" r:id="rId9"/>
    <p:sldId id="301" r:id="rId10"/>
    <p:sldId id="352" r:id="rId11"/>
    <p:sldId id="270" r:id="rId12"/>
    <p:sldId id="282" r:id="rId13"/>
    <p:sldId id="276" r:id="rId14"/>
    <p:sldId id="272" r:id="rId15"/>
    <p:sldId id="266" r:id="rId16"/>
    <p:sldId id="267" r:id="rId17"/>
    <p:sldId id="355" r:id="rId18"/>
    <p:sldId id="356" r:id="rId19"/>
    <p:sldId id="322" r:id="rId20"/>
    <p:sldId id="323" r:id="rId21"/>
    <p:sldId id="321" r:id="rId22"/>
    <p:sldId id="344" r:id="rId23"/>
    <p:sldId id="349" r:id="rId24"/>
    <p:sldId id="324" r:id="rId25"/>
    <p:sldId id="327" r:id="rId26"/>
    <p:sldId id="328" r:id="rId27"/>
    <p:sldId id="350" r:id="rId28"/>
    <p:sldId id="331" r:id="rId29"/>
    <p:sldId id="325" r:id="rId30"/>
    <p:sldId id="326" r:id="rId31"/>
    <p:sldId id="337" r:id="rId32"/>
    <p:sldId id="338" r:id="rId33"/>
    <p:sldId id="353" r:id="rId34"/>
  </p:sldIdLst>
  <p:sldSz cx="9144000" cy="6858000" type="screen4x3"/>
  <p:notesSz cx="6815138" cy="9942513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73F1F1-606C-7945-A7B2-5F216495CE99}" v="1" dt="2021-01-19T15:21:20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theme" Target="theme/theme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6080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6080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66CBB878-96AF-46B6-9548-BC52087427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4141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6080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23925" y="746125"/>
            <a:ext cx="4968875" cy="3727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1038" y="4722813"/>
            <a:ext cx="5453062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0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6080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28001249-307C-46CD-9090-A92EC46B75F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66352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DD38FE9-B6F1-4E2E-8551-4EC347A5F6F0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94649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DD38FE9-B6F1-4E2E-8551-4EC347A5F6F0}" type="slidenum">
              <a:rPr lang="en-US" altLang="en-US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3780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Think about your Learning Logs.  You have been reflecting in that already.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A6CE3C7-125B-4E00-8573-7ED4041B23B4}" type="slidenum">
              <a:rPr lang="en-US" altLang="en-US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5968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Key Elements of Reflection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0C2C27D-C696-4032-B574-6C227B3DE683}" type="slidenum">
              <a:rPr lang="en-US" altLang="en-US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6835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AA6575C-0E85-43AC-94B0-8F57FBAD4D0F}" type="slidenum">
              <a:rPr lang="en-US" altLang="en-US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53297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B540B6B-F45C-43DE-97FD-D03ED09F60D2}" type="slidenum">
              <a:rPr lang="en-US" altLang="en-US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8642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ED76BBE-9978-4AD6-8DD1-F95C4609344F}" type="slidenum">
              <a:rPr lang="en-US" altLang="en-US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4461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97542E-A46A-C740-8D24-C0296900FB8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8233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36CD8E9-1AB6-0C46-89AD-C38363805A4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9672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Resources &amp; Further Reading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0B029B7-41D2-4C7C-8319-A2CB8E1F38A8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3333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3D519-1E37-4FE3-B96E-288BC582D3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1674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1D47-7683-46CC-85BF-C248DF2D5C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11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53FDF-CD1F-4E0D-9EA9-94DB0E44EF4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996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7EF3-9FA0-4A1B-A1EE-71AA1EB5658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0979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115E0-D4EE-4BF2-BF1E-F4470BE29B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5155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636B3-0D86-4F0A-B328-91F50749BA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212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B27D1-B478-4C3F-BA64-ED55932EE6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7374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9FF0-1464-42B7-AF2B-EF6A4D0508E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6084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DB9B9-CABA-4BE7-9FB0-4BE93D4F79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5197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671D4-AF75-4E10-B854-7F20A5E33F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6620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DFD18-3B77-40FF-A245-8E021C2FCCB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50107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6314818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8532548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202047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8368482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4509613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7835156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3764498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1155106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8626624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5958332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0755247"/>
      </p:ext>
    </p:extLst>
  </p:cSld>
  <p:clrMapOvr>
    <a:masterClrMapping/>
  </p:clrMapOvr>
  <p:transition spd="slow">
    <p:wip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</p:spPr>
        <p:txBody>
          <a:bodyPr/>
          <a:lstStyle>
            <a:lvl1pPr>
              <a:defRPr>
                <a:latin typeface="Trebuchet MS" charset="0"/>
              </a:defRPr>
            </a:lvl1pPr>
          </a:lstStyle>
          <a:p>
            <a:fld id="{0C23F4CF-ED7C-6647-8FDE-4110ACB98A9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87430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750475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5589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1677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06/07/2023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03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06/07/2023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5739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06/07/2023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034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06/07/2023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8211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06/07/2023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530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06/07/2023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028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9387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6751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831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87601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74067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08013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292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5716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58210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3415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283401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1006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61922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507853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06/07/2023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0267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30654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5003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95215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06/07/2023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3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4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6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4.jp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A954F-68CD-429A-8099-B7B557558F4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71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499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7374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774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248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BMSK4015 </a:t>
            </a:r>
            <a:br>
              <a:rPr lang="en-GB" altLang="en-US" sz="1800" dirty="0"/>
            </a:br>
            <a:r>
              <a:rPr lang="en-GB" sz="1800" dirty="0"/>
              <a:t>Academic and Research Skills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3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540750" cy="2905001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Todays Session</a:t>
            </a:r>
          </a:p>
          <a:p>
            <a:pPr marL="0" indent="0">
              <a:buNone/>
              <a:defRPr/>
            </a:pP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Reflection – An Overview</a:t>
            </a:r>
          </a:p>
          <a:p>
            <a:pPr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</a:p>
          <a:p>
            <a:pPr>
              <a:defRPr/>
            </a:pP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A8315E-A193-4633-90EA-6DF2636B230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2167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Reflection – 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25" y="1417638"/>
            <a:ext cx="8540750" cy="312102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/>
              <a:t>Reflection goes back to the Ancient World</a:t>
            </a:r>
          </a:p>
          <a:p>
            <a:pPr>
              <a:defRPr/>
            </a:pPr>
            <a:r>
              <a:rPr lang="en-GB" sz="3600" dirty="0"/>
              <a:t>What is reflection and why is it important?</a:t>
            </a:r>
          </a:p>
          <a:p>
            <a:pPr>
              <a:defRPr/>
            </a:pPr>
            <a:r>
              <a:rPr lang="en-GB" sz="3600" dirty="0"/>
              <a:t>Describe, Analyse and Reflect</a:t>
            </a:r>
          </a:p>
          <a:p>
            <a:pPr>
              <a:defRPr/>
            </a:pPr>
            <a:r>
              <a:rPr lang="en-GB" sz="3600" dirty="0"/>
              <a:t>Learning Cycles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A8315E-A193-4633-90EA-6DF2636B2301}" type="slidenum">
              <a:rPr lang="en-GB" altLang="en-US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Reflection &amp; Learning Logs/Journals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206" y="1433662"/>
            <a:ext cx="8540750" cy="4129087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3200" dirty="0"/>
              <a:t>How did it go? How do I feel about it? </a:t>
            </a:r>
          </a:p>
          <a:p>
            <a:pPr>
              <a:defRPr/>
            </a:pPr>
            <a:r>
              <a:rPr lang="en-GB" sz="3200" dirty="0"/>
              <a:t>What went well, or OK? Why? </a:t>
            </a:r>
          </a:p>
          <a:p>
            <a:pPr>
              <a:defRPr/>
            </a:pPr>
            <a:r>
              <a:rPr lang="en-GB" sz="3200" dirty="0"/>
              <a:t>What was not so good? Why? </a:t>
            </a:r>
          </a:p>
          <a:p>
            <a:pPr>
              <a:defRPr/>
            </a:pPr>
            <a:r>
              <a:rPr lang="en-GB" sz="3200" dirty="0"/>
              <a:t>How could this have been done differently? </a:t>
            </a:r>
          </a:p>
          <a:p>
            <a:pPr>
              <a:defRPr/>
            </a:pPr>
            <a:r>
              <a:rPr lang="en-GB" sz="3200" dirty="0"/>
              <a:t>What should I change/work on for next time? </a:t>
            </a:r>
          </a:p>
          <a:p>
            <a:pPr>
              <a:defRPr/>
            </a:pPr>
            <a:r>
              <a:rPr lang="en-GB" sz="3200" dirty="0"/>
              <a:t>What would be the first step?</a:t>
            </a:r>
          </a:p>
          <a:p>
            <a:pPr>
              <a:defRPr/>
            </a:pPr>
            <a:r>
              <a:rPr lang="en-GB" sz="3200" dirty="0"/>
              <a:t>Make use of SMART objectives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0B2E50F-D794-4767-AAA1-D4E804381072}" type="slidenum">
              <a:rPr lang="en-GB" altLang="en-US"/>
              <a:pPr/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60350"/>
            <a:ext cx="8510588" cy="836613"/>
          </a:xfrm>
        </p:spPr>
        <p:txBody>
          <a:bodyPr/>
          <a:lstStyle/>
          <a:p>
            <a:pPr algn="l"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Key Elements of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25" y="1196751"/>
            <a:ext cx="8540750" cy="494052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/>
              <a:t>Making sense of experience (find meaning)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/>
              <a:t>Standing back (for a better view)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/>
              <a:t>Repetition (going over something)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/>
              <a:t>Deeper honesty (acknowledge difficulties)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/>
              <a:t>Weighing up (having a balanced view)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/>
              <a:t>Clarity (seeing things clearly)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/>
              <a:t>Understanding (learning at a deeper level)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/>
              <a:t>Making judgements (draw conclusions)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6DA6462-8DC9-4AAB-ADFC-B70F92DC459C}" type="slidenum">
              <a:rPr lang="en-GB" altLang="en-US"/>
              <a:pPr/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676" y="90997"/>
            <a:ext cx="8229600" cy="1143000"/>
          </a:xfrm>
        </p:spPr>
        <p:txBody>
          <a:bodyPr/>
          <a:lstStyle/>
          <a:p>
            <a:pPr algn="l"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Why is Reflection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796" y="1217972"/>
            <a:ext cx="8595360" cy="49377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To consider deeply</a:t>
            </a:r>
          </a:p>
          <a:p>
            <a:pPr>
              <a:defRPr/>
            </a:pPr>
            <a:r>
              <a:rPr lang="en-GB" sz="2800" dirty="0"/>
              <a:t>To learn</a:t>
            </a:r>
          </a:p>
          <a:p>
            <a:pPr>
              <a:defRPr/>
            </a:pPr>
            <a:r>
              <a:rPr lang="en-GB" sz="2800" dirty="0"/>
              <a:t>Thinking about our experiences, actions, feelings &amp; responses</a:t>
            </a:r>
          </a:p>
          <a:p>
            <a:pPr>
              <a:defRPr/>
            </a:pPr>
            <a:r>
              <a:rPr lang="en-GB" sz="2800" dirty="0"/>
              <a:t>Interpreting &amp; Analysing in order to learn</a:t>
            </a:r>
          </a:p>
          <a:p>
            <a:pPr>
              <a:defRPr/>
            </a:pPr>
            <a:r>
              <a:rPr lang="en-GB" sz="2800" dirty="0"/>
              <a:t>Asking ourselves questions like:</a:t>
            </a:r>
          </a:p>
          <a:p>
            <a:pPr lvl="1">
              <a:defRPr/>
            </a:pPr>
            <a:r>
              <a:rPr lang="en-GB" dirty="0"/>
              <a:t>What we did; How we did it: What we learnt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1A1F0C7-0353-4D73-9BFD-278C0A3DE4B9}" type="slidenum">
              <a:rPr lang="en-GB" altLang="en-US"/>
              <a:pPr/>
              <a:t>7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5656" y="260648"/>
            <a:ext cx="6289712" cy="506494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6C994C6-131D-43A5-AC9F-04B36BE6B88E}" type="slidenum">
              <a:rPr lang="en-GB" altLang="en-US"/>
              <a:pPr/>
              <a:t>8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473"/>
            <a:ext cx="8229600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Gibbs’ Model of Reflection (1988)</a:t>
            </a:r>
          </a:p>
        </p:txBody>
      </p:sp>
      <p:pic>
        <p:nvPicPr>
          <p:cNvPr id="15363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80728"/>
            <a:ext cx="8568952" cy="570237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F4EDDC0-21A7-46FB-8727-A8D389753DEE}" type="slidenum">
              <a:rPr lang="en-GB" altLang="en-US"/>
              <a:pPr/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4EBEA-AE56-9BF8-D012-689321DB1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/>
          </a:bodyPr>
          <a:lstStyle/>
          <a:p>
            <a:pPr algn="l"/>
            <a:r>
              <a:rPr lang="en-GB" sz="3200" dirty="0" err="1">
                <a:latin typeface="Arial Rounded MT Bold" charset="0"/>
                <a:ea typeface="Arial Rounded MT Bold" charset="0"/>
                <a:cs typeface="Arial Rounded MT Bold" charset="0"/>
              </a:rPr>
              <a:t>Borton’s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Model of Reflection (1970)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EAAFA-83EB-533F-BE7A-EA1FBA26D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556792"/>
            <a:ext cx="2736304" cy="3917032"/>
          </a:xfrm>
        </p:spPr>
        <p:txBody>
          <a:bodyPr/>
          <a:lstStyle/>
          <a:p>
            <a:r>
              <a:rPr lang="en-GB" dirty="0"/>
              <a:t>What?</a:t>
            </a:r>
          </a:p>
          <a:p>
            <a:r>
              <a:rPr lang="en-GB" dirty="0"/>
              <a:t>So What?</a:t>
            </a:r>
          </a:p>
          <a:p>
            <a:r>
              <a:rPr lang="en-GB" dirty="0"/>
              <a:t>Now What?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2FD3D9-A466-C557-D82B-A0557BC00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1D47-7683-46CC-85BF-C248DF2D5C6B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4231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0ADC26D-CB13-E7C0-CD10-37B2095A4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722" y="188640"/>
            <a:ext cx="7312555" cy="5520978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605938D2-6E3D-789A-3045-02EBE4B58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10341D47-7683-46CC-85BF-C248DF2D5C6B}" type="slidenum">
              <a:rPr lang="en-GB" altLang="en-US" smtClean="0"/>
              <a:pPr>
                <a:spcAft>
                  <a:spcPts val="600"/>
                </a:spcAft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4645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You can’t manage time, its constant</a:t>
            </a:r>
          </a:p>
          <a:p>
            <a:r>
              <a:rPr lang="en-US" dirty="0"/>
              <a:t>But you can manage priorities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“It’s what we do with our time that matters”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6088748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2103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  <a:t>Planning and Organising</a:t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70484"/>
            <a:ext cx="7992888" cy="3917032"/>
          </a:xfrm>
        </p:spPr>
        <p:txBody>
          <a:bodyPr>
            <a:normAutofit/>
          </a:bodyPr>
          <a:lstStyle/>
          <a:p>
            <a:r>
              <a:rPr lang="en-US" dirty="0"/>
              <a:t>Use your calendar</a:t>
            </a:r>
          </a:p>
          <a:p>
            <a:r>
              <a:rPr lang="en-US" dirty="0" err="1"/>
              <a:t>Diarise</a:t>
            </a:r>
            <a:r>
              <a:rPr lang="en-US" dirty="0"/>
              <a:t> time for planning</a:t>
            </a:r>
          </a:p>
          <a:p>
            <a:r>
              <a:rPr lang="en-US" dirty="0" err="1"/>
              <a:t>Organise</a:t>
            </a:r>
            <a:r>
              <a:rPr lang="en-US" dirty="0"/>
              <a:t> your week</a:t>
            </a:r>
          </a:p>
          <a:p>
            <a:r>
              <a:rPr lang="en-US" dirty="0"/>
              <a:t>Account for everything you need to do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21968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60648"/>
            <a:ext cx="7886700" cy="1325563"/>
          </a:xfrm>
        </p:spPr>
        <p:txBody>
          <a:bodyPr/>
          <a:lstStyle/>
          <a:p>
            <a:pPr algn="l"/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What would a perfect week look like for you?</a:t>
            </a: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6763"/>
            <a:ext cx="8928992" cy="3744445"/>
          </a:xfrm>
        </p:spPr>
        <p:txBody>
          <a:bodyPr/>
          <a:lstStyle/>
          <a:p>
            <a:pPr marL="501650" indent="-457200">
              <a:buNone/>
            </a:pPr>
            <a:r>
              <a:rPr lang="en-GB" altLang="en-US" sz="2400" dirty="0"/>
              <a:t>Here are some ideas:</a:t>
            </a:r>
          </a:p>
          <a:p>
            <a:pPr marL="501650" indent="-457200"/>
            <a:r>
              <a:rPr lang="en-GB" altLang="en-US" sz="2400" dirty="0"/>
              <a:t>A week where you got all your key tasks done (not everything, but your key tasks). </a:t>
            </a:r>
          </a:p>
          <a:p>
            <a:pPr marL="501650" indent="-457200"/>
            <a:r>
              <a:rPr lang="en-GB" altLang="en-US" sz="2400" dirty="0"/>
              <a:t>A week where you got time to see you loved ones.</a:t>
            </a:r>
          </a:p>
          <a:p>
            <a:pPr marL="501650" indent="-457200"/>
            <a:r>
              <a:rPr lang="en-GB" altLang="en-US" sz="2400" dirty="0"/>
              <a:t>A week where you did some exercise and other activities to keep you healthy. </a:t>
            </a:r>
          </a:p>
          <a:p>
            <a:pPr marL="501650" indent="-457200"/>
            <a:r>
              <a:rPr lang="en-GB" altLang="en-US" sz="2400" dirty="0"/>
              <a:t>A week where you spent time doing some of the things you love to do.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421175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222" y="116631"/>
            <a:ext cx="7575194" cy="55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151687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2103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  <a:t>Set Goals</a:t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7159557" cy="3917032"/>
          </a:xfrm>
        </p:spPr>
        <p:txBody>
          <a:bodyPr>
            <a:normAutofit/>
          </a:bodyPr>
          <a:lstStyle/>
          <a:p>
            <a:r>
              <a:rPr lang="en-US" dirty="0"/>
              <a:t>Daily</a:t>
            </a:r>
          </a:p>
          <a:p>
            <a:r>
              <a:rPr lang="en-US" dirty="0"/>
              <a:t>Weekly</a:t>
            </a:r>
          </a:p>
          <a:p>
            <a:r>
              <a:rPr lang="en-US" dirty="0"/>
              <a:t>Monthly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4651214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41360"/>
            <a:ext cx="7886700" cy="1325563"/>
          </a:xfrm>
        </p:spPr>
        <p:txBody>
          <a:bodyPr>
            <a:noAutofit/>
          </a:bodyPr>
          <a:lstStyle/>
          <a:p>
            <a:pPr algn="l"/>
            <a:b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Prioritising</a:t>
            </a:r>
            <a:b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96278"/>
            <a:ext cx="8407846" cy="2956858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Get priorities clear - and keep them in mind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Plan the day - and stick to the plan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Set realistic deadlines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Look ahead to possible problems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0415208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254" y="136525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383942"/>
            <a:ext cx="8928992" cy="397599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In “</a:t>
            </a:r>
            <a:r>
              <a:rPr lang="en-GB" sz="3200" i="1" dirty="0">
                <a:latin typeface="Arial Rounded MT Bold" charset="0"/>
                <a:ea typeface="Arial Rounded MT Bold" charset="0"/>
                <a:cs typeface="Arial Rounded MT Bold" charset="0"/>
              </a:rPr>
              <a:t>The 7 Habits of Highly Effective People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”,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Stephen Covey identifies 2 main things to consider when prioritising;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rgbClr val="C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Urgent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requires immediate attention. Tasks  are usually visible and insist on action.</a:t>
            </a:r>
            <a:endParaRPr lang="en-GB" sz="3200" b="1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chemeClr val="accent5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Important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has to do with results and contributes to your role. Tasks require initiative and pro-activity.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901938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51520" y="99253"/>
            <a:ext cx="8289713" cy="1216025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Urgent vs Important</a:t>
            </a: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graphicFrame>
        <p:nvGraphicFramePr>
          <p:cNvPr id="6215" name="Group 7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035889868"/>
              </p:ext>
            </p:extLst>
          </p:nvPr>
        </p:nvGraphicFramePr>
        <p:xfrm>
          <a:off x="179512" y="1315278"/>
          <a:ext cx="8712968" cy="3950295"/>
        </p:xfrm>
        <a:graphic>
          <a:graphicData uri="http://schemas.openxmlformats.org/drawingml/2006/table">
            <a:tbl>
              <a:tblPr/>
              <a:tblGrid>
                <a:gridCol w="21782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82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564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2263">
                <a:tc gridSpan="2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50800" marR="0" lvl="0" indent="-508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 DIFFERENCE BETWEEN IMPORTANT AND URGENT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will lead to the accomplishment of an important objective.   The situation will worsen if they are not completed successfully.</a:t>
                      </a:r>
                    </a:p>
                    <a:p>
                      <a:pPr marL="469900" marR="0" lvl="0" indent="-469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have to be done in a very short time-scale.   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Which usually means NOW!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1335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5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7682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To do with meeting company objectives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Tasks which have a specific deadline for completion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5252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58FEED5-97C8-B641-98E7-A20675C90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20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CA9A02-437D-0370-E5AE-D45F17C72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872" y="0"/>
            <a:ext cx="8352928" cy="6737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061145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Title 2"/>
          <p:cNvSpPr>
            <a:spLocks noGrp="1"/>
          </p:cNvSpPr>
          <p:nvPr>
            <p:ph type="title"/>
          </p:nvPr>
        </p:nvSpPr>
        <p:spPr>
          <a:xfrm>
            <a:off x="107504" y="136525"/>
            <a:ext cx="8022774" cy="843747"/>
          </a:xfrm>
        </p:spPr>
        <p:txBody>
          <a:bodyPr>
            <a:normAutofit/>
          </a:bodyPr>
          <a:lstStyle/>
          <a:p>
            <a:pPr algn="l"/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</a:p>
        </p:txBody>
      </p:sp>
      <p:sp>
        <p:nvSpPr>
          <p:cNvPr id="37890" name="Content Placeholder 1"/>
          <p:cNvSpPr>
            <a:spLocks noGrp="1"/>
          </p:cNvSpPr>
          <p:nvPr>
            <p:ph idx="1"/>
          </p:nvPr>
        </p:nvSpPr>
        <p:spPr>
          <a:xfrm>
            <a:off x="107504" y="1182689"/>
            <a:ext cx="8022774" cy="3667125"/>
          </a:xfrm>
        </p:spPr>
        <p:txBody>
          <a:bodyPr/>
          <a:lstStyle/>
          <a:p>
            <a:r>
              <a:rPr lang="en-GB" alt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Have a go at listing some of your jobs that you need to do within a similar square with four sectors as shown below: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2D9C83E-A2DF-9649-A11F-5C8D5046761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charset="0"/>
              <a:cs typeface="Arial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1034303"/>
              </p:ext>
            </p:extLst>
          </p:nvPr>
        </p:nvGraphicFramePr>
        <p:xfrm>
          <a:off x="431800" y="2780928"/>
          <a:ext cx="8280400" cy="2795644"/>
        </p:xfrm>
        <a:graphic>
          <a:graphicData uri="http://schemas.openxmlformats.org/drawingml/2006/table">
            <a:tbl>
              <a:tblPr/>
              <a:tblGrid>
                <a:gridCol w="414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782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Urgency &amp; High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priority items to do now.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Less important tasks that need doing soon.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9782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Low Urgency, High Priority: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 that these task get done but not necessarily today.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Does anyone need to do this?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8870471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36525"/>
            <a:ext cx="8263830" cy="1325563"/>
          </a:xfrm>
        </p:spPr>
        <p:txBody>
          <a:bodyPr>
            <a:normAutofit fontScale="90000"/>
          </a:bodyPr>
          <a:lstStyle/>
          <a:p>
            <a:pPr algn="l"/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Dealing with </a:t>
            </a: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Distractions</a:t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88756"/>
            <a:ext cx="8517540" cy="3593364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Deal decisively with interruptions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Know how to say ‘No’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Act assertively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Limit phone time</a:t>
            </a:r>
          </a:p>
          <a:p>
            <a:r>
              <a:rPr lang="en-GB" altLang="en-US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Limit time on social media</a:t>
            </a:r>
            <a:endParaRPr lang="en-GB" altLang="en-US" sz="32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Turn off notifications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303791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1325563"/>
          </a:xfrm>
        </p:spPr>
        <p:txBody>
          <a:bodyPr>
            <a:normAutofit fontScale="90000"/>
          </a:bodyPr>
          <a:lstStyle/>
          <a:p>
            <a:pPr algn="l"/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b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72816"/>
            <a:ext cx="8263830" cy="388847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Do the difficult things first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Cut the clutter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Complete one task before going on to the next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Don’t multitask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Build in thinking time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Be conscious of time</a:t>
            </a:r>
            <a:b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240299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36525"/>
            <a:ext cx="8522546" cy="1143000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Overwhelmed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7086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Why do you think people </a:t>
            </a:r>
          </a:p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get overwhelmed?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i="1" dirty="0">
                <a:latin typeface="Arial Rounded MT Bold" charset="0"/>
                <a:ea typeface="Arial Rounded MT Bold" charset="0"/>
                <a:cs typeface="Arial Rounded MT Bold" charset="0"/>
              </a:rPr>
              <a:t>How do you eat an elephant?</a:t>
            </a:r>
          </a:p>
          <a:p>
            <a:pPr marL="0" indent="0">
              <a:buNone/>
            </a:pPr>
            <a:endParaRPr lang="en-US" sz="24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sz="24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400" dirty="0">
                <a:latin typeface="Arial Rounded MT Bold" charset="0"/>
                <a:ea typeface="Arial Rounded MT Bold" charset="0"/>
                <a:cs typeface="Arial Rounded MT Bold" charset="0"/>
              </a:rPr>
              <a:t>Break Down to Manageable Bites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5402" y="1587086"/>
            <a:ext cx="2729948" cy="3899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391975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3482"/>
            <a:ext cx="8229600" cy="1143000"/>
          </a:xfrm>
        </p:spPr>
        <p:txBody>
          <a:bodyPr/>
          <a:lstStyle/>
          <a:p>
            <a:pPr algn="l"/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Overwhelmed -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843" y="1470484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time when you were overwhelmed – How did you manage to start?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current activity you are putting off because you are overwhelmed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How could you break it down to manageable bites?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457519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Borton, T. (1970) Reach, touch, and teach: Student concerns and process education. McGraw-Hill Paperbacks.</a:t>
            </a:r>
          </a:p>
          <a:p>
            <a:r>
              <a:rPr lang="en-GB" dirty="0"/>
              <a:t>Driscoll J. (1994) ‘Reflective practice for practise’, Senior Nurse</a:t>
            </a:r>
            <a:r>
              <a:rPr lang="en-GB" b="1" dirty="0"/>
              <a:t>,</a:t>
            </a:r>
            <a:r>
              <a:rPr lang="en-GB" dirty="0"/>
              <a:t> Vol.13 Jan/Feb. 47 -50</a:t>
            </a:r>
          </a:p>
          <a:p>
            <a:r>
              <a:rPr lang="en-GB" dirty="0"/>
              <a:t>Gibbs, G. (1988) ‘</a:t>
            </a:r>
            <a:r>
              <a:rPr lang="en-GB" i="1" dirty="0"/>
              <a:t>Learning by doing: A guide to teaching and learning methods</a:t>
            </a:r>
            <a:r>
              <a:rPr lang="en-GB" dirty="0"/>
              <a:t>. FEU</a:t>
            </a:r>
          </a:p>
          <a:p>
            <a:r>
              <a:rPr lang="en-GB" dirty="0"/>
              <a:t>Kolb. D. A. and Fry, R. (1975) ‘Toward an applied theory of experiential learning’, in C. Cooper (ed.), Theories of Group Process, John Wiley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EA2B50A-B833-4767-A886-066627EE986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47139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4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71486F4-C5DF-48B5-826F-754FBBCC90C5}">
  <ds:schemaRefs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a908d394-d138-480e-87a3-ff44c37f991a"/>
    <ds:schemaRef ds:uri="f66716c4-314f-46c1-b01e-5a44c61897d8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C5A9053-2C9E-4645-9D01-D85D25B74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0CECE2F-5FDE-485C-AD62-5287A80AF18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408</TotalTime>
  <Words>924</Words>
  <Application>Microsoft Office PowerPoint</Application>
  <PresentationFormat>On-screen Show (4:3)</PresentationFormat>
  <Paragraphs>165</Paragraphs>
  <Slides>26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26</vt:i4>
      </vt:variant>
    </vt:vector>
  </HeadingPairs>
  <TitlesOfParts>
    <vt:vector size="38" baseType="lpstr">
      <vt:lpstr>Myriad Pro</vt:lpstr>
      <vt:lpstr>Arial</vt:lpstr>
      <vt:lpstr>Arial Rounded MT Bold</vt:lpstr>
      <vt:lpstr>Calibri</vt:lpstr>
      <vt:lpstr>Calibri Light</vt:lpstr>
      <vt:lpstr>Candara</vt:lpstr>
      <vt:lpstr>Trebuchet MS</vt:lpstr>
      <vt:lpstr>20140311PresentationUWTSDTemplate</vt:lpstr>
      <vt:lpstr>2_20140311PresentationUWTSDTemplate</vt:lpstr>
      <vt:lpstr>Custom Design</vt:lpstr>
      <vt:lpstr>3_Title Slide 1</vt:lpstr>
      <vt:lpstr>ALAMO Theme</vt:lpstr>
      <vt:lpstr>CertHE Applied Leadership and Management in the Workplace    Module: BMSK4015  Academic and Research Skills   </vt:lpstr>
      <vt:lpstr>PowerPoint Presentation</vt:lpstr>
      <vt:lpstr>PowerPoint Presentation</vt:lpstr>
      <vt:lpstr>Reflection – An Overview</vt:lpstr>
      <vt:lpstr>Reflection &amp; Learning Logs/Journals </vt:lpstr>
      <vt:lpstr>Key Elements of Reflection</vt:lpstr>
      <vt:lpstr>Why is Reflection Important</vt:lpstr>
      <vt:lpstr>PowerPoint Presentation</vt:lpstr>
      <vt:lpstr>Gibbs’ Model of Reflection (1988)</vt:lpstr>
      <vt:lpstr>Borton’s Model of Reflection (1970)</vt:lpstr>
      <vt:lpstr>PowerPoint Presentation</vt:lpstr>
      <vt:lpstr>Time Management</vt:lpstr>
      <vt:lpstr>Planning and Organising </vt:lpstr>
      <vt:lpstr>What would a perfect week look like for you?</vt:lpstr>
      <vt:lpstr>PowerPoint Presentation</vt:lpstr>
      <vt:lpstr>Set Goals </vt:lpstr>
      <vt:lpstr> Prioritising  </vt:lpstr>
      <vt:lpstr>Prioritisation </vt:lpstr>
      <vt:lpstr>Urgent vs Important</vt:lpstr>
      <vt:lpstr>PowerPoint Presentation</vt:lpstr>
      <vt:lpstr>Exercise</vt:lpstr>
      <vt:lpstr>  Dealing with Distractions  </vt:lpstr>
      <vt:lpstr>   Ways of Working   </vt:lpstr>
      <vt:lpstr>Overwhelmed </vt:lpstr>
      <vt:lpstr>Overwhelmed - Exercise</vt:lpstr>
      <vt:lpstr>References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3</dc:title>
  <dc:creator>Gavin Hill John</dc:creator>
  <cp:lastModifiedBy>Michaela Schriek</cp:lastModifiedBy>
  <cp:revision>51</cp:revision>
  <dcterms:created xsi:type="dcterms:W3CDTF">2008-11-04T15:28:15Z</dcterms:created>
  <dcterms:modified xsi:type="dcterms:W3CDTF">2023-07-06T17:26:26Z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