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4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FA4FD-369C-770A-E1D1-2E5109E481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47EF22-976C-8F8C-CD39-BE6E09914B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92D0CB-C47B-5159-A988-F7A983EF4D5D}"/>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5" name="Footer Placeholder 4">
            <a:extLst>
              <a:ext uri="{FF2B5EF4-FFF2-40B4-BE49-F238E27FC236}">
                <a16:creationId xmlns:a16="http://schemas.microsoft.com/office/drawing/2014/main" id="{7DD0E1A1-A44E-E9D5-2148-826516C348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9B0F5-D1E6-04FB-A85E-22845F20A164}"/>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4138321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7FAED-D596-6277-17DD-0F47E921AE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A9A970-2227-97DD-E666-E58AEBED2A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6E52D-7485-0645-9426-FAAAD062EC1C}"/>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5" name="Footer Placeholder 4">
            <a:extLst>
              <a:ext uri="{FF2B5EF4-FFF2-40B4-BE49-F238E27FC236}">
                <a16:creationId xmlns:a16="http://schemas.microsoft.com/office/drawing/2014/main" id="{23E89819-60D2-B94F-F2AD-238A6EC4CC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945238-7170-EED3-92D6-2F2EC70F0CAD}"/>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2682566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BA49B-4CEA-1015-E22A-AFED32742A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E41E85-1900-672A-794F-2D3425E5307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27BFFC-8400-1CFD-789F-1CE137813648}"/>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5" name="Footer Placeholder 4">
            <a:extLst>
              <a:ext uri="{FF2B5EF4-FFF2-40B4-BE49-F238E27FC236}">
                <a16:creationId xmlns:a16="http://schemas.microsoft.com/office/drawing/2014/main" id="{1B0FC2D9-DF1D-AAE0-659A-1B7F36DFE1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C243E-C648-6FD0-8E3A-5B75D7015208}"/>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3609549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E7F08-30BD-3C8D-F23F-5A3ECDFCF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CE563C-62D6-236B-975B-C4D737FF68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39DF74-EDDC-6944-FED9-CF43BD3AF3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8E3689-E135-629E-AD67-8ECBA073FC85}"/>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6" name="Footer Placeholder 5">
            <a:extLst>
              <a:ext uri="{FF2B5EF4-FFF2-40B4-BE49-F238E27FC236}">
                <a16:creationId xmlns:a16="http://schemas.microsoft.com/office/drawing/2014/main" id="{A78CE5EF-2503-2D95-CF5A-FC2E5097A3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738148-3714-C123-E2D9-19AD23CA50C4}"/>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4175532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2B78-518D-42AE-DE28-8A47E909AD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D22B4-D9C8-1C15-730B-8CAF0C40D6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3B89BE-7163-A2C8-B1A8-3636A10394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8A4499-0CE1-DAAB-2F35-42E922A6F0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5E562F-D578-6C03-74E9-146262D139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5054FF-B973-F9D5-B6E3-FCDD25943910}"/>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8" name="Footer Placeholder 7">
            <a:extLst>
              <a:ext uri="{FF2B5EF4-FFF2-40B4-BE49-F238E27FC236}">
                <a16:creationId xmlns:a16="http://schemas.microsoft.com/office/drawing/2014/main" id="{310D4E3C-9845-06E1-283B-F6F11FDF65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4BFC32-A17A-6136-D70F-EE003F8E5424}"/>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2685445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1BAE7-4EF4-F703-E6EC-8E758B73B6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3D2F8D-B537-4AEC-CABB-1CE9B7A52C22}"/>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4" name="Footer Placeholder 3">
            <a:extLst>
              <a:ext uri="{FF2B5EF4-FFF2-40B4-BE49-F238E27FC236}">
                <a16:creationId xmlns:a16="http://schemas.microsoft.com/office/drawing/2014/main" id="{22DB6BF9-A3D6-6CE7-A93C-9B92CD4C097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881F7E-A4DE-706C-E53C-35F0DA933C76}"/>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1027676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C67285-FD34-F19F-04BF-82C018A00009}"/>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3" name="Footer Placeholder 2">
            <a:extLst>
              <a:ext uri="{FF2B5EF4-FFF2-40B4-BE49-F238E27FC236}">
                <a16:creationId xmlns:a16="http://schemas.microsoft.com/office/drawing/2014/main" id="{E25B49C3-9675-FA8E-9744-6A55EA85F1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376727-3FED-AC9B-8284-24C8FFB084CD}"/>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367199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8229E-B917-1311-8B42-58ABCCC484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B69AB3-277A-2878-7AAC-3F0CDEA73E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0C6B85-9E22-5902-9997-A3407EDA98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951DDA-983D-BE32-9FA5-6B0EECC55BA0}"/>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6" name="Footer Placeholder 5">
            <a:extLst>
              <a:ext uri="{FF2B5EF4-FFF2-40B4-BE49-F238E27FC236}">
                <a16:creationId xmlns:a16="http://schemas.microsoft.com/office/drawing/2014/main" id="{FA2D651B-A008-237A-3AAB-ABD36A81A0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DCF4C2-400B-EC72-DCA8-014608C61083}"/>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2709300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F6A6D-E668-C73B-7BDE-BC3CE717E1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BB2E5E-1291-4AE4-63B0-14FDBC3E08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7526E2-8504-4FDE-09CF-F0F3D54A00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BA8BCD-9C9F-B324-87E8-8B77A80E59C7}"/>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6" name="Footer Placeholder 5">
            <a:extLst>
              <a:ext uri="{FF2B5EF4-FFF2-40B4-BE49-F238E27FC236}">
                <a16:creationId xmlns:a16="http://schemas.microsoft.com/office/drawing/2014/main" id="{C06EE689-C613-9600-2A2B-C48926E888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871FB0-F269-ED0D-2781-217CB7BC85A0}"/>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1797237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E2734-9164-BE59-2E25-8FC7497C7B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EFAB1F-A1B1-0D17-FAA2-E081007BAE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82F43-7F26-A62E-529F-FB3AA48CF92A}"/>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5" name="Footer Placeholder 4">
            <a:extLst>
              <a:ext uri="{FF2B5EF4-FFF2-40B4-BE49-F238E27FC236}">
                <a16:creationId xmlns:a16="http://schemas.microsoft.com/office/drawing/2014/main" id="{BA93B891-E91A-2CF0-9DA6-75945266B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B1B0F-3B79-810D-AFAD-2271F8D86773}"/>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890643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19D187-BFD8-CB87-E3F1-E1EDB2E52B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D7316E-5AA7-D095-4A84-782FB3640B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380555-D4A8-F778-B6BB-AC3F1388F29B}"/>
              </a:ext>
            </a:extLst>
          </p:cNvPr>
          <p:cNvSpPr>
            <a:spLocks noGrp="1"/>
          </p:cNvSpPr>
          <p:nvPr>
            <p:ph type="dt" sz="half" idx="10"/>
          </p:nvPr>
        </p:nvSpPr>
        <p:spPr/>
        <p:txBody>
          <a:bodyPr/>
          <a:lstStyle/>
          <a:p>
            <a:fld id="{D7C3F671-B410-4537-A124-AF82BD8B10EE}" type="datetimeFigureOut">
              <a:rPr lang="en-GB" smtClean="0"/>
              <a:t>12/03/2025</a:t>
            </a:fld>
            <a:endParaRPr lang="en-GB"/>
          </a:p>
        </p:txBody>
      </p:sp>
      <p:sp>
        <p:nvSpPr>
          <p:cNvPr id="5" name="Footer Placeholder 4">
            <a:extLst>
              <a:ext uri="{FF2B5EF4-FFF2-40B4-BE49-F238E27FC236}">
                <a16:creationId xmlns:a16="http://schemas.microsoft.com/office/drawing/2014/main" id="{B3BA76FA-B580-EDAE-EA3C-7F0DC0909E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B4CB64-E653-3613-DCFF-0D07F23C9CCF}"/>
              </a:ext>
            </a:extLst>
          </p:cNvPr>
          <p:cNvSpPr>
            <a:spLocks noGrp="1"/>
          </p:cNvSpPr>
          <p:nvPr>
            <p:ph type="sldNum" sz="quarter" idx="12"/>
          </p:nvPr>
        </p:nvSpPr>
        <p:spPr/>
        <p:txBody>
          <a:bodyPr/>
          <a:lstStyle/>
          <a:p>
            <a:fld id="{D210B979-38CD-4E84-89A3-647BE2853190}" type="slidenum">
              <a:rPr lang="en-GB" smtClean="0"/>
              <a:t>‹#›</a:t>
            </a:fld>
            <a:endParaRPr lang="en-GB"/>
          </a:p>
        </p:txBody>
      </p:sp>
    </p:spTree>
    <p:extLst>
      <p:ext uri="{BB962C8B-B14F-4D97-AF65-F5344CB8AC3E}">
        <p14:creationId xmlns:p14="http://schemas.microsoft.com/office/powerpoint/2010/main" val="2922099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D288F5-A8D9-BAE8-F920-053B5D6229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CEC6BC-C77A-F2EB-85AE-5A132CBC9F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FF2E5E-0DD4-F811-E3AA-1D44D86A5F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C3F671-B410-4537-A124-AF82BD8B10EE}" type="datetimeFigureOut">
              <a:rPr lang="en-GB" smtClean="0"/>
              <a:t>12/03/2025</a:t>
            </a:fld>
            <a:endParaRPr lang="en-GB"/>
          </a:p>
        </p:txBody>
      </p:sp>
      <p:sp>
        <p:nvSpPr>
          <p:cNvPr id="5" name="Footer Placeholder 4">
            <a:extLst>
              <a:ext uri="{FF2B5EF4-FFF2-40B4-BE49-F238E27FC236}">
                <a16:creationId xmlns:a16="http://schemas.microsoft.com/office/drawing/2014/main" id="{7F9307A4-EC8F-A4C7-8BD6-F564CA9340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7EACE30-F1C8-41D4-1544-D769A9775D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10B979-38CD-4E84-89A3-647BE2853190}" type="slidenum">
              <a:rPr lang="en-GB" smtClean="0"/>
              <a:t>‹#›</a:t>
            </a:fld>
            <a:endParaRPr lang="en-GB"/>
          </a:p>
        </p:txBody>
      </p:sp>
    </p:spTree>
    <p:extLst>
      <p:ext uri="{BB962C8B-B14F-4D97-AF65-F5344CB8AC3E}">
        <p14:creationId xmlns:p14="http://schemas.microsoft.com/office/powerpoint/2010/main" val="35166561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7EA874C-9D0A-2775-CF5B-E1773225EFB9}"/>
              </a:ext>
            </a:extLst>
          </p:cNvPr>
          <p:cNvPicPr>
            <a:picLocks noChangeAspect="1"/>
          </p:cNvPicPr>
          <p:nvPr/>
        </p:nvPicPr>
        <p:blipFill rotWithShape="1">
          <a:blip r:embed="rId2"/>
          <a:srcRect t="286" b="2559"/>
          <a:stretch/>
        </p:blipFill>
        <p:spPr>
          <a:xfrm>
            <a:off x="0" y="10"/>
            <a:ext cx="12192000" cy="6857990"/>
          </a:xfrm>
          <a:prstGeom prst="rect">
            <a:avLst/>
          </a:prstGeom>
        </p:spPr>
      </p:pic>
      <p:sp>
        <p:nvSpPr>
          <p:cNvPr id="2" name="Title 1">
            <a:extLst>
              <a:ext uri="{FF2B5EF4-FFF2-40B4-BE49-F238E27FC236}">
                <a16:creationId xmlns:a16="http://schemas.microsoft.com/office/drawing/2014/main" id="{AE334134-B9CC-1DE6-467C-67EC7BA29588}"/>
              </a:ext>
            </a:extLst>
          </p:cNvPr>
          <p:cNvSpPr>
            <a:spLocks noGrp="1"/>
          </p:cNvSpPr>
          <p:nvPr>
            <p:ph type="ctrTitle"/>
          </p:nvPr>
        </p:nvSpPr>
        <p:spPr>
          <a:xfrm>
            <a:off x="952228" y="743447"/>
            <a:ext cx="3973385" cy="3692028"/>
          </a:xfrm>
          <a:noFill/>
        </p:spPr>
        <p:txBody>
          <a:bodyPr>
            <a:normAutofit/>
          </a:bodyPr>
          <a:lstStyle/>
          <a:p>
            <a:pPr algn="l"/>
            <a:r>
              <a:rPr lang="en-GB" sz="5200">
                <a:solidFill>
                  <a:schemeClr val="bg1"/>
                </a:solidFill>
              </a:rPr>
              <a:t>Researcher Positionality</a:t>
            </a:r>
          </a:p>
        </p:txBody>
      </p:sp>
      <p:sp>
        <p:nvSpPr>
          <p:cNvPr id="3" name="Subtitle 2">
            <a:extLst>
              <a:ext uri="{FF2B5EF4-FFF2-40B4-BE49-F238E27FC236}">
                <a16:creationId xmlns:a16="http://schemas.microsoft.com/office/drawing/2014/main" id="{06175975-4F7F-F05F-1494-871F3338678E}"/>
              </a:ext>
            </a:extLst>
          </p:cNvPr>
          <p:cNvSpPr>
            <a:spLocks noGrp="1"/>
          </p:cNvSpPr>
          <p:nvPr>
            <p:ph type="subTitle" idx="1"/>
          </p:nvPr>
        </p:nvSpPr>
        <p:spPr>
          <a:xfrm>
            <a:off x="952229" y="4629234"/>
            <a:ext cx="3973386" cy="1485319"/>
          </a:xfrm>
          <a:noFill/>
        </p:spPr>
        <p:txBody>
          <a:bodyPr>
            <a:normAutofit/>
          </a:bodyPr>
          <a:lstStyle/>
          <a:p>
            <a:pPr algn="l"/>
            <a:r>
              <a:rPr lang="en-GB">
                <a:solidFill>
                  <a:schemeClr val="bg1"/>
                </a:solidFill>
              </a:rPr>
              <a:t>Holmes (2020)</a:t>
            </a:r>
          </a:p>
        </p:txBody>
      </p:sp>
    </p:spTree>
    <p:extLst>
      <p:ext uri="{BB962C8B-B14F-4D97-AF65-F5344CB8AC3E}">
        <p14:creationId xmlns:p14="http://schemas.microsoft.com/office/powerpoint/2010/main" val="2553440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person holding a globe">
            <a:extLst>
              <a:ext uri="{FF2B5EF4-FFF2-40B4-BE49-F238E27FC236}">
                <a16:creationId xmlns:a16="http://schemas.microsoft.com/office/drawing/2014/main" id="{C2DC7AD8-EB2A-BAFB-8293-883248BFE3D0}"/>
              </a:ext>
            </a:extLst>
          </p:cNvPr>
          <p:cNvPicPr>
            <a:picLocks noChangeAspect="1"/>
          </p:cNvPicPr>
          <p:nvPr/>
        </p:nvPicPr>
        <p:blipFill rotWithShape="1">
          <a:blip r:embed="rId2">
            <a:alphaModFix amt="35000"/>
          </a:blip>
          <a:srcRect b="5462"/>
          <a:stretch/>
        </p:blipFill>
        <p:spPr>
          <a:xfrm>
            <a:off x="20" y="10"/>
            <a:ext cx="12191980" cy="6857990"/>
          </a:xfrm>
          <a:prstGeom prst="rect">
            <a:avLst/>
          </a:prstGeom>
        </p:spPr>
      </p:pic>
      <p:sp>
        <p:nvSpPr>
          <p:cNvPr id="2" name="Title 1">
            <a:extLst>
              <a:ext uri="{FF2B5EF4-FFF2-40B4-BE49-F238E27FC236}">
                <a16:creationId xmlns:a16="http://schemas.microsoft.com/office/drawing/2014/main" id="{AC5E6243-5D5C-4C5C-B454-8F8EFE2E26D5}"/>
              </a:ext>
            </a:extLst>
          </p:cNvPr>
          <p:cNvSpPr>
            <a:spLocks noGrp="1"/>
          </p:cNvSpPr>
          <p:nvPr>
            <p:ph type="title"/>
          </p:nvPr>
        </p:nvSpPr>
        <p:spPr/>
        <p:txBody>
          <a:bodyPr>
            <a:normAutofit/>
          </a:bodyPr>
          <a:lstStyle/>
          <a:p>
            <a:r>
              <a:rPr lang="en-GB" dirty="0">
                <a:solidFill>
                  <a:srgbClr val="FFFFFF"/>
                </a:solidFill>
              </a:rPr>
              <a:t>Positionality </a:t>
            </a:r>
          </a:p>
        </p:txBody>
      </p:sp>
      <p:sp>
        <p:nvSpPr>
          <p:cNvPr id="3" name="Content Placeholder 2">
            <a:extLst>
              <a:ext uri="{FF2B5EF4-FFF2-40B4-BE49-F238E27FC236}">
                <a16:creationId xmlns:a16="http://schemas.microsoft.com/office/drawing/2014/main" id="{4269EBA2-A1F9-DEE2-F74F-5379F9B9EA55}"/>
              </a:ext>
            </a:extLst>
          </p:cNvPr>
          <p:cNvSpPr>
            <a:spLocks noGrp="1"/>
          </p:cNvSpPr>
          <p:nvPr>
            <p:ph idx="1"/>
          </p:nvPr>
        </p:nvSpPr>
        <p:spPr/>
        <p:txBody>
          <a:bodyPr>
            <a:normAutofit/>
          </a:bodyPr>
          <a:lstStyle/>
          <a:p>
            <a:r>
              <a:rPr lang="en-GB" dirty="0">
                <a:solidFill>
                  <a:srgbClr val="FFFFFF"/>
                </a:solidFill>
              </a:rPr>
              <a:t>describes an individual’s world view and the position they adopt about a research task and its social and political context </a:t>
            </a:r>
          </a:p>
          <a:p>
            <a:endParaRPr lang="en-GB" dirty="0">
              <a:solidFill>
                <a:srgbClr val="FFFFFF"/>
              </a:solidFill>
            </a:endParaRPr>
          </a:p>
          <a:p>
            <a:r>
              <a:rPr lang="en-GB" dirty="0">
                <a:solidFill>
                  <a:srgbClr val="FFFFFF"/>
                </a:solidFill>
              </a:rPr>
              <a:t>or ‘where the researcher is coming from’ concerns ontological assumptions (an individual’s beliefs about the nature of social reality and what is knowable about the world), epistemological assumptions (an individual’s beliefs about the nature of knowledge) and assumptions about human nature and agency (individual’s assumptions about the way we interact with our environment and relate to it)</a:t>
            </a:r>
          </a:p>
        </p:txBody>
      </p:sp>
    </p:spTree>
    <p:extLst>
      <p:ext uri="{BB962C8B-B14F-4D97-AF65-F5344CB8AC3E}">
        <p14:creationId xmlns:p14="http://schemas.microsoft.com/office/powerpoint/2010/main" val="257869616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bstract blurred public library with bookshelves">
            <a:extLst>
              <a:ext uri="{FF2B5EF4-FFF2-40B4-BE49-F238E27FC236}">
                <a16:creationId xmlns:a16="http://schemas.microsoft.com/office/drawing/2014/main" id="{28D44887-CB78-7927-D8C2-AF200D5F3A97}"/>
              </a:ext>
            </a:extLst>
          </p:cNvPr>
          <p:cNvPicPr>
            <a:picLocks noChangeAspect="1"/>
          </p:cNvPicPr>
          <p:nvPr/>
        </p:nvPicPr>
        <p:blipFill rotWithShape="1">
          <a:blip r:embed="rId2">
            <a:alphaModFix amt="35000"/>
          </a:blip>
          <a:srcRect t="1310" b="14420"/>
          <a:stretch/>
        </p:blipFill>
        <p:spPr>
          <a:xfrm>
            <a:off x="20" y="10"/>
            <a:ext cx="12191980" cy="6857990"/>
          </a:xfrm>
          <a:prstGeom prst="rect">
            <a:avLst/>
          </a:prstGeom>
        </p:spPr>
      </p:pic>
      <p:sp>
        <p:nvSpPr>
          <p:cNvPr id="2" name="Title 1">
            <a:extLst>
              <a:ext uri="{FF2B5EF4-FFF2-40B4-BE49-F238E27FC236}">
                <a16:creationId xmlns:a16="http://schemas.microsoft.com/office/drawing/2014/main" id="{01FF2DC0-6E8C-DD85-2F8F-DDFF6D456CA8}"/>
              </a:ext>
            </a:extLst>
          </p:cNvPr>
          <p:cNvSpPr>
            <a:spLocks noGrp="1"/>
          </p:cNvSpPr>
          <p:nvPr>
            <p:ph type="title"/>
          </p:nvPr>
        </p:nvSpPr>
        <p:spPr/>
        <p:txBody>
          <a:bodyPr>
            <a:normAutofit/>
          </a:bodyPr>
          <a:lstStyle/>
          <a:p>
            <a:r>
              <a:rPr lang="en-GB">
                <a:solidFill>
                  <a:srgbClr val="FFFFFF"/>
                </a:solidFill>
              </a:rPr>
              <a:t>Positionality</a:t>
            </a:r>
          </a:p>
        </p:txBody>
      </p:sp>
      <p:sp>
        <p:nvSpPr>
          <p:cNvPr id="13" name="Content Placeholder 2">
            <a:extLst>
              <a:ext uri="{FF2B5EF4-FFF2-40B4-BE49-F238E27FC236}">
                <a16:creationId xmlns:a16="http://schemas.microsoft.com/office/drawing/2014/main" id="{09B82F89-6D97-ED43-524E-229C9EF0BECB}"/>
              </a:ext>
            </a:extLst>
          </p:cNvPr>
          <p:cNvSpPr>
            <a:spLocks noGrp="1"/>
          </p:cNvSpPr>
          <p:nvPr>
            <p:ph idx="1"/>
          </p:nvPr>
        </p:nvSpPr>
        <p:spPr/>
        <p:txBody>
          <a:bodyPr>
            <a:normAutofit/>
          </a:bodyPr>
          <a:lstStyle/>
          <a:p>
            <a:r>
              <a:rPr lang="en-GB">
                <a:solidFill>
                  <a:srgbClr val="FFFFFF"/>
                </a:solidFill>
              </a:rPr>
              <a:t>“reflects the position that the researcher has chosen to adopt within a given research study”</a:t>
            </a:r>
          </a:p>
          <a:p>
            <a:endParaRPr lang="en-GB">
              <a:solidFill>
                <a:srgbClr val="FFFFFF"/>
              </a:solidFill>
            </a:endParaRPr>
          </a:p>
          <a:p>
            <a:r>
              <a:rPr lang="en-GB">
                <a:solidFill>
                  <a:srgbClr val="FFFFFF"/>
                </a:solidFill>
              </a:rPr>
              <a:t>It influences both how research is conducted, its outcomes, and results (Rowe, 2014). It also influences what a researcher has chosen to investigate</a:t>
            </a:r>
          </a:p>
          <a:p>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90826264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using microscope">
            <a:extLst>
              <a:ext uri="{FF2B5EF4-FFF2-40B4-BE49-F238E27FC236}">
                <a16:creationId xmlns:a16="http://schemas.microsoft.com/office/drawing/2014/main" id="{1069D04A-4B47-C4DE-9D13-1A0BE232C18A}"/>
              </a:ext>
            </a:extLst>
          </p:cNvPr>
          <p:cNvPicPr>
            <a:picLocks noChangeAspect="1"/>
          </p:cNvPicPr>
          <p:nvPr/>
        </p:nvPicPr>
        <p:blipFill rotWithShape="1">
          <a:blip r:embed="rId2">
            <a:alphaModFix amt="35000"/>
          </a:blip>
          <a:srcRect r="12890"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49D084B7-766A-71C7-5E79-7D11593870F9}"/>
              </a:ext>
            </a:extLst>
          </p:cNvPr>
          <p:cNvSpPr>
            <a:spLocks noGrp="1"/>
          </p:cNvSpPr>
          <p:nvPr>
            <p:ph type="title"/>
          </p:nvPr>
        </p:nvSpPr>
        <p:spPr/>
        <p:txBody>
          <a:bodyPr>
            <a:normAutofit/>
          </a:bodyPr>
          <a:lstStyle/>
          <a:p>
            <a:r>
              <a:rPr lang="en-GB">
                <a:solidFill>
                  <a:srgbClr val="FFFFFF"/>
                </a:solidFill>
              </a:rPr>
              <a:t>Positionality</a:t>
            </a:r>
          </a:p>
        </p:txBody>
      </p:sp>
      <p:sp>
        <p:nvSpPr>
          <p:cNvPr id="3" name="Content Placeholder 2">
            <a:extLst>
              <a:ext uri="{FF2B5EF4-FFF2-40B4-BE49-F238E27FC236}">
                <a16:creationId xmlns:a16="http://schemas.microsoft.com/office/drawing/2014/main" id="{5A6EF729-8FCE-E906-6A4F-22D42C103A97}"/>
              </a:ext>
            </a:extLst>
          </p:cNvPr>
          <p:cNvSpPr>
            <a:spLocks noGrp="1"/>
          </p:cNvSpPr>
          <p:nvPr>
            <p:ph idx="1"/>
          </p:nvPr>
        </p:nvSpPr>
        <p:spPr/>
        <p:txBody>
          <a:bodyPr>
            <a:normAutofit/>
          </a:bodyPr>
          <a:lstStyle/>
          <a:p>
            <a:pPr marL="0" indent="0">
              <a:buNone/>
            </a:pPr>
            <a:r>
              <a:rPr lang="en-GB">
                <a:solidFill>
                  <a:srgbClr val="FFFFFF"/>
                </a:solidFill>
              </a:rPr>
              <a:t>is normally identified by locating the researcher about three areas: </a:t>
            </a:r>
          </a:p>
          <a:p>
            <a:r>
              <a:rPr lang="en-GB">
                <a:solidFill>
                  <a:srgbClr val="FFFFFF"/>
                </a:solidFill>
              </a:rPr>
              <a:t>(1) the subject under investigation, </a:t>
            </a:r>
          </a:p>
          <a:p>
            <a:pPr marL="0" indent="0">
              <a:buNone/>
            </a:pPr>
            <a:endParaRPr lang="en-GB">
              <a:solidFill>
                <a:srgbClr val="FFFFFF"/>
              </a:solidFill>
            </a:endParaRPr>
          </a:p>
          <a:p>
            <a:r>
              <a:rPr lang="en-GB">
                <a:solidFill>
                  <a:srgbClr val="FFFFFF"/>
                </a:solidFill>
              </a:rPr>
              <a:t>(2) the research participants, and </a:t>
            </a:r>
          </a:p>
          <a:p>
            <a:pPr marL="0" indent="0">
              <a:buNone/>
            </a:pPr>
            <a:endParaRPr lang="en-GB">
              <a:solidFill>
                <a:srgbClr val="FFFFFF"/>
              </a:solidFill>
            </a:endParaRPr>
          </a:p>
          <a:p>
            <a:r>
              <a:rPr lang="en-GB">
                <a:solidFill>
                  <a:srgbClr val="FFFFFF"/>
                </a:solidFill>
              </a:rPr>
              <a:t>(3) the research context and process </a:t>
            </a:r>
          </a:p>
        </p:txBody>
      </p:sp>
    </p:spTree>
    <p:extLst>
      <p:ext uri="{BB962C8B-B14F-4D97-AF65-F5344CB8AC3E}">
        <p14:creationId xmlns:p14="http://schemas.microsoft.com/office/powerpoint/2010/main" val="302228905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iodic table illustration">
            <a:extLst>
              <a:ext uri="{FF2B5EF4-FFF2-40B4-BE49-F238E27FC236}">
                <a16:creationId xmlns:a16="http://schemas.microsoft.com/office/drawing/2014/main" id="{E99239D9-51BC-69CF-C8BE-18DECDAD8464}"/>
              </a:ext>
            </a:extLst>
          </p:cNvPr>
          <p:cNvPicPr>
            <a:picLocks noChangeAspect="1"/>
          </p:cNvPicPr>
          <p:nvPr/>
        </p:nvPicPr>
        <p:blipFill rotWithShape="1">
          <a:blip r:embed="rId2">
            <a:alphaModFix amt="35000"/>
          </a:blip>
          <a:srcRect t="6788" b="36962"/>
          <a:stretch/>
        </p:blipFill>
        <p:spPr>
          <a:xfrm>
            <a:off x="20" y="10"/>
            <a:ext cx="12191980" cy="6857990"/>
          </a:xfrm>
          <a:prstGeom prst="rect">
            <a:avLst/>
          </a:prstGeom>
        </p:spPr>
      </p:pic>
      <p:sp>
        <p:nvSpPr>
          <p:cNvPr id="2" name="Title 1">
            <a:extLst>
              <a:ext uri="{FF2B5EF4-FFF2-40B4-BE49-F238E27FC236}">
                <a16:creationId xmlns:a16="http://schemas.microsoft.com/office/drawing/2014/main" id="{A7176FBF-CF37-53D4-2E01-FADD3BF4B675}"/>
              </a:ext>
            </a:extLst>
          </p:cNvPr>
          <p:cNvSpPr>
            <a:spLocks noGrp="1"/>
          </p:cNvSpPr>
          <p:nvPr>
            <p:ph type="title"/>
          </p:nvPr>
        </p:nvSpPr>
        <p:spPr/>
        <p:txBody>
          <a:bodyPr>
            <a:normAutofit/>
          </a:bodyPr>
          <a:lstStyle/>
          <a:p>
            <a:r>
              <a:rPr lang="en-GB">
                <a:solidFill>
                  <a:srgbClr val="FFFFFF"/>
                </a:solidFill>
              </a:rPr>
              <a:t>Positionality</a:t>
            </a:r>
          </a:p>
        </p:txBody>
      </p:sp>
      <p:sp>
        <p:nvSpPr>
          <p:cNvPr id="3" name="Content Placeholder 2">
            <a:extLst>
              <a:ext uri="{FF2B5EF4-FFF2-40B4-BE49-F238E27FC236}">
                <a16:creationId xmlns:a16="http://schemas.microsoft.com/office/drawing/2014/main" id="{FA10B7C6-5493-5611-9C46-515047219CD1}"/>
              </a:ext>
            </a:extLst>
          </p:cNvPr>
          <p:cNvSpPr>
            <a:spLocks noGrp="1"/>
          </p:cNvSpPr>
          <p:nvPr>
            <p:ph idx="1"/>
          </p:nvPr>
        </p:nvSpPr>
        <p:spPr/>
        <p:txBody>
          <a:bodyPr>
            <a:normAutofit/>
          </a:bodyPr>
          <a:lstStyle/>
          <a:p>
            <a:pPr marL="0" indent="0">
              <a:buNone/>
            </a:pPr>
            <a:r>
              <a:rPr lang="en-GB">
                <a:solidFill>
                  <a:srgbClr val="FFFFFF"/>
                </a:solidFill>
              </a:rPr>
              <a:t> Some aspects of positionality are culturally ascribed or generally regarded as being fixed, for example, gender, race, skin-color, nationality.</a:t>
            </a:r>
          </a:p>
          <a:p>
            <a:pPr marL="0" indent="0">
              <a:buNone/>
            </a:pPr>
            <a:endParaRPr lang="en-GB">
              <a:solidFill>
                <a:srgbClr val="FFFFFF"/>
              </a:solidFill>
            </a:endParaRPr>
          </a:p>
          <a:p>
            <a:pPr marL="0" indent="0">
              <a:buNone/>
            </a:pPr>
            <a:r>
              <a:rPr lang="en-GB">
                <a:solidFill>
                  <a:srgbClr val="FFFFFF"/>
                </a:solidFill>
              </a:rPr>
              <a:t>Others, such as political views, personal life-history, and experiences, are more fluid, subjective, and contextual</a:t>
            </a:r>
          </a:p>
          <a:p>
            <a:pPr marL="0" indent="0">
              <a:buNone/>
            </a:pPr>
            <a:endParaRPr lang="en-GB">
              <a:solidFill>
                <a:srgbClr val="FFFFFF"/>
              </a:solidFill>
            </a:endParaRPr>
          </a:p>
        </p:txBody>
      </p:sp>
    </p:spTree>
    <p:extLst>
      <p:ext uri="{BB962C8B-B14F-4D97-AF65-F5344CB8AC3E}">
        <p14:creationId xmlns:p14="http://schemas.microsoft.com/office/powerpoint/2010/main" val="292310901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BB2D340F-6D0B-6B95-35D3-C771FB417E2F}"/>
              </a:ext>
            </a:extLst>
          </p:cNvPr>
          <p:cNvPicPr>
            <a:picLocks noChangeAspect="1"/>
          </p:cNvPicPr>
          <p:nvPr/>
        </p:nvPicPr>
        <p:blipFill rotWithShape="1">
          <a:blip r:embed="rId2">
            <a:alphaModFix amt="35000"/>
          </a:blip>
          <a:srcRect t="1310" b="14420"/>
          <a:stretch/>
        </p:blipFill>
        <p:spPr>
          <a:xfrm>
            <a:off x="20" y="10"/>
            <a:ext cx="12191980" cy="6857990"/>
          </a:xfrm>
          <a:prstGeom prst="rect">
            <a:avLst/>
          </a:prstGeom>
        </p:spPr>
      </p:pic>
      <p:sp>
        <p:nvSpPr>
          <p:cNvPr id="2" name="Title 1">
            <a:extLst>
              <a:ext uri="{FF2B5EF4-FFF2-40B4-BE49-F238E27FC236}">
                <a16:creationId xmlns:a16="http://schemas.microsoft.com/office/drawing/2014/main" id="{CB7D424D-C1B6-BB98-137B-C3022566E270}"/>
              </a:ext>
            </a:extLst>
          </p:cNvPr>
          <p:cNvSpPr>
            <a:spLocks noGrp="1"/>
          </p:cNvSpPr>
          <p:nvPr>
            <p:ph type="title"/>
          </p:nvPr>
        </p:nvSpPr>
        <p:spPr/>
        <p:txBody>
          <a:bodyPr>
            <a:normAutofit/>
          </a:bodyPr>
          <a:lstStyle/>
          <a:p>
            <a:r>
              <a:rPr lang="en-GB">
                <a:solidFill>
                  <a:srgbClr val="FFFFFF"/>
                </a:solidFill>
              </a:rPr>
              <a:t>Positionality and its Relationship with Reflexivity</a:t>
            </a:r>
          </a:p>
        </p:txBody>
      </p:sp>
      <p:sp>
        <p:nvSpPr>
          <p:cNvPr id="3" name="Content Placeholder 2">
            <a:extLst>
              <a:ext uri="{FF2B5EF4-FFF2-40B4-BE49-F238E27FC236}">
                <a16:creationId xmlns:a16="http://schemas.microsoft.com/office/drawing/2014/main" id="{B4279164-8580-0723-D3B5-30868982D39E}"/>
              </a:ext>
            </a:extLst>
          </p:cNvPr>
          <p:cNvSpPr>
            <a:spLocks noGrp="1"/>
          </p:cNvSpPr>
          <p:nvPr>
            <p:ph idx="1"/>
          </p:nvPr>
        </p:nvSpPr>
        <p:spPr/>
        <p:txBody>
          <a:bodyPr>
            <a:normAutofit/>
          </a:bodyPr>
          <a:lstStyle/>
          <a:p>
            <a:r>
              <a:rPr lang="en-GB" sz="2600">
                <a:solidFill>
                  <a:srgbClr val="FFFFFF"/>
                </a:solidFill>
              </a:rPr>
              <a:t>Very little research in the social or educational field is or can be value-free</a:t>
            </a:r>
          </a:p>
          <a:p>
            <a:endParaRPr lang="en-GB" sz="2600">
              <a:solidFill>
                <a:srgbClr val="FFFFFF"/>
              </a:solidFill>
            </a:endParaRPr>
          </a:p>
          <a:p>
            <a:r>
              <a:rPr lang="en-GB" sz="2600">
                <a:solidFill>
                  <a:srgbClr val="FFFFFF"/>
                </a:solidFill>
              </a:rPr>
              <a:t>Positionality requires that both acknowledgment and allowance are made by the researcher to locate their views, values, and beliefs about the research design, conduct, and output.</a:t>
            </a:r>
          </a:p>
          <a:p>
            <a:pPr marL="0" indent="0">
              <a:buNone/>
            </a:pPr>
            <a:endParaRPr lang="en-GB" sz="2600">
              <a:solidFill>
                <a:srgbClr val="FFFFFF"/>
              </a:solidFill>
            </a:endParaRPr>
          </a:p>
          <a:p>
            <a:r>
              <a:rPr lang="en-GB" sz="2600">
                <a:solidFill>
                  <a:srgbClr val="FFFFFF"/>
                </a:solidFill>
              </a:rPr>
              <a:t>Reflexivity is the concept that researchers should acknowledge and disclose their selves in their research, seeking to understand their part in it, or influence on it</a:t>
            </a:r>
          </a:p>
        </p:txBody>
      </p:sp>
    </p:spTree>
    <p:extLst>
      <p:ext uri="{BB962C8B-B14F-4D97-AF65-F5344CB8AC3E}">
        <p14:creationId xmlns:p14="http://schemas.microsoft.com/office/powerpoint/2010/main" val="103923200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E8C1F012-756D-2ECB-248F-F12DBE4455E4}"/>
              </a:ext>
            </a:extLst>
          </p:cNvPr>
          <p:cNvPicPr>
            <a:picLocks noChangeAspect="1"/>
          </p:cNvPicPr>
          <p:nvPr/>
        </p:nvPicPr>
        <p:blipFill rotWithShape="1">
          <a:blip r:embed="rId2">
            <a:alphaModFix amt="35000"/>
          </a:blip>
          <a:srcRect t="1310" b="14420"/>
          <a:stretch/>
        </p:blipFill>
        <p:spPr>
          <a:xfrm>
            <a:off x="20" y="10"/>
            <a:ext cx="12191980" cy="6857990"/>
          </a:xfrm>
          <a:prstGeom prst="rect">
            <a:avLst/>
          </a:prstGeom>
        </p:spPr>
      </p:pic>
      <p:sp>
        <p:nvSpPr>
          <p:cNvPr id="2" name="Title 1">
            <a:extLst>
              <a:ext uri="{FF2B5EF4-FFF2-40B4-BE49-F238E27FC236}">
                <a16:creationId xmlns:a16="http://schemas.microsoft.com/office/drawing/2014/main" id="{D37D2E99-DD54-FF78-96A1-1742F203AB5E}"/>
              </a:ext>
            </a:extLst>
          </p:cNvPr>
          <p:cNvSpPr>
            <a:spLocks noGrp="1"/>
          </p:cNvSpPr>
          <p:nvPr>
            <p:ph type="title"/>
          </p:nvPr>
        </p:nvSpPr>
        <p:spPr/>
        <p:txBody>
          <a:bodyPr>
            <a:normAutofit/>
          </a:bodyPr>
          <a:lstStyle/>
          <a:p>
            <a:r>
              <a:rPr lang="en-GB">
                <a:solidFill>
                  <a:srgbClr val="FFFFFF"/>
                </a:solidFill>
              </a:rPr>
              <a:t>Positionality and its Relationship with Reflexivity</a:t>
            </a:r>
          </a:p>
        </p:txBody>
      </p:sp>
      <p:sp>
        <p:nvSpPr>
          <p:cNvPr id="3" name="Content Placeholder 2">
            <a:extLst>
              <a:ext uri="{FF2B5EF4-FFF2-40B4-BE49-F238E27FC236}">
                <a16:creationId xmlns:a16="http://schemas.microsoft.com/office/drawing/2014/main" id="{1A542932-48D8-EB48-90B2-C765289066A9}"/>
              </a:ext>
            </a:extLst>
          </p:cNvPr>
          <p:cNvSpPr>
            <a:spLocks noGrp="1"/>
          </p:cNvSpPr>
          <p:nvPr>
            <p:ph idx="1"/>
          </p:nvPr>
        </p:nvSpPr>
        <p:spPr/>
        <p:txBody>
          <a:bodyPr>
            <a:normAutofit/>
          </a:bodyPr>
          <a:lstStyle/>
          <a:p>
            <a:r>
              <a:rPr lang="en-GB">
                <a:solidFill>
                  <a:srgbClr val="FFFFFF"/>
                </a:solidFill>
              </a:rPr>
              <a:t>It requires an explicit self-consciousness and self-assessment by the researcher about their views and positions and how these might, may, or have, directly or indirectly influenced the design, execution, and interpretation of the research data findings.</a:t>
            </a:r>
          </a:p>
          <a:p>
            <a:endParaRPr lang="en-GB">
              <a:solidFill>
                <a:srgbClr val="FFFFFF"/>
              </a:solidFill>
            </a:endParaRPr>
          </a:p>
          <a:p>
            <a:r>
              <a:rPr lang="en-GB">
                <a:solidFill>
                  <a:srgbClr val="FFFFFF"/>
                </a:solidFill>
              </a:rPr>
              <a:t>Reflexivity necessarily requires sensitivity by the researcher to their cultural, political, and social context because the individual’s ethics, personal integrity, and social values, as well as their competency, influence the research process</a:t>
            </a:r>
          </a:p>
        </p:txBody>
      </p:sp>
    </p:spTree>
    <p:extLst>
      <p:ext uri="{BB962C8B-B14F-4D97-AF65-F5344CB8AC3E}">
        <p14:creationId xmlns:p14="http://schemas.microsoft.com/office/powerpoint/2010/main" val="211666879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emical formulae are written on paper">
            <a:extLst>
              <a:ext uri="{FF2B5EF4-FFF2-40B4-BE49-F238E27FC236}">
                <a16:creationId xmlns:a16="http://schemas.microsoft.com/office/drawing/2014/main" id="{02EB86FF-EBE0-5083-C191-434B88D93E79}"/>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40B46ED-B581-F9E5-6B52-0A7B0014C8FD}"/>
              </a:ext>
            </a:extLst>
          </p:cNvPr>
          <p:cNvSpPr>
            <a:spLocks noGrp="1"/>
          </p:cNvSpPr>
          <p:nvPr>
            <p:ph type="title"/>
          </p:nvPr>
        </p:nvSpPr>
        <p:spPr/>
        <p:txBody>
          <a:bodyPr>
            <a:normAutofit/>
          </a:bodyPr>
          <a:lstStyle/>
          <a:p>
            <a:r>
              <a:rPr lang="en-GB">
                <a:solidFill>
                  <a:srgbClr val="FFFFFF"/>
                </a:solidFill>
              </a:rPr>
              <a:t>Positionality and its Relationship with Reflexivity</a:t>
            </a:r>
          </a:p>
        </p:txBody>
      </p:sp>
      <p:sp>
        <p:nvSpPr>
          <p:cNvPr id="3" name="Content Placeholder 2">
            <a:extLst>
              <a:ext uri="{FF2B5EF4-FFF2-40B4-BE49-F238E27FC236}">
                <a16:creationId xmlns:a16="http://schemas.microsoft.com/office/drawing/2014/main" id="{E516BDE8-0538-08F9-E0B4-5AF4C50AFEB4}"/>
              </a:ext>
            </a:extLst>
          </p:cNvPr>
          <p:cNvSpPr>
            <a:spLocks noGrp="1"/>
          </p:cNvSpPr>
          <p:nvPr>
            <p:ph idx="1"/>
          </p:nvPr>
        </p:nvSpPr>
        <p:spPr/>
        <p:txBody>
          <a:bodyPr>
            <a:normAutofit/>
          </a:bodyPr>
          <a:lstStyle/>
          <a:p>
            <a:r>
              <a:rPr lang="en-GB">
                <a:solidFill>
                  <a:srgbClr val="FFFFFF"/>
                </a:solidFill>
              </a:rPr>
              <a:t>Malterud (2001, p.484) suggests that:</a:t>
            </a:r>
          </a:p>
          <a:p>
            <a:pPr marL="0" indent="0">
              <a:buNone/>
            </a:pPr>
            <a:endParaRPr lang="en-GB">
              <a:solidFill>
                <a:srgbClr val="FFFFFF"/>
              </a:solidFill>
            </a:endParaRPr>
          </a:p>
          <a:p>
            <a:r>
              <a:rPr lang="en-GB">
                <a:solidFill>
                  <a:srgbClr val="FFFFFF"/>
                </a:solidFill>
              </a:rPr>
              <a:t>Reflexivity starts by identifying preconceptions brought into the project by the researcher, representing previous personal and professional experiences, pre-study beliefs about how things are and what is to be investigated, motivation and qualifications for exploration of the field, and perspectives and theoretical foundations related to education and interests.</a:t>
            </a:r>
          </a:p>
        </p:txBody>
      </p:sp>
    </p:spTree>
    <p:extLst>
      <p:ext uri="{BB962C8B-B14F-4D97-AF65-F5344CB8AC3E}">
        <p14:creationId xmlns:p14="http://schemas.microsoft.com/office/powerpoint/2010/main" val="254662674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mplex maths formulae on a blackboard">
            <a:extLst>
              <a:ext uri="{FF2B5EF4-FFF2-40B4-BE49-F238E27FC236}">
                <a16:creationId xmlns:a16="http://schemas.microsoft.com/office/drawing/2014/main" id="{7BA5C81E-248F-5281-F82A-84A85F0D4569}"/>
              </a:ext>
            </a:extLst>
          </p:cNvPr>
          <p:cNvPicPr>
            <a:picLocks noChangeAspect="1"/>
          </p:cNvPicPr>
          <p:nvPr/>
        </p:nvPicPr>
        <p:blipFill rotWithShape="1">
          <a:blip r:embed="rId2">
            <a:alphaModFix amt="35000"/>
          </a:blip>
          <a:srcRect t="18208" b="4737"/>
          <a:stretch/>
        </p:blipFill>
        <p:spPr>
          <a:xfrm>
            <a:off x="20" y="10"/>
            <a:ext cx="12191980" cy="6857990"/>
          </a:xfrm>
          <a:prstGeom prst="rect">
            <a:avLst/>
          </a:prstGeom>
        </p:spPr>
      </p:pic>
      <p:sp>
        <p:nvSpPr>
          <p:cNvPr id="2" name="Title 1">
            <a:extLst>
              <a:ext uri="{FF2B5EF4-FFF2-40B4-BE49-F238E27FC236}">
                <a16:creationId xmlns:a16="http://schemas.microsoft.com/office/drawing/2014/main" id="{F88BBB1F-77CD-953A-296E-FC3677153640}"/>
              </a:ext>
            </a:extLst>
          </p:cNvPr>
          <p:cNvSpPr>
            <a:spLocks noGrp="1"/>
          </p:cNvSpPr>
          <p:nvPr>
            <p:ph type="title"/>
          </p:nvPr>
        </p:nvSpPr>
        <p:spPr/>
        <p:txBody>
          <a:bodyPr>
            <a:normAutofit/>
          </a:bodyPr>
          <a:lstStyle/>
          <a:p>
            <a:r>
              <a:rPr lang="en-GB">
                <a:solidFill>
                  <a:srgbClr val="FFFFFF"/>
                </a:solidFill>
              </a:rPr>
              <a:t>Positionality and its Relationship with Reflexivity</a:t>
            </a:r>
          </a:p>
        </p:txBody>
      </p:sp>
      <p:sp>
        <p:nvSpPr>
          <p:cNvPr id="3" name="Content Placeholder 2">
            <a:extLst>
              <a:ext uri="{FF2B5EF4-FFF2-40B4-BE49-F238E27FC236}">
                <a16:creationId xmlns:a16="http://schemas.microsoft.com/office/drawing/2014/main" id="{42DD30FD-E999-1A69-26A7-22F29D7148E1}"/>
              </a:ext>
            </a:extLst>
          </p:cNvPr>
          <p:cNvSpPr>
            <a:spLocks noGrp="1"/>
          </p:cNvSpPr>
          <p:nvPr>
            <p:ph idx="1"/>
          </p:nvPr>
        </p:nvSpPr>
        <p:spPr/>
        <p:txBody>
          <a:bodyPr>
            <a:normAutofit/>
          </a:bodyPr>
          <a:lstStyle/>
          <a:p>
            <a:r>
              <a:rPr lang="en-GB">
                <a:solidFill>
                  <a:srgbClr val="FFFFFF"/>
                </a:solidFill>
              </a:rPr>
              <a:t>the subjective contextual aspects of a researcher’s positionality or ‘situatedness’ change over time (Rowe, 2014)</a:t>
            </a:r>
          </a:p>
          <a:p>
            <a:endParaRPr lang="en-GB">
              <a:solidFill>
                <a:srgbClr val="FFFFFF"/>
              </a:solidFill>
            </a:endParaRPr>
          </a:p>
          <a:p>
            <a:r>
              <a:rPr lang="en-GB">
                <a:solidFill>
                  <a:srgbClr val="FFFFFF"/>
                </a:solidFill>
              </a:rPr>
              <a:t>using a reflexive approach, researchers should continually be aware that their positionality is never fixed and is always situation and context-dependent.</a:t>
            </a:r>
          </a:p>
          <a:p>
            <a:endParaRPr lang="en-GB">
              <a:solidFill>
                <a:srgbClr val="FFFFFF"/>
              </a:solidFill>
            </a:endParaRPr>
          </a:p>
          <a:p>
            <a:r>
              <a:rPr lang="en-GB">
                <a:solidFill>
                  <a:srgbClr val="FFFFFF"/>
                </a:solidFill>
              </a:rPr>
              <a:t>Reflexivity is an essential process for informing developing and shaping positionality.</a:t>
            </a:r>
          </a:p>
        </p:txBody>
      </p:sp>
    </p:spTree>
    <p:extLst>
      <p:ext uri="{BB962C8B-B14F-4D97-AF65-F5344CB8AC3E}">
        <p14:creationId xmlns:p14="http://schemas.microsoft.com/office/powerpoint/2010/main" val="368833925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bulbs with a yellow one standing out">
            <a:extLst>
              <a:ext uri="{FF2B5EF4-FFF2-40B4-BE49-F238E27FC236}">
                <a16:creationId xmlns:a16="http://schemas.microsoft.com/office/drawing/2014/main" id="{FD30EE76-CF7E-4839-C4BC-39BA2FA2F2F3}"/>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8C4CC25A-B9A5-C12B-68E8-8699C55973A6}"/>
              </a:ext>
            </a:extLst>
          </p:cNvPr>
          <p:cNvSpPr>
            <a:spLocks noGrp="1"/>
          </p:cNvSpPr>
          <p:nvPr>
            <p:ph type="title"/>
          </p:nvPr>
        </p:nvSpPr>
        <p:spPr/>
        <p:txBody>
          <a:bodyPr>
            <a:normAutofit/>
          </a:bodyPr>
          <a:lstStyle/>
          <a:p>
            <a:r>
              <a:rPr lang="en-GB">
                <a:solidFill>
                  <a:srgbClr val="FFFFFF"/>
                </a:solidFill>
              </a:rPr>
              <a:t>Positionality and its affect on the research process</a:t>
            </a:r>
          </a:p>
        </p:txBody>
      </p:sp>
      <p:sp>
        <p:nvSpPr>
          <p:cNvPr id="3" name="Content Placeholder 2">
            <a:extLst>
              <a:ext uri="{FF2B5EF4-FFF2-40B4-BE49-F238E27FC236}">
                <a16:creationId xmlns:a16="http://schemas.microsoft.com/office/drawing/2014/main" id="{C12F5FD2-41F3-15B8-8F4D-B8AF4766B130}"/>
              </a:ext>
            </a:extLst>
          </p:cNvPr>
          <p:cNvSpPr>
            <a:spLocks noGrp="1"/>
          </p:cNvSpPr>
          <p:nvPr>
            <p:ph idx="1"/>
          </p:nvPr>
        </p:nvSpPr>
        <p:spPr/>
        <p:txBody>
          <a:bodyPr>
            <a:normAutofit/>
          </a:bodyPr>
          <a:lstStyle/>
          <a:p>
            <a:r>
              <a:rPr lang="en-GB">
                <a:solidFill>
                  <a:srgbClr val="FFFFFF"/>
                </a:solidFill>
              </a:rPr>
              <a:t>It is essential for new researchers to acknowledge that their positionality is unique to them and that it can impact all aspects and stages of the research process.</a:t>
            </a:r>
          </a:p>
          <a:p>
            <a:endParaRPr lang="en-GB">
              <a:solidFill>
                <a:srgbClr val="FFFFFF"/>
              </a:solidFill>
            </a:endParaRPr>
          </a:p>
          <a:p>
            <a:r>
              <a:rPr lang="en-GB">
                <a:solidFill>
                  <a:srgbClr val="FFFFFF"/>
                </a:solidFill>
              </a:rPr>
              <a:t>It may influence what researchers may bring to research encounters, their choice of processes, and their interpretation of outcomes.</a:t>
            </a:r>
          </a:p>
          <a:p>
            <a:endParaRPr lang="en-GB">
              <a:solidFill>
                <a:srgbClr val="FFFFFF"/>
              </a:solidFill>
            </a:endParaRPr>
          </a:p>
        </p:txBody>
      </p:sp>
    </p:spTree>
    <p:extLst>
      <p:ext uri="{BB962C8B-B14F-4D97-AF65-F5344CB8AC3E}">
        <p14:creationId xmlns:p14="http://schemas.microsoft.com/office/powerpoint/2010/main" val="133835299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phere of mesh and nodes">
            <a:extLst>
              <a:ext uri="{FF2B5EF4-FFF2-40B4-BE49-F238E27FC236}">
                <a16:creationId xmlns:a16="http://schemas.microsoft.com/office/drawing/2014/main" id="{5C51EA8F-9674-E4E6-C2CC-32D2321893BC}"/>
              </a:ext>
            </a:extLst>
          </p:cNvPr>
          <p:cNvPicPr>
            <a:picLocks noChangeAspect="1"/>
          </p:cNvPicPr>
          <p:nvPr/>
        </p:nvPicPr>
        <p:blipFill rotWithShape="1">
          <a:blip r:embed="rId2">
            <a:alphaModFix amt="35000"/>
          </a:blip>
          <a:srcRect t="2677" b="22323"/>
          <a:stretch/>
        </p:blipFill>
        <p:spPr>
          <a:xfrm>
            <a:off x="20" y="10"/>
            <a:ext cx="12191980" cy="6857990"/>
          </a:xfrm>
          <a:prstGeom prst="rect">
            <a:avLst/>
          </a:prstGeom>
        </p:spPr>
      </p:pic>
      <p:sp>
        <p:nvSpPr>
          <p:cNvPr id="2" name="Title 1">
            <a:extLst>
              <a:ext uri="{FF2B5EF4-FFF2-40B4-BE49-F238E27FC236}">
                <a16:creationId xmlns:a16="http://schemas.microsoft.com/office/drawing/2014/main" id="{AAB2C0FA-7ABF-8EEE-5D31-00C14D111A75}"/>
              </a:ext>
            </a:extLst>
          </p:cNvPr>
          <p:cNvSpPr>
            <a:spLocks noGrp="1"/>
          </p:cNvSpPr>
          <p:nvPr>
            <p:ph type="title"/>
          </p:nvPr>
        </p:nvSpPr>
        <p:spPr/>
        <p:txBody>
          <a:bodyPr>
            <a:normAutofit/>
          </a:bodyPr>
          <a:lstStyle/>
          <a:p>
            <a:r>
              <a:rPr lang="en-GB">
                <a:solidFill>
                  <a:srgbClr val="FFFFFF"/>
                </a:solidFill>
              </a:rPr>
              <a:t>Positionality and its affect on the research process</a:t>
            </a:r>
          </a:p>
        </p:txBody>
      </p:sp>
      <p:sp>
        <p:nvSpPr>
          <p:cNvPr id="3" name="Content Placeholder 2">
            <a:extLst>
              <a:ext uri="{FF2B5EF4-FFF2-40B4-BE49-F238E27FC236}">
                <a16:creationId xmlns:a16="http://schemas.microsoft.com/office/drawing/2014/main" id="{88E0DC7C-0290-BEDA-8720-80BFF8302571}"/>
              </a:ext>
            </a:extLst>
          </p:cNvPr>
          <p:cNvSpPr>
            <a:spLocks noGrp="1"/>
          </p:cNvSpPr>
          <p:nvPr>
            <p:ph idx="1"/>
          </p:nvPr>
        </p:nvSpPr>
        <p:spPr/>
        <p:txBody>
          <a:bodyPr>
            <a:normAutofit/>
          </a:bodyPr>
          <a:lstStyle/>
          <a:p>
            <a:r>
              <a:rPr lang="en-GB">
                <a:solidFill>
                  <a:srgbClr val="FFFFFF"/>
                </a:solidFill>
              </a:rPr>
              <a:t>It acknowledges and recognizes that researchers are part of the social world they are researching and that this world has already been interpreted by existing social actors. This is the opposite of a positivistic conception of objective reality.</a:t>
            </a:r>
          </a:p>
          <a:p>
            <a:endParaRPr lang="en-GB">
              <a:solidFill>
                <a:srgbClr val="FFFFFF"/>
              </a:solidFill>
            </a:endParaRPr>
          </a:p>
          <a:p>
            <a:r>
              <a:rPr lang="en-GB">
                <a:solidFill>
                  <a:srgbClr val="FFFFFF"/>
                </a:solidFill>
              </a:rPr>
              <a:t>Positionality implies that the social-historical-political location of a researcher influences their orientations, i.e., that they are not separate from the social processes they study.</a:t>
            </a:r>
          </a:p>
        </p:txBody>
      </p:sp>
    </p:spTree>
    <p:extLst>
      <p:ext uri="{BB962C8B-B14F-4D97-AF65-F5344CB8AC3E}">
        <p14:creationId xmlns:p14="http://schemas.microsoft.com/office/powerpoint/2010/main" val="221284609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3AD6F2C3-B157-C1BE-8729-FF693FA65772}"/>
              </a:ext>
            </a:extLst>
          </p:cNvPr>
          <p:cNvPicPr>
            <a:picLocks noChangeAspect="1"/>
          </p:cNvPicPr>
          <p:nvPr/>
        </p:nvPicPr>
        <p:blipFill rotWithShape="1">
          <a:blip r:embed="rId2">
            <a:alphaModFix amt="35000"/>
          </a:blip>
          <a:srcRect t="1510" b="14220"/>
          <a:stretch/>
        </p:blipFill>
        <p:spPr>
          <a:xfrm>
            <a:off x="20" y="10"/>
            <a:ext cx="12191980" cy="6857990"/>
          </a:xfrm>
          <a:prstGeom prst="rect">
            <a:avLst/>
          </a:prstGeom>
        </p:spPr>
      </p:pic>
      <p:sp>
        <p:nvSpPr>
          <p:cNvPr id="2" name="Title 1">
            <a:extLst>
              <a:ext uri="{FF2B5EF4-FFF2-40B4-BE49-F238E27FC236}">
                <a16:creationId xmlns:a16="http://schemas.microsoft.com/office/drawing/2014/main" id="{54E35607-E455-6F30-726B-5FCF83DE8404}"/>
              </a:ext>
            </a:extLst>
          </p:cNvPr>
          <p:cNvSpPr>
            <a:spLocks noGrp="1"/>
          </p:cNvSpPr>
          <p:nvPr>
            <p:ph type="title"/>
          </p:nvPr>
        </p:nvSpPr>
        <p:spPr/>
        <p:txBody>
          <a:bodyPr>
            <a:normAutofit/>
          </a:bodyPr>
          <a:lstStyle/>
          <a:p>
            <a:r>
              <a:rPr lang="en-GB">
                <a:solidFill>
                  <a:srgbClr val="FFFFFF"/>
                </a:solidFill>
              </a:rPr>
              <a:t>Positionality and its affect on the research process</a:t>
            </a:r>
          </a:p>
        </p:txBody>
      </p:sp>
      <p:sp>
        <p:nvSpPr>
          <p:cNvPr id="3" name="Content Placeholder 2">
            <a:extLst>
              <a:ext uri="{FF2B5EF4-FFF2-40B4-BE49-F238E27FC236}">
                <a16:creationId xmlns:a16="http://schemas.microsoft.com/office/drawing/2014/main" id="{2811B976-CF2B-A6C4-7B96-9DD5D252A1D6}"/>
              </a:ext>
            </a:extLst>
          </p:cNvPr>
          <p:cNvSpPr>
            <a:spLocks noGrp="1"/>
          </p:cNvSpPr>
          <p:nvPr>
            <p:ph idx="1"/>
          </p:nvPr>
        </p:nvSpPr>
        <p:spPr/>
        <p:txBody>
          <a:bodyPr>
            <a:normAutofit/>
          </a:bodyPr>
          <a:lstStyle/>
          <a:p>
            <a:r>
              <a:rPr lang="en-GB">
                <a:solidFill>
                  <a:srgbClr val="FFFFFF"/>
                </a:solidFill>
              </a:rPr>
              <a:t>A reflexive approach suggests that, rather than trying to eliminate their effect, researchers should acknowledge and disclose their selves in their work, aiming to understand their influence on and in the research process.</a:t>
            </a:r>
          </a:p>
          <a:p>
            <a:endParaRPr lang="en-GB">
              <a:solidFill>
                <a:srgbClr val="FFFFFF"/>
              </a:solidFill>
            </a:endParaRPr>
          </a:p>
          <a:p>
            <a:r>
              <a:rPr lang="en-GB">
                <a:solidFill>
                  <a:srgbClr val="FFFFFF"/>
                </a:solidFill>
              </a:rPr>
              <a:t>It should show where and how the researcher believes that they have, or may have, influenced their research. The reader should then be able to make a better-informed judgment as to the researcher’s influence on the research process and how ‘truthful’ they feel the research data is.</a:t>
            </a:r>
          </a:p>
        </p:txBody>
      </p:sp>
    </p:spTree>
    <p:extLst>
      <p:ext uri="{BB962C8B-B14F-4D97-AF65-F5344CB8AC3E}">
        <p14:creationId xmlns:p14="http://schemas.microsoft.com/office/powerpoint/2010/main" val="179911087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E03AD81A-E6A6-8AC4-930F-1152E760BC0B}"/>
              </a:ext>
            </a:extLst>
          </p:cNvPr>
          <p:cNvPicPr>
            <a:picLocks noChangeAspect="1"/>
          </p:cNvPicPr>
          <p:nvPr/>
        </p:nvPicPr>
        <p:blipFill rotWithShape="1">
          <a:blip r:embed="rId2">
            <a:alphaModFix amt="35000"/>
          </a:blip>
          <a:srcRect t="1510" b="14220"/>
          <a:stretch/>
        </p:blipFill>
        <p:spPr>
          <a:xfrm>
            <a:off x="20" y="10"/>
            <a:ext cx="12191980" cy="6857990"/>
          </a:xfrm>
          <a:prstGeom prst="rect">
            <a:avLst/>
          </a:prstGeom>
        </p:spPr>
      </p:pic>
      <p:sp>
        <p:nvSpPr>
          <p:cNvPr id="2" name="Title 1">
            <a:extLst>
              <a:ext uri="{FF2B5EF4-FFF2-40B4-BE49-F238E27FC236}">
                <a16:creationId xmlns:a16="http://schemas.microsoft.com/office/drawing/2014/main" id="{82392EDF-FB6C-6D10-5464-C891548A734C}"/>
              </a:ext>
            </a:extLst>
          </p:cNvPr>
          <p:cNvSpPr>
            <a:spLocks noGrp="1"/>
          </p:cNvSpPr>
          <p:nvPr>
            <p:ph type="title"/>
          </p:nvPr>
        </p:nvSpPr>
        <p:spPr/>
        <p:txBody>
          <a:bodyPr>
            <a:normAutofit/>
          </a:bodyPr>
          <a:lstStyle/>
          <a:p>
            <a:r>
              <a:rPr lang="en-GB">
                <a:solidFill>
                  <a:srgbClr val="FFFFFF"/>
                </a:solidFill>
              </a:rPr>
              <a:t>Positionality and its affect on the research process</a:t>
            </a:r>
          </a:p>
        </p:txBody>
      </p:sp>
      <p:sp>
        <p:nvSpPr>
          <p:cNvPr id="3" name="Content Placeholder 2">
            <a:extLst>
              <a:ext uri="{FF2B5EF4-FFF2-40B4-BE49-F238E27FC236}">
                <a16:creationId xmlns:a16="http://schemas.microsoft.com/office/drawing/2014/main" id="{2E71CDBA-CDD4-D1EA-011E-7BCE23547889}"/>
              </a:ext>
            </a:extLst>
          </p:cNvPr>
          <p:cNvSpPr>
            <a:spLocks noGrp="1"/>
          </p:cNvSpPr>
          <p:nvPr>
            <p:ph idx="1"/>
          </p:nvPr>
        </p:nvSpPr>
        <p:spPr/>
        <p:txBody>
          <a:bodyPr>
            <a:normAutofit/>
          </a:bodyPr>
          <a:lstStyle/>
          <a:p>
            <a:r>
              <a:rPr lang="en-GB">
                <a:solidFill>
                  <a:srgbClr val="FFFFFF"/>
                </a:solidFill>
              </a:rPr>
              <a:t>The clear implication being that, without reflexivity on the part of the researcher, their research may not be conducted ethically.</a:t>
            </a:r>
          </a:p>
        </p:txBody>
      </p:sp>
    </p:spTree>
    <p:extLst>
      <p:ext uri="{BB962C8B-B14F-4D97-AF65-F5344CB8AC3E}">
        <p14:creationId xmlns:p14="http://schemas.microsoft.com/office/powerpoint/2010/main" val="333155940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C70D739B-9595-D2C1-EF7D-50FEF0EEB77E}"/>
              </a:ext>
            </a:extLst>
          </p:cNvPr>
          <p:cNvPicPr>
            <a:picLocks noChangeAspect="1"/>
          </p:cNvPicPr>
          <p:nvPr/>
        </p:nvPicPr>
        <p:blipFill rotWithShape="1">
          <a:blip r:embed="rId2">
            <a:alphaModFix amt="35000"/>
          </a:blip>
          <a:srcRect t="14112" b="983"/>
          <a:stretch/>
        </p:blipFill>
        <p:spPr>
          <a:xfrm>
            <a:off x="20" y="10"/>
            <a:ext cx="12191980" cy="6857990"/>
          </a:xfrm>
          <a:prstGeom prst="rect">
            <a:avLst/>
          </a:prstGeom>
        </p:spPr>
      </p:pic>
      <p:sp>
        <p:nvSpPr>
          <p:cNvPr id="2" name="Title 1">
            <a:extLst>
              <a:ext uri="{FF2B5EF4-FFF2-40B4-BE49-F238E27FC236}">
                <a16:creationId xmlns:a16="http://schemas.microsoft.com/office/drawing/2014/main" id="{4A2C0706-FBA7-4811-1D2C-463AF978186B}"/>
              </a:ext>
            </a:extLst>
          </p:cNvPr>
          <p:cNvSpPr>
            <a:spLocks noGrp="1"/>
          </p:cNvSpPr>
          <p:nvPr>
            <p:ph type="title"/>
          </p:nvPr>
        </p:nvSpPr>
        <p:spPr/>
        <p:txBody>
          <a:bodyPr>
            <a:normAutofit/>
          </a:bodyPr>
          <a:lstStyle/>
          <a:p>
            <a:r>
              <a:rPr lang="en-GB">
                <a:solidFill>
                  <a:srgbClr val="FFFFFF"/>
                </a:solidFill>
              </a:rPr>
              <a:t>Finding your Positionality</a:t>
            </a:r>
          </a:p>
        </p:txBody>
      </p:sp>
      <p:sp>
        <p:nvSpPr>
          <p:cNvPr id="3" name="Content Placeholder 2">
            <a:extLst>
              <a:ext uri="{FF2B5EF4-FFF2-40B4-BE49-F238E27FC236}">
                <a16:creationId xmlns:a16="http://schemas.microsoft.com/office/drawing/2014/main" id="{050B107B-2A54-04F1-ED9A-DBAF0ECD450E}"/>
              </a:ext>
            </a:extLst>
          </p:cNvPr>
          <p:cNvSpPr>
            <a:spLocks noGrp="1"/>
          </p:cNvSpPr>
          <p:nvPr>
            <p:ph idx="1"/>
          </p:nvPr>
        </p:nvSpPr>
        <p:spPr/>
        <p:txBody>
          <a:bodyPr>
            <a:normAutofit lnSpcReduction="10000"/>
          </a:bodyPr>
          <a:lstStyle/>
          <a:p>
            <a:pPr marL="0" indent="0">
              <a:buNone/>
            </a:pPr>
            <a:r>
              <a:rPr lang="en-GB">
                <a:solidFill>
                  <a:srgbClr val="FFFFFF"/>
                </a:solidFill>
              </a:rPr>
              <a:t>Savin-Baden &amp; Major (2013) identify three primary ways:</a:t>
            </a:r>
          </a:p>
          <a:p>
            <a:endParaRPr lang="en-GB">
              <a:solidFill>
                <a:srgbClr val="FFFFFF"/>
              </a:solidFill>
            </a:endParaRPr>
          </a:p>
          <a:p>
            <a:r>
              <a:rPr lang="en-GB">
                <a:solidFill>
                  <a:srgbClr val="FFFFFF"/>
                </a:solidFill>
              </a:rPr>
              <a:t>Firstly, locating themselves about the subject, i.e., acknowledging personal positions that have the potential to influence the research.</a:t>
            </a:r>
          </a:p>
          <a:p>
            <a:r>
              <a:rPr lang="en-GB">
                <a:solidFill>
                  <a:srgbClr val="FFFFFF"/>
                </a:solidFill>
              </a:rPr>
              <a:t>Secondly, locating themselves about the participants, i.e., researchers individually considering how they view themselves,</a:t>
            </a:r>
          </a:p>
          <a:p>
            <a:r>
              <a:rPr lang="en-GB">
                <a:solidFill>
                  <a:srgbClr val="FFFFFF"/>
                </a:solidFill>
              </a:rPr>
              <a:t>Thirdly, locating themselves about the research context and process, i.e., acknowledging that research will necessarily be influenced by themselves and by the research context.</a:t>
            </a:r>
          </a:p>
        </p:txBody>
      </p:sp>
    </p:spTree>
    <p:extLst>
      <p:ext uri="{BB962C8B-B14F-4D97-AF65-F5344CB8AC3E}">
        <p14:creationId xmlns:p14="http://schemas.microsoft.com/office/powerpoint/2010/main" val="92570290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big red drawing pin in front of many smaller black drawing pins">
            <a:extLst>
              <a:ext uri="{FF2B5EF4-FFF2-40B4-BE49-F238E27FC236}">
                <a16:creationId xmlns:a16="http://schemas.microsoft.com/office/drawing/2014/main" id="{E2EC2336-57DF-210D-DD86-BFEAEE2B8957}"/>
              </a:ext>
            </a:extLst>
          </p:cNvPr>
          <p:cNvPicPr>
            <a:picLocks noChangeAspect="1"/>
          </p:cNvPicPr>
          <p:nvPr/>
        </p:nvPicPr>
        <p:blipFill rotWithShape="1">
          <a:blip r:embed="rId2">
            <a:alphaModFix amt="35000"/>
          </a:blip>
          <a:srcRect t="16741" b="6205"/>
          <a:stretch/>
        </p:blipFill>
        <p:spPr>
          <a:xfrm>
            <a:off x="20" y="10"/>
            <a:ext cx="12191980" cy="6857990"/>
          </a:xfrm>
          <a:prstGeom prst="rect">
            <a:avLst/>
          </a:prstGeom>
        </p:spPr>
      </p:pic>
      <p:sp>
        <p:nvSpPr>
          <p:cNvPr id="2" name="Title 1">
            <a:extLst>
              <a:ext uri="{FF2B5EF4-FFF2-40B4-BE49-F238E27FC236}">
                <a16:creationId xmlns:a16="http://schemas.microsoft.com/office/drawing/2014/main" id="{D0FB68E6-88BB-3DB5-D1CB-627E9A55553F}"/>
              </a:ext>
            </a:extLst>
          </p:cNvPr>
          <p:cNvSpPr>
            <a:spLocks noGrp="1"/>
          </p:cNvSpPr>
          <p:nvPr>
            <p:ph type="title"/>
          </p:nvPr>
        </p:nvSpPr>
        <p:spPr/>
        <p:txBody>
          <a:bodyPr>
            <a:normAutofit/>
          </a:bodyPr>
          <a:lstStyle/>
          <a:p>
            <a:r>
              <a:rPr lang="en-GB">
                <a:solidFill>
                  <a:srgbClr val="FFFFFF"/>
                </a:solidFill>
              </a:rPr>
              <a:t>Finding your Positionality</a:t>
            </a:r>
          </a:p>
        </p:txBody>
      </p:sp>
      <p:sp>
        <p:nvSpPr>
          <p:cNvPr id="3" name="Content Placeholder 2">
            <a:extLst>
              <a:ext uri="{FF2B5EF4-FFF2-40B4-BE49-F238E27FC236}">
                <a16:creationId xmlns:a16="http://schemas.microsoft.com/office/drawing/2014/main" id="{053E8852-C361-D46E-F07C-801845E4873F}"/>
              </a:ext>
            </a:extLst>
          </p:cNvPr>
          <p:cNvSpPr>
            <a:spLocks noGrp="1"/>
          </p:cNvSpPr>
          <p:nvPr>
            <p:ph idx="1"/>
          </p:nvPr>
        </p:nvSpPr>
        <p:spPr/>
        <p:txBody>
          <a:bodyPr>
            <a:normAutofit lnSpcReduction="10000"/>
          </a:bodyPr>
          <a:lstStyle/>
          <a:p>
            <a:r>
              <a:rPr lang="en-GB">
                <a:solidFill>
                  <a:srgbClr val="FFFFFF"/>
                </a:solidFill>
              </a:rPr>
              <a:t>Engaging in a reflexive approach should allow for a reduction of bias and partisanship (Rowe, 2014).</a:t>
            </a:r>
          </a:p>
          <a:p>
            <a:endParaRPr lang="en-GB">
              <a:solidFill>
                <a:srgbClr val="FFFFFF"/>
              </a:solidFill>
            </a:endParaRPr>
          </a:p>
          <a:p>
            <a:r>
              <a:rPr lang="en-GB">
                <a:solidFill>
                  <a:srgbClr val="FFFFFF"/>
                </a:solidFill>
              </a:rPr>
              <a:t>However, it must be acknowledged by novice researchers that, no matter how reflexive they are, they can never objectively describe something as it is.</a:t>
            </a:r>
          </a:p>
          <a:p>
            <a:endParaRPr lang="en-GB">
              <a:solidFill>
                <a:srgbClr val="FFFFFF"/>
              </a:solidFill>
            </a:endParaRPr>
          </a:p>
          <a:p>
            <a:r>
              <a:rPr lang="en-GB">
                <a:solidFill>
                  <a:srgbClr val="FFFFFF"/>
                </a:solidFill>
              </a:rPr>
              <a:t>Therefore, no matter how much reflexive practice a researcher engages in, there will always still be some form of bias or subjectivity.</a:t>
            </a:r>
          </a:p>
        </p:txBody>
      </p:sp>
    </p:spTree>
    <p:extLst>
      <p:ext uri="{BB962C8B-B14F-4D97-AF65-F5344CB8AC3E}">
        <p14:creationId xmlns:p14="http://schemas.microsoft.com/office/powerpoint/2010/main" val="395850961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marble buddha statue">
            <a:extLst>
              <a:ext uri="{FF2B5EF4-FFF2-40B4-BE49-F238E27FC236}">
                <a16:creationId xmlns:a16="http://schemas.microsoft.com/office/drawing/2014/main" id="{F5259134-BFF2-0A47-6D1D-CEBE613C734C}"/>
              </a:ext>
            </a:extLst>
          </p:cNvPr>
          <p:cNvPicPr>
            <a:picLocks noChangeAspect="1"/>
          </p:cNvPicPr>
          <p:nvPr/>
        </p:nvPicPr>
        <p:blipFill rotWithShape="1">
          <a:blip r:embed="rId2">
            <a:alphaModFix amt="35000"/>
          </a:blip>
          <a:srcRect t="15094"/>
          <a:stretch/>
        </p:blipFill>
        <p:spPr>
          <a:xfrm>
            <a:off x="20" y="10"/>
            <a:ext cx="12191980" cy="6857990"/>
          </a:xfrm>
          <a:prstGeom prst="rect">
            <a:avLst/>
          </a:prstGeom>
        </p:spPr>
      </p:pic>
      <p:sp>
        <p:nvSpPr>
          <p:cNvPr id="2" name="Title 1">
            <a:extLst>
              <a:ext uri="{FF2B5EF4-FFF2-40B4-BE49-F238E27FC236}">
                <a16:creationId xmlns:a16="http://schemas.microsoft.com/office/drawing/2014/main" id="{EF85631F-3DF5-67E1-54B4-D10E6F10452F}"/>
              </a:ext>
            </a:extLst>
          </p:cNvPr>
          <p:cNvSpPr>
            <a:spLocks noGrp="1"/>
          </p:cNvSpPr>
          <p:nvPr>
            <p:ph type="title"/>
          </p:nvPr>
        </p:nvSpPr>
        <p:spPr/>
        <p:txBody>
          <a:bodyPr>
            <a:normAutofit/>
          </a:bodyPr>
          <a:lstStyle/>
          <a:p>
            <a:r>
              <a:rPr lang="en-GB" dirty="0">
                <a:solidFill>
                  <a:srgbClr val="FFFFFF"/>
                </a:solidFill>
              </a:rPr>
              <a:t>Finding your Positionality</a:t>
            </a:r>
          </a:p>
        </p:txBody>
      </p:sp>
      <p:sp>
        <p:nvSpPr>
          <p:cNvPr id="3" name="Content Placeholder 2">
            <a:extLst>
              <a:ext uri="{FF2B5EF4-FFF2-40B4-BE49-F238E27FC236}">
                <a16:creationId xmlns:a16="http://schemas.microsoft.com/office/drawing/2014/main" id="{1E86D427-B875-D08F-1D9E-8A836AE46CDF}"/>
              </a:ext>
            </a:extLst>
          </p:cNvPr>
          <p:cNvSpPr>
            <a:spLocks noGrp="1"/>
          </p:cNvSpPr>
          <p:nvPr>
            <p:ph idx="1"/>
          </p:nvPr>
        </p:nvSpPr>
        <p:spPr/>
        <p:txBody>
          <a:bodyPr>
            <a:normAutofit/>
          </a:bodyPr>
          <a:lstStyle/>
          <a:p>
            <a:r>
              <a:rPr lang="en-GB" dirty="0">
                <a:solidFill>
                  <a:srgbClr val="FFFFFF"/>
                </a:solidFill>
              </a:rPr>
              <a:t>By exploring their positionality, the novice researcher increasingly becomes aware of areas where they may have potential bias and, over time, are better able to identify these so that they may then take account of them.</a:t>
            </a: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16658729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mplex maths formulae on a blackboard">
            <a:extLst>
              <a:ext uri="{FF2B5EF4-FFF2-40B4-BE49-F238E27FC236}">
                <a16:creationId xmlns:a16="http://schemas.microsoft.com/office/drawing/2014/main" id="{A20D3E60-1CEB-5D38-B809-1395B5AD1928}"/>
              </a:ext>
            </a:extLst>
          </p:cNvPr>
          <p:cNvPicPr>
            <a:picLocks noChangeAspect="1"/>
          </p:cNvPicPr>
          <p:nvPr/>
        </p:nvPicPr>
        <p:blipFill rotWithShape="1">
          <a:blip r:embed="rId2">
            <a:alphaModFix amt="35000"/>
          </a:blip>
          <a:srcRect t="18208" b="4737"/>
          <a:stretch/>
        </p:blipFill>
        <p:spPr>
          <a:xfrm>
            <a:off x="20" y="10"/>
            <a:ext cx="12191980" cy="6857990"/>
          </a:xfrm>
          <a:prstGeom prst="rect">
            <a:avLst/>
          </a:prstGeom>
        </p:spPr>
      </p:pic>
      <p:sp>
        <p:nvSpPr>
          <p:cNvPr id="2" name="Title 1">
            <a:extLst>
              <a:ext uri="{FF2B5EF4-FFF2-40B4-BE49-F238E27FC236}">
                <a16:creationId xmlns:a16="http://schemas.microsoft.com/office/drawing/2014/main" id="{AEB831D4-A8B1-17A0-44DE-E7FE97F364F5}"/>
              </a:ext>
            </a:extLst>
          </p:cNvPr>
          <p:cNvSpPr>
            <a:spLocks noGrp="1"/>
          </p:cNvSpPr>
          <p:nvPr>
            <p:ph type="title"/>
          </p:nvPr>
        </p:nvSpPr>
        <p:spPr/>
        <p:txBody>
          <a:bodyPr>
            <a:normAutofit/>
          </a:bodyPr>
          <a:lstStyle/>
          <a:p>
            <a:r>
              <a:rPr lang="en-GB" dirty="0">
                <a:solidFill>
                  <a:srgbClr val="FFFFFF"/>
                </a:solidFill>
              </a:rPr>
              <a:t>Finding your Positionality</a:t>
            </a:r>
          </a:p>
        </p:txBody>
      </p:sp>
      <p:sp>
        <p:nvSpPr>
          <p:cNvPr id="3" name="Content Placeholder 2">
            <a:extLst>
              <a:ext uri="{FF2B5EF4-FFF2-40B4-BE49-F238E27FC236}">
                <a16:creationId xmlns:a16="http://schemas.microsoft.com/office/drawing/2014/main" id="{E720F6A0-3ECB-DD8D-ABDC-72B5E286939D}"/>
              </a:ext>
            </a:extLst>
          </p:cNvPr>
          <p:cNvSpPr>
            <a:spLocks noGrp="1"/>
          </p:cNvSpPr>
          <p:nvPr>
            <p:ph idx="1"/>
          </p:nvPr>
        </p:nvSpPr>
        <p:spPr/>
        <p:txBody>
          <a:bodyPr>
            <a:normAutofit/>
          </a:bodyPr>
          <a:lstStyle/>
          <a:p>
            <a:pPr marL="0" indent="0">
              <a:buNone/>
            </a:pPr>
            <a:r>
              <a:rPr lang="en-GB" dirty="0">
                <a:solidFill>
                  <a:srgbClr val="FFFFFF"/>
                </a:solidFill>
              </a:rPr>
              <a:t>(</a:t>
            </a:r>
            <a:r>
              <a:rPr lang="en-GB" dirty="0" err="1">
                <a:solidFill>
                  <a:srgbClr val="FFFFFF"/>
                </a:solidFill>
              </a:rPr>
              <a:t>Ormston</a:t>
            </a:r>
            <a:r>
              <a:rPr lang="en-GB" dirty="0">
                <a:solidFill>
                  <a:srgbClr val="FFFFFF"/>
                </a:solidFill>
              </a:rPr>
              <a:t> et al., 2014) suggest that researchers should aim to achieve ‘empathetic neutrality,’ i.e., that they should:</a:t>
            </a:r>
          </a:p>
          <a:p>
            <a:pPr marL="0" indent="0">
              <a:buNone/>
            </a:pPr>
            <a:endParaRPr lang="en-GB" dirty="0">
              <a:solidFill>
                <a:srgbClr val="FFFFFF"/>
              </a:solidFill>
            </a:endParaRPr>
          </a:p>
          <a:p>
            <a:pPr marL="0" indent="0">
              <a:buNone/>
            </a:pPr>
            <a:r>
              <a:rPr lang="en-GB" dirty="0">
                <a:solidFill>
                  <a:srgbClr val="FFFFFF"/>
                </a:solidFill>
              </a:rPr>
              <a:t>Strive to avoid obvious, conscious, or systematic bias and to be as neutral as possible in the collection, interpretation, and presentation of data…[while recognizing that] this aspiration can never be fully attained – all research will be influenced by the researcher and there is no completely ‘neutral’ or ‘objective’ knowledge. </a:t>
            </a:r>
          </a:p>
        </p:txBody>
      </p:sp>
    </p:spTree>
    <p:extLst>
      <p:ext uri="{BB962C8B-B14F-4D97-AF65-F5344CB8AC3E}">
        <p14:creationId xmlns:p14="http://schemas.microsoft.com/office/powerpoint/2010/main" val="267244459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1A796084-8820-A983-2DD5-04E5A9F9B02E}"/>
              </a:ext>
            </a:extLst>
          </p:cNvPr>
          <p:cNvPicPr>
            <a:picLocks noChangeAspect="1"/>
          </p:cNvPicPr>
          <p:nvPr/>
        </p:nvPicPr>
        <p:blipFill rotWithShape="1">
          <a:blip r:embed="rId2">
            <a:alphaModFix amt="35000"/>
          </a:blip>
          <a:srcRect t="14112" b="983"/>
          <a:stretch/>
        </p:blipFill>
        <p:spPr>
          <a:xfrm>
            <a:off x="20" y="10"/>
            <a:ext cx="12191980" cy="6857990"/>
          </a:xfrm>
          <a:prstGeom prst="rect">
            <a:avLst/>
          </a:prstGeom>
        </p:spPr>
      </p:pic>
      <p:sp>
        <p:nvSpPr>
          <p:cNvPr id="2" name="Title 1">
            <a:extLst>
              <a:ext uri="{FF2B5EF4-FFF2-40B4-BE49-F238E27FC236}">
                <a16:creationId xmlns:a16="http://schemas.microsoft.com/office/drawing/2014/main" id="{3FA4D7EE-A70F-E8CA-7942-B10CAEF55948}"/>
              </a:ext>
            </a:extLst>
          </p:cNvPr>
          <p:cNvSpPr>
            <a:spLocks noGrp="1"/>
          </p:cNvSpPr>
          <p:nvPr>
            <p:ph type="title"/>
          </p:nvPr>
        </p:nvSpPr>
        <p:spPr/>
        <p:txBody>
          <a:bodyPr>
            <a:normAutofit/>
          </a:bodyPr>
          <a:lstStyle/>
          <a:p>
            <a:r>
              <a:rPr lang="en-GB" dirty="0">
                <a:solidFill>
                  <a:srgbClr val="FFFFFF"/>
                </a:solidFill>
              </a:rPr>
              <a:t>Positionality Statements and Novice Researchers</a:t>
            </a:r>
          </a:p>
        </p:txBody>
      </p:sp>
      <p:sp>
        <p:nvSpPr>
          <p:cNvPr id="3" name="Content Placeholder 2">
            <a:extLst>
              <a:ext uri="{FF2B5EF4-FFF2-40B4-BE49-F238E27FC236}">
                <a16:creationId xmlns:a16="http://schemas.microsoft.com/office/drawing/2014/main" id="{6E51A17C-CA3E-2702-6030-E97EDFB885DC}"/>
              </a:ext>
            </a:extLst>
          </p:cNvPr>
          <p:cNvSpPr>
            <a:spLocks noGrp="1"/>
          </p:cNvSpPr>
          <p:nvPr>
            <p:ph idx="1"/>
          </p:nvPr>
        </p:nvSpPr>
        <p:spPr/>
        <p:txBody>
          <a:bodyPr>
            <a:normAutofit/>
          </a:bodyPr>
          <a:lstStyle/>
          <a:p>
            <a:r>
              <a:rPr lang="en-GB" dirty="0">
                <a:solidFill>
                  <a:srgbClr val="FFFFFF"/>
                </a:solidFill>
              </a:rPr>
              <a:t>it is crucial that researchers are clear in their minds as to the implications of their stance, that they state their position explicitly.</a:t>
            </a:r>
          </a:p>
          <a:p>
            <a:endParaRPr lang="en-GB" dirty="0">
              <a:solidFill>
                <a:srgbClr val="FFFFFF"/>
              </a:solidFill>
            </a:endParaRPr>
          </a:p>
          <a:p>
            <a:r>
              <a:rPr lang="en-GB" dirty="0">
                <a:solidFill>
                  <a:srgbClr val="FFFFFF"/>
                </a:solidFill>
              </a:rPr>
              <a:t>Positionality is often formally expressed in research papers, masters-level dissertations, and doctoral theses via a ‘positionality statement,’</a:t>
            </a:r>
          </a:p>
          <a:p>
            <a:endParaRPr lang="en-GB" dirty="0">
              <a:solidFill>
                <a:srgbClr val="FFFFFF"/>
              </a:solidFill>
            </a:endParaRPr>
          </a:p>
          <a:p>
            <a:r>
              <a:rPr lang="en-GB" dirty="0">
                <a:solidFill>
                  <a:srgbClr val="FFFFFF"/>
                </a:solidFill>
              </a:rPr>
              <a:t>an explanation of how the researcher developed and how they became the researcher they are then.</a:t>
            </a:r>
          </a:p>
        </p:txBody>
      </p:sp>
    </p:spTree>
    <p:extLst>
      <p:ext uri="{BB962C8B-B14F-4D97-AF65-F5344CB8AC3E}">
        <p14:creationId xmlns:p14="http://schemas.microsoft.com/office/powerpoint/2010/main" val="132017933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using microscope">
            <a:extLst>
              <a:ext uri="{FF2B5EF4-FFF2-40B4-BE49-F238E27FC236}">
                <a16:creationId xmlns:a16="http://schemas.microsoft.com/office/drawing/2014/main" id="{5FC52295-AD12-B794-D12A-D02A4366DA44}"/>
              </a:ext>
            </a:extLst>
          </p:cNvPr>
          <p:cNvPicPr>
            <a:picLocks noChangeAspect="1"/>
          </p:cNvPicPr>
          <p:nvPr/>
        </p:nvPicPr>
        <p:blipFill rotWithShape="1">
          <a:blip r:embed="rId2">
            <a:alphaModFix amt="35000"/>
          </a:blip>
          <a:srcRect r="12890"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96A02118-5BE8-A20C-ABBE-761684C19754}"/>
              </a:ext>
            </a:extLst>
          </p:cNvPr>
          <p:cNvSpPr>
            <a:spLocks noGrp="1"/>
          </p:cNvSpPr>
          <p:nvPr>
            <p:ph type="title"/>
          </p:nvPr>
        </p:nvSpPr>
        <p:spPr/>
        <p:txBody>
          <a:bodyPr>
            <a:normAutofit/>
          </a:bodyPr>
          <a:lstStyle/>
          <a:p>
            <a:r>
              <a:rPr lang="en-GB">
                <a:solidFill>
                  <a:srgbClr val="FFFFFF"/>
                </a:solidFill>
              </a:rPr>
              <a:t>Positionality Statements and Novice Researchers</a:t>
            </a:r>
          </a:p>
        </p:txBody>
      </p:sp>
      <p:sp>
        <p:nvSpPr>
          <p:cNvPr id="3" name="Content Placeholder 2">
            <a:extLst>
              <a:ext uri="{FF2B5EF4-FFF2-40B4-BE49-F238E27FC236}">
                <a16:creationId xmlns:a16="http://schemas.microsoft.com/office/drawing/2014/main" id="{B04DF07E-0D7E-B79D-C160-26267E4B6210}"/>
              </a:ext>
            </a:extLst>
          </p:cNvPr>
          <p:cNvSpPr>
            <a:spLocks noGrp="1"/>
          </p:cNvSpPr>
          <p:nvPr>
            <p:ph idx="1"/>
          </p:nvPr>
        </p:nvSpPr>
        <p:spPr/>
        <p:txBody>
          <a:bodyPr>
            <a:normAutofit lnSpcReduction="10000"/>
          </a:bodyPr>
          <a:lstStyle/>
          <a:p>
            <a:pPr marL="0" indent="0">
              <a:buNone/>
            </a:pPr>
            <a:r>
              <a:rPr lang="en-GB">
                <a:solidFill>
                  <a:srgbClr val="FFFFFF"/>
                </a:solidFill>
              </a:rPr>
              <a:t>A good strong positionality statement will typically include a description of:</a:t>
            </a:r>
          </a:p>
          <a:p>
            <a:pPr marL="0" indent="0">
              <a:buNone/>
            </a:pPr>
            <a:endParaRPr lang="en-GB">
              <a:solidFill>
                <a:srgbClr val="FFFFFF"/>
              </a:solidFill>
            </a:endParaRPr>
          </a:p>
          <a:p>
            <a:r>
              <a:rPr lang="en-GB">
                <a:solidFill>
                  <a:srgbClr val="FFFFFF"/>
                </a:solidFill>
              </a:rPr>
              <a:t>the researcher’s lenses (such as their philosophical, personal, theoretical beliefs and perspective through which they view the research process),</a:t>
            </a:r>
          </a:p>
          <a:p>
            <a:pPr marL="0" indent="0">
              <a:buNone/>
            </a:pPr>
            <a:endParaRPr lang="en-GB">
              <a:solidFill>
                <a:srgbClr val="FFFFFF"/>
              </a:solidFill>
            </a:endParaRPr>
          </a:p>
          <a:p>
            <a:r>
              <a:rPr lang="en-GB">
                <a:solidFill>
                  <a:srgbClr val="FFFFFF"/>
                </a:solidFill>
              </a:rPr>
              <a:t>potential influences on the research (such as age, political beliefs, social class, race, ethnicity, gender, religious beliefs, previous career),</a:t>
            </a:r>
          </a:p>
        </p:txBody>
      </p:sp>
    </p:spTree>
    <p:extLst>
      <p:ext uri="{BB962C8B-B14F-4D97-AF65-F5344CB8AC3E}">
        <p14:creationId xmlns:p14="http://schemas.microsoft.com/office/powerpoint/2010/main" val="340479327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8B7DCA4D-52DB-7CBD-1055-D766B8DAE54E}"/>
              </a:ext>
            </a:extLst>
          </p:cNvPr>
          <p:cNvPicPr>
            <a:picLocks noChangeAspect="1"/>
          </p:cNvPicPr>
          <p:nvPr/>
        </p:nvPicPr>
        <p:blipFill rotWithShape="1">
          <a:blip r:embed="rId2">
            <a:alphaModFix amt="35000"/>
          </a:blip>
          <a:srcRect t="14112" b="983"/>
          <a:stretch/>
        </p:blipFill>
        <p:spPr>
          <a:xfrm>
            <a:off x="20" y="10"/>
            <a:ext cx="12191980" cy="6857990"/>
          </a:xfrm>
          <a:prstGeom prst="rect">
            <a:avLst/>
          </a:prstGeom>
        </p:spPr>
      </p:pic>
      <p:sp>
        <p:nvSpPr>
          <p:cNvPr id="2" name="Title 1">
            <a:extLst>
              <a:ext uri="{FF2B5EF4-FFF2-40B4-BE49-F238E27FC236}">
                <a16:creationId xmlns:a16="http://schemas.microsoft.com/office/drawing/2014/main" id="{A237383D-90DA-9FE7-E4AC-2E825C35A564}"/>
              </a:ext>
            </a:extLst>
          </p:cNvPr>
          <p:cNvSpPr>
            <a:spLocks noGrp="1"/>
          </p:cNvSpPr>
          <p:nvPr>
            <p:ph type="title"/>
          </p:nvPr>
        </p:nvSpPr>
        <p:spPr/>
        <p:txBody>
          <a:bodyPr>
            <a:normAutofit/>
          </a:bodyPr>
          <a:lstStyle/>
          <a:p>
            <a:r>
              <a:rPr lang="en-GB">
                <a:solidFill>
                  <a:srgbClr val="FFFFFF"/>
                </a:solidFill>
              </a:rPr>
              <a:t>Positionality Statements and Novice Researchers</a:t>
            </a:r>
          </a:p>
        </p:txBody>
      </p:sp>
      <p:sp>
        <p:nvSpPr>
          <p:cNvPr id="3" name="Content Placeholder 2">
            <a:extLst>
              <a:ext uri="{FF2B5EF4-FFF2-40B4-BE49-F238E27FC236}">
                <a16:creationId xmlns:a16="http://schemas.microsoft.com/office/drawing/2014/main" id="{E7625967-AA06-39A6-E4C4-88ED20898D28}"/>
              </a:ext>
            </a:extLst>
          </p:cNvPr>
          <p:cNvSpPr>
            <a:spLocks noGrp="1"/>
          </p:cNvSpPr>
          <p:nvPr>
            <p:ph idx="1"/>
          </p:nvPr>
        </p:nvSpPr>
        <p:spPr/>
        <p:txBody>
          <a:bodyPr>
            <a:normAutofit/>
          </a:bodyPr>
          <a:lstStyle/>
          <a:p>
            <a:r>
              <a:rPr lang="en-GB">
                <a:solidFill>
                  <a:srgbClr val="FFFFFF"/>
                </a:solidFill>
              </a:rPr>
              <a:t>the researcher’s chosen or pre-determined position about the participants in the project (e.g., as an insider or an outsider),</a:t>
            </a:r>
          </a:p>
          <a:p>
            <a:pPr marL="0" indent="0">
              <a:buNone/>
            </a:pPr>
            <a:endParaRPr lang="en-GB">
              <a:solidFill>
                <a:srgbClr val="FFFFFF"/>
              </a:solidFill>
            </a:endParaRPr>
          </a:p>
          <a:p>
            <a:r>
              <a:rPr lang="en-GB">
                <a:solidFill>
                  <a:srgbClr val="FFFFFF"/>
                </a:solidFill>
              </a:rPr>
              <a:t>the research-project context and an explanation as to how, where, when and in what way these might, may, or have, influenced the research process (Savin-Baden &amp; Major, 2013).</a:t>
            </a:r>
          </a:p>
        </p:txBody>
      </p:sp>
    </p:spTree>
    <p:extLst>
      <p:ext uri="{BB962C8B-B14F-4D97-AF65-F5344CB8AC3E}">
        <p14:creationId xmlns:p14="http://schemas.microsoft.com/office/powerpoint/2010/main" val="125745449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4286C27B-1161-E3F6-33D8-806F41BB18A8}"/>
              </a:ext>
            </a:extLst>
          </p:cNvPr>
          <p:cNvPicPr>
            <a:picLocks noChangeAspect="1"/>
          </p:cNvPicPr>
          <p:nvPr/>
        </p:nvPicPr>
        <p:blipFill rotWithShape="1">
          <a:blip r:embed="rId2">
            <a:alphaModFix amt="35000"/>
          </a:blip>
          <a:srcRect t="1310" b="14420"/>
          <a:stretch/>
        </p:blipFill>
        <p:spPr>
          <a:xfrm>
            <a:off x="20" y="10"/>
            <a:ext cx="12191980" cy="6857990"/>
          </a:xfrm>
          <a:prstGeom prst="rect">
            <a:avLst/>
          </a:prstGeom>
        </p:spPr>
      </p:pic>
      <p:sp>
        <p:nvSpPr>
          <p:cNvPr id="2" name="Title 1">
            <a:extLst>
              <a:ext uri="{FF2B5EF4-FFF2-40B4-BE49-F238E27FC236}">
                <a16:creationId xmlns:a16="http://schemas.microsoft.com/office/drawing/2014/main" id="{661FFBC3-9EB1-2A73-EF54-61DE10E07CCF}"/>
              </a:ext>
            </a:extLst>
          </p:cNvPr>
          <p:cNvSpPr>
            <a:spLocks noGrp="1"/>
          </p:cNvSpPr>
          <p:nvPr>
            <p:ph type="title"/>
          </p:nvPr>
        </p:nvSpPr>
        <p:spPr/>
        <p:txBody>
          <a:bodyPr>
            <a:normAutofit/>
          </a:bodyPr>
          <a:lstStyle/>
          <a:p>
            <a:r>
              <a:rPr lang="en-GB">
                <a:solidFill>
                  <a:srgbClr val="FFFFFF"/>
                </a:solidFill>
              </a:rPr>
              <a:t>Positionality Statements and Novice Researchers</a:t>
            </a:r>
          </a:p>
        </p:txBody>
      </p:sp>
      <p:sp>
        <p:nvSpPr>
          <p:cNvPr id="3" name="Content Placeholder 2">
            <a:extLst>
              <a:ext uri="{FF2B5EF4-FFF2-40B4-BE49-F238E27FC236}">
                <a16:creationId xmlns:a16="http://schemas.microsoft.com/office/drawing/2014/main" id="{F2CDE03C-DD2C-CFEF-ACE7-92C359AD4C61}"/>
              </a:ext>
            </a:extLst>
          </p:cNvPr>
          <p:cNvSpPr>
            <a:spLocks noGrp="1"/>
          </p:cNvSpPr>
          <p:nvPr>
            <p:ph idx="1"/>
          </p:nvPr>
        </p:nvSpPr>
        <p:spPr/>
        <p:txBody>
          <a:bodyPr>
            <a:normAutofit/>
          </a:bodyPr>
          <a:lstStyle/>
          <a:p>
            <a:pPr marL="0" indent="0">
              <a:buNone/>
            </a:pPr>
            <a:r>
              <a:rPr lang="en-GB">
                <a:solidFill>
                  <a:srgbClr val="FFFFFF"/>
                </a:solidFill>
              </a:rPr>
              <a:t>It is important for novice researchers to adopt a reflexive approach and recognize that</a:t>
            </a:r>
          </a:p>
          <a:p>
            <a:pPr marL="0" indent="0">
              <a:buNone/>
            </a:pPr>
            <a:endParaRPr lang="en-GB">
              <a:solidFill>
                <a:srgbClr val="FFFFFF"/>
              </a:solidFill>
            </a:endParaRPr>
          </a:p>
          <a:p>
            <a:r>
              <a:rPr lang="en-GB">
                <a:solidFill>
                  <a:srgbClr val="FFFFFF"/>
                </a:solidFill>
              </a:rPr>
              <a:t> “The inclusion of reflective accounts and the acknowledgment that educational research cannot be value-free should be included in all forms of research” (Greenbank, 2003).</a:t>
            </a:r>
          </a:p>
        </p:txBody>
      </p:sp>
    </p:spTree>
    <p:extLst>
      <p:ext uri="{BB962C8B-B14F-4D97-AF65-F5344CB8AC3E}">
        <p14:creationId xmlns:p14="http://schemas.microsoft.com/office/powerpoint/2010/main" val="27215399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FE3A0-C4B4-B90F-A446-16C857E0401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AB4AC9A-93F7-4ABF-B692-C944E943992C}"/>
              </a:ext>
            </a:extLst>
          </p:cNvPr>
          <p:cNvSpPr>
            <a:spLocks noGrp="1"/>
          </p:cNvSpPr>
          <p:nvPr>
            <p:ph idx="1"/>
          </p:nvPr>
        </p:nvSpPr>
        <p:spPr/>
        <p:txBody>
          <a:bodyPr/>
          <a:lstStyle/>
          <a:p>
            <a:r>
              <a:rPr lang="en-GB" dirty="0"/>
              <a:t>Holmes, Andrew Gary Darwin. “Researcher Positionality - A Consideration of Its Influence and Place in Qualitative Research - A New Researcher Guide.” </a:t>
            </a:r>
            <a:r>
              <a:rPr lang="en-GB" dirty="0" err="1"/>
              <a:t>Shanlax</a:t>
            </a:r>
            <a:r>
              <a:rPr lang="en-GB" dirty="0"/>
              <a:t> International Journal of Education, vol. 8, no. 4, 2020, pp. 1-10. DOI: https://doi.org/10.34293/ education.v8i4.3232</a:t>
            </a:r>
          </a:p>
        </p:txBody>
      </p:sp>
    </p:spTree>
    <p:extLst>
      <p:ext uri="{BB962C8B-B14F-4D97-AF65-F5344CB8AC3E}">
        <p14:creationId xmlns:p14="http://schemas.microsoft.com/office/powerpoint/2010/main" val="12137483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1390</Words>
  <Application>Microsoft Office PowerPoint</Application>
  <PresentationFormat>Widescreen</PresentationFormat>
  <Paragraphs>95</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Researcher Positionality</vt:lpstr>
      <vt:lpstr>Positionality </vt:lpstr>
      <vt:lpstr>Positionality</vt:lpstr>
      <vt:lpstr>Positionality</vt:lpstr>
      <vt:lpstr>Positionality</vt:lpstr>
      <vt:lpstr>Positionality and its Relationship with Reflexivity</vt:lpstr>
      <vt:lpstr>Positionality and its Relationship with Reflexivity</vt:lpstr>
      <vt:lpstr>Positionality and its Relationship with Reflexivity</vt:lpstr>
      <vt:lpstr>Positionality and its Relationship with Reflexivity</vt:lpstr>
      <vt:lpstr>Positionality and its affect on the research process</vt:lpstr>
      <vt:lpstr>Positionality and its affect on the research process</vt:lpstr>
      <vt:lpstr>Positionality and its affect on the research process</vt:lpstr>
      <vt:lpstr>Positionality and its affect on the research process</vt:lpstr>
      <vt:lpstr>Finding your Positionality</vt:lpstr>
      <vt:lpstr>Finding your Positionality</vt:lpstr>
      <vt:lpstr>Finding your Positionality</vt:lpstr>
      <vt:lpstr>Finding your Positionality</vt:lpstr>
      <vt:lpstr>Positionality Statements and Novice Researchers</vt:lpstr>
      <vt:lpstr>Positionality Statements and Novice Researchers</vt:lpstr>
      <vt:lpstr>Positionality Statements and Novice Researchers</vt:lpstr>
      <vt:lpstr>Positionality Statements and Novice Researchers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Researcher Positionality</dc:title>
  <dc:creator>Darren O'Connor</dc:creator>
  <cp:lastModifiedBy>Darren O'Connor</cp:lastModifiedBy>
  <cp:revision>3</cp:revision>
  <dcterms:created xsi:type="dcterms:W3CDTF">2024-05-08T07:38:53Z</dcterms:created>
  <dcterms:modified xsi:type="dcterms:W3CDTF">2025-03-21T12:41:35Z</dcterms:modified>
</cp:coreProperties>
</file>