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59" r:id="rId6"/>
    <p:sldId id="27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1EE68D-68B4-EFD2-1F77-3D15C7C92BC2}" v="2616" dt="2020-05-18T15:30:16.201"/>
    <p1510:client id="{BCE0A106-2A8D-F244-1D46-817123F2103B}" v="347" dt="2020-05-17T21:24:11.6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E7A1A-4B24-4779-9505-57B3F459B44E}" type="datetimeFigureOut">
              <a:rPr lang="en-GB"/>
              <a:t>13/06/2020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0B042-E34B-4DE5-B23D-E3BA8EC1EA3A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484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10B042-E34B-4DE5-B23D-E3BA8EC1EA3A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687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6/13/2020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6/13/2020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6/13/2020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6/13/2020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6/13/2020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6/13/2020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6/13/2020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6/13/2020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6/13/2020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6/13/2020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6/13/2020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6/13/2020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rdavila01/a-team-development-roadmap-ce5247127037" TargetMode="External"/><Relationship Id="rId2" Type="http://schemas.openxmlformats.org/officeDocument/2006/relationships/hyperlink" Target="https://www.belbin.com/about/belbin-team-ro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mbuilding.co.uk/theory/Forming-Storming-Norming-Performing.html" TargetMode="External"/><Relationship Id="rId5" Type="http://schemas.openxmlformats.org/officeDocument/2006/relationships/hyperlink" Target="http://www.mindtools.com/pages/article/good-relationships.htm" TargetMode="External"/><Relationship Id="rId4" Type="http://schemas.openxmlformats.org/officeDocument/2006/relationships/hyperlink" Target="https://www.scottgraffius.com/blog/files/Using-Bruce-Tuckmans-Phases-of-Team-Development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2FAC0-64D8-C345-BB72-F81F1CBFBD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Effective teamwork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7CB4B0-A07D-FD41-8B28-426CBACFD0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By Gregory Hudgell </a:t>
            </a:r>
          </a:p>
        </p:txBody>
      </p:sp>
    </p:spTree>
    <p:extLst>
      <p:ext uri="{BB962C8B-B14F-4D97-AF65-F5344CB8AC3E}">
        <p14:creationId xmlns:p14="http://schemas.microsoft.com/office/powerpoint/2010/main" val="2251790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D309A-B329-B44C-8127-BE5FFC085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684" y="562126"/>
            <a:ext cx="10116368" cy="1188720"/>
          </a:xfrm>
        </p:spPr>
        <p:txBody>
          <a:bodyPr/>
          <a:lstStyle/>
          <a:p>
            <a:r>
              <a:rPr lang="en-US"/>
              <a:t>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3B2DD-6455-0341-9C95-06E1CBDA9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684" y="1876044"/>
            <a:ext cx="10116368" cy="310198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What is meant by the term "effective working relationship"?</a:t>
            </a:r>
          </a:p>
          <a:p>
            <a:endParaRPr lang="en-US" sz="2400"/>
          </a:p>
          <a:p>
            <a:r>
              <a:rPr lang="en-US" sz="2400"/>
              <a:t>What are considered as the key elements to building an effective working relationship?</a:t>
            </a:r>
          </a:p>
          <a:p>
            <a:endParaRPr lang="en-US" sz="2400"/>
          </a:p>
          <a:p>
            <a:r>
              <a:rPr lang="en-US" sz="2400"/>
              <a:t>What makes the key elements effective?</a:t>
            </a:r>
          </a:p>
          <a:p>
            <a:endParaRPr lang="en-US" sz="2400"/>
          </a:p>
          <a:p>
            <a:r>
              <a:rPr lang="en-US" sz="2400"/>
              <a:t>What does an ineffective working relationship look like?</a:t>
            </a:r>
          </a:p>
          <a:p>
            <a:endParaRPr lang="en-US" sz="2400"/>
          </a:p>
          <a:p>
            <a:r>
              <a:rPr lang="en-US" sz="2400"/>
              <a:t>Explore my experiences with workplace relationships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28672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8CAC8C7-CBAA-164A-971D-E37454B2869A}"/>
              </a:ext>
            </a:extLst>
          </p:cNvPr>
          <p:cNvSpPr txBox="1">
            <a:spLocks/>
          </p:cNvSpPr>
          <p:nvPr/>
        </p:nvSpPr>
        <p:spPr bwMode="black">
          <a:xfrm>
            <a:off x="993914" y="512595"/>
            <a:ext cx="9905998" cy="14785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What is an effective working relationship?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135EFD-01A9-49A3-9170-573151872A54}"/>
              </a:ext>
            </a:extLst>
          </p:cNvPr>
          <p:cNvSpPr txBox="1"/>
          <p:nvPr/>
        </p:nvSpPr>
        <p:spPr>
          <a:xfrm>
            <a:off x="1072551" y="2467155"/>
            <a:ext cx="9112369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3200"/>
              <a:t>Something that improves efficiency</a:t>
            </a:r>
          </a:p>
          <a:p>
            <a:pPr marL="285750" indent="-285750">
              <a:buFont typeface="Arial"/>
              <a:buChar char="•"/>
            </a:pPr>
            <a:endParaRPr lang="en-GB" sz="3200"/>
          </a:p>
          <a:p>
            <a:pPr marL="285750" indent="-285750">
              <a:buFont typeface="Arial"/>
              <a:buChar char="•"/>
            </a:pPr>
            <a:r>
              <a:rPr lang="en-GB" sz="3200"/>
              <a:t>Creates further job satisfaction</a:t>
            </a:r>
          </a:p>
          <a:p>
            <a:pPr marL="285750" indent="-285750">
              <a:buFont typeface="Arial"/>
              <a:buChar char="•"/>
            </a:pPr>
            <a:endParaRPr lang="en-GB" sz="3200"/>
          </a:p>
          <a:p>
            <a:pPr marL="285750" indent="-285750">
              <a:buFont typeface="Arial"/>
              <a:buChar char="•"/>
            </a:pPr>
            <a:r>
              <a:rPr lang="en-GB" sz="3200"/>
              <a:t>Shows professionalism</a:t>
            </a:r>
          </a:p>
          <a:p>
            <a:pPr marL="285750" indent="-285750">
              <a:buFont typeface="Arial"/>
              <a:buChar char="•"/>
            </a:pPr>
            <a:endParaRPr lang="en-GB" sz="3200"/>
          </a:p>
          <a:p>
            <a:pPr marL="285750" indent="-285750">
              <a:buFont typeface="Arial"/>
              <a:buChar char="•"/>
            </a:pPr>
            <a:r>
              <a:rPr lang="en-GB" sz="3200"/>
              <a:t>Creates a more positive working environment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787A8C-8703-44A7-81FF-7EA27CE05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(Building Great Work Relationships: Making Work Enjoyable and Productive, 2020)</a:t>
            </a:r>
          </a:p>
        </p:txBody>
      </p:sp>
    </p:spTree>
    <p:extLst>
      <p:ext uri="{BB962C8B-B14F-4D97-AF65-F5344CB8AC3E}">
        <p14:creationId xmlns:p14="http://schemas.microsoft.com/office/powerpoint/2010/main" val="160660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76E7C30-2467-4EF8-8921-739006EB4218}"/>
              </a:ext>
            </a:extLst>
          </p:cNvPr>
          <p:cNvSpPr txBox="1"/>
          <p:nvPr/>
        </p:nvSpPr>
        <p:spPr>
          <a:xfrm>
            <a:off x="1144438" y="540588"/>
            <a:ext cx="684074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Bruce Tuckman's Model on Team Development (1965)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E66B93-3CEC-47B9-8230-2B76198EBE64}"/>
              </a:ext>
            </a:extLst>
          </p:cNvPr>
          <p:cNvSpPr txBox="1"/>
          <p:nvPr/>
        </p:nvSpPr>
        <p:spPr>
          <a:xfrm>
            <a:off x="7541464" y="3242633"/>
            <a:ext cx="472727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A fifth point (Adjourning) was added in 1970's</a:t>
            </a:r>
          </a:p>
        </p:txBody>
      </p:sp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6F58C5C-68DB-4208-B001-F0FB0E7AB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98" y="2228286"/>
            <a:ext cx="6639463" cy="3796032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6920C3-1DA0-4BED-9F63-A1793C7DC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(Davila, 2017)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768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6E5F9-9F5A-A54A-8A29-DB7000F6AF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7356" y="500820"/>
            <a:ext cx="9247357" cy="55698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Forming – the team bonds and get to know one another. They collect information they need and create a plan. </a:t>
            </a:r>
          </a:p>
          <a:p>
            <a:endParaRPr lang="en-US" sz="2400"/>
          </a:p>
          <a:p>
            <a:r>
              <a:rPr lang="en-US" sz="2400"/>
              <a:t>Storming - the make or break stage! </a:t>
            </a:r>
          </a:p>
          <a:p>
            <a:endParaRPr lang="en-US" sz="2400"/>
          </a:p>
          <a:p>
            <a:r>
              <a:rPr lang="en-US" sz="2400"/>
              <a:t>Norming - the team begin to work well together and can gel their ideas together to fulfil the task. </a:t>
            </a:r>
          </a:p>
          <a:p>
            <a:endParaRPr lang="en-US" sz="2400"/>
          </a:p>
          <a:p>
            <a:r>
              <a:rPr lang="en-US" sz="2400"/>
              <a:t>Performing - the perfect team, showing their work as one.</a:t>
            </a:r>
          </a:p>
          <a:p>
            <a:endParaRPr lang="en-US" sz="2400"/>
          </a:p>
          <a:p>
            <a:r>
              <a:rPr lang="en-US" sz="2400"/>
              <a:t>Adjourning - recognition and evaluation.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4D18AB-E204-485A-9DC6-F025E96C2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(Tuckman; Forming - Storming - Norming - Perfoming, 2020).                       (Graffius, 2018).</a:t>
            </a:r>
          </a:p>
        </p:txBody>
      </p:sp>
    </p:spTree>
    <p:extLst>
      <p:ext uri="{BB962C8B-B14F-4D97-AF65-F5344CB8AC3E}">
        <p14:creationId xmlns:p14="http://schemas.microsoft.com/office/powerpoint/2010/main" val="3194979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2C7B47-DF2D-46D9-9584-5C83FCA8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8541E3-A59C-41D3-85D2-70F0E0E9B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5248656"/>
          </a:xfrm>
          <a:prstGeom prst="rect">
            <a:avLst/>
          </a:prstGeom>
          <a:solidFill>
            <a:srgbClr val="FFFFFF"/>
          </a:solidFill>
          <a:ln w="2540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13B4C4C-5208-4F8D-8FD7-6860DD771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260" y="1124712"/>
            <a:ext cx="9805480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505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0C4EAF4-DAEF-4E7F-8867-1590799AB86C}"/>
              </a:ext>
            </a:extLst>
          </p:cNvPr>
          <p:cNvSpPr txBox="1"/>
          <p:nvPr/>
        </p:nvSpPr>
        <p:spPr>
          <a:xfrm>
            <a:off x="339307" y="296174"/>
            <a:ext cx="11657161" cy="1538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Dr Belbin identified 9 key roles needed within a group;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C677CB-D11C-45B5-B83C-3F04FBDB8591}"/>
              </a:ext>
            </a:extLst>
          </p:cNvPr>
          <p:cNvSpPr txBox="1"/>
          <p:nvPr/>
        </p:nvSpPr>
        <p:spPr>
          <a:xfrm>
            <a:off x="339306" y="1345721"/>
            <a:ext cx="11484633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2000"/>
              <a:t>Resource investigator – obtains information and brings it forward for the group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Team worker – helps the team become one and work well together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Co-ordinator – focuses on the objective and delegates roles within the group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Plant – unconventional problem solver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Monitor evaluator – is logical, looks at problems with no bias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Specialist – has </a:t>
            </a:r>
            <a:r>
              <a:rPr lang="en-GB" sz="2000" err="1"/>
              <a:t>indepth</a:t>
            </a:r>
            <a:r>
              <a:rPr lang="en-GB" sz="2000"/>
              <a:t> knowledge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Shaper – keeps the team moving and driven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Implementer – comes up with a strategy that works for everyone</a:t>
            </a:r>
          </a:p>
          <a:p>
            <a:pPr marL="342900" indent="-342900">
              <a:buAutoNum type="arabicPeriod"/>
            </a:pPr>
            <a:endParaRPr lang="en-GB" sz="2000"/>
          </a:p>
          <a:p>
            <a:pPr marL="342900" indent="-342900">
              <a:buAutoNum type="arabicPeriod"/>
            </a:pPr>
            <a:r>
              <a:rPr lang="en-GB" sz="2000"/>
              <a:t>Completer finisher – the quality control at the end of the work to ensure there are no errors</a:t>
            </a:r>
          </a:p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0503B8-A167-459D-B012-8BCAB7A87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2917" y="6423114"/>
            <a:ext cx="5901189" cy="320040"/>
          </a:xfrm>
        </p:spPr>
        <p:txBody>
          <a:bodyPr/>
          <a:lstStyle/>
          <a:p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(The Nine Belbin Team Roles, 2020)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322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F93CE5A-1BA1-4A44-86A8-552A96CDA1D2}"/>
              </a:ext>
            </a:extLst>
          </p:cNvPr>
          <p:cNvSpPr txBox="1">
            <a:spLocks/>
          </p:cNvSpPr>
          <p:nvPr/>
        </p:nvSpPr>
        <p:spPr bwMode="black">
          <a:xfrm>
            <a:off x="1143001" y="648573"/>
            <a:ext cx="9905998" cy="14785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300"/>
              <a:t>How would it make the team work better together?</a:t>
            </a:r>
            <a:br>
              <a:rPr lang="en-US" sz="3300"/>
            </a:br>
            <a:endParaRPr lang="en-US" sz="33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C4B470-8213-4B68-8214-592F764A876F}"/>
              </a:ext>
            </a:extLst>
          </p:cNvPr>
          <p:cNvSpPr txBox="1"/>
          <p:nvPr/>
        </p:nvSpPr>
        <p:spPr>
          <a:xfrm>
            <a:off x="1216325" y="2639683"/>
            <a:ext cx="983123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3600"/>
              <a:t>Little to no confusion</a:t>
            </a:r>
          </a:p>
          <a:p>
            <a:pPr marL="285750" indent="-285750">
              <a:buFont typeface="Arial"/>
              <a:buChar char="•"/>
            </a:pPr>
            <a:endParaRPr lang="en-GB" sz="3600"/>
          </a:p>
          <a:p>
            <a:pPr marL="285750" indent="-285750">
              <a:buFont typeface="Arial"/>
              <a:buChar char="•"/>
            </a:pPr>
            <a:r>
              <a:rPr lang="en-GB" sz="3600"/>
              <a:t>Productivity</a:t>
            </a:r>
          </a:p>
          <a:p>
            <a:pPr marL="285750" indent="-285750">
              <a:buFont typeface="Arial"/>
              <a:buChar char="•"/>
            </a:pPr>
            <a:endParaRPr lang="en-GB" sz="3600"/>
          </a:p>
          <a:p>
            <a:pPr marL="285750" indent="-285750">
              <a:buFont typeface="Arial"/>
              <a:buChar char="•"/>
            </a:pPr>
            <a:r>
              <a:rPr lang="en-GB" sz="3600"/>
              <a:t>Less stress for everyone involved</a:t>
            </a:r>
          </a:p>
        </p:txBody>
      </p:sp>
    </p:spTree>
    <p:extLst>
      <p:ext uri="{BB962C8B-B14F-4D97-AF65-F5344CB8AC3E}">
        <p14:creationId xmlns:p14="http://schemas.microsoft.com/office/powerpoint/2010/main" val="383997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431FDAC-DAF0-D340-B314-DCFA67F77515}"/>
              </a:ext>
            </a:extLst>
          </p:cNvPr>
          <p:cNvSpPr txBox="1">
            <a:spLocks/>
          </p:cNvSpPr>
          <p:nvPr/>
        </p:nvSpPr>
        <p:spPr bwMode="black">
          <a:xfrm>
            <a:off x="1141413" y="460367"/>
            <a:ext cx="9905998" cy="14785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What does an ineffective working relationship look like?</a:t>
            </a:r>
            <a:br>
              <a:rPr lang="en-US"/>
            </a:b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C56AE-A3B2-4466-9D17-EC6A8A21E093}"/>
              </a:ext>
            </a:extLst>
          </p:cNvPr>
          <p:cNvSpPr txBox="1"/>
          <p:nvPr/>
        </p:nvSpPr>
        <p:spPr>
          <a:xfrm>
            <a:off x="1144438" y="2294627"/>
            <a:ext cx="6323162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800"/>
              <a:t>Unprofessional</a:t>
            </a:r>
          </a:p>
          <a:p>
            <a:pPr marL="285750" indent="-285750">
              <a:buFont typeface="Arial"/>
              <a:buChar char="•"/>
            </a:pPr>
            <a:endParaRPr lang="en-GB" sz="2800"/>
          </a:p>
          <a:p>
            <a:pPr marL="285750" indent="-285750">
              <a:buFont typeface="Arial"/>
              <a:buChar char="•"/>
            </a:pPr>
            <a:r>
              <a:rPr lang="en-GB" sz="2800"/>
              <a:t>Negative working environment</a:t>
            </a:r>
          </a:p>
          <a:p>
            <a:pPr marL="285750" indent="-285750">
              <a:buFont typeface="Arial"/>
              <a:buChar char="•"/>
            </a:pPr>
            <a:endParaRPr lang="en-GB" sz="2800"/>
          </a:p>
          <a:p>
            <a:pPr marL="285750" indent="-285750">
              <a:buFont typeface="Arial"/>
              <a:buChar char="•"/>
            </a:pPr>
            <a:r>
              <a:rPr lang="en-GB" sz="2800"/>
              <a:t>Lack of motivation and drive</a:t>
            </a:r>
          </a:p>
          <a:p>
            <a:pPr marL="285750" indent="-285750">
              <a:buFont typeface="Arial"/>
              <a:buChar char="•"/>
            </a:pPr>
            <a:endParaRPr lang="en-GB" sz="2800"/>
          </a:p>
          <a:p>
            <a:pPr marL="285750" indent="-285750">
              <a:buFont typeface="Arial"/>
              <a:buChar char="•"/>
            </a:pPr>
            <a:r>
              <a:rPr lang="en-GB" sz="2800"/>
              <a:t>Unpleasant experiences</a:t>
            </a:r>
          </a:p>
          <a:p>
            <a:pPr marL="285750" indent="-285750">
              <a:buFont typeface="Arial"/>
              <a:buChar char="•"/>
            </a:pPr>
            <a:endParaRPr lang="en-GB" sz="2800"/>
          </a:p>
          <a:p>
            <a:pPr marL="285750" indent="-285750">
              <a:buFont typeface="Arial"/>
              <a:buChar char="•"/>
            </a:pPr>
            <a:r>
              <a:rPr lang="en-GB" sz="2800"/>
              <a:t>Wasted efforts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89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78B69D7-BDA8-0541-A29E-FCC0A54E1BD1}"/>
              </a:ext>
            </a:extLst>
          </p:cNvPr>
          <p:cNvSpPr txBox="1">
            <a:spLocks/>
          </p:cNvSpPr>
          <p:nvPr/>
        </p:nvSpPr>
        <p:spPr bwMode="black">
          <a:xfrm>
            <a:off x="1141413" y="992330"/>
            <a:ext cx="9905998" cy="162234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What are my experiences with workplace relationships?</a:t>
            </a:r>
            <a:br>
              <a:rPr lang="en-US"/>
            </a:b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9416BC-7AEA-4590-9B9C-88E4A83FF0B5}"/>
              </a:ext>
            </a:extLst>
          </p:cNvPr>
          <p:cNvSpPr txBox="1"/>
          <p:nvPr/>
        </p:nvSpPr>
        <p:spPr>
          <a:xfrm>
            <a:off x="2424023" y="4163683"/>
            <a:ext cx="80628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/>
              <a:t>The good, the bad, and the in-between.</a:t>
            </a:r>
          </a:p>
        </p:txBody>
      </p:sp>
    </p:spTree>
    <p:extLst>
      <p:ext uri="{BB962C8B-B14F-4D97-AF65-F5344CB8AC3E}">
        <p14:creationId xmlns:p14="http://schemas.microsoft.com/office/powerpoint/2010/main" val="324866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4D7115-4B54-B345-A5A1-1F670CF007C3}"/>
              </a:ext>
            </a:extLst>
          </p:cNvPr>
          <p:cNvSpPr txBox="1">
            <a:spLocks/>
          </p:cNvSpPr>
          <p:nvPr/>
        </p:nvSpPr>
        <p:spPr bwMode="black">
          <a:xfrm>
            <a:off x="875336" y="2124857"/>
            <a:ext cx="10432671" cy="14785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/>
              <a:t> To conclude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3D1E4B-3919-4144-94E3-E0844CCA983D}"/>
              </a:ext>
            </a:extLst>
          </p:cNvPr>
          <p:cNvSpPr txBox="1"/>
          <p:nvPr/>
        </p:nvSpPr>
        <p:spPr>
          <a:xfrm>
            <a:off x="914400" y="3200400"/>
            <a:ext cx="105357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041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24D3AE-EB70-46DA-A84F-DBC1B7CE5DF3}"/>
              </a:ext>
            </a:extLst>
          </p:cNvPr>
          <p:cNvSpPr txBox="1"/>
          <p:nvPr/>
        </p:nvSpPr>
        <p:spPr>
          <a:xfrm>
            <a:off x="1015042" y="612475"/>
            <a:ext cx="991750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Belbin.com. 2020. </a:t>
            </a:r>
            <a:r>
              <a:rPr lang="en-GB" i="1">
                <a:ea typeface="+mn-lt"/>
                <a:cs typeface="+mn-lt"/>
              </a:rPr>
              <a:t>The Nine Belbin Team Roles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2"/>
              </a:rPr>
              <a:t>https://www.belbin.com/about/belbin-team-roles/</a:t>
            </a:r>
            <a:r>
              <a:rPr lang="en-GB">
                <a:ea typeface="+mn-lt"/>
                <a:cs typeface="+mn-lt"/>
              </a:rPr>
              <a:t> [Accessed 17 May 2020].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Davila, R., 2017. </a:t>
            </a:r>
            <a:r>
              <a:rPr lang="en-GB" i="1">
                <a:ea typeface="+mn-lt"/>
                <a:cs typeface="+mn-lt"/>
              </a:rPr>
              <a:t>A Team Development Roadmap</a:t>
            </a:r>
            <a:r>
              <a:rPr lang="en-GB">
                <a:ea typeface="+mn-lt"/>
                <a:cs typeface="+mn-lt"/>
              </a:rPr>
              <a:t>. [online] Medium. Available at: </a:t>
            </a:r>
            <a:r>
              <a:rPr lang="en-GB">
                <a:ea typeface="+mn-lt"/>
                <a:cs typeface="+mn-lt"/>
                <a:hlinkClick r:id="rId3"/>
              </a:rPr>
              <a:t>https://medium.com/@rdavila01/a-team-development-roadmap-ce5247127037</a:t>
            </a:r>
            <a:r>
              <a:rPr lang="en-GB">
                <a:ea typeface="+mn-lt"/>
                <a:cs typeface="+mn-lt"/>
              </a:rPr>
              <a:t>  [Accessed 17 May 2020].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Graffius, S., 2018. </a:t>
            </a:r>
            <a:r>
              <a:rPr lang="en-GB" i="1">
                <a:ea typeface="+mn-lt"/>
                <a:cs typeface="+mn-lt"/>
              </a:rPr>
              <a:t>Using Bruce Tuckman's Phases Of Team Development | </a:t>
            </a:r>
            <a:r>
              <a:rPr lang="en-GB" i="1" err="1">
                <a:ea typeface="+mn-lt"/>
                <a:cs typeface="+mn-lt"/>
              </a:rPr>
              <a:t>Scottgraffius.Com</a:t>
            </a:r>
            <a:r>
              <a:rPr lang="en-GB" i="1">
                <a:ea typeface="+mn-lt"/>
                <a:cs typeface="+mn-lt"/>
              </a:rPr>
              <a:t> | Blog | Intersection Of Project Leadership With Business And Technology</a:t>
            </a:r>
            <a:r>
              <a:rPr lang="en-GB">
                <a:ea typeface="+mn-lt"/>
                <a:cs typeface="+mn-lt"/>
              </a:rPr>
              <a:t>. [online] Scottgraffius.com. Available at: </a:t>
            </a:r>
            <a:r>
              <a:rPr lang="en-GB">
                <a:ea typeface="+mn-lt"/>
                <a:cs typeface="+mn-lt"/>
                <a:hlinkClick r:id="rId4"/>
              </a:rPr>
              <a:t>https://www.scottgraffius.com/blog/files/Using-Bruce-Tuckmans-Phases-of-Team-Development.html</a:t>
            </a:r>
            <a:r>
              <a:rPr lang="en-GB">
                <a:ea typeface="+mn-lt"/>
                <a:cs typeface="+mn-lt"/>
              </a:rPr>
              <a:t> [Accessed 17 May 2020].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Mindtools.com. 2020. </a:t>
            </a:r>
            <a:r>
              <a:rPr lang="en-GB" i="1">
                <a:ea typeface="+mn-lt"/>
                <a:cs typeface="+mn-lt"/>
              </a:rPr>
              <a:t>Building Great Work Relationships: Making Work Enjoyable And Productive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5"/>
              </a:rPr>
              <a:t>www.mindtools.com/pages/article/good-relationships.htm</a:t>
            </a:r>
            <a:r>
              <a:rPr lang="en-GB">
                <a:ea typeface="+mn-lt"/>
                <a:cs typeface="+mn-lt"/>
              </a:rPr>
              <a:t> [Accessed 16 May 2020].</a:t>
            </a:r>
            <a:endParaRPr lang="en-US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Teambuilding.co.uk. 2020. </a:t>
            </a:r>
            <a:r>
              <a:rPr lang="en-GB" i="1">
                <a:ea typeface="+mn-lt"/>
                <a:cs typeface="+mn-lt"/>
              </a:rPr>
              <a:t>Tuckman; Forming - Storming - Norming - Performing</a:t>
            </a:r>
            <a:r>
              <a:rPr lang="en-GB">
                <a:ea typeface="+mn-lt"/>
                <a:cs typeface="+mn-lt"/>
              </a:rPr>
              <a:t>. [online] Available at: </a:t>
            </a:r>
            <a:r>
              <a:rPr lang="en-GB">
                <a:ea typeface="+mn-lt"/>
                <a:cs typeface="+mn-lt"/>
                <a:hlinkClick r:id="rId6"/>
              </a:rPr>
              <a:t>https://www.teambuilding.co.uk/theory/Forming-Storming-Norming-Performing.html</a:t>
            </a:r>
            <a:r>
              <a:rPr lang="en-GB">
                <a:ea typeface="+mn-lt"/>
                <a:cs typeface="+mn-lt"/>
              </a:rPr>
              <a:t> [Accessed 16 May 2020].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762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3DA2-F808-0D46-AD1B-6D2ECB7A9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438" y="634013"/>
            <a:ext cx="8621124" cy="2152003"/>
          </a:xfrm>
        </p:spPr>
        <p:txBody>
          <a:bodyPr>
            <a:normAutofit/>
          </a:bodyPr>
          <a:lstStyle/>
          <a:p>
            <a:r>
              <a:rPr lang="en-US" sz="4400"/>
              <a:t>Thank you for listening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45C6C-7C10-624B-8DDB-D49B1333A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2107" y="4276057"/>
            <a:ext cx="2992374" cy="7909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6663258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Parcel</vt:lpstr>
      <vt:lpstr>Effective teamwork </vt:lpstr>
      <vt:lpstr>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</dc:title>
  <dc:creator>Elise Hudgell</dc:creator>
  <cp:revision>2</cp:revision>
  <dcterms:created xsi:type="dcterms:W3CDTF">2020-05-17T17:52:35Z</dcterms:created>
  <dcterms:modified xsi:type="dcterms:W3CDTF">2020-06-13T16:41:46Z</dcterms:modified>
</cp:coreProperties>
</file>