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9" r:id="rId5"/>
    <p:sldId id="261" r:id="rId6"/>
    <p:sldId id="264" r:id="rId7"/>
    <p:sldId id="285" r:id="rId8"/>
    <p:sldId id="286" r:id="rId9"/>
    <p:sldId id="263" r:id="rId10"/>
    <p:sldId id="288" r:id="rId11"/>
    <p:sldId id="289" r:id="rId12"/>
    <p:sldId id="290" r:id="rId13"/>
    <p:sldId id="257" r:id="rId14"/>
    <p:sldId id="258" r:id="rId15"/>
    <p:sldId id="260" r:id="rId16"/>
    <p:sldId id="28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4551"/>
    <a:srgbClr val="579C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6" autoAdjust="0"/>
    <p:restoredTop sz="94660"/>
  </p:normalViewPr>
  <p:slideViewPr>
    <p:cSldViewPr snapToGrid="0">
      <p:cViewPr>
        <p:scale>
          <a:sx n="68" d="100"/>
          <a:sy n="68" d="100"/>
        </p:scale>
        <p:origin x="780" y="-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2FFCEC-0170-47E4-981D-7F014A0662E1}"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564A0E5D-DAE3-4566-94F1-FC986358C359}">
      <dgm:prSet/>
      <dgm:spPr/>
      <dgm:t>
        <a:bodyPr/>
        <a:lstStyle/>
        <a:p>
          <a:r>
            <a:rPr lang="en-GB"/>
            <a:t>Noisy machinery</a:t>
          </a:r>
          <a:endParaRPr lang="en-US"/>
        </a:p>
      </dgm:t>
    </dgm:pt>
    <dgm:pt modelId="{0469C4CD-CC60-4906-B143-4E95B8C43220}" type="parTrans" cxnId="{81B0E5A9-4522-4DD4-AA4C-B3CDD2A2BF79}">
      <dgm:prSet/>
      <dgm:spPr/>
      <dgm:t>
        <a:bodyPr/>
        <a:lstStyle/>
        <a:p>
          <a:endParaRPr lang="en-US"/>
        </a:p>
      </dgm:t>
    </dgm:pt>
    <dgm:pt modelId="{D5EF2347-08C8-4EB0-A86D-44D749F94436}" type="sibTrans" cxnId="{81B0E5A9-4522-4DD4-AA4C-B3CDD2A2BF79}">
      <dgm:prSet/>
      <dgm:spPr/>
      <dgm:t>
        <a:bodyPr/>
        <a:lstStyle/>
        <a:p>
          <a:endParaRPr lang="en-US"/>
        </a:p>
      </dgm:t>
    </dgm:pt>
    <dgm:pt modelId="{25BD73DE-D94A-4DC7-A666-CC217BA98AA2}">
      <dgm:prSet/>
      <dgm:spPr/>
      <dgm:t>
        <a:bodyPr/>
        <a:lstStyle/>
        <a:p>
          <a:r>
            <a:rPr lang="en-GB"/>
            <a:t>Age </a:t>
          </a:r>
          <a:endParaRPr lang="en-US"/>
        </a:p>
      </dgm:t>
    </dgm:pt>
    <dgm:pt modelId="{361BB1E2-4E1A-4293-9CA6-8EEB7E81E566}" type="parTrans" cxnId="{BA310122-D4D5-4CBB-87AA-16108F11C99B}">
      <dgm:prSet/>
      <dgm:spPr/>
      <dgm:t>
        <a:bodyPr/>
        <a:lstStyle/>
        <a:p>
          <a:endParaRPr lang="en-US"/>
        </a:p>
      </dgm:t>
    </dgm:pt>
    <dgm:pt modelId="{4827E8D5-BA9A-4FDD-B9E4-3F1551479C73}" type="sibTrans" cxnId="{BA310122-D4D5-4CBB-87AA-16108F11C99B}">
      <dgm:prSet/>
      <dgm:spPr/>
      <dgm:t>
        <a:bodyPr/>
        <a:lstStyle/>
        <a:p>
          <a:endParaRPr lang="en-US"/>
        </a:p>
      </dgm:t>
    </dgm:pt>
    <dgm:pt modelId="{A80A557C-9CBB-44D7-9036-AAF3D1B059B7}">
      <dgm:prSet/>
      <dgm:spPr/>
      <dgm:t>
        <a:bodyPr/>
        <a:lstStyle/>
        <a:p>
          <a:r>
            <a:rPr lang="en-GB"/>
            <a:t>Experience</a:t>
          </a:r>
          <a:endParaRPr lang="en-US"/>
        </a:p>
      </dgm:t>
    </dgm:pt>
    <dgm:pt modelId="{346074DF-8541-4882-B101-2A2278D408D2}" type="parTrans" cxnId="{86AB5E76-2524-44F5-B10D-21549118F66B}">
      <dgm:prSet/>
      <dgm:spPr/>
      <dgm:t>
        <a:bodyPr/>
        <a:lstStyle/>
        <a:p>
          <a:endParaRPr lang="en-US"/>
        </a:p>
      </dgm:t>
    </dgm:pt>
    <dgm:pt modelId="{1557418B-4B0B-4FD5-800D-13F9180C609A}" type="sibTrans" cxnId="{86AB5E76-2524-44F5-B10D-21549118F66B}">
      <dgm:prSet/>
      <dgm:spPr/>
      <dgm:t>
        <a:bodyPr/>
        <a:lstStyle/>
        <a:p>
          <a:endParaRPr lang="en-US"/>
        </a:p>
      </dgm:t>
    </dgm:pt>
    <dgm:pt modelId="{447A0D42-C55E-4D58-B8DD-9B50BF8334C6}">
      <dgm:prSet/>
      <dgm:spPr/>
      <dgm:t>
        <a:bodyPr/>
        <a:lstStyle/>
        <a:p>
          <a:r>
            <a:rPr lang="en-GB"/>
            <a:t>Hygeine training</a:t>
          </a:r>
          <a:endParaRPr lang="en-US"/>
        </a:p>
      </dgm:t>
    </dgm:pt>
    <dgm:pt modelId="{637BE077-200C-47BD-815C-A5BEE1BB71B4}" type="parTrans" cxnId="{582C50E2-C2A7-44F3-B503-ADB173C574C7}">
      <dgm:prSet/>
      <dgm:spPr/>
      <dgm:t>
        <a:bodyPr/>
        <a:lstStyle/>
        <a:p>
          <a:endParaRPr lang="en-US"/>
        </a:p>
      </dgm:t>
    </dgm:pt>
    <dgm:pt modelId="{F2DDC923-DCE3-45F6-BE21-B43B05841652}" type="sibTrans" cxnId="{582C50E2-C2A7-44F3-B503-ADB173C574C7}">
      <dgm:prSet/>
      <dgm:spPr/>
      <dgm:t>
        <a:bodyPr/>
        <a:lstStyle/>
        <a:p>
          <a:endParaRPr lang="en-US"/>
        </a:p>
      </dgm:t>
    </dgm:pt>
    <dgm:pt modelId="{88F16B79-E758-4C05-BB6C-628AE12E9631}">
      <dgm:prSet/>
      <dgm:spPr/>
      <dgm:t>
        <a:bodyPr/>
        <a:lstStyle/>
        <a:p>
          <a:r>
            <a:rPr lang="en-GB"/>
            <a:t>Safety training</a:t>
          </a:r>
          <a:endParaRPr lang="en-US"/>
        </a:p>
      </dgm:t>
    </dgm:pt>
    <dgm:pt modelId="{8CFF5F40-385C-4C78-8099-8C25CEA61102}" type="parTrans" cxnId="{16A973D2-F29D-4B89-BE14-3260A86E611A}">
      <dgm:prSet/>
      <dgm:spPr/>
      <dgm:t>
        <a:bodyPr/>
        <a:lstStyle/>
        <a:p>
          <a:endParaRPr lang="en-US"/>
        </a:p>
      </dgm:t>
    </dgm:pt>
    <dgm:pt modelId="{FAA38B41-E140-41F3-BF25-2263E9DB6401}" type="sibTrans" cxnId="{16A973D2-F29D-4B89-BE14-3260A86E611A}">
      <dgm:prSet/>
      <dgm:spPr/>
      <dgm:t>
        <a:bodyPr/>
        <a:lstStyle/>
        <a:p>
          <a:endParaRPr lang="en-US"/>
        </a:p>
      </dgm:t>
    </dgm:pt>
    <dgm:pt modelId="{51FC0DF0-341F-4B7F-84BC-42FAF8F77401}">
      <dgm:prSet/>
      <dgm:spPr/>
      <dgm:t>
        <a:bodyPr/>
        <a:lstStyle/>
        <a:p>
          <a:r>
            <a:rPr lang="en-GB"/>
            <a:t>Lack of signage</a:t>
          </a:r>
          <a:endParaRPr lang="en-US"/>
        </a:p>
      </dgm:t>
    </dgm:pt>
    <dgm:pt modelId="{3DC699FE-75E3-4C17-9BEB-3C2FD6D3BCB9}" type="parTrans" cxnId="{533671DB-D0A7-497B-9637-EC9E1FC217EA}">
      <dgm:prSet/>
      <dgm:spPr/>
      <dgm:t>
        <a:bodyPr/>
        <a:lstStyle/>
        <a:p>
          <a:endParaRPr lang="en-US"/>
        </a:p>
      </dgm:t>
    </dgm:pt>
    <dgm:pt modelId="{A2D0F90B-FE82-413B-81D5-C762F93B3F29}" type="sibTrans" cxnId="{533671DB-D0A7-497B-9637-EC9E1FC217EA}">
      <dgm:prSet/>
      <dgm:spPr/>
      <dgm:t>
        <a:bodyPr/>
        <a:lstStyle/>
        <a:p>
          <a:endParaRPr lang="en-US"/>
        </a:p>
      </dgm:t>
    </dgm:pt>
    <dgm:pt modelId="{CBA615A7-93FC-4FA2-AE96-9079181B9784}">
      <dgm:prSet/>
      <dgm:spPr/>
      <dgm:t>
        <a:bodyPr/>
        <a:lstStyle/>
        <a:p>
          <a:r>
            <a:rPr lang="en-GB" dirty="0" err="1"/>
            <a:t>Lauguage</a:t>
          </a:r>
          <a:r>
            <a:rPr lang="en-GB" dirty="0"/>
            <a:t> difference</a:t>
          </a:r>
          <a:endParaRPr lang="en-US" dirty="0"/>
        </a:p>
      </dgm:t>
    </dgm:pt>
    <dgm:pt modelId="{6C33145A-3AB4-4698-A8BD-C6BBC4664494}" type="parTrans" cxnId="{314A9BD4-E2FC-485F-A161-4C6191614EB0}">
      <dgm:prSet/>
      <dgm:spPr/>
      <dgm:t>
        <a:bodyPr/>
        <a:lstStyle/>
        <a:p>
          <a:endParaRPr lang="en-US"/>
        </a:p>
      </dgm:t>
    </dgm:pt>
    <dgm:pt modelId="{43A753D6-C35D-4F15-B8FE-1533975E3187}" type="sibTrans" cxnId="{314A9BD4-E2FC-485F-A161-4C6191614EB0}">
      <dgm:prSet/>
      <dgm:spPr/>
      <dgm:t>
        <a:bodyPr/>
        <a:lstStyle/>
        <a:p>
          <a:endParaRPr lang="en-US"/>
        </a:p>
      </dgm:t>
    </dgm:pt>
    <dgm:pt modelId="{7B5C0791-36AE-44EF-9A4B-D3FC2513CA8E}">
      <dgm:prSet/>
      <dgm:spPr/>
      <dgm:t>
        <a:bodyPr/>
        <a:lstStyle/>
        <a:p>
          <a:r>
            <a:rPr lang="en-GB"/>
            <a:t>5 different cultural groups</a:t>
          </a:r>
          <a:endParaRPr lang="en-US"/>
        </a:p>
      </dgm:t>
    </dgm:pt>
    <dgm:pt modelId="{2199B507-7A37-4A6D-A985-C55417311A3C}" type="parTrans" cxnId="{BFF2BC0D-0FBF-4161-BDC3-06333577DA6F}">
      <dgm:prSet/>
      <dgm:spPr/>
      <dgm:t>
        <a:bodyPr/>
        <a:lstStyle/>
        <a:p>
          <a:endParaRPr lang="en-US"/>
        </a:p>
      </dgm:t>
    </dgm:pt>
    <dgm:pt modelId="{DCA8E27E-B970-4D5A-96DB-020F21969B17}" type="sibTrans" cxnId="{BFF2BC0D-0FBF-4161-BDC3-06333577DA6F}">
      <dgm:prSet/>
      <dgm:spPr/>
      <dgm:t>
        <a:bodyPr/>
        <a:lstStyle/>
        <a:p>
          <a:endParaRPr lang="en-US"/>
        </a:p>
      </dgm:t>
    </dgm:pt>
    <dgm:pt modelId="{775A8482-5AC6-4414-99E8-E33E6B07027A}" type="pres">
      <dgm:prSet presAssocID="{442FFCEC-0170-47E4-981D-7F014A0662E1}" presName="cycle" presStyleCnt="0">
        <dgm:presLayoutVars>
          <dgm:dir/>
          <dgm:resizeHandles val="exact"/>
        </dgm:presLayoutVars>
      </dgm:prSet>
      <dgm:spPr/>
    </dgm:pt>
    <dgm:pt modelId="{1BF3086C-30D2-497A-B501-69B103450455}" type="pres">
      <dgm:prSet presAssocID="{564A0E5D-DAE3-4566-94F1-FC986358C359}" presName="node" presStyleLbl="node1" presStyleIdx="0" presStyleCnt="8">
        <dgm:presLayoutVars>
          <dgm:bulletEnabled val="1"/>
        </dgm:presLayoutVars>
      </dgm:prSet>
      <dgm:spPr/>
    </dgm:pt>
    <dgm:pt modelId="{B9B6EDB8-71AE-4B43-A4FD-8D6D2629DC9D}" type="pres">
      <dgm:prSet presAssocID="{D5EF2347-08C8-4EB0-A86D-44D749F94436}" presName="sibTrans" presStyleLbl="sibTrans2D1" presStyleIdx="0" presStyleCnt="8"/>
      <dgm:spPr/>
    </dgm:pt>
    <dgm:pt modelId="{9C427661-8637-4199-8735-B2D352E78996}" type="pres">
      <dgm:prSet presAssocID="{D5EF2347-08C8-4EB0-A86D-44D749F94436}" presName="connectorText" presStyleLbl="sibTrans2D1" presStyleIdx="0" presStyleCnt="8"/>
      <dgm:spPr/>
    </dgm:pt>
    <dgm:pt modelId="{11234B6D-B325-4207-B076-111CC8E8032E}" type="pres">
      <dgm:prSet presAssocID="{25BD73DE-D94A-4DC7-A666-CC217BA98AA2}" presName="node" presStyleLbl="node1" presStyleIdx="1" presStyleCnt="8">
        <dgm:presLayoutVars>
          <dgm:bulletEnabled val="1"/>
        </dgm:presLayoutVars>
      </dgm:prSet>
      <dgm:spPr/>
    </dgm:pt>
    <dgm:pt modelId="{183FA859-7C76-4302-A4AB-E77E082F43B1}" type="pres">
      <dgm:prSet presAssocID="{4827E8D5-BA9A-4FDD-B9E4-3F1551479C73}" presName="sibTrans" presStyleLbl="sibTrans2D1" presStyleIdx="1" presStyleCnt="8"/>
      <dgm:spPr/>
    </dgm:pt>
    <dgm:pt modelId="{0BF4ED4C-B13C-4C54-B586-81BD48B7B9DE}" type="pres">
      <dgm:prSet presAssocID="{4827E8D5-BA9A-4FDD-B9E4-3F1551479C73}" presName="connectorText" presStyleLbl="sibTrans2D1" presStyleIdx="1" presStyleCnt="8"/>
      <dgm:spPr/>
    </dgm:pt>
    <dgm:pt modelId="{06C2B270-DD24-4CB0-8951-410737515365}" type="pres">
      <dgm:prSet presAssocID="{A80A557C-9CBB-44D7-9036-AAF3D1B059B7}" presName="node" presStyleLbl="node1" presStyleIdx="2" presStyleCnt="8">
        <dgm:presLayoutVars>
          <dgm:bulletEnabled val="1"/>
        </dgm:presLayoutVars>
      </dgm:prSet>
      <dgm:spPr/>
    </dgm:pt>
    <dgm:pt modelId="{E7D2C93A-FA91-41C9-8C99-72534973081F}" type="pres">
      <dgm:prSet presAssocID="{1557418B-4B0B-4FD5-800D-13F9180C609A}" presName="sibTrans" presStyleLbl="sibTrans2D1" presStyleIdx="2" presStyleCnt="8"/>
      <dgm:spPr/>
    </dgm:pt>
    <dgm:pt modelId="{5E765865-C473-43C3-A79D-07F2EE33BEC7}" type="pres">
      <dgm:prSet presAssocID="{1557418B-4B0B-4FD5-800D-13F9180C609A}" presName="connectorText" presStyleLbl="sibTrans2D1" presStyleIdx="2" presStyleCnt="8"/>
      <dgm:spPr/>
    </dgm:pt>
    <dgm:pt modelId="{55D648B1-7CC9-4507-9300-E28080D0CB7E}" type="pres">
      <dgm:prSet presAssocID="{447A0D42-C55E-4D58-B8DD-9B50BF8334C6}" presName="node" presStyleLbl="node1" presStyleIdx="3" presStyleCnt="8">
        <dgm:presLayoutVars>
          <dgm:bulletEnabled val="1"/>
        </dgm:presLayoutVars>
      </dgm:prSet>
      <dgm:spPr/>
    </dgm:pt>
    <dgm:pt modelId="{75C9FC94-08EE-47FC-8150-FA7006D0643F}" type="pres">
      <dgm:prSet presAssocID="{F2DDC923-DCE3-45F6-BE21-B43B05841652}" presName="sibTrans" presStyleLbl="sibTrans2D1" presStyleIdx="3" presStyleCnt="8"/>
      <dgm:spPr/>
    </dgm:pt>
    <dgm:pt modelId="{F98C1294-8EF0-4821-97FE-FF279E9B3B39}" type="pres">
      <dgm:prSet presAssocID="{F2DDC923-DCE3-45F6-BE21-B43B05841652}" presName="connectorText" presStyleLbl="sibTrans2D1" presStyleIdx="3" presStyleCnt="8"/>
      <dgm:spPr/>
    </dgm:pt>
    <dgm:pt modelId="{785A28C7-9438-4044-96AD-99483D64FAE2}" type="pres">
      <dgm:prSet presAssocID="{88F16B79-E758-4C05-BB6C-628AE12E9631}" presName="node" presStyleLbl="node1" presStyleIdx="4" presStyleCnt="8">
        <dgm:presLayoutVars>
          <dgm:bulletEnabled val="1"/>
        </dgm:presLayoutVars>
      </dgm:prSet>
      <dgm:spPr/>
    </dgm:pt>
    <dgm:pt modelId="{769FBA84-FE49-420F-B476-6844D61CB2D9}" type="pres">
      <dgm:prSet presAssocID="{FAA38B41-E140-41F3-BF25-2263E9DB6401}" presName="sibTrans" presStyleLbl="sibTrans2D1" presStyleIdx="4" presStyleCnt="8"/>
      <dgm:spPr/>
    </dgm:pt>
    <dgm:pt modelId="{BC77CF6E-BC8B-4FDB-88E4-1E69D71AFF3A}" type="pres">
      <dgm:prSet presAssocID="{FAA38B41-E140-41F3-BF25-2263E9DB6401}" presName="connectorText" presStyleLbl="sibTrans2D1" presStyleIdx="4" presStyleCnt="8"/>
      <dgm:spPr/>
    </dgm:pt>
    <dgm:pt modelId="{3F86FA6B-F991-4163-BDC6-76397A6C282E}" type="pres">
      <dgm:prSet presAssocID="{51FC0DF0-341F-4B7F-84BC-42FAF8F77401}" presName="node" presStyleLbl="node1" presStyleIdx="5" presStyleCnt="8">
        <dgm:presLayoutVars>
          <dgm:bulletEnabled val="1"/>
        </dgm:presLayoutVars>
      </dgm:prSet>
      <dgm:spPr/>
    </dgm:pt>
    <dgm:pt modelId="{909EA596-33E4-4860-A353-231BAFF16012}" type="pres">
      <dgm:prSet presAssocID="{A2D0F90B-FE82-413B-81D5-C762F93B3F29}" presName="sibTrans" presStyleLbl="sibTrans2D1" presStyleIdx="5" presStyleCnt="8"/>
      <dgm:spPr/>
    </dgm:pt>
    <dgm:pt modelId="{8C87A09A-A310-42C8-BB5D-F61DD542BEA4}" type="pres">
      <dgm:prSet presAssocID="{A2D0F90B-FE82-413B-81D5-C762F93B3F29}" presName="connectorText" presStyleLbl="sibTrans2D1" presStyleIdx="5" presStyleCnt="8"/>
      <dgm:spPr/>
    </dgm:pt>
    <dgm:pt modelId="{15AE6D88-C319-4AA3-80EC-B5BD5B66101E}" type="pres">
      <dgm:prSet presAssocID="{CBA615A7-93FC-4FA2-AE96-9079181B9784}" presName="node" presStyleLbl="node1" presStyleIdx="6" presStyleCnt="8">
        <dgm:presLayoutVars>
          <dgm:bulletEnabled val="1"/>
        </dgm:presLayoutVars>
      </dgm:prSet>
      <dgm:spPr/>
    </dgm:pt>
    <dgm:pt modelId="{195650CE-1562-49A5-A622-4F76EDF3E4FB}" type="pres">
      <dgm:prSet presAssocID="{43A753D6-C35D-4F15-B8FE-1533975E3187}" presName="sibTrans" presStyleLbl="sibTrans2D1" presStyleIdx="6" presStyleCnt="8"/>
      <dgm:spPr/>
    </dgm:pt>
    <dgm:pt modelId="{D3DCE24C-195D-402B-9A5B-6F0DDC34CEB8}" type="pres">
      <dgm:prSet presAssocID="{43A753D6-C35D-4F15-B8FE-1533975E3187}" presName="connectorText" presStyleLbl="sibTrans2D1" presStyleIdx="6" presStyleCnt="8"/>
      <dgm:spPr/>
    </dgm:pt>
    <dgm:pt modelId="{9DAA77AA-C422-4A30-9DB0-DC62212A04FE}" type="pres">
      <dgm:prSet presAssocID="{7B5C0791-36AE-44EF-9A4B-D3FC2513CA8E}" presName="node" presStyleLbl="node1" presStyleIdx="7" presStyleCnt="8">
        <dgm:presLayoutVars>
          <dgm:bulletEnabled val="1"/>
        </dgm:presLayoutVars>
      </dgm:prSet>
      <dgm:spPr/>
    </dgm:pt>
    <dgm:pt modelId="{8610FD8D-6CD1-4911-A8ED-059BB8726871}" type="pres">
      <dgm:prSet presAssocID="{DCA8E27E-B970-4D5A-96DB-020F21969B17}" presName="sibTrans" presStyleLbl="sibTrans2D1" presStyleIdx="7" presStyleCnt="8"/>
      <dgm:spPr/>
    </dgm:pt>
    <dgm:pt modelId="{921B657F-8851-42AB-AA84-8CB0CE226C13}" type="pres">
      <dgm:prSet presAssocID="{DCA8E27E-B970-4D5A-96DB-020F21969B17}" presName="connectorText" presStyleLbl="sibTrans2D1" presStyleIdx="7" presStyleCnt="8"/>
      <dgm:spPr/>
    </dgm:pt>
  </dgm:ptLst>
  <dgm:cxnLst>
    <dgm:cxn modelId="{BA507905-CFFE-46B0-8512-3842681A5549}" type="presOf" srcId="{43A753D6-C35D-4F15-B8FE-1533975E3187}" destId="{195650CE-1562-49A5-A622-4F76EDF3E4FB}" srcOrd="0" destOrd="0" presId="urn:microsoft.com/office/officeart/2005/8/layout/cycle2"/>
    <dgm:cxn modelId="{BFF2BC0D-0FBF-4161-BDC3-06333577DA6F}" srcId="{442FFCEC-0170-47E4-981D-7F014A0662E1}" destId="{7B5C0791-36AE-44EF-9A4B-D3FC2513CA8E}" srcOrd="7" destOrd="0" parTransId="{2199B507-7A37-4A6D-A985-C55417311A3C}" sibTransId="{DCA8E27E-B970-4D5A-96DB-020F21969B17}"/>
    <dgm:cxn modelId="{7D33490E-5BC6-4E5E-A39F-699D691E0FDE}" type="presOf" srcId="{DCA8E27E-B970-4D5A-96DB-020F21969B17}" destId="{921B657F-8851-42AB-AA84-8CB0CE226C13}" srcOrd="1" destOrd="0" presId="urn:microsoft.com/office/officeart/2005/8/layout/cycle2"/>
    <dgm:cxn modelId="{108FC117-1CB2-4024-9F54-B223FEE73A1F}" type="presOf" srcId="{F2DDC923-DCE3-45F6-BE21-B43B05841652}" destId="{75C9FC94-08EE-47FC-8150-FA7006D0643F}" srcOrd="0" destOrd="0" presId="urn:microsoft.com/office/officeart/2005/8/layout/cycle2"/>
    <dgm:cxn modelId="{BA310122-D4D5-4CBB-87AA-16108F11C99B}" srcId="{442FFCEC-0170-47E4-981D-7F014A0662E1}" destId="{25BD73DE-D94A-4DC7-A666-CC217BA98AA2}" srcOrd="1" destOrd="0" parTransId="{361BB1E2-4E1A-4293-9CA6-8EEB7E81E566}" sibTransId="{4827E8D5-BA9A-4FDD-B9E4-3F1551479C73}"/>
    <dgm:cxn modelId="{FA848824-9B53-4E25-9D70-B2AD206B038D}" type="presOf" srcId="{43A753D6-C35D-4F15-B8FE-1533975E3187}" destId="{D3DCE24C-195D-402B-9A5B-6F0DDC34CEB8}" srcOrd="1" destOrd="0" presId="urn:microsoft.com/office/officeart/2005/8/layout/cycle2"/>
    <dgm:cxn modelId="{9BE6DD2A-FD02-4087-A598-888075B61B84}" type="presOf" srcId="{4827E8D5-BA9A-4FDD-B9E4-3F1551479C73}" destId="{0BF4ED4C-B13C-4C54-B586-81BD48B7B9DE}" srcOrd="1" destOrd="0" presId="urn:microsoft.com/office/officeart/2005/8/layout/cycle2"/>
    <dgm:cxn modelId="{08EC2134-8D16-44EA-B64D-62EF7E08997C}" type="presOf" srcId="{A2D0F90B-FE82-413B-81D5-C762F93B3F29}" destId="{8C87A09A-A310-42C8-BB5D-F61DD542BEA4}" srcOrd="1" destOrd="0" presId="urn:microsoft.com/office/officeart/2005/8/layout/cycle2"/>
    <dgm:cxn modelId="{E0440A3C-4F9D-492C-B2F9-05649D01A58B}" type="presOf" srcId="{A80A557C-9CBB-44D7-9036-AAF3D1B059B7}" destId="{06C2B270-DD24-4CB0-8951-410737515365}" srcOrd="0" destOrd="0" presId="urn:microsoft.com/office/officeart/2005/8/layout/cycle2"/>
    <dgm:cxn modelId="{7DEF7E3F-A042-4847-A1B1-5F97B12CDB7C}" type="presOf" srcId="{FAA38B41-E140-41F3-BF25-2263E9DB6401}" destId="{769FBA84-FE49-420F-B476-6844D61CB2D9}" srcOrd="0" destOrd="0" presId="urn:microsoft.com/office/officeart/2005/8/layout/cycle2"/>
    <dgm:cxn modelId="{7D6DB45F-2B40-487B-885A-911809F55F32}" type="presOf" srcId="{25BD73DE-D94A-4DC7-A666-CC217BA98AA2}" destId="{11234B6D-B325-4207-B076-111CC8E8032E}" srcOrd="0" destOrd="0" presId="urn:microsoft.com/office/officeart/2005/8/layout/cycle2"/>
    <dgm:cxn modelId="{B287B545-68BA-4A20-AE28-48D1B9B8C202}" type="presOf" srcId="{A2D0F90B-FE82-413B-81D5-C762F93B3F29}" destId="{909EA596-33E4-4860-A353-231BAFF16012}" srcOrd="0" destOrd="0" presId="urn:microsoft.com/office/officeart/2005/8/layout/cycle2"/>
    <dgm:cxn modelId="{7C216A4A-347B-4761-B33A-FDACF7E95167}" type="presOf" srcId="{51FC0DF0-341F-4B7F-84BC-42FAF8F77401}" destId="{3F86FA6B-F991-4163-BDC6-76397A6C282E}" srcOrd="0" destOrd="0" presId="urn:microsoft.com/office/officeart/2005/8/layout/cycle2"/>
    <dgm:cxn modelId="{F9D41350-00A7-4850-A488-A97DA302BE7E}" type="presOf" srcId="{F2DDC923-DCE3-45F6-BE21-B43B05841652}" destId="{F98C1294-8EF0-4821-97FE-FF279E9B3B39}" srcOrd="1" destOrd="0" presId="urn:microsoft.com/office/officeart/2005/8/layout/cycle2"/>
    <dgm:cxn modelId="{9A471971-EA5D-49B7-A8C2-B0AA1BA240CC}" type="presOf" srcId="{CBA615A7-93FC-4FA2-AE96-9079181B9784}" destId="{15AE6D88-C319-4AA3-80EC-B5BD5B66101E}" srcOrd="0" destOrd="0" presId="urn:microsoft.com/office/officeart/2005/8/layout/cycle2"/>
    <dgm:cxn modelId="{EEBEDD51-2ED7-4ECE-BDD7-6163F5486C2E}" type="presOf" srcId="{564A0E5D-DAE3-4566-94F1-FC986358C359}" destId="{1BF3086C-30D2-497A-B501-69B103450455}" srcOrd="0" destOrd="0" presId="urn:microsoft.com/office/officeart/2005/8/layout/cycle2"/>
    <dgm:cxn modelId="{86AB5E76-2524-44F5-B10D-21549118F66B}" srcId="{442FFCEC-0170-47E4-981D-7F014A0662E1}" destId="{A80A557C-9CBB-44D7-9036-AAF3D1B059B7}" srcOrd="2" destOrd="0" parTransId="{346074DF-8541-4882-B101-2A2278D408D2}" sibTransId="{1557418B-4B0B-4FD5-800D-13F9180C609A}"/>
    <dgm:cxn modelId="{F8996B5A-84E9-4097-B545-5C52D471D888}" type="presOf" srcId="{88F16B79-E758-4C05-BB6C-628AE12E9631}" destId="{785A28C7-9438-4044-96AD-99483D64FAE2}" srcOrd="0" destOrd="0" presId="urn:microsoft.com/office/officeart/2005/8/layout/cycle2"/>
    <dgm:cxn modelId="{A8533882-9221-4CF4-A5A3-98A36ABE68C3}" type="presOf" srcId="{1557418B-4B0B-4FD5-800D-13F9180C609A}" destId="{E7D2C93A-FA91-41C9-8C99-72534973081F}" srcOrd="0" destOrd="0" presId="urn:microsoft.com/office/officeart/2005/8/layout/cycle2"/>
    <dgm:cxn modelId="{8E79228C-3856-4A10-A283-4F74608C5E2F}" type="presOf" srcId="{DCA8E27E-B970-4D5A-96DB-020F21969B17}" destId="{8610FD8D-6CD1-4911-A8ED-059BB8726871}" srcOrd="0" destOrd="0" presId="urn:microsoft.com/office/officeart/2005/8/layout/cycle2"/>
    <dgm:cxn modelId="{336D1F99-93A0-4B11-B7D4-F34FAFA81EE4}" type="presOf" srcId="{4827E8D5-BA9A-4FDD-B9E4-3F1551479C73}" destId="{183FA859-7C76-4302-A4AB-E77E082F43B1}" srcOrd="0" destOrd="0" presId="urn:microsoft.com/office/officeart/2005/8/layout/cycle2"/>
    <dgm:cxn modelId="{81B0E5A9-4522-4DD4-AA4C-B3CDD2A2BF79}" srcId="{442FFCEC-0170-47E4-981D-7F014A0662E1}" destId="{564A0E5D-DAE3-4566-94F1-FC986358C359}" srcOrd="0" destOrd="0" parTransId="{0469C4CD-CC60-4906-B143-4E95B8C43220}" sibTransId="{D5EF2347-08C8-4EB0-A86D-44D749F94436}"/>
    <dgm:cxn modelId="{4285CDB9-41C0-467A-972E-50A993F185C7}" type="presOf" srcId="{FAA38B41-E140-41F3-BF25-2263E9DB6401}" destId="{BC77CF6E-BC8B-4FDB-88E4-1E69D71AFF3A}" srcOrd="1" destOrd="0" presId="urn:microsoft.com/office/officeart/2005/8/layout/cycle2"/>
    <dgm:cxn modelId="{BDC21EC4-DF86-4183-963B-D7E3A6AB7650}" type="presOf" srcId="{1557418B-4B0B-4FD5-800D-13F9180C609A}" destId="{5E765865-C473-43C3-A79D-07F2EE33BEC7}" srcOrd="1" destOrd="0" presId="urn:microsoft.com/office/officeart/2005/8/layout/cycle2"/>
    <dgm:cxn modelId="{413E48C7-D1D9-47CD-AC82-64B61E1BE750}" type="presOf" srcId="{D5EF2347-08C8-4EB0-A86D-44D749F94436}" destId="{B9B6EDB8-71AE-4B43-A4FD-8D6D2629DC9D}" srcOrd="0" destOrd="0" presId="urn:microsoft.com/office/officeart/2005/8/layout/cycle2"/>
    <dgm:cxn modelId="{16A973D2-F29D-4B89-BE14-3260A86E611A}" srcId="{442FFCEC-0170-47E4-981D-7F014A0662E1}" destId="{88F16B79-E758-4C05-BB6C-628AE12E9631}" srcOrd="4" destOrd="0" parTransId="{8CFF5F40-385C-4C78-8099-8C25CEA61102}" sibTransId="{FAA38B41-E140-41F3-BF25-2263E9DB6401}"/>
    <dgm:cxn modelId="{CDAF93D3-BF10-4F4B-B134-A707EF993AEC}" type="presOf" srcId="{447A0D42-C55E-4D58-B8DD-9B50BF8334C6}" destId="{55D648B1-7CC9-4507-9300-E28080D0CB7E}" srcOrd="0" destOrd="0" presId="urn:microsoft.com/office/officeart/2005/8/layout/cycle2"/>
    <dgm:cxn modelId="{314A9BD4-E2FC-485F-A161-4C6191614EB0}" srcId="{442FFCEC-0170-47E4-981D-7F014A0662E1}" destId="{CBA615A7-93FC-4FA2-AE96-9079181B9784}" srcOrd="6" destOrd="0" parTransId="{6C33145A-3AB4-4698-A8BD-C6BBC4664494}" sibTransId="{43A753D6-C35D-4F15-B8FE-1533975E3187}"/>
    <dgm:cxn modelId="{533671DB-D0A7-497B-9637-EC9E1FC217EA}" srcId="{442FFCEC-0170-47E4-981D-7F014A0662E1}" destId="{51FC0DF0-341F-4B7F-84BC-42FAF8F77401}" srcOrd="5" destOrd="0" parTransId="{3DC699FE-75E3-4C17-9BEB-3C2FD6D3BCB9}" sibTransId="{A2D0F90B-FE82-413B-81D5-C762F93B3F29}"/>
    <dgm:cxn modelId="{5ED3D7DF-3DD3-48E9-9EF3-FEDF17C32FD6}" type="presOf" srcId="{442FFCEC-0170-47E4-981D-7F014A0662E1}" destId="{775A8482-5AC6-4414-99E8-E33E6B07027A}" srcOrd="0" destOrd="0" presId="urn:microsoft.com/office/officeart/2005/8/layout/cycle2"/>
    <dgm:cxn modelId="{582C50E2-C2A7-44F3-B503-ADB173C574C7}" srcId="{442FFCEC-0170-47E4-981D-7F014A0662E1}" destId="{447A0D42-C55E-4D58-B8DD-9B50BF8334C6}" srcOrd="3" destOrd="0" parTransId="{637BE077-200C-47BD-815C-A5BEE1BB71B4}" sibTransId="{F2DDC923-DCE3-45F6-BE21-B43B05841652}"/>
    <dgm:cxn modelId="{08888AF5-B2CE-49F6-B07F-051F30A324B3}" type="presOf" srcId="{D5EF2347-08C8-4EB0-A86D-44D749F94436}" destId="{9C427661-8637-4199-8735-B2D352E78996}" srcOrd="1" destOrd="0" presId="urn:microsoft.com/office/officeart/2005/8/layout/cycle2"/>
    <dgm:cxn modelId="{09E9E8FE-E1E9-4321-AAAD-8C980164BDA7}" type="presOf" srcId="{7B5C0791-36AE-44EF-9A4B-D3FC2513CA8E}" destId="{9DAA77AA-C422-4A30-9DB0-DC62212A04FE}" srcOrd="0" destOrd="0" presId="urn:microsoft.com/office/officeart/2005/8/layout/cycle2"/>
    <dgm:cxn modelId="{94D2A058-82E7-4643-A378-8E1B8A1E977F}" type="presParOf" srcId="{775A8482-5AC6-4414-99E8-E33E6B07027A}" destId="{1BF3086C-30D2-497A-B501-69B103450455}" srcOrd="0" destOrd="0" presId="urn:microsoft.com/office/officeart/2005/8/layout/cycle2"/>
    <dgm:cxn modelId="{63AD2C42-3F3E-4651-BE26-DB71B5765806}" type="presParOf" srcId="{775A8482-5AC6-4414-99E8-E33E6B07027A}" destId="{B9B6EDB8-71AE-4B43-A4FD-8D6D2629DC9D}" srcOrd="1" destOrd="0" presId="urn:microsoft.com/office/officeart/2005/8/layout/cycle2"/>
    <dgm:cxn modelId="{CE4E242B-580F-471E-A54D-BE279232B56B}" type="presParOf" srcId="{B9B6EDB8-71AE-4B43-A4FD-8D6D2629DC9D}" destId="{9C427661-8637-4199-8735-B2D352E78996}" srcOrd="0" destOrd="0" presId="urn:microsoft.com/office/officeart/2005/8/layout/cycle2"/>
    <dgm:cxn modelId="{D64A4945-A1BD-44E0-B8E9-C65BF622AECF}" type="presParOf" srcId="{775A8482-5AC6-4414-99E8-E33E6B07027A}" destId="{11234B6D-B325-4207-B076-111CC8E8032E}" srcOrd="2" destOrd="0" presId="urn:microsoft.com/office/officeart/2005/8/layout/cycle2"/>
    <dgm:cxn modelId="{D60C9281-B4FE-4450-9EC3-57827D65C31C}" type="presParOf" srcId="{775A8482-5AC6-4414-99E8-E33E6B07027A}" destId="{183FA859-7C76-4302-A4AB-E77E082F43B1}" srcOrd="3" destOrd="0" presId="urn:microsoft.com/office/officeart/2005/8/layout/cycle2"/>
    <dgm:cxn modelId="{3CE3BB9B-9DEC-45D2-A15D-C996133B7F0E}" type="presParOf" srcId="{183FA859-7C76-4302-A4AB-E77E082F43B1}" destId="{0BF4ED4C-B13C-4C54-B586-81BD48B7B9DE}" srcOrd="0" destOrd="0" presId="urn:microsoft.com/office/officeart/2005/8/layout/cycle2"/>
    <dgm:cxn modelId="{D264B743-BDDE-495F-9D38-AA534C9A9A75}" type="presParOf" srcId="{775A8482-5AC6-4414-99E8-E33E6B07027A}" destId="{06C2B270-DD24-4CB0-8951-410737515365}" srcOrd="4" destOrd="0" presId="urn:microsoft.com/office/officeart/2005/8/layout/cycle2"/>
    <dgm:cxn modelId="{1B143A5F-64A4-4157-865E-12DBB53222CF}" type="presParOf" srcId="{775A8482-5AC6-4414-99E8-E33E6B07027A}" destId="{E7D2C93A-FA91-41C9-8C99-72534973081F}" srcOrd="5" destOrd="0" presId="urn:microsoft.com/office/officeart/2005/8/layout/cycle2"/>
    <dgm:cxn modelId="{EA724BAD-6C6E-4A8D-A6FA-DDC53E9F4A1A}" type="presParOf" srcId="{E7D2C93A-FA91-41C9-8C99-72534973081F}" destId="{5E765865-C473-43C3-A79D-07F2EE33BEC7}" srcOrd="0" destOrd="0" presId="urn:microsoft.com/office/officeart/2005/8/layout/cycle2"/>
    <dgm:cxn modelId="{A0ABCB2E-2966-403C-ACDD-4635AAB34F1A}" type="presParOf" srcId="{775A8482-5AC6-4414-99E8-E33E6B07027A}" destId="{55D648B1-7CC9-4507-9300-E28080D0CB7E}" srcOrd="6" destOrd="0" presId="urn:microsoft.com/office/officeart/2005/8/layout/cycle2"/>
    <dgm:cxn modelId="{0E1F5F3B-0768-493E-A2C5-1C00D150B89E}" type="presParOf" srcId="{775A8482-5AC6-4414-99E8-E33E6B07027A}" destId="{75C9FC94-08EE-47FC-8150-FA7006D0643F}" srcOrd="7" destOrd="0" presId="urn:microsoft.com/office/officeart/2005/8/layout/cycle2"/>
    <dgm:cxn modelId="{5EB09001-547C-4ED0-B943-E6585EBBD1A5}" type="presParOf" srcId="{75C9FC94-08EE-47FC-8150-FA7006D0643F}" destId="{F98C1294-8EF0-4821-97FE-FF279E9B3B39}" srcOrd="0" destOrd="0" presId="urn:microsoft.com/office/officeart/2005/8/layout/cycle2"/>
    <dgm:cxn modelId="{7CBA09D6-5B3C-41C6-A8E8-F455005FCE95}" type="presParOf" srcId="{775A8482-5AC6-4414-99E8-E33E6B07027A}" destId="{785A28C7-9438-4044-96AD-99483D64FAE2}" srcOrd="8" destOrd="0" presId="urn:microsoft.com/office/officeart/2005/8/layout/cycle2"/>
    <dgm:cxn modelId="{8573EC57-000F-4990-AC5B-B759C036AE20}" type="presParOf" srcId="{775A8482-5AC6-4414-99E8-E33E6B07027A}" destId="{769FBA84-FE49-420F-B476-6844D61CB2D9}" srcOrd="9" destOrd="0" presId="urn:microsoft.com/office/officeart/2005/8/layout/cycle2"/>
    <dgm:cxn modelId="{494C5108-7069-48DA-8F0F-BD5800A1FB45}" type="presParOf" srcId="{769FBA84-FE49-420F-B476-6844D61CB2D9}" destId="{BC77CF6E-BC8B-4FDB-88E4-1E69D71AFF3A}" srcOrd="0" destOrd="0" presId="urn:microsoft.com/office/officeart/2005/8/layout/cycle2"/>
    <dgm:cxn modelId="{3AE2AE49-6E51-486C-ADA5-DD001DA17E99}" type="presParOf" srcId="{775A8482-5AC6-4414-99E8-E33E6B07027A}" destId="{3F86FA6B-F991-4163-BDC6-76397A6C282E}" srcOrd="10" destOrd="0" presId="urn:microsoft.com/office/officeart/2005/8/layout/cycle2"/>
    <dgm:cxn modelId="{C61C898A-BD65-437F-B48D-CC00537506CD}" type="presParOf" srcId="{775A8482-5AC6-4414-99E8-E33E6B07027A}" destId="{909EA596-33E4-4860-A353-231BAFF16012}" srcOrd="11" destOrd="0" presId="urn:microsoft.com/office/officeart/2005/8/layout/cycle2"/>
    <dgm:cxn modelId="{A794CAE8-B23E-4ABD-9F26-5ED88CA3CC10}" type="presParOf" srcId="{909EA596-33E4-4860-A353-231BAFF16012}" destId="{8C87A09A-A310-42C8-BB5D-F61DD542BEA4}" srcOrd="0" destOrd="0" presId="urn:microsoft.com/office/officeart/2005/8/layout/cycle2"/>
    <dgm:cxn modelId="{56C54A10-520D-41E3-AEE6-BA47A00AA55B}" type="presParOf" srcId="{775A8482-5AC6-4414-99E8-E33E6B07027A}" destId="{15AE6D88-C319-4AA3-80EC-B5BD5B66101E}" srcOrd="12" destOrd="0" presId="urn:microsoft.com/office/officeart/2005/8/layout/cycle2"/>
    <dgm:cxn modelId="{259D7CD7-70AF-4B1A-81C5-6441D8086C8F}" type="presParOf" srcId="{775A8482-5AC6-4414-99E8-E33E6B07027A}" destId="{195650CE-1562-49A5-A622-4F76EDF3E4FB}" srcOrd="13" destOrd="0" presId="urn:microsoft.com/office/officeart/2005/8/layout/cycle2"/>
    <dgm:cxn modelId="{7982B60B-FA0B-4EA7-95C5-52FC60DADA0D}" type="presParOf" srcId="{195650CE-1562-49A5-A622-4F76EDF3E4FB}" destId="{D3DCE24C-195D-402B-9A5B-6F0DDC34CEB8}" srcOrd="0" destOrd="0" presId="urn:microsoft.com/office/officeart/2005/8/layout/cycle2"/>
    <dgm:cxn modelId="{7E71B69F-8631-40E6-9009-52F707270343}" type="presParOf" srcId="{775A8482-5AC6-4414-99E8-E33E6B07027A}" destId="{9DAA77AA-C422-4A30-9DB0-DC62212A04FE}" srcOrd="14" destOrd="0" presId="urn:microsoft.com/office/officeart/2005/8/layout/cycle2"/>
    <dgm:cxn modelId="{12CE25BA-F3FF-4E20-B0FA-B161CC3F59E4}" type="presParOf" srcId="{775A8482-5AC6-4414-99E8-E33E6B07027A}" destId="{8610FD8D-6CD1-4911-A8ED-059BB8726871}" srcOrd="15" destOrd="0" presId="urn:microsoft.com/office/officeart/2005/8/layout/cycle2"/>
    <dgm:cxn modelId="{682840FF-18D5-490B-9F4B-02E09D80309F}" type="presParOf" srcId="{8610FD8D-6CD1-4911-A8ED-059BB8726871}" destId="{921B657F-8851-42AB-AA84-8CB0CE226C13}"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3086C-30D2-497A-B501-69B103450455}">
      <dsp:nvSpPr>
        <dsp:cNvPr id="0" name=""/>
        <dsp:cNvSpPr/>
      </dsp:nvSpPr>
      <dsp:spPr>
        <a:xfrm>
          <a:off x="4044130" y="3123"/>
          <a:ext cx="1100344" cy="110034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Noisy machinery</a:t>
          </a:r>
          <a:endParaRPr lang="en-US" sz="1200" kern="1200"/>
        </a:p>
      </dsp:txBody>
      <dsp:txXfrm>
        <a:off x="4205272" y="164265"/>
        <a:ext cx="778060" cy="778060"/>
      </dsp:txXfrm>
    </dsp:sp>
    <dsp:sp modelId="{B9B6EDB8-71AE-4B43-A4FD-8D6D2629DC9D}">
      <dsp:nvSpPr>
        <dsp:cNvPr id="0" name=""/>
        <dsp:cNvSpPr/>
      </dsp:nvSpPr>
      <dsp:spPr>
        <a:xfrm rot="1350000">
          <a:off x="5203432" y="680379"/>
          <a:ext cx="291910" cy="3713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5206765" y="737896"/>
        <a:ext cx="204337" cy="222820"/>
      </dsp:txXfrm>
    </dsp:sp>
    <dsp:sp modelId="{11234B6D-B325-4207-B076-111CC8E8032E}">
      <dsp:nvSpPr>
        <dsp:cNvPr id="0" name=""/>
        <dsp:cNvSpPr/>
      </dsp:nvSpPr>
      <dsp:spPr>
        <a:xfrm>
          <a:off x="5569565" y="634979"/>
          <a:ext cx="1100344" cy="110034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Age </a:t>
          </a:r>
          <a:endParaRPr lang="en-US" sz="1200" kern="1200"/>
        </a:p>
      </dsp:txBody>
      <dsp:txXfrm>
        <a:off x="5730707" y="796121"/>
        <a:ext cx="778060" cy="778060"/>
      </dsp:txXfrm>
    </dsp:sp>
    <dsp:sp modelId="{183FA859-7C76-4302-A4AB-E77E082F43B1}">
      <dsp:nvSpPr>
        <dsp:cNvPr id="0" name=""/>
        <dsp:cNvSpPr/>
      </dsp:nvSpPr>
      <dsp:spPr>
        <a:xfrm rot="4050000">
          <a:off x="6286548" y="1754553"/>
          <a:ext cx="291910" cy="3713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6313578" y="1788373"/>
        <a:ext cx="204337" cy="222820"/>
      </dsp:txXfrm>
    </dsp:sp>
    <dsp:sp modelId="{06C2B270-DD24-4CB0-8951-410737515365}">
      <dsp:nvSpPr>
        <dsp:cNvPr id="0" name=""/>
        <dsp:cNvSpPr/>
      </dsp:nvSpPr>
      <dsp:spPr>
        <a:xfrm>
          <a:off x="6201421" y="2160414"/>
          <a:ext cx="1100344" cy="110034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Experience</a:t>
          </a:r>
          <a:endParaRPr lang="en-US" sz="1200" kern="1200"/>
        </a:p>
      </dsp:txBody>
      <dsp:txXfrm>
        <a:off x="6362563" y="2321556"/>
        <a:ext cx="778060" cy="778060"/>
      </dsp:txXfrm>
    </dsp:sp>
    <dsp:sp modelId="{E7D2C93A-FA91-41C9-8C99-72534973081F}">
      <dsp:nvSpPr>
        <dsp:cNvPr id="0" name=""/>
        <dsp:cNvSpPr/>
      </dsp:nvSpPr>
      <dsp:spPr>
        <a:xfrm rot="6750000">
          <a:off x="6292871" y="3279988"/>
          <a:ext cx="291910" cy="3713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6353414" y="3313808"/>
        <a:ext cx="204337" cy="222820"/>
      </dsp:txXfrm>
    </dsp:sp>
    <dsp:sp modelId="{55D648B1-7CC9-4507-9300-E28080D0CB7E}">
      <dsp:nvSpPr>
        <dsp:cNvPr id="0" name=""/>
        <dsp:cNvSpPr/>
      </dsp:nvSpPr>
      <dsp:spPr>
        <a:xfrm>
          <a:off x="5569565" y="3685849"/>
          <a:ext cx="1100344" cy="110034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Hygeine training</a:t>
          </a:r>
          <a:endParaRPr lang="en-US" sz="1200" kern="1200"/>
        </a:p>
      </dsp:txBody>
      <dsp:txXfrm>
        <a:off x="5730707" y="3846991"/>
        <a:ext cx="778060" cy="778060"/>
      </dsp:txXfrm>
    </dsp:sp>
    <dsp:sp modelId="{75C9FC94-08EE-47FC-8150-FA7006D0643F}">
      <dsp:nvSpPr>
        <dsp:cNvPr id="0" name=""/>
        <dsp:cNvSpPr/>
      </dsp:nvSpPr>
      <dsp:spPr>
        <a:xfrm rot="9450000">
          <a:off x="5218697" y="4363105"/>
          <a:ext cx="291910" cy="3713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5302937" y="4420622"/>
        <a:ext cx="204337" cy="222820"/>
      </dsp:txXfrm>
    </dsp:sp>
    <dsp:sp modelId="{785A28C7-9438-4044-96AD-99483D64FAE2}">
      <dsp:nvSpPr>
        <dsp:cNvPr id="0" name=""/>
        <dsp:cNvSpPr/>
      </dsp:nvSpPr>
      <dsp:spPr>
        <a:xfrm>
          <a:off x="4044130" y="4317705"/>
          <a:ext cx="1100344" cy="110034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Safety training</a:t>
          </a:r>
          <a:endParaRPr lang="en-US" sz="1200" kern="1200"/>
        </a:p>
      </dsp:txBody>
      <dsp:txXfrm>
        <a:off x="4205272" y="4478847"/>
        <a:ext cx="778060" cy="778060"/>
      </dsp:txXfrm>
    </dsp:sp>
    <dsp:sp modelId="{769FBA84-FE49-420F-B476-6844D61CB2D9}">
      <dsp:nvSpPr>
        <dsp:cNvPr id="0" name=""/>
        <dsp:cNvSpPr/>
      </dsp:nvSpPr>
      <dsp:spPr>
        <a:xfrm rot="12150000">
          <a:off x="3693262" y="4369428"/>
          <a:ext cx="291910" cy="3713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3777502" y="4460457"/>
        <a:ext cx="204337" cy="222820"/>
      </dsp:txXfrm>
    </dsp:sp>
    <dsp:sp modelId="{3F86FA6B-F991-4163-BDC6-76397A6C282E}">
      <dsp:nvSpPr>
        <dsp:cNvPr id="0" name=""/>
        <dsp:cNvSpPr/>
      </dsp:nvSpPr>
      <dsp:spPr>
        <a:xfrm>
          <a:off x="2518695" y="3685849"/>
          <a:ext cx="1100344" cy="110034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Lack of signage</a:t>
          </a:r>
          <a:endParaRPr lang="en-US" sz="1200" kern="1200"/>
        </a:p>
      </dsp:txBody>
      <dsp:txXfrm>
        <a:off x="2679837" y="3846991"/>
        <a:ext cx="778060" cy="778060"/>
      </dsp:txXfrm>
    </dsp:sp>
    <dsp:sp modelId="{909EA596-33E4-4860-A353-231BAFF16012}">
      <dsp:nvSpPr>
        <dsp:cNvPr id="0" name=""/>
        <dsp:cNvSpPr/>
      </dsp:nvSpPr>
      <dsp:spPr>
        <a:xfrm rot="14850000">
          <a:off x="2610145" y="3295254"/>
          <a:ext cx="291910" cy="3713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2670688" y="3409980"/>
        <a:ext cx="204337" cy="222820"/>
      </dsp:txXfrm>
    </dsp:sp>
    <dsp:sp modelId="{15AE6D88-C319-4AA3-80EC-B5BD5B66101E}">
      <dsp:nvSpPr>
        <dsp:cNvPr id="0" name=""/>
        <dsp:cNvSpPr/>
      </dsp:nvSpPr>
      <dsp:spPr>
        <a:xfrm>
          <a:off x="1886839" y="2160414"/>
          <a:ext cx="1100344" cy="110034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err="1"/>
            <a:t>Lauguage</a:t>
          </a:r>
          <a:r>
            <a:rPr lang="en-GB" sz="1200" kern="1200" dirty="0"/>
            <a:t> difference</a:t>
          </a:r>
          <a:endParaRPr lang="en-US" sz="1200" kern="1200" dirty="0"/>
        </a:p>
      </dsp:txBody>
      <dsp:txXfrm>
        <a:off x="2047981" y="2321556"/>
        <a:ext cx="778060" cy="778060"/>
      </dsp:txXfrm>
    </dsp:sp>
    <dsp:sp modelId="{195650CE-1562-49A5-A622-4F76EDF3E4FB}">
      <dsp:nvSpPr>
        <dsp:cNvPr id="0" name=""/>
        <dsp:cNvSpPr/>
      </dsp:nvSpPr>
      <dsp:spPr>
        <a:xfrm rot="17550000">
          <a:off x="2603822" y="1769819"/>
          <a:ext cx="291910" cy="3713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630852" y="1884545"/>
        <a:ext cx="204337" cy="222820"/>
      </dsp:txXfrm>
    </dsp:sp>
    <dsp:sp modelId="{9DAA77AA-C422-4A30-9DB0-DC62212A04FE}">
      <dsp:nvSpPr>
        <dsp:cNvPr id="0" name=""/>
        <dsp:cNvSpPr/>
      </dsp:nvSpPr>
      <dsp:spPr>
        <a:xfrm>
          <a:off x="2518695" y="634979"/>
          <a:ext cx="1100344" cy="110034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5 different cultural groups</a:t>
          </a:r>
          <a:endParaRPr lang="en-US" sz="1200" kern="1200"/>
        </a:p>
      </dsp:txBody>
      <dsp:txXfrm>
        <a:off x="2679837" y="796121"/>
        <a:ext cx="778060" cy="778060"/>
      </dsp:txXfrm>
    </dsp:sp>
    <dsp:sp modelId="{8610FD8D-6CD1-4911-A8ED-059BB8726871}">
      <dsp:nvSpPr>
        <dsp:cNvPr id="0" name=""/>
        <dsp:cNvSpPr/>
      </dsp:nvSpPr>
      <dsp:spPr>
        <a:xfrm rot="20250000">
          <a:off x="3677997" y="686702"/>
          <a:ext cx="291910" cy="3713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681330" y="777731"/>
        <a:ext cx="204337" cy="22282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048383-0106-404E-BF22-E9CB9E746832}"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4FF73A-D606-4715-B987-FF6448952A4E}" type="slidenum">
              <a:rPr lang="en-GB" smtClean="0"/>
              <a:t>‹#›</a:t>
            </a:fld>
            <a:endParaRPr lang="en-GB"/>
          </a:p>
        </p:txBody>
      </p:sp>
    </p:spTree>
    <p:extLst>
      <p:ext uri="{BB962C8B-B14F-4D97-AF65-F5344CB8AC3E}">
        <p14:creationId xmlns:p14="http://schemas.microsoft.com/office/powerpoint/2010/main" val="4122514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
        <p:cNvGrpSpPr/>
        <p:nvPr/>
      </p:nvGrpSpPr>
      <p:grpSpPr>
        <a:xfrm>
          <a:off x="0" y="0"/>
          <a:ext cx="0" cy="0"/>
          <a:chOff x="0" y="0"/>
          <a:chExt cx="0" cy="0"/>
        </a:xfrm>
      </p:grpSpPr>
      <p:sp>
        <p:nvSpPr>
          <p:cNvPr id="308" name="Google Shape;308;g2161ca7da69_2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9" name="Google Shape;309;g2161ca7da69_2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dirty="0"/>
          </a:p>
        </p:txBody>
      </p:sp>
    </p:spTree>
    <p:extLst>
      <p:ext uri="{BB962C8B-B14F-4D97-AF65-F5344CB8AC3E}">
        <p14:creationId xmlns:p14="http://schemas.microsoft.com/office/powerpoint/2010/main" val="1034793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C0B34-7FAF-1ACD-275D-B860DB3EED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0F532B-C3F4-4536-727D-C32646F2BC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007FF0-8C5F-6251-1CB2-6434A72F0C52}"/>
              </a:ext>
            </a:extLst>
          </p:cNvPr>
          <p:cNvSpPr>
            <a:spLocks noGrp="1"/>
          </p:cNvSpPr>
          <p:nvPr>
            <p:ph type="dt" sz="half" idx="10"/>
          </p:nvPr>
        </p:nvSpPr>
        <p:spPr/>
        <p:txBody>
          <a:bodyPr/>
          <a:lstStyle/>
          <a:p>
            <a:fld id="{DD4BEE5C-1FBF-4A72-87E5-012B0A3E6E72}" type="datetimeFigureOut">
              <a:rPr lang="en-GB" smtClean="0"/>
              <a:t>08/11/2025</a:t>
            </a:fld>
            <a:endParaRPr lang="en-GB"/>
          </a:p>
        </p:txBody>
      </p:sp>
      <p:sp>
        <p:nvSpPr>
          <p:cNvPr id="5" name="Footer Placeholder 4">
            <a:extLst>
              <a:ext uri="{FF2B5EF4-FFF2-40B4-BE49-F238E27FC236}">
                <a16:creationId xmlns:a16="http://schemas.microsoft.com/office/drawing/2014/main" id="{ED8707A0-8BE8-608A-B3B5-605CD67406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6E13F4-C48A-1B8B-A6D5-F8DA18FAD0E8}"/>
              </a:ext>
            </a:extLst>
          </p:cNvPr>
          <p:cNvSpPr>
            <a:spLocks noGrp="1"/>
          </p:cNvSpPr>
          <p:nvPr>
            <p:ph type="sldNum" sz="quarter" idx="12"/>
          </p:nvPr>
        </p:nvSpPr>
        <p:spPr/>
        <p:txBody>
          <a:bodyPr/>
          <a:lstStyle/>
          <a:p>
            <a:fld id="{FD8F2BCB-4888-4E39-9793-BD42573D2B3C}" type="slidenum">
              <a:rPr lang="en-GB" smtClean="0"/>
              <a:t>‹#›</a:t>
            </a:fld>
            <a:endParaRPr lang="en-GB"/>
          </a:p>
        </p:txBody>
      </p:sp>
    </p:spTree>
    <p:extLst>
      <p:ext uri="{BB962C8B-B14F-4D97-AF65-F5344CB8AC3E}">
        <p14:creationId xmlns:p14="http://schemas.microsoft.com/office/powerpoint/2010/main" val="3726412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95972-D481-B62B-55B8-D7C6D2A4FC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F8593D-A960-C145-4A56-6220121D00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E83D3A-AD5D-6A94-074F-4A48DF0744C2}"/>
              </a:ext>
            </a:extLst>
          </p:cNvPr>
          <p:cNvSpPr>
            <a:spLocks noGrp="1"/>
          </p:cNvSpPr>
          <p:nvPr>
            <p:ph type="dt" sz="half" idx="10"/>
          </p:nvPr>
        </p:nvSpPr>
        <p:spPr/>
        <p:txBody>
          <a:bodyPr/>
          <a:lstStyle/>
          <a:p>
            <a:fld id="{DD4BEE5C-1FBF-4A72-87E5-012B0A3E6E72}" type="datetimeFigureOut">
              <a:rPr lang="en-GB" smtClean="0"/>
              <a:t>08/11/2025</a:t>
            </a:fld>
            <a:endParaRPr lang="en-GB"/>
          </a:p>
        </p:txBody>
      </p:sp>
      <p:sp>
        <p:nvSpPr>
          <p:cNvPr id="5" name="Footer Placeholder 4">
            <a:extLst>
              <a:ext uri="{FF2B5EF4-FFF2-40B4-BE49-F238E27FC236}">
                <a16:creationId xmlns:a16="http://schemas.microsoft.com/office/drawing/2014/main" id="{1D2B05BA-F350-B0DB-1ACC-B9E1489EA5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B19AD-D7FD-E5BF-27E0-2A301ADC7067}"/>
              </a:ext>
            </a:extLst>
          </p:cNvPr>
          <p:cNvSpPr>
            <a:spLocks noGrp="1"/>
          </p:cNvSpPr>
          <p:nvPr>
            <p:ph type="sldNum" sz="quarter" idx="12"/>
          </p:nvPr>
        </p:nvSpPr>
        <p:spPr/>
        <p:txBody>
          <a:bodyPr/>
          <a:lstStyle/>
          <a:p>
            <a:fld id="{FD8F2BCB-4888-4E39-9793-BD42573D2B3C}" type="slidenum">
              <a:rPr lang="en-GB" smtClean="0"/>
              <a:t>‹#›</a:t>
            </a:fld>
            <a:endParaRPr lang="en-GB"/>
          </a:p>
        </p:txBody>
      </p:sp>
    </p:spTree>
    <p:extLst>
      <p:ext uri="{BB962C8B-B14F-4D97-AF65-F5344CB8AC3E}">
        <p14:creationId xmlns:p14="http://schemas.microsoft.com/office/powerpoint/2010/main" val="173713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49CF9-1877-0F6B-8D38-C502E9B8C4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53DA5F-D7F3-5982-2F05-30BC638F149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8CCB85-3D05-A01C-D9DF-BBE469C4550C}"/>
              </a:ext>
            </a:extLst>
          </p:cNvPr>
          <p:cNvSpPr>
            <a:spLocks noGrp="1"/>
          </p:cNvSpPr>
          <p:nvPr>
            <p:ph type="dt" sz="half" idx="10"/>
          </p:nvPr>
        </p:nvSpPr>
        <p:spPr/>
        <p:txBody>
          <a:bodyPr/>
          <a:lstStyle/>
          <a:p>
            <a:fld id="{DD4BEE5C-1FBF-4A72-87E5-012B0A3E6E72}" type="datetimeFigureOut">
              <a:rPr lang="en-GB" smtClean="0"/>
              <a:t>08/11/2025</a:t>
            </a:fld>
            <a:endParaRPr lang="en-GB"/>
          </a:p>
        </p:txBody>
      </p:sp>
      <p:sp>
        <p:nvSpPr>
          <p:cNvPr id="5" name="Footer Placeholder 4">
            <a:extLst>
              <a:ext uri="{FF2B5EF4-FFF2-40B4-BE49-F238E27FC236}">
                <a16:creationId xmlns:a16="http://schemas.microsoft.com/office/drawing/2014/main" id="{3F9513D7-B01F-5ECD-4B82-987DE8ECBB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A85F42-FDD5-28EA-EAA6-14D9B2CAA823}"/>
              </a:ext>
            </a:extLst>
          </p:cNvPr>
          <p:cNvSpPr>
            <a:spLocks noGrp="1"/>
          </p:cNvSpPr>
          <p:nvPr>
            <p:ph type="sldNum" sz="quarter" idx="12"/>
          </p:nvPr>
        </p:nvSpPr>
        <p:spPr/>
        <p:txBody>
          <a:bodyPr/>
          <a:lstStyle/>
          <a:p>
            <a:fld id="{FD8F2BCB-4888-4E39-9793-BD42573D2B3C}" type="slidenum">
              <a:rPr lang="en-GB" smtClean="0"/>
              <a:t>‹#›</a:t>
            </a:fld>
            <a:endParaRPr lang="en-GB"/>
          </a:p>
        </p:txBody>
      </p:sp>
    </p:spTree>
    <p:extLst>
      <p:ext uri="{BB962C8B-B14F-4D97-AF65-F5344CB8AC3E}">
        <p14:creationId xmlns:p14="http://schemas.microsoft.com/office/powerpoint/2010/main" val="3682986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F7E3D-1D03-95A7-F473-4EB82BD53C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0949B9-DF53-F97B-4335-5FD76E6FCA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4021A0-C990-5558-C309-1794A6CDB2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2DC142-A438-4C1A-BBF6-5BDC2EAB72C8}"/>
              </a:ext>
            </a:extLst>
          </p:cNvPr>
          <p:cNvSpPr>
            <a:spLocks noGrp="1"/>
          </p:cNvSpPr>
          <p:nvPr>
            <p:ph type="dt" sz="half" idx="10"/>
          </p:nvPr>
        </p:nvSpPr>
        <p:spPr/>
        <p:txBody>
          <a:bodyPr/>
          <a:lstStyle/>
          <a:p>
            <a:fld id="{DD4BEE5C-1FBF-4A72-87E5-012B0A3E6E72}" type="datetimeFigureOut">
              <a:rPr lang="en-GB" smtClean="0"/>
              <a:t>08/11/2025</a:t>
            </a:fld>
            <a:endParaRPr lang="en-GB"/>
          </a:p>
        </p:txBody>
      </p:sp>
      <p:sp>
        <p:nvSpPr>
          <p:cNvPr id="6" name="Footer Placeholder 5">
            <a:extLst>
              <a:ext uri="{FF2B5EF4-FFF2-40B4-BE49-F238E27FC236}">
                <a16:creationId xmlns:a16="http://schemas.microsoft.com/office/drawing/2014/main" id="{AB9BB42F-7F49-136A-73F5-9B52199162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F04BD-CAFF-1867-55E4-6783683604CB}"/>
              </a:ext>
            </a:extLst>
          </p:cNvPr>
          <p:cNvSpPr>
            <a:spLocks noGrp="1"/>
          </p:cNvSpPr>
          <p:nvPr>
            <p:ph type="sldNum" sz="quarter" idx="12"/>
          </p:nvPr>
        </p:nvSpPr>
        <p:spPr/>
        <p:txBody>
          <a:bodyPr/>
          <a:lstStyle/>
          <a:p>
            <a:fld id="{FD8F2BCB-4888-4E39-9793-BD42573D2B3C}" type="slidenum">
              <a:rPr lang="en-GB" smtClean="0"/>
              <a:t>‹#›</a:t>
            </a:fld>
            <a:endParaRPr lang="en-GB"/>
          </a:p>
        </p:txBody>
      </p:sp>
    </p:spTree>
    <p:extLst>
      <p:ext uri="{BB962C8B-B14F-4D97-AF65-F5344CB8AC3E}">
        <p14:creationId xmlns:p14="http://schemas.microsoft.com/office/powerpoint/2010/main" val="614444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91EB7-0428-FB39-4ACE-21456D7276A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AA6ACB-2872-5BA1-687C-F7AF60335D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9E1F79-9BF0-B31D-B24E-3275E4F10A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64E7F2-0F70-8C62-20EC-11C7CD7789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853B8E-0535-BE9C-4B7E-3AD1B424A9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8B1216-CA86-7FC5-11DC-29F48749F3C7}"/>
              </a:ext>
            </a:extLst>
          </p:cNvPr>
          <p:cNvSpPr>
            <a:spLocks noGrp="1"/>
          </p:cNvSpPr>
          <p:nvPr>
            <p:ph type="dt" sz="half" idx="10"/>
          </p:nvPr>
        </p:nvSpPr>
        <p:spPr/>
        <p:txBody>
          <a:bodyPr/>
          <a:lstStyle/>
          <a:p>
            <a:fld id="{DD4BEE5C-1FBF-4A72-87E5-012B0A3E6E72}" type="datetimeFigureOut">
              <a:rPr lang="en-GB" smtClean="0"/>
              <a:t>08/11/2025</a:t>
            </a:fld>
            <a:endParaRPr lang="en-GB"/>
          </a:p>
        </p:txBody>
      </p:sp>
      <p:sp>
        <p:nvSpPr>
          <p:cNvPr id="8" name="Footer Placeholder 7">
            <a:extLst>
              <a:ext uri="{FF2B5EF4-FFF2-40B4-BE49-F238E27FC236}">
                <a16:creationId xmlns:a16="http://schemas.microsoft.com/office/drawing/2014/main" id="{A469E823-5240-F2E3-4F6D-8F5629A4AE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221AD7-DC86-2B45-D255-5A35FBD708CC}"/>
              </a:ext>
            </a:extLst>
          </p:cNvPr>
          <p:cNvSpPr>
            <a:spLocks noGrp="1"/>
          </p:cNvSpPr>
          <p:nvPr>
            <p:ph type="sldNum" sz="quarter" idx="12"/>
          </p:nvPr>
        </p:nvSpPr>
        <p:spPr/>
        <p:txBody>
          <a:bodyPr/>
          <a:lstStyle/>
          <a:p>
            <a:fld id="{FD8F2BCB-4888-4E39-9793-BD42573D2B3C}" type="slidenum">
              <a:rPr lang="en-GB" smtClean="0"/>
              <a:t>‹#›</a:t>
            </a:fld>
            <a:endParaRPr lang="en-GB"/>
          </a:p>
        </p:txBody>
      </p:sp>
    </p:spTree>
    <p:extLst>
      <p:ext uri="{BB962C8B-B14F-4D97-AF65-F5344CB8AC3E}">
        <p14:creationId xmlns:p14="http://schemas.microsoft.com/office/powerpoint/2010/main" val="150978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9972D-CB73-A86B-4FD9-E0BB754F0C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B14ACA-EF9C-22F4-2403-3BFB7BBB54F4}"/>
              </a:ext>
            </a:extLst>
          </p:cNvPr>
          <p:cNvSpPr>
            <a:spLocks noGrp="1"/>
          </p:cNvSpPr>
          <p:nvPr>
            <p:ph type="dt" sz="half" idx="10"/>
          </p:nvPr>
        </p:nvSpPr>
        <p:spPr/>
        <p:txBody>
          <a:bodyPr/>
          <a:lstStyle/>
          <a:p>
            <a:fld id="{DD4BEE5C-1FBF-4A72-87E5-012B0A3E6E72}" type="datetimeFigureOut">
              <a:rPr lang="en-GB" smtClean="0"/>
              <a:t>08/11/2025</a:t>
            </a:fld>
            <a:endParaRPr lang="en-GB"/>
          </a:p>
        </p:txBody>
      </p:sp>
      <p:sp>
        <p:nvSpPr>
          <p:cNvPr id="4" name="Footer Placeholder 3">
            <a:extLst>
              <a:ext uri="{FF2B5EF4-FFF2-40B4-BE49-F238E27FC236}">
                <a16:creationId xmlns:a16="http://schemas.microsoft.com/office/drawing/2014/main" id="{EF05076B-B58F-83FD-99EE-0925691E67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CCB5234-3D35-0C8A-02BC-8D099219A22C}"/>
              </a:ext>
            </a:extLst>
          </p:cNvPr>
          <p:cNvSpPr>
            <a:spLocks noGrp="1"/>
          </p:cNvSpPr>
          <p:nvPr>
            <p:ph type="sldNum" sz="quarter" idx="12"/>
          </p:nvPr>
        </p:nvSpPr>
        <p:spPr/>
        <p:txBody>
          <a:bodyPr/>
          <a:lstStyle/>
          <a:p>
            <a:fld id="{FD8F2BCB-4888-4E39-9793-BD42573D2B3C}" type="slidenum">
              <a:rPr lang="en-GB" smtClean="0"/>
              <a:t>‹#›</a:t>
            </a:fld>
            <a:endParaRPr lang="en-GB"/>
          </a:p>
        </p:txBody>
      </p:sp>
    </p:spTree>
    <p:extLst>
      <p:ext uri="{BB962C8B-B14F-4D97-AF65-F5344CB8AC3E}">
        <p14:creationId xmlns:p14="http://schemas.microsoft.com/office/powerpoint/2010/main" val="1386441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C45C21-0774-95EA-9E8B-083E98766F29}"/>
              </a:ext>
            </a:extLst>
          </p:cNvPr>
          <p:cNvSpPr>
            <a:spLocks noGrp="1"/>
          </p:cNvSpPr>
          <p:nvPr>
            <p:ph type="dt" sz="half" idx="10"/>
          </p:nvPr>
        </p:nvSpPr>
        <p:spPr/>
        <p:txBody>
          <a:bodyPr/>
          <a:lstStyle/>
          <a:p>
            <a:fld id="{DD4BEE5C-1FBF-4A72-87E5-012B0A3E6E72}" type="datetimeFigureOut">
              <a:rPr lang="en-GB" smtClean="0"/>
              <a:t>08/11/2025</a:t>
            </a:fld>
            <a:endParaRPr lang="en-GB"/>
          </a:p>
        </p:txBody>
      </p:sp>
      <p:sp>
        <p:nvSpPr>
          <p:cNvPr id="3" name="Footer Placeholder 2">
            <a:extLst>
              <a:ext uri="{FF2B5EF4-FFF2-40B4-BE49-F238E27FC236}">
                <a16:creationId xmlns:a16="http://schemas.microsoft.com/office/drawing/2014/main" id="{F180BA43-B0A5-69AA-BEEA-E5F8679428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0A614E-30ED-B12B-8073-1933752670A4}"/>
              </a:ext>
            </a:extLst>
          </p:cNvPr>
          <p:cNvSpPr>
            <a:spLocks noGrp="1"/>
          </p:cNvSpPr>
          <p:nvPr>
            <p:ph type="sldNum" sz="quarter" idx="12"/>
          </p:nvPr>
        </p:nvSpPr>
        <p:spPr/>
        <p:txBody>
          <a:bodyPr/>
          <a:lstStyle/>
          <a:p>
            <a:fld id="{FD8F2BCB-4888-4E39-9793-BD42573D2B3C}" type="slidenum">
              <a:rPr lang="en-GB" smtClean="0"/>
              <a:t>‹#›</a:t>
            </a:fld>
            <a:endParaRPr lang="en-GB"/>
          </a:p>
        </p:txBody>
      </p:sp>
    </p:spTree>
    <p:extLst>
      <p:ext uri="{BB962C8B-B14F-4D97-AF65-F5344CB8AC3E}">
        <p14:creationId xmlns:p14="http://schemas.microsoft.com/office/powerpoint/2010/main" val="1483667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191B7-091C-10CF-21A7-2C97457538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B9C9D5-C3FB-2EFD-4BD8-7674B02085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F01D45-0BAD-09AD-8AA1-31EB5F3E16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B943D5-9815-7B60-D252-A4812267CB34}"/>
              </a:ext>
            </a:extLst>
          </p:cNvPr>
          <p:cNvSpPr>
            <a:spLocks noGrp="1"/>
          </p:cNvSpPr>
          <p:nvPr>
            <p:ph type="dt" sz="half" idx="10"/>
          </p:nvPr>
        </p:nvSpPr>
        <p:spPr/>
        <p:txBody>
          <a:bodyPr/>
          <a:lstStyle/>
          <a:p>
            <a:fld id="{DD4BEE5C-1FBF-4A72-87E5-012B0A3E6E72}" type="datetimeFigureOut">
              <a:rPr lang="en-GB" smtClean="0"/>
              <a:t>08/11/2025</a:t>
            </a:fld>
            <a:endParaRPr lang="en-GB"/>
          </a:p>
        </p:txBody>
      </p:sp>
      <p:sp>
        <p:nvSpPr>
          <p:cNvPr id="6" name="Footer Placeholder 5">
            <a:extLst>
              <a:ext uri="{FF2B5EF4-FFF2-40B4-BE49-F238E27FC236}">
                <a16:creationId xmlns:a16="http://schemas.microsoft.com/office/drawing/2014/main" id="{7533AE2E-FD28-CD1D-9679-5636522282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932D04-8D53-2021-2D9E-4A2DA9CBD35E}"/>
              </a:ext>
            </a:extLst>
          </p:cNvPr>
          <p:cNvSpPr>
            <a:spLocks noGrp="1"/>
          </p:cNvSpPr>
          <p:nvPr>
            <p:ph type="sldNum" sz="quarter" idx="12"/>
          </p:nvPr>
        </p:nvSpPr>
        <p:spPr/>
        <p:txBody>
          <a:bodyPr/>
          <a:lstStyle/>
          <a:p>
            <a:fld id="{FD8F2BCB-4888-4E39-9793-BD42573D2B3C}" type="slidenum">
              <a:rPr lang="en-GB" smtClean="0"/>
              <a:t>‹#›</a:t>
            </a:fld>
            <a:endParaRPr lang="en-GB"/>
          </a:p>
        </p:txBody>
      </p:sp>
    </p:spTree>
    <p:extLst>
      <p:ext uri="{BB962C8B-B14F-4D97-AF65-F5344CB8AC3E}">
        <p14:creationId xmlns:p14="http://schemas.microsoft.com/office/powerpoint/2010/main" val="1558211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2C2C0-1E53-3C9D-ECD6-A29AF28349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41F959-668A-E952-4204-ABAD3C9FE2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C03D0C-1CAD-F034-BB9C-E976B33EAF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8AFBBC-0D02-352A-DBC9-A6A556B9BC05}"/>
              </a:ext>
            </a:extLst>
          </p:cNvPr>
          <p:cNvSpPr>
            <a:spLocks noGrp="1"/>
          </p:cNvSpPr>
          <p:nvPr>
            <p:ph type="dt" sz="half" idx="10"/>
          </p:nvPr>
        </p:nvSpPr>
        <p:spPr/>
        <p:txBody>
          <a:bodyPr/>
          <a:lstStyle/>
          <a:p>
            <a:fld id="{DD4BEE5C-1FBF-4A72-87E5-012B0A3E6E72}" type="datetimeFigureOut">
              <a:rPr lang="en-GB" smtClean="0"/>
              <a:t>08/11/2025</a:t>
            </a:fld>
            <a:endParaRPr lang="en-GB"/>
          </a:p>
        </p:txBody>
      </p:sp>
      <p:sp>
        <p:nvSpPr>
          <p:cNvPr id="6" name="Footer Placeholder 5">
            <a:extLst>
              <a:ext uri="{FF2B5EF4-FFF2-40B4-BE49-F238E27FC236}">
                <a16:creationId xmlns:a16="http://schemas.microsoft.com/office/drawing/2014/main" id="{1970014D-55A6-66F8-D30E-B4039F0B5E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0F08A8-52B9-BFA7-533E-02F6A5F181C2}"/>
              </a:ext>
            </a:extLst>
          </p:cNvPr>
          <p:cNvSpPr>
            <a:spLocks noGrp="1"/>
          </p:cNvSpPr>
          <p:nvPr>
            <p:ph type="sldNum" sz="quarter" idx="12"/>
          </p:nvPr>
        </p:nvSpPr>
        <p:spPr/>
        <p:txBody>
          <a:bodyPr/>
          <a:lstStyle/>
          <a:p>
            <a:fld id="{FD8F2BCB-4888-4E39-9793-BD42573D2B3C}" type="slidenum">
              <a:rPr lang="en-GB" smtClean="0"/>
              <a:t>‹#›</a:t>
            </a:fld>
            <a:endParaRPr lang="en-GB"/>
          </a:p>
        </p:txBody>
      </p:sp>
    </p:spTree>
    <p:extLst>
      <p:ext uri="{BB962C8B-B14F-4D97-AF65-F5344CB8AC3E}">
        <p14:creationId xmlns:p14="http://schemas.microsoft.com/office/powerpoint/2010/main" val="1836390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EE988-F4C4-E55A-E98F-8520683411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4C917-A1C5-5FAF-67A0-762238BE0E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3864A3-DF6D-DC6A-0164-77FE92307A5D}"/>
              </a:ext>
            </a:extLst>
          </p:cNvPr>
          <p:cNvSpPr>
            <a:spLocks noGrp="1"/>
          </p:cNvSpPr>
          <p:nvPr>
            <p:ph type="dt" sz="half" idx="10"/>
          </p:nvPr>
        </p:nvSpPr>
        <p:spPr/>
        <p:txBody>
          <a:bodyPr/>
          <a:lstStyle/>
          <a:p>
            <a:fld id="{DD4BEE5C-1FBF-4A72-87E5-012B0A3E6E72}" type="datetimeFigureOut">
              <a:rPr lang="en-GB" smtClean="0"/>
              <a:t>08/11/2025</a:t>
            </a:fld>
            <a:endParaRPr lang="en-GB"/>
          </a:p>
        </p:txBody>
      </p:sp>
      <p:sp>
        <p:nvSpPr>
          <p:cNvPr id="5" name="Footer Placeholder 4">
            <a:extLst>
              <a:ext uri="{FF2B5EF4-FFF2-40B4-BE49-F238E27FC236}">
                <a16:creationId xmlns:a16="http://schemas.microsoft.com/office/drawing/2014/main" id="{4380C460-C5CE-753F-52AE-B8D03A43FB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ACC7F6-836E-8286-0FCC-BF8CC1D96F1C}"/>
              </a:ext>
            </a:extLst>
          </p:cNvPr>
          <p:cNvSpPr>
            <a:spLocks noGrp="1"/>
          </p:cNvSpPr>
          <p:nvPr>
            <p:ph type="sldNum" sz="quarter" idx="12"/>
          </p:nvPr>
        </p:nvSpPr>
        <p:spPr/>
        <p:txBody>
          <a:bodyPr/>
          <a:lstStyle/>
          <a:p>
            <a:fld id="{FD8F2BCB-4888-4E39-9793-BD42573D2B3C}" type="slidenum">
              <a:rPr lang="en-GB" smtClean="0"/>
              <a:t>‹#›</a:t>
            </a:fld>
            <a:endParaRPr lang="en-GB"/>
          </a:p>
        </p:txBody>
      </p:sp>
    </p:spTree>
    <p:extLst>
      <p:ext uri="{BB962C8B-B14F-4D97-AF65-F5344CB8AC3E}">
        <p14:creationId xmlns:p14="http://schemas.microsoft.com/office/powerpoint/2010/main" val="1519693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D1FC83-1A58-324D-E0A1-534A24F20F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4B7DB3-6C0D-5CD0-CF68-0B5A8D56BB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E0E129-8610-129A-0EFD-C5CEB88ABFCE}"/>
              </a:ext>
            </a:extLst>
          </p:cNvPr>
          <p:cNvSpPr>
            <a:spLocks noGrp="1"/>
          </p:cNvSpPr>
          <p:nvPr>
            <p:ph type="dt" sz="half" idx="10"/>
          </p:nvPr>
        </p:nvSpPr>
        <p:spPr/>
        <p:txBody>
          <a:bodyPr/>
          <a:lstStyle/>
          <a:p>
            <a:fld id="{DD4BEE5C-1FBF-4A72-87E5-012B0A3E6E72}" type="datetimeFigureOut">
              <a:rPr lang="en-GB" smtClean="0"/>
              <a:t>08/11/2025</a:t>
            </a:fld>
            <a:endParaRPr lang="en-GB"/>
          </a:p>
        </p:txBody>
      </p:sp>
      <p:sp>
        <p:nvSpPr>
          <p:cNvPr id="5" name="Footer Placeholder 4">
            <a:extLst>
              <a:ext uri="{FF2B5EF4-FFF2-40B4-BE49-F238E27FC236}">
                <a16:creationId xmlns:a16="http://schemas.microsoft.com/office/drawing/2014/main" id="{56A020B6-1769-427F-4640-DE70DE216B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82CD6E-E89C-D773-5FDB-9E686E9C1285}"/>
              </a:ext>
            </a:extLst>
          </p:cNvPr>
          <p:cNvSpPr>
            <a:spLocks noGrp="1"/>
          </p:cNvSpPr>
          <p:nvPr>
            <p:ph type="sldNum" sz="quarter" idx="12"/>
          </p:nvPr>
        </p:nvSpPr>
        <p:spPr/>
        <p:txBody>
          <a:bodyPr/>
          <a:lstStyle/>
          <a:p>
            <a:fld id="{FD8F2BCB-4888-4E39-9793-BD42573D2B3C}" type="slidenum">
              <a:rPr lang="en-GB" smtClean="0"/>
              <a:t>‹#›</a:t>
            </a:fld>
            <a:endParaRPr lang="en-GB"/>
          </a:p>
        </p:txBody>
      </p:sp>
    </p:spTree>
    <p:extLst>
      <p:ext uri="{BB962C8B-B14F-4D97-AF65-F5344CB8AC3E}">
        <p14:creationId xmlns:p14="http://schemas.microsoft.com/office/powerpoint/2010/main" val="17359188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18"/>
        <p:cNvGrpSpPr/>
        <p:nvPr/>
      </p:nvGrpSpPr>
      <p:grpSpPr>
        <a:xfrm>
          <a:off x="0" y="0"/>
          <a:ext cx="0" cy="0"/>
          <a:chOff x="0" y="0"/>
          <a:chExt cx="0" cy="0"/>
        </a:xfrm>
      </p:grpSpPr>
      <p:sp>
        <p:nvSpPr>
          <p:cNvPr id="19" name="Google Shape;19;p3"/>
          <p:cNvSpPr txBox="1">
            <a:spLocks noGrp="1"/>
          </p:cNvSpPr>
          <p:nvPr>
            <p:ph type="title"/>
          </p:nvPr>
        </p:nvSpPr>
        <p:spPr>
          <a:xfrm>
            <a:off x="5279833" y="3608433"/>
            <a:ext cx="5961200" cy="11224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6667"/>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20" name="Google Shape;20;p3"/>
          <p:cNvSpPr txBox="1">
            <a:spLocks noGrp="1"/>
          </p:cNvSpPr>
          <p:nvPr>
            <p:ph type="title" idx="2" hasCustomPrompt="1"/>
          </p:nvPr>
        </p:nvSpPr>
        <p:spPr>
          <a:xfrm>
            <a:off x="5279833" y="1900400"/>
            <a:ext cx="1765600" cy="1526000"/>
          </a:xfrm>
          <a:prstGeom prst="rect">
            <a:avLst/>
          </a:prstGeom>
        </p:spPr>
        <p:txBody>
          <a:bodyPr spcFirstLastPara="1" wrap="square" lIns="91425" tIns="91425" rIns="91425" bIns="91425" anchor="b" anchorCtr="0">
            <a:noAutofit/>
          </a:bodyPr>
          <a:lstStyle>
            <a:lvl1pPr lvl="0" rtl="0">
              <a:spcBef>
                <a:spcPts val="0"/>
              </a:spcBef>
              <a:spcAft>
                <a:spcPts val="0"/>
              </a:spcAft>
              <a:buSzPts val="6000"/>
              <a:buNone/>
              <a:defRPr sz="8000">
                <a:solidFill>
                  <a:schemeClr val="dk2"/>
                </a:solidFill>
              </a:defRPr>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21" name="Google Shape;21;p3"/>
          <p:cNvSpPr txBox="1">
            <a:spLocks noGrp="1"/>
          </p:cNvSpPr>
          <p:nvPr>
            <p:ph type="subTitle" idx="1"/>
          </p:nvPr>
        </p:nvSpPr>
        <p:spPr>
          <a:xfrm>
            <a:off x="5279833" y="5050467"/>
            <a:ext cx="5961200" cy="53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a:lvl1pPr>
            <a:lvl2pPr lvl="1" algn="ctr" rtl="0">
              <a:lnSpc>
                <a:spcPct val="100000"/>
              </a:lnSpc>
              <a:spcBef>
                <a:spcPts val="2133"/>
              </a:spcBef>
              <a:spcAft>
                <a:spcPts val="0"/>
              </a:spcAft>
              <a:buClr>
                <a:schemeClr val="dk1"/>
              </a:buClr>
              <a:buSzPts val="1400"/>
              <a:buNone/>
              <a:defRPr>
                <a:solidFill>
                  <a:schemeClr val="dk1"/>
                </a:solidFill>
              </a:defRPr>
            </a:lvl2pPr>
            <a:lvl3pPr lvl="2" algn="ctr" rtl="0">
              <a:lnSpc>
                <a:spcPct val="100000"/>
              </a:lnSpc>
              <a:spcBef>
                <a:spcPts val="2133"/>
              </a:spcBef>
              <a:spcAft>
                <a:spcPts val="0"/>
              </a:spcAft>
              <a:buClr>
                <a:schemeClr val="dk1"/>
              </a:buClr>
              <a:buSzPts val="1400"/>
              <a:buNone/>
              <a:defRPr>
                <a:solidFill>
                  <a:schemeClr val="dk1"/>
                </a:solidFill>
              </a:defRPr>
            </a:lvl3pPr>
            <a:lvl4pPr lvl="3" algn="ctr" rtl="0">
              <a:lnSpc>
                <a:spcPct val="100000"/>
              </a:lnSpc>
              <a:spcBef>
                <a:spcPts val="2133"/>
              </a:spcBef>
              <a:spcAft>
                <a:spcPts val="0"/>
              </a:spcAft>
              <a:buClr>
                <a:schemeClr val="dk1"/>
              </a:buClr>
              <a:buSzPts val="1400"/>
              <a:buNone/>
              <a:defRPr>
                <a:solidFill>
                  <a:schemeClr val="dk1"/>
                </a:solidFill>
              </a:defRPr>
            </a:lvl4pPr>
            <a:lvl5pPr lvl="4" algn="ctr" rtl="0">
              <a:lnSpc>
                <a:spcPct val="100000"/>
              </a:lnSpc>
              <a:spcBef>
                <a:spcPts val="2133"/>
              </a:spcBef>
              <a:spcAft>
                <a:spcPts val="0"/>
              </a:spcAft>
              <a:buClr>
                <a:schemeClr val="dk1"/>
              </a:buClr>
              <a:buSzPts val="1400"/>
              <a:buNone/>
              <a:defRPr>
                <a:solidFill>
                  <a:schemeClr val="dk1"/>
                </a:solidFill>
              </a:defRPr>
            </a:lvl5pPr>
            <a:lvl6pPr lvl="5" algn="ctr" rtl="0">
              <a:lnSpc>
                <a:spcPct val="100000"/>
              </a:lnSpc>
              <a:spcBef>
                <a:spcPts val="2133"/>
              </a:spcBef>
              <a:spcAft>
                <a:spcPts val="0"/>
              </a:spcAft>
              <a:buClr>
                <a:schemeClr val="dk1"/>
              </a:buClr>
              <a:buSzPts val="1400"/>
              <a:buNone/>
              <a:defRPr>
                <a:solidFill>
                  <a:schemeClr val="dk1"/>
                </a:solidFill>
              </a:defRPr>
            </a:lvl6pPr>
            <a:lvl7pPr lvl="6" algn="ctr" rtl="0">
              <a:lnSpc>
                <a:spcPct val="100000"/>
              </a:lnSpc>
              <a:spcBef>
                <a:spcPts val="2133"/>
              </a:spcBef>
              <a:spcAft>
                <a:spcPts val="0"/>
              </a:spcAft>
              <a:buClr>
                <a:schemeClr val="dk1"/>
              </a:buClr>
              <a:buSzPts val="1400"/>
              <a:buNone/>
              <a:defRPr>
                <a:solidFill>
                  <a:schemeClr val="dk1"/>
                </a:solidFill>
              </a:defRPr>
            </a:lvl7pPr>
            <a:lvl8pPr lvl="7" algn="ctr" rtl="0">
              <a:lnSpc>
                <a:spcPct val="100000"/>
              </a:lnSpc>
              <a:spcBef>
                <a:spcPts val="2133"/>
              </a:spcBef>
              <a:spcAft>
                <a:spcPts val="0"/>
              </a:spcAft>
              <a:buClr>
                <a:schemeClr val="dk1"/>
              </a:buClr>
              <a:buSzPts val="1400"/>
              <a:buNone/>
              <a:defRPr>
                <a:solidFill>
                  <a:schemeClr val="dk1"/>
                </a:solidFill>
              </a:defRPr>
            </a:lvl8pPr>
            <a:lvl9pPr lvl="8" algn="ctr" rtl="0">
              <a:lnSpc>
                <a:spcPct val="100000"/>
              </a:lnSpc>
              <a:spcBef>
                <a:spcPts val="2133"/>
              </a:spcBef>
              <a:spcAft>
                <a:spcPts val="2133"/>
              </a:spcAft>
              <a:buClr>
                <a:schemeClr val="dk1"/>
              </a:buClr>
              <a:buSzPts val="1400"/>
              <a:buNone/>
              <a:defRPr>
                <a:solidFill>
                  <a:schemeClr val="dk1"/>
                </a:solidFill>
              </a:defRPr>
            </a:lvl9pPr>
          </a:lstStyle>
          <a:p>
            <a:endParaRPr/>
          </a:p>
        </p:txBody>
      </p:sp>
      <p:sp>
        <p:nvSpPr>
          <p:cNvPr id="22" name="Google Shape;22;p3"/>
          <p:cNvSpPr>
            <a:spLocks noGrp="1"/>
          </p:cNvSpPr>
          <p:nvPr>
            <p:ph type="pic" idx="3"/>
          </p:nvPr>
        </p:nvSpPr>
        <p:spPr>
          <a:xfrm>
            <a:off x="0" y="0"/>
            <a:ext cx="4822800" cy="6858000"/>
          </a:xfrm>
          <a:prstGeom prst="round1Rect">
            <a:avLst>
              <a:gd name="adj" fmla="val 50000"/>
            </a:avLst>
          </a:prstGeom>
          <a:noFill/>
          <a:ln>
            <a:noFill/>
          </a:ln>
        </p:spPr>
      </p:sp>
      <p:sp>
        <p:nvSpPr>
          <p:cNvPr id="23" name="Google Shape;23;p3"/>
          <p:cNvSpPr/>
          <p:nvPr/>
        </p:nvSpPr>
        <p:spPr>
          <a:xfrm flipH="1">
            <a:off x="11063777" y="-1127867"/>
            <a:ext cx="2259200" cy="2259200"/>
          </a:xfrm>
          <a:prstGeom prst="pie">
            <a:avLst>
              <a:gd name="adj1" fmla="val 0"/>
              <a:gd name="adj2" fmla="val 5444701"/>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026132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4"/>
        <p:cNvGrpSpPr/>
        <p:nvPr/>
      </p:nvGrpSpPr>
      <p:grpSpPr>
        <a:xfrm>
          <a:off x="0" y="0"/>
          <a:ext cx="0" cy="0"/>
          <a:chOff x="0" y="0"/>
          <a:chExt cx="0" cy="0"/>
        </a:xfrm>
      </p:grpSpPr>
      <p:sp>
        <p:nvSpPr>
          <p:cNvPr id="25" name="Google Shape;25;p4"/>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6" name="Google Shape;26;p4"/>
          <p:cNvSpPr txBox="1">
            <a:spLocks noGrp="1"/>
          </p:cNvSpPr>
          <p:nvPr>
            <p:ph type="body" idx="1"/>
          </p:nvPr>
        </p:nvSpPr>
        <p:spPr>
          <a:xfrm>
            <a:off x="960000" y="1621000"/>
            <a:ext cx="10272000" cy="1715200"/>
          </a:xfrm>
          <a:prstGeom prst="rect">
            <a:avLst/>
          </a:prstGeom>
        </p:spPr>
        <p:txBody>
          <a:bodyPr spcFirstLastPara="1" wrap="square" lIns="91425" tIns="91425" rIns="91425" bIns="91425" anchor="t" anchorCtr="0">
            <a:noAutofit/>
          </a:bodyPr>
          <a:lstStyle>
            <a:lvl1pPr marL="609585" lvl="0" indent="-355591" rtl="0">
              <a:lnSpc>
                <a:spcPct val="100000"/>
              </a:lnSpc>
              <a:spcBef>
                <a:spcPts val="0"/>
              </a:spcBef>
              <a:spcAft>
                <a:spcPts val="0"/>
              </a:spcAft>
              <a:buSzPts val="600"/>
              <a:buFont typeface="Open Sans Light"/>
              <a:buChar char="●"/>
              <a:defRPr sz="1600"/>
            </a:lvl1pPr>
            <a:lvl2pPr marL="1219170" lvl="1" indent="-389457" rtl="0">
              <a:spcBef>
                <a:spcPts val="0"/>
              </a:spcBef>
              <a:spcAft>
                <a:spcPts val="0"/>
              </a:spcAft>
              <a:buSzPts val="1000"/>
              <a:buFont typeface="Open Sans Light"/>
              <a:buChar char="○"/>
              <a:defRPr sz="1600"/>
            </a:lvl2pPr>
            <a:lvl3pPr marL="1828754" lvl="2" indent="-389457" rtl="0">
              <a:lnSpc>
                <a:spcPct val="115000"/>
              </a:lnSpc>
              <a:spcBef>
                <a:spcPts val="0"/>
              </a:spcBef>
              <a:spcAft>
                <a:spcPts val="0"/>
              </a:spcAft>
              <a:buSzPts val="1000"/>
              <a:buFont typeface="Nunito Light"/>
              <a:buChar char="■"/>
              <a:defRPr sz="1600"/>
            </a:lvl3pPr>
            <a:lvl4pPr marL="2438339" lvl="3" indent="-389457" rtl="0">
              <a:lnSpc>
                <a:spcPct val="115000"/>
              </a:lnSpc>
              <a:spcBef>
                <a:spcPts val="2133"/>
              </a:spcBef>
              <a:spcAft>
                <a:spcPts val="0"/>
              </a:spcAft>
              <a:buSzPts val="1000"/>
              <a:buFont typeface="Nunito Light"/>
              <a:buChar char="●"/>
              <a:defRPr sz="1600"/>
            </a:lvl4pPr>
            <a:lvl5pPr marL="3047924" lvl="4" indent="-389457" rtl="0">
              <a:lnSpc>
                <a:spcPct val="115000"/>
              </a:lnSpc>
              <a:spcBef>
                <a:spcPts val="2133"/>
              </a:spcBef>
              <a:spcAft>
                <a:spcPts val="0"/>
              </a:spcAft>
              <a:buSzPts val="1000"/>
              <a:buFont typeface="Nunito Light"/>
              <a:buChar char="○"/>
              <a:defRPr sz="1600"/>
            </a:lvl5pPr>
            <a:lvl6pPr marL="3657509" lvl="5" indent="-389457" rtl="0">
              <a:lnSpc>
                <a:spcPct val="115000"/>
              </a:lnSpc>
              <a:spcBef>
                <a:spcPts val="2133"/>
              </a:spcBef>
              <a:spcAft>
                <a:spcPts val="0"/>
              </a:spcAft>
              <a:buSzPts val="1000"/>
              <a:buFont typeface="Nunito Light"/>
              <a:buChar char="■"/>
              <a:defRPr sz="1600"/>
            </a:lvl6pPr>
            <a:lvl7pPr marL="4267093" lvl="6" indent="-389457" rtl="0">
              <a:lnSpc>
                <a:spcPct val="115000"/>
              </a:lnSpc>
              <a:spcBef>
                <a:spcPts val="2133"/>
              </a:spcBef>
              <a:spcAft>
                <a:spcPts val="0"/>
              </a:spcAft>
              <a:buSzPts val="1000"/>
              <a:buFont typeface="Nunito Light"/>
              <a:buChar char="●"/>
              <a:defRPr sz="1600"/>
            </a:lvl7pPr>
            <a:lvl8pPr marL="4876678" lvl="7" indent="-389457" rtl="0">
              <a:lnSpc>
                <a:spcPct val="115000"/>
              </a:lnSpc>
              <a:spcBef>
                <a:spcPts val="2133"/>
              </a:spcBef>
              <a:spcAft>
                <a:spcPts val="0"/>
              </a:spcAft>
              <a:buSzPts val="1000"/>
              <a:buFont typeface="Nunito Light"/>
              <a:buChar char="○"/>
              <a:defRPr sz="1600"/>
            </a:lvl8pPr>
            <a:lvl9pPr marL="5486263" lvl="8" indent="-389457" rtl="0">
              <a:lnSpc>
                <a:spcPct val="115000"/>
              </a:lnSpc>
              <a:spcBef>
                <a:spcPts val="2133"/>
              </a:spcBef>
              <a:spcAft>
                <a:spcPts val="2133"/>
              </a:spcAft>
              <a:buSzPts val="1000"/>
              <a:buFont typeface="Nunito Light"/>
              <a:buChar char="■"/>
              <a:defRPr sz="1600"/>
            </a:lvl9pPr>
          </a:lstStyle>
          <a:p>
            <a:endParaRPr/>
          </a:p>
        </p:txBody>
      </p:sp>
    </p:spTree>
    <p:extLst>
      <p:ext uri="{BB962C8B-B14F-4D97-AF65-F5344CB8AC3E}">
        <p14:creationId xmlns:p14="http://schemas.microsoft.com/office/powerpoint/2010/main" val="4120089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C2EA4C-46D7-12FB-DE86-051F137B6D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472FC-37BA-FE1F-9423-59089208E2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717191-AA7D-9E47-52EF-8E43D42559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4BEE5C-1FBF-4A72-87E5-012B0A3E6E72}" type="datetimeFigureOut">
              <a:rPr lang="en-GB" smtClean="0"/>
              <a:t>08/11/2025</a:t>
            </a:fld>
            <a:endParaRPr lang="en-GB"/>
          </a:p>
        </p:txBody>
      </p:sp>
      <p:sp>
        <p:nvSpPr>
          <p:cNvPr id="5" name="Footer Placeholder 4">
            <a:extLst>
              <a:ext uri="{FF2B5EF4-FFF2-40B4-BE49-F238E27FC236}">
                <a16:creationId xmlns:a16="http://schemas.microsoft.com/office/drawing/2014/main" id="{E362DAAA-99CB-655B-FA54-D32F85D099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5F14F14-451C-165A-3458-E3F9BC6114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8F2BCB-4888-4E39-9793-BD42573D2B3C}" type="slidenum">
              <a:rPr lang="en-GB" smtClean="0"/>
              <a:t>‹#›</a:t>
            </a:fld>
            <a:endParaRPr lang="en-GB"/>
          </a:p>
        </p:txBody>
      </p:sp>
    </p:spTree>
    <p:extLst>
      <p:ext uri="{BB962C8B-B14F-4D97-AF65-F5344CB8AC3E}">
        <p14:creationId xmlns:p14="http://schemas.microsoft.com/office/powerpoint/2010/main" val="2364239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blue airplane on a white background&#10;&#10;AI-generated content may be incorrect.">
            <a:extLst>
              <a:ext uri="{FF2B5EF4-FFF2-40B4-BE49-F238E27FC236}">
                <a16:creationId xmlns:a16="http://schemas.microsoft.com/office/drawing/2014/main" id="{4792BCCB-9510-0395-DBBA-B453E4D5C0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39491" y="2469540"/>
            <a:ext cx="5232288" cy="3192583"/>
          </a:xfrm>
          <a:prstGeom prst="rect">
            <a:avLst/>
          </a:prstGeom>
        </p:spPr>
      </p:pic>
      <p:sp>
        <p:nvSpPr>
          <p:cNvPr id="7" name="Rectangle 6">
            <a:extLst>
              <a:ext uri="{FF2B5EF4-FFF2-40B4-BE49-F238E27FC236}">
                <a16:creationId xmlns:a16="http://schemas.microsoft.com/office/drawing/2014/main" id="{E75350FD-2E82-CA99-F971-A4B5AAE65A91}"/>
              </a:ext>
            </a:extLst>
          </p:cNvPr>
          <p:cNvSpPr/>
          <p:nvPr/>
        </p:nvSpPr>
        <p:spPr>
          <a:xfrm rot="16200000">
            <a:off x="8692583" y="3054730"/>
            <a:ext cx="5873111" cy="1125724"/>
          </a:xfrm>
          <a:prstGeom prst="rect">
            <a:avLst/>
          </a:prstGeom>
          <a:solidFill>
            <a:srgbClr val="579CD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9C1D1B03-A2FA-DE7B-2B92-ADB7D05E8E99}"/>
              </a:ext>
            </a:extLst>
          </p:cNvPr>
          <p:cNvSpPr/>
          <p:nvPr/>
        </p:nvSpPr>
        <p:spPr>
          <a:xfrm rot="16200000">
            <a:off x="-2373693" y="2993458"/>
            <a:ext cx="5873111" cy="1125724"/>
          </a:xfrm>
          <a:prstGeom prst="rect">
            <a:avLst/>
          </a:prstGeom>
          <a:solidFill>
            <a:srgbClr val="579CD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192BC4B-5690-EB72-B017-4F6435D0B8DB}"/>
              </a:ext>
            </a:extLst>
          </p:cNvPr>
          <p:cNvSpPr/>
          <p:nvPr/>
        </p:nvSpPr>
        <p:spPr>
          <a:xfrm>
            <a:off x="0" y="0"/>
            <a:ext cx="12192000" cy="1125724"/>
          </a:xfrm>
          <a:prstGeom prst="rect">
            <a:avLst/>
          </a:prstGeom>
          <a:solidFill>
            <a:srgbClr val="579CD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7367C03-64AC-364A-7841-59A319440880}"/>
              </a:ext>
            </a:extLst>
          </p:cNvPr>
          <p:cNvSpPr>
            <a:spLocks noGrp="1"/>
          </p:cNvSpPr>
          <p:nvPr>
            <p:ph type="title"/>
          </p:nvPr>
        </p:nvSpPr>
        <p:spPr>
          <a:xfrm>
            <a:off x="838200" y="1143978"/>
            <a:ext cx="10515600" cy="1325563"/>
          </a:xfrm>
        </p:spPr>
        <p:txBody>
          <a:bodyPr/>
          <a:lstStyle/>
          <a:p>
            <a:pPr algn="ctr"/>
            <a:r>
              <a:rPr lang="en-GB" b="1" dirty="0"/>
              <a:t>COMMUNICATION PROBLEMS</a:t>
            </a:r>
            <a:br>
              <a:rPr lang="en-GB" b="1" dirty="0"/>
            </a:br>
            <a:r>
              <a:rPr lang="en-GB" b="1" dirty="0"/>
              <a:t> FLIGHT FOODS LTD </a:t>
            </a:r>
          </a:p>
        </p:txBody>
      </p:sp>
      <p:sp>
        <p:nvSpPr>
          <p:cNvPr id="3" name="Content Placeholder 2">
            <a:extLst>
              <a:ext uri="{FF2B5EF4-FFF2-40B4-BE49-F238E27FC236}">
                <a16:creationId xmlns:a16="http://schemas.microsoft.com/office/drawing/2014/main" id="{5CD8F8A2-5B7E-FFB1-52A4-EBC66C7E4135}"/>
              </a:ext>
            </a:extLst>
          </p:cNvPr>
          <p:cNvSpPr>
            <a:spLocks noGrp="1"/>
          </p:cNvSpPr>
          <p:nvPr>
            <p:ph idx="1"/>
          </p:nvPr>
        </p:nvSpPr>
        <p:spPr>
          <a:xfrm>
            <a:off x="1632697" y="2966876"/>
            <a:ext cx="7800882" cy="3133635"/>
          </a:xfrm>
        </p:spPr>
        <p:txBody>
          <a:bodyPr/>
          <a:lstStyle/>
          <a:p>
            <a:pPr marL="0" indent="0">
              <a:buNone/>
            </a:pPr>
            <a:r>
              <a:rPr lang="en-GB" dirty="0"/>
              <a:t>Tabita Hurmuz 2435077</a:t>
            </a:r>
          </a:p>
          <a:p>
            <a:pPr marL="0" indent="0">
              <a:buNone/>
            </a:pPr>
            <a:r>
              <a:rPr lang="en-GB" dirty="0"/>
              <a:t>Imran novsarka 2441485</a:t>
            </a:r>
          </a:p>
          <a:p>
            <a:pPr marL="0" indent="0">
              <a:buNone/>
            </a:pPr>
            <a:r>
              <a:rPr lang="en-GB" dirty="0"/>
              <a:t>Janeal langrin 2436225</a:t>
            </a:r>
          </a:p>
          <a:p>
            <a:pPr marL="0" indent="0">
              <a:buNone/>
            </a:pPr>
            <a:r>
              <a:rPr lang="en-GB" dirty="0"/>
              <a:t>Christie forbes 2433249</a:t>
            </a:r>
          </a:p>
          <a:p>
            <a:pPr marL="0" indent="0">
              <a:buNone/>
            </a:pPr>
            <a:r>
              <a:rPr lang="en-GB" dirty="0"/>
              <a:t>Gabor solt 2435917</a:t>
            </a:r>
          </a:p>
          <a:p>
            <a:pPr marL="0" indent="0">
              <a:buNone/>
            </a:pPr>
            <a:endParaRPr lang="en-GB" dirty="0"/>
          </a:p>
        </p:txBody>
      </p:sp>
      <p:sp>
        <p:nvSpPr>
          <p:cNvPr id="4" name="Rectangle 3">
            <a:extLst>
              <a:ext uri="{FF2B5EF4-FFF2-40B4-BE49-F238E27FC236}">
                <a16:creationId xmlns:a16="http://schemas.microsoft.com/office/drawing/2014/main" id="{683C3AF3-D996-1386-A4C9-A206DA9E3406}"/>
              </a:ext>
            </a:extLst>
          </p:cNvPr>
          <p:cNvSpPr/>
          <p:nvPr/>
        </p:nvSpPr>
        <p:spPr>
          <a:xfrm>
            <a:off x="0" y="5732276"/>
            <a:ext cx="12192000" cy="1125724"/>
          </a:xfrm>
          <a:prstGeom prst="rect">
            <a:avLst/>
          </a:prstGeom>
          <a:solidFill>
            <a:srgbClr val="579CD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AE7F324C-DF11-CBC7-1792-C7488A7CCCF7}"/>
              </a:ext>
            </a:extLst>
          </p:cNvPr>
          <p:cNvSpPr txBox="1"/>
          <p:nvPr/>
        </p:nvSpPr>
        <p:spPr>
          <a:xfrm>
            <a:off x="1632697" y="2075683"/>
            <a:ext cx="6319651" cy="646331"/>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Module:</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LCLM4003 – Effective Teamworking and Communication</a:t>
            </a:r>
            <a:endParaRPr lang="en-GB" dirty="0"/>
          </a:p>
        </p:txBody>
      </p:sp>
    </p:spTree>
    <p:extLst>
      <p:ext uri="{BB962C8B-B14F-4D97-AF65-F5344CB8AC3E}">
        <p14:creationId xmlns:p14="http://schemas.microsoft.com/office/powerpoint/2010/main" val="882546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ED4551"/>
            </a:gs>
            <a:gs pos="26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AA7584-22A7-7511-ABDE-DC535B3D4DE8}"/>
              </a:ext>
            </a:extLst>
          </p:cNvPr>
          <p:cNvSpPr>
            <a:spLocks noGrp="1"/>
          </p:cNvSpPr>
          <p:nvPr>
            <p:ph idx="1"/>
          </p:nvPr>
        </p:nvSpPr>
        <p:spPr>
          <a:xfrm>
            <a:off x="838200" y="646771"/>
            <a:ext cx="10515600" cy="5530192"/>
          </a:xfrm>
        </p:spPr>
        <p:txBody>
          <a:bodyPr/>
          <a:lstStyle/>
          <a:p>
            <a:pPr marL="0" indent="0" algn="ctr">
              <a:buNone/>
            </a:pPr>
            <a:r>
              <a:rPr lang="en-GB" sz="4000" b="1" dirty="0"/>
              <a:t>SLIDES</a:t>
            </a:r>
          </a:p>
          <a:p>
            <a:pPr marL="0" indent="0" algn="ctr">
              <a:buNone/>
            </a:pPr>
            <a:endParaRPr lang="en-GB" sz="4000" b="1" dirty="0"/>
          </a:p>
          <a:p>
            <a:pPr marL="0" indent="0">
              <a:buNone/>
            </a:pPr>
            <a:r>
              <a:rPr lang="en-GB" dirty="0"/>
              <a:t>Tabita Hurmuz 2435077   </a:t>
            </a:r>
            <a:r>
              <a:rPr lang="en-GB" b="1" dirty="0"/>
              <a:t>Introduction : 3,4 &amp;5</a:t>
            </a:r>
            <a:endParaRPr lang="en-GB" dirty="0"/>
          </a:p>
          <a:p>
            <a:pPr marL="0" indent="0">
              <a:buNone/>
            </a:pPr>
            <a:r>
              <a:rPr lang="en-GB" dirty="0"/>
              <a:t>Imran novsarka 2441485  </a:t>
            </a:r>
            <a:r>
              <a:rPr lang="en-GB" b="1" dirty="0"/>
              <a:t>key barriers : 6</a:t>
            </a:r>
            <a:endParaRPr lang="en-GB" dirty="0"/>
          </a:p>
          <a:p>
            <a:pPr marL="0" indent="0">
              <a:buNone/>
            </a:pPr>
            <a:r>
              <a:rPr lang="en-GB" dirty="0"/>
              <a:t>Janeal langrin 2436225 </a:t>
            </a:r>
            <a:r>
              <a:rPr lang="en-GB" b="1" dirty="0"/>
              <a:t>Key barriers Theory : 7,8 &amp; 9</a:t>
            </a:r>
            <a:endParaRPr lang="en-GB" dirty="0"/>
          </a:p>
          <a:p>
            <a:pPr marL="0" indent="0">
              <a:buNone/>
            </a:pPr>
            <a:r>
              <a:rPr lang="en-GB" dirty="0"/>
              <a:t>Christie forbes 2433249 </a:t>
            </a:r>
            <a:r>
              <a:rPr lang="en-GB" b="1" dirty="0"/>
              <a:t>Solutions :10 &amp; 11</a:t>
            </a:r>
            <a:endParaRPr lang="en-GB" dirty="0"/>
          </a:p>
          <a:p>
            <a:pPr marL="0" indent="0">
              <a:buNone/>
            </a:pPr>
            <a:r>
              <a:rPr lang="en-GB" dirty="0"/>
              <a:t>Gabor solt 2435917 </a:t>
            </a:r>
            <a:r>
              <a:rPr lang="en-GB" b="1" dirty="0"/>
              <a:t>Conclusion : 12</a:t>
            </a:r>
          </a:p>
          <a:p>
            <a:endParaRPr lang="en-GB" dirty="0"/>
          </a:p>
        </p:txBody>
      </p:sp>
    </p:spTree>
    <p:extLst>
      <p:ext uri="{BB962C8B-B14F-4D97-AF65-F5344CB8AC3E}">
        <p14:creationId xmlns:p14="http://schemas.microsoft.com/office/powerpoint/2010/main" val="3994956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579CDB"/>
        </a:solidFill>
        <a:effectLst/>
      </p:bgPr>
    </p:bg>
    <p:spTree>
      <p:nvGrpSpPr>
        <p:cNvPr id="1" name="Shape 310"/>
        <p:cNvGrpSpPr/>
        <p:nvPr/>
      </p:nvGrpSpPr>
      <p:grpSpPr>
        <a:xfrm>
          <a:off x="0" y="0"/>
          <a:ext cx="0" cy="0"/>
          <a:chOff x="0" y="0"/>
          <a:chExt cx="0" cy="0"/>
        </a:xfrm>
      </p:grpSpPr>
      <p:sp>
        <p:nvSpPr>
          <p:cNvPr id="26" name="Title 1">
            <a:extLst>
              <a:ext uri="{FF2B5EF4-FFF2-40B4-BE49-F238E27FC236}">
                <a16:creationId xmlns:a16="http://schemas.microsoft.com/office/drawing/2014/main" id="{153B95E6-0193-49BB-90F3-F1E8E572E102}"/>
              </a:ext>
            </a:extLst>
          </p:cNvPr>
          <p:cNvSpPr>
            <a:spLocks noGrp="1"/>
          </p:cNvSpPr>
          <p:nvPr>
            <p:ph type="title"/>
          </p:nvPr>
        </p:nvSpPr>
        <p:spPr>
          <a:xfrm>
            <a:off x="960000" y="719333"/>
            <a:ext cx="10272000" cy="763600"/>
          </a:xfrm>
        </p:spPr>
        <p:txBody>
          <a:bodyPr/>
          <a:lstStyle/>
          <a:p>
            <a:pPr algn="ctr"/>
            <a:r>
              <a:rPr lang="en-US" sz="5333" b="1" dirty="0">
                <a:latin typeface="Cooper Black" panose="0208090404030B020404" pitchFamily="18" charset="0"/>
              </a:rPr>
              <a:t>Introduction and Purpose</a:t>
            </a:r>
            <a:endParaRPr lang="en-US" sz="2133" b="1" dirty="0">
              <a:latin typeface="Cooper Black" panose="0208090404030B020404" pitchFamily="18" charset="0"/>
            </a:endParaRPr>
          </a:p>
        </p:txBody>
      </p:sp>
      <p:sp>
        <p:nvSpPr>
          <p:cNvPr id="3" name="Rectangle 2">
            <a:extLst>
              <a:ext uri="{FF2B5EF4-FFF2-40B4-BE49-F238E27FC236}">
                <a16:creationId xmlns:a16="http://schemas.microsoft.com/office/drawing/2014/main" id="{7CEB25A0-536B-49DE-9839-74BAEC02F6E9}"/>
              </a:ext>
            </a:extLst>
          </p:cNvPr>
          <p:cNvSpPr/>
          <p:nvPr/>
        </p:nvSpPr>
        <p:spPr>
          <a:xfrm>
            <a:off x="2676606" y="1482934"/>
            <a:ext cx="6838789" cy="707886"/>
          </a:xfrm>
          <a:prstGeom prst="rect">
            <a:avLst/>
          </a:prstGeom>
          <a:solidFill>
            <a:schemeClr val="accent1">
              <a:lumMod val="40000"/>
              <a:lumOff val="60000"/>
            </a:schemeClr>
          </a:solidFill>
        </p:spPr>
        <p:txBody>
          <a:bodyPr wrap="square">
            <a:spAutoFit/>
          </a:bodyPr>
          <a:lstStyle/>
          <a:p>
            <a:pPr algn="ctr"/>
            <a:r>
              <a:rPr lang="en-US" sz="2000" b="1" i="1" dirty="0">
                <a:latin typeface="Times New Roman" panose="02020603050405020304" pitchFamily="18" charset="0"/>
                <a:cs typeface="Times New Roman" panose="02020603050405020304" pitchFamily="18" charset="0"/>
              </a:rPr>
              <a:t>Understanding Communication and Teamwork Issues at Flight Foods Ltd</a:t>
            </a:r>
          </a:p>
        </p:txBody>
      </p:sp>
      <p:sp>
        <p:nvSpPr>
          <p:cNvPr id="4" name="Rectangle 3">
            <a:extLst>
              <a:ext uri="{FF2B5EF4-FFF2-40B4-BE49-F238E27FC236}">
                <a16:creationId xmlns:a16="http://schemas.microsoft.com/office/drawing/2014/main" id="{F07C1F0C-D933-495F-B79E-6C3C2DD9E9BE}"/>
              </a:ext>
            </a:extLst>
          </p:cNvPr>
          <p:cNvSpPr/>
          <p:nvPr/>
        </p:nvSpPr>
        <p:spPr>
          <a:xfrm>
            <a:off x="335536" y="2265234"/>
            <a:ext cx="5050971" cy="3539430"/>
          </a:xfrm>
          <a:prstGeom prst="rect">
            <a:avLst/>
          </a:prstGeom>
        </p:spPr>
        <p:txBody>
          <a:bodyPr wrap="square">
            <a:spAutoFit/>
          </a:bodyPr>
          <a:lstStyle/>
          <a:p>
            <a:pPr marL="380990" indent="-380990" algn="just">
              <a:buFont typeface="Wingdings" panose="05000000000000000000" pitchFamily="2" charset="2"/>
              <a:buChar char="§"/>
            </a:pPr>
            <a:r>
              <a:rPr lang="en-US" sz="1600" dirty="0">
                <a:latin typeface="+mj-lt"/>
                <a:cs typeface="Times New Roman" panose="02020603050405020304" pitchFamily="18" charset="0"/>
              </a:rPr>
              <a:t>Communication and collaboration directed to experiments in operations in Flight Foods Ltd that is a company that provides air lines with ready meals.</a:t>
            </a:r>
          </a:p>
          <a:p>
            <a:pPr marL="380990" indent="-380990" algn="just">
              <a:buFont typeface="Wingdings" panose="05000000000000000000" pitchFamily="2" charset="2"/>
              <a:buChar char="§"/>
            </a:pPr>
            <a:endParaRPr lang="en-US" sz="1600" dirty="0">
              <a:latin typeface="+mj-lt"/>
              <a:cs typeface="Times New Roman" panose="02020603050405020304" pitchFamily="18" charset="0"/>
            </a:endParaRPr>
          </a:p>
          <a:p>
            <a:pPr marL="380990" indent="-380990" algn="just">
              <a:buFont typeface="Wingdings" panose="05000000000000000000" pitchFamily="2" charset="2"/>
              <a:buChar char="§"/>
            </a:pPr>
            <a:r>
              <a:rPr lang="en-US" sz="1600" dirty="0">
                <a:latin typeface="+mj-lt"/>
                <a:cs typeface="Times New Roman" panose="02020603050405020304" pitchFamily="18" charset="0"/>
              </a:rPr>
              <a:t>Effective communication enhances trust, coordination, and teamwork, which increases </a:t>
            </a:r>
            <a:r>
              <a:rPr lang="en-US" sz="1600" dirty="0" err="1">
                <a:latin typeface="+mj-lt"/>
                <a:cs typeface="Times New Roman" panose="02020603050405020304" pitchFamily="18" charset="0"/>
              </a:rPr>
              <a:t>organisational</a:t>
            </a:r>
            <a:r>
              <a:rPr lang="en-US" sz="1600" dirty="0">
                <a:latin typeface="+mj-lt"/>
                <a:cs typeface="Times New Roman" panose="02020603050405020304" pitchFamily="18" charset="0"/>
              </a:rPr>
              <a:t> performance (Konopaske et al., 2023); ineffective communication reduces motivation and productivity (</a:t>
            </a:r>
            <a:r>
              <a:rPr lang="en-US" sz="1600" dirty="0" err="1">
                <a:latin typeface="+mj-lt"/>
                <a:cs typeface="Times New Roman" panose="02020603050405020304" pitchFamily="18" charset="0"/>
              </a:rPr>
              <a:t>Hargie</a:t>
            </a:r>
            <a:r>
              <a:rPr lang="en-US" sz="1600" dirty="0">
                <a:latin typeface="+mj-lt"/>
                <a:cs typeface="Times New Roman" panose="02020603050405020304" pitchFamily="18" charset="0"/>
              </a:rPr>
              <a:t>, 2021).</a:t>
            </a:r>
          </a:p>
          <a:p>
            <a:pPr marL="380990" indent="-380990" algn="just">
              <a:buFont typeface="Wingdings" panose="05000000000000000000" pitchFamily="2" charset="2"/>
              <a:buChar char="§"/>
            </a:pPr>
            <a:endParaRPr lang="en-US" sz="1600" dirty="0">
              <a:latin typeface="+mj-lt"/>
              <a:cs typeface="Times New Roman" panose="02020603050405020304" pitchFamily="18" charset="0"/>
            </a:endParaRPr>
          </a:p>
          <a:p>
            <a:pPr marL="380990" indent="-380990" algn="just">
              <a:buFont typeface="Wingdings" panose="05000000000000000000" pitchFamily="2" charset="2"/>
              <a:buChar char="§"/>
            </a:pPr>
            <a:r>
              <a:rPr lang="en-US" sz="1600" dirty="0">
                <a:latin typeface="+mj-lt"/>
                <a:cs typeface="Times New Roman" panose="02020603050405020304" pitchFamily="18" charset="0"/>
              </a:rPr>
              <a:t>This is well detailed in the case of Flight Foods. Although the company has a seasoned manager, it has still been struggling with recurring problems of food quality due to a lack of internal communication.</a:t>
            </a:r>
          </a:p>
        </p:txBody>
      </p:sp>
      <p:sp>
        <p:nvSpPr>
          <p:cNvPr id="5" name="Rectangle 4">
            <a:extLst>
              <a:ext uri="{FF2B5EF4-FFF2-40B4-BE49-F238E27FC236}">
                <a16:creationId xmlns:a16="http://schemas.microsoft.com/office/drawing/2014/main" id="{ACB536C1-79A7-4054-BC5E-ECEBE0AA85B8}"/>
              </a:ext>
            </a:extLst>
          </p:cNvPr>
          <p:cNvSpPr/>
          <p:nvPr/>
        </p:nvSpPr>
        <p:spPr>
          <a:xfrm>
            <a:off x="5629837" y="2320589"/>
            <a:ext cx="5875724" cy="1077218"/>
          </a:xfrm>
          <a:prstGeom prst="rect">
            <a:avLst/>
          </a:prstGeom>
        </p:spPr>
        <p:txBody>
          <a:bodyPr wrap="square">
            <a:spAutoFit/>
          </a:bodyPr>
          <a:lstStyle/>
          <a:p>
            <a:r>
              <a:rPr lang="en-US" sz="1600" dirty="0">
                <a:latin typeface="+mj-lt"/>
                <a:cs typeface="Times New Roman" panose="02020603050405020304" pitchFamily="18" charset="0"/>
              </a:rPr>
              <a:t>The </a:t>
            </a:r>
            <a:r>
              <a:rPr lang="en-US" sz="1600" b="1" dirty="0">
                <a:latin typeface="+mj-lt"/>
                <a:cs typeface="Times New Roman" panose="02020603050405020304" pitchFamily="18" charset="0"/>
              </a:rPr>
              <a:t>aim</a:t>
            </a:r>
            <a:r>
              <a:rPr lang="en-US" sz="1600" dirty="0">
                <a:latin typeface="+mj-lt"/>
                <a:cs typeface="Times New Roman" panose="02020603050405020304" pitchFamily="18" charset="0"/>
              </a:rPr>
              <a:t> of this presentation is to:</a:t>
            </a:r>
          </a:p>
          <a:p>
            <a:pPr marL="228594" indent="-228594" algn="just">
              <a:buFont typeface="Wingdings" panose="05000000000000000000" pitchFamily="2" charset="2"/>
              <a:buChar char="§"/>
            </a:pPr>
            <a:r>
              <a:rPr lang="en-US" sz="1600" dirty="0">
                <a:latin typeface="+mj-lt"/>
                <a:cs typeface="Times New Roman" panose="02020603050405020304" pitchFamily="18" charset="0"/>
              </a:rPr>
              <a:t>Identify the major communication barriers within Flight Foods Ltd.</a:t>
            </a:r>
          </a:p>
          <a:p>
            <a:pPr marL="228594" indent="-228594" algn="just">
              <a:buFont typeface="Wingdings" panose="05000000000000000000" pitchFamily="2" charset="2"/>
              <a:buChar char="§"/>
            </a:pPr>
            <a:r>
              <a:rPr lang="en-US" sz="1600" dirty="0">
                <a:latin typeface="+mj-lt"/>
                <a:cs typeface="Times New Roman" panose="02020603050405020304" pitchFamily="18" charset="0"/>
              </a:rPr>
              <a:t>Apply key communication theories to explain these barriers.</a:t>
            </a:r>
          </a:p>
          <a:p>
            <a:pPr marL="228594" indent="-228594" algn="just">
              <a:buFont typeface="Wingdings" panose="05000000000000000000" pitchFamily="2" charset="2"/>
              <a:buChar char="§"/>
            </a:pPr>
            <a:r>
              <a:rPr lang="en-US" sz="1600" dirty="0">
                <a:latin typeface="+mj-lt"/>
                <a:cs typeface="Times New Roman" panose="02020603050405020304" pitchFamily="18" charset="0"/>
              </a:rPr>
              <a:t>Suggest strategies to strengthen teamwork and information flow.</a:t>
            </a:r>
          </a:p>
        </p:txBody>
      </p:sp>
      <p:sp>
        <p:nvSpPr>
          <p:cNvPr id="6" name="Rectangle 5">
            <a:extLst>
              <a:ext uri="{FF2B5EF4-FFF2-40B4-BE49-F238E27FC236}">
                <a16:creationId xmlns:a16="http://schemas.microsoft.com/office/drawing/2014/main" id="{0715FB94-59D5-43D2-AAE8-34A60E866904}"/>
              </a:ext>
            </a:extLst>
          </p:cNvPr>
          <p:cNvSpPr/>
          <p:nvPr/>
        </p:nvSpPr>
        <p:spPr>
          <a:xfrm>
            <a:off x="5629837" y="4061889"/>
            <a:ext cx="5768148" cy="1815882"/>
          </a:xfrm>
          <a:prstGeom prst="rect">
            <a:avLst/>
          </a:prstGeom>
        </p:spPr>
        <p:txBody>
          <a:bodyPr wrap="square">
            <a:spAutoFit/>
          </a:bodyPr>
          <a:lstStyle/>
          <a:p>
            <a:r>
              <a:rPr lang="en-US" sz="1600" dirty="0">
                <a:latin typeface="+mj-lt"/>
                <a:cs typeface="Times New Roman" panose="02020603050405020304" pitchFamily="18" charset="0"/>
              </a:rPr>
              <a:t>The analysis draws on </a:t>
            </a:r>
            <a:r>
              <a:rPr lang="en-US" sz="1600" dirty="0" err="1">
                <a:latin typeface="+mj-lt"/>
                <a:cs typeface="Times New Roman" panose="02020603050405020304" pitchFamily="18" charset="0"/>
              </a:rPr>
              <a:t>recognised</a:t>
            </a:r>
            <a:r>
              <a:rPr lang="en-US" sz="1600" dirty="0">
                <a:latin typeface="+mj-lt"/>
                <a:cs typeface="Times New Roman" panose="02020603050405020304" pitchFamily="18" charset="0"/>
              </a:rPr>
              <a:t> models including:</a:t>
            </a:r>
          </a:p>
          <a:p>
            <a:pPr marL="380990" indent="-380990" algn="just">
              <a:buFont typeface="Wingdings" panose="05000000000000000000" pitchFamily="2" charset="2"/>
              <a:buChar char="§"/>
            </a:pPr>
            <a:r>
              <a:rPr lang="en-US" sz="1600" dirty="0">
                <a:latin typeface="+mj-lt"/>
                <a:cs typeface="Times New Roman" panose="02020603050405020304" pitchFamily="18" charset="0"/>
              </a:rPr>
              <a:t>Shannon and Weaver’s (1998) Model of Communication, which highlights how “noise” distorts messages.</a:t>
            </a:r>
          </a:p>
          <a:p>
            <a:pPr marL="380990" indent="-380990" algn="just">
              <a:buFont typeface="Wingdings" panose="05000000000000000000" pitchFamily="2" charset="2"/>
              <a:buChar char="§"/>
            </a:pPr>
            <a:r>
              <a:rPr lang="en-US" sz="1600" dirty="0">
                <a:latin typeface="+mj-lt"/>
                <a:cs typeface="Times New Roman" panose="02020603050405020304" pitchFamily="18" charset="0"/>
              </a:rPr>
              <a:t>Schramm’s (1954) Interactive Model, which </a:t>
            </a:r>
            <a:r>
              <a:rPr lang="en-US" sz="1600" dirty="0" err="1">
                <a:latin typeface="+mj-lt"/>
                <a:cs typeface="Times New Roman" panose="02020603050405020304" pitchFamily="18" charset="0"/>
              </a:rPr>
              <a:t>emphasises</a:t>
            </a:r>
            <a:r>
              <a:rPr lang="en-US" sz="1600" dirty="0">
                <a:latin typeface="+mj-lt"/>
                <a:cs typeface="Times New Roman" panose="02020603050405020304" pitchFamily="18" charset="0"/>
              </a:rPr>
              <a:t> feedback and shared understanding.</a:t>
            </a:r>
          </a:p>
          <a:p>
            <a:pPr marL="380990" indent="-380990" algn="just">
              <a:buFont typeface="Wingdings" panose="05000000000000000000" pitchFamily="2" charset="2"/>
              <a:buChar char="§"/>
            </a:pPr>
            <a:r>
              <a:rPr lang="en-US" sz="1600" dirty="0" err="1">
                <a:latin typeface="+mj-lt"/>
                <a:cs typeface="Times New Roman" panose="02020603050405020304" pitchFamily="18" charset="0"/>
              </a:rPr>
              <a:t>Berlo’s</a:t>
            </a:r>
            <a:r>
              <a:rPr lang="en-US" sz="1600" dirty="0">
                <a:latin typeface="+mj-lt"/>
                <a:cs typeface="Times New Roman" panose="02020603050405020304" pitchFamily="18" charset="0"/>
              </a:rPr>
              <a:t> (1960) SMCR Model, which analyses the relationship between source, message, channel, and receiver.</a:t>
            </a:r>
          </a:p>
        </p:txBody>
      </p:sp>
      <p:cxnSp>
        <p:nvCxnSpPr>
          <p:cNvPr id="10" name="Straight Connector 9">
            <a:extLst>
              <a:ext uri="{FF2B5EF4-FFF2-40B4-BE49-F238E27FC236}">
                <a16:creationId xmlns:a16="http://schemas.microsoft.com/office/drawing/2014/main" id="{F80EF827-F572-4F26-BD50-CFAAB072E639}"/>
              </a:ext>
            </a:extLst>
          </p:cNvPr>
          <p:cNvCxnSpPr/>
          <p:nvPr/>
        </p:nvCxnSpPr>
        <p:spPr>
          <a:xfrm>
            <a:off x="5993547" y="3831772"/>
            <a:ext cx="5050971" cy="0"/>
          </a:xfrm>
          <a:prstGeom prst="line">
            <a:avLst/>
          </a:prstGeom>
          <a:ln/>
        </p:spPr>
        <p:style>
          <a:lnRef idx="3">
            <a:schemeClr val="accent2"/>
          </a:lnRef>
          <a:fillRef idx="0">
            <a:schemeClr val="accent2"/>
          </a:fillRef>
          <a:effectRef idx="2">
            <a:schemeClr val="accent2"/>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579CD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D06B5-2C3A-4F09-9C42-3D6AD1226428}"/>
              </a:ext>
            </a:extLst>
          </p:cNvPr>
          <p:cNvSpPr>
            <a:spLocks noGrp="1"/>
          </p:cNvSpPr>
          <p:nvPr>
            <p:ph type="title"/>
          </p:nvPr>
        </p:nvSpPr>
        <p:spPr>
          <a:xfrm>
            <a:off x="1093350" y="455065"/>
            <a:ext cx="10272000" cy="763600"/>
          </a:xfrm>
        </p:spPr>
        <p:txBody>
          <a:bodyPr/>
          <a:lstStyle/>
          <a:p>
            <a:pPr algn="ctr"/>
            <a:r>
              <a:rPr lang="en-US" sz="3600" b="1" dirty="0">
                <a:latin typeface="Cooper Black" panose="0208090404030B020404" pitchFamily="18" charset="0"/>
              </a:rPr>
              <a:t>Company Background and Workforce Context</a:t>
            </a:r>
          </a:p>
        </p:txBody>
      </p:sp>
      <p:sp>
        <p:nvSpPr>
          <p:cNvPr id="3" name="Rectangle 2">
            <a:extLst>
              <a:ext uri="{FF2B5EF4-FFF2-40B4-BE49-F238E27FC236}">
                <a16:creationId xmlns:a16="http://schemas.microsoft.com/office/drawing/2014/main" id="{643E86E0-3B8B-440B-91F5-8E134085CEDF}"/>
              </a:ext>
            </a:extLst>
          </p:cNvPr>
          <p:cNvSpPr/>
          <p:nvPr/>
        </p:nvSpPr>
        <p:spPr>
          <a:xfrm>
            <a:off x="2864294" y="1554707"/>
            <a:ext cx="6932154" cy="461665"/>
          </a:xfrm>
          <a:prstGeom prst="rect">
            <a:avLst/>
          </a:prstGeom>
          <a:solidFill>
            <a:schemeClr val="accent1">
              <a:lumMod val="40000"/>
              <a:lumOff val="60000"/>
            </a:schemeClr>
          </a:solidFill>
        </p:spPr>
        <p:txBody>
          <a:bodyPr wrap="none">
            <a:spAutoFit/>
          </a:bodyPr>
          <a:lstStyle/>
          <a:p>
            <a:r>
              <a:rPr lang="en-US" sz="2400" b="1" i="1" dirty="0">
                <a:latin typeface="Times New Roman" panose="02020603050405020304" pitchFamily="18" charset="0"/>
                <a:cs typeface="Times New Roman" panose="02020603050405020304" pitchFamily="18" charset="0"/>
              </a:rPr>
              <a:t>Profile of Flight Foods Ltd and Workplace Dynamics</a:t>
            </a:r>
          </a:p>
        </p:txBody>
      </p:sp>
      <p:sp>
        <p:nvSpPr>
          <p:cNvPr id="4" name="Rectangle 3">
            <a:extLst>
              <a:ext uri="{FF2B5EF4-FFF2-40B4-BE49-F238E27FC236}">
                <a16:creationId xmlns:a16="http://schemas.microsoft.com/office/drawing/2014/main" id="{72411C2D-409C-4D66-9E32-46BC9A3288AE}"/>
              </a:ext>
            </a:extLst>
          </p:cNvPr>
          <p:cNvSpPr/>
          <p:nvPr/>
        </p:nvSpPr>
        <p:spPr>
          <a:xfrm>
            <a:off x="696686" y="2207153"/>
            <a:ext cx="6854159" cy="3539430"/>
          </a:xfrm>
          <a:prstGeom prst="rect">
            <a:avLst/>
          </a:prstGeom>
        </p:spPr>
        <p:txBody>
          <a:bodyPr wrap="square">
            <a:spAutoFit/>
          </a:bodyPr>
          <a:lstStyle/>
          <a:p>
            <a:pPr marL="380990" indent="-380990" algn="just">
              <a:buFont typeface="Wingdings" panose="05000000000000000000" pitchFamily="2" charset="2"/>
              <a:buChar char="§"/>
            </a:pPr>
            <a:r>
              <a:rPr lang="en-US" sz="1600" dirty="0">
                <a:latin typeface="+mj-lt"/>
                <a:cs typeface="Times New Roman" panose="02020603050405020304" pitchFamily="18" charset="0"/>
              </a:rPr>
              <a:t>Flight Foods Ltd is a medium sized business that manufactures pre prepared meals to airline clients, and has approximately forty employees aged 16-60 years of the five cultural backgrounds.</a:t>
            </a:r>
          </a:p>
          <a:p>
            <a:pPr marL="380990" indent="-380990" algn="just">
              <a:buFont typeface="Wingdings" panose="05000000000000000000" pitchFamily="2" charset="2"/>
              <a:buChar char="§"/>
            </a:pPr>
            <a:r>
              <a:rPr lang="en-US" sz="1600" dirty="0">
                <a:latin typeface="+mj-lt"/>
                <a:cs typeface="Times New Roman" panose="02020603050405020304" pitchFamily="18" charset="0"/>
              </a:rPr>
              <a:t>The majority of the workers are immigrants having few English skills and this poses significant challenges to both verbal and written communication.</a:t>
            </a:r>
          </a:p>
          <a:p>
            <a:pPr marL="380990" indent="-380990" algn="just">
              <a:buFont typeface="Wingdings" panose="05000000000000000000" pitchFamily="2" charset="2"/>
              <a:buChar char="§"/>
            </a:pPr>
            <a:r>
              <a:rPr lang="en-US" sz="1600" dirty="0">
                <a:latin typeface="+mj-lt"/>
                <a:cs typeface="Times New Roman" panose="02020603050405020304" pitchFamily="18" charset="0"/>
              </a:rPr>
              <a:t>Gary is an English production floor manager who is qualified in Food Hygiene and Safety, possesses poor communication skills in giving instructions.</a:t>
            </a:r>
          </a:p>
          <a:p>
            <a:pPr marL="380990" indent="-380990" algn="just">
              <a:buFont typeface="Wingdings" panose="05000000000000000000" pitchFamily="2" charset="2"/>
              <a:buChar char="§"/>
            </a:pPr>
            <a:r>
              <a:rPr lang="en-US" sz="1600" dirty="0">
                <a:latin typeface="+mj-lt"/>
                <a:cs typeface="Times New Roman" panose="02020603050405020304" pitchFamily="18" charset="0"/>
              </a:rPr>
              <a:t>The cultural diversity can be an improvement in performance and also disadvantageous to the communication in cases where the norms are not similar (Hofstede, 2001).</a:t>
            </a:r>
          </a:p>
          <a:p>
            <a:pPr marL="380990" indent="-380990" algn="just">
              <a:buFont typeface="Wingdings" panose="05000000000000000000" pitchFamily="2" charset="2"/>
              <a:buChar char="§"/>
            </a:pPr>
            <a:r>
              <a:rPr lang="en-US" sz="1600" dirty="0">
                <a:latin typeface="+mj-lt"/>
                <a:cs typeface="Times New Roman" panose="02020603050405020304" pitchFamily="18" charset="0"/>
              </a:rPr>
              <a:t>Gary makes use of signage like Wash your hands, but most workers do not understand it, so there is a lack of feedback and engagement.</a:t>
            </a:r>
          </a:p>
          <a:p>
            <a:pPr marL="380990" indent="-380990" algn="just">
              <a:buFont typeface="Wingdings" panose="05000000000000000000" pitchFamily="2" charset="2"/>
              <a:buChar char="§"/>
            </a:pPr>
            <a:r>
              <a:rPr lang="en-US" sz="1600" dirty="0">
                <a:latin typeface="+mj-lt"/>
                <a:cs typeface="Times New Roman" panose="02020603050405020304" pitchFamily="18" charset="0"/>
              </a:rPr>
              <a:t>The issue of hygiene and quality complaints indicate that communication failure directly influences the performance of </a:t>
            </a:r>
            <a:r>
              <a:rPr lang="en-US" sz="1600" dirty="0" err="1">
                <a:latin typeface="+mj-lt"/>
                <a:cs typeface="Times New Roman" panose="02020603050405020304" pitchFamily="18" charset="0"/>
              </a:rPr>
              <a:t>organisations</a:t>
            </a:r>
            <a:r>
              <a:rPr lang="en-US" sz="1600" dirty="0">
                <a:latin typeface="+mj-lt"/>
                <a:cs typeface="Times New Roman" panose="02020603050405020304" pitchFamily="18" charset="0"/>
              </a:rPr>
              <a:t> .</a:t>
            </a:r>
          </a:p>
        </p:txBody>
      </p:sp>
      <p:pic>
        <p:nvPicPr>
          <p:cNvPr id="5" name="Picture 4">
            <a:extLst>
              <a:ext uri="{FF2B5EF4-FFF2-40B4-BE49-F238E27FC236}">
                <a16:creationId xmlns:a16="http://schemas.microsoft.com/office/drawing/2014/main" id="{961FE4A6-14A9-4300-89DF-C57FB8644261}"/>
              </a:ext>
            </a:extLst>
          </p:cNvPr>
          <p:cNvPicPr>
            <a:picLocks noChangeAspect="1"/>
          </p:cNvPicPr>
          <p:nvPr/>
        </p:nvPicPr>
        <p:blipFill>
          <a:blip r:embed="rId3"/>
          <a:stretch>
            <a:fillRect/>
          </a:stretch>
        </p:blipFill>
        <p:spPr>
          <a:xfrm>
            <a:off x="8023776" y="2352414"/>
            <a:ext cx="3869465" cy="3917391"/>
          </a:xfrm>
          <a:prstGeom prst="rect">
            <a:avLst/>
          </a:prstGeom>
        </p:spPr>
      </p:pic>
    </p:spTree>
    <p:extLst>
      <p:ext uri="{BB962C8B-B14F-4D97-AF65-F5344CB8AC3E}">
        <p14:creationId xmlns:p14="http://schemas.microsoft.com/office/powerpoint/2010/main" val="1349309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ED4551"/>
            </a:gs>
            <a:gs pos="1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47F55-8550-4B18-8D33-E6341351793F}"/>
              </a:ext>
            </a:extLst>
          </p:cNvPr>
          <p:cNvSpPr>
            <a:spLocks noGrp="1"/>
          </p:cNvSpPr>
          <p:nvPr>
            <p:ph type="title"/>
          </p:nvPr>
        </p:nvSpPr>
        <p:spPr/>
        <p:txBody>
          <a:bodyPr/>
          <a:lstStyle/>
          <a:p>
            <a:pPr algn="ctr"/>
            <a:r>
              <a:rPr lang="en-US" dirty="0">
                <a:latin typeface="Cooper Black" panose="0208090404030B020404" pitchFamily="18" charset="0"/>
              </a:rPr>
              <a:t>Key Issues and Presentation Overview</a:t>
            </a:r>
          </a:p>
        </p:txBody>
      </p:sp>
      <p:sp>
        <p:nvSpPr>
          <p:cNvPr id="4" name="Rectangle 3">
            <a:extLst>
              <a:ext uri="{FF2B5EF4-FFF2-40B4-BE49-F238E27FC236}">
                <a16:creationId xmlns:a16="http://schemas.microsoft.com/office/drawing/2014/main" id="{9342E131-D53A-40CC-B4A4-57C4CFAB8F78}"/>
              </a:ext>
            </a:extLst>
          </p:cNvPr>
          <p:cNvSpPr/>
          <p:nvPr/>
        </p:nvSpPr>
        <p:spPr>
          <a:xfrm>
            <a:off x="1208954" y="1879540"/>
            <a:ext cx="9927772" cy="4110741"/>
          </a:xfrm>
          <a:prstGeom prst="rect">
            <a:avLst/>
          </a:prstGeom>
        </p:spPr>
        <p:txBody>
          <a:bodyPr wrap="square">
            <a:spAutoFit/>
          </a:bodyPr>
          <a:lstStyle/>
          <a:p>
            <a:pPr marL="380990" indent="-380990" algn="just">
              <a:lnSpc>
                <a:spcPct val="150000"/>
              </a:lnSpc>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The cause of the problem is that Flight Foods Ltd has a significant communication gap between the management and employees, which leads to poor teamwork and quality of the product.</a:t>
            </a:r>
          </a:p>
          <a:p>
            <a:pPr marL="380990" indent="-380990" algn="just">
              <a:lnSpc>
                <a:spcPct val="150000"/>
              </a:lnSpc>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The main obstacles are differences in language, misunderstandings in cultures, absence of systematic training, excessive dependence on written messages, and inadequate managerial communication.</a:t>
            </a:r>
          </a:p>
          <a:p>
            <a:pPr marL="380990" indent="-380990" algn="just">
              <a:lnSpc>
                <a:spcPct val="150000"/>
              </a:lnSpc>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These difficulties lead to misunderstandings, mistakes, and a decline in the job morale, as well as performance and consumer satisfaction.</a:t>
            </a:r>
          </a:p>
          <a:p>
            <a:pPr marL="380990" indent="-380990" algn="just">
              <a:lnSpc>
                <a:spcPct val="150000"/>
              </a:lnSpc>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Each of the barriers will be discussed in the presentation, with the most important communication models being used to answer how a message gets distorted and feedback is lost.</a:t>
            </a:r>
          </a:p>
          <a:p>
            <a:pPr marL="380990" indent="-380990" algn="just">
              <a:lnSpc>
                <a:spcPct val="150000"/>
              </a:lnSpc>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It will also suggest viable solutions to enhance transparency, feedback, and inter-teamwork.</a:t>
            </a:r>
          </a:p>
          <a:p>
            <a:pPr marL="380990" indent="-380990" algn="just">
              <a:lnSpc>
                <a:spcPct val="150000"/>
              </a:lnSpc>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Lastly, the presentation will also end by demonstrating how effective communication can enhance teamwork, </a:t>
            </a:r>
            <a:r>
              <a:rPr lang="en-US" sz="1600" dirty="0" err="1">
                <a:latin typeface="Times New Roman" panose="02020603050405020304" pitchFamily="18" charset="0"/>
                <a:cs typeface="Times New Roman" panose="02020603050405020304" pitchFamily="18" charset="0"/>
              </a:rPr>
              <a:t>organisational</a:t>
            </a:r>
            <a:r>
              <a:rPr lang="en-US" sz="1600" dirty="0">
                <a:latin typeface="Times New Roman" panose="02020603050405020304" pitchFamily="18" charset="0"/>
                <a:cs typeface="Times New Roman" panose="02020603050405020304" pitchFamily="18" charset="0"/>
              </a:rPr>
              <a:t> performance, and employee engagement.</a:t>
            </a:r>
          </a:p>
        </p:txBody>
      </p:sp>
    </p:spTree>
    <p:extLst>
      <p:ext uri="{BB962C8B-B14F-4D97-AF65-F5344CB8AC3E}">
        <p14:creationId xmlns:p14="http://schemas.microsoft.com/office/powerpoint/2010/main" val="2008221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579CDB"/>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F9CECD88-3BC3-B851-E5F2-FC9D4847B6F2}"/>
              </a:ext>
            </a:extLst>
          </p:cNvPr>
          <p:cNvGraphicFramePr>
            <a:graphicFrameLocks noGrp="1"/>
          </p:cNvGraphicFramePr>
          <p:nvPr>
            <p:extLst>
              <p:ext uri="{D42A27DB-BD31-4B8C-83A1-F6EECF244321}">
                <p14:modId xmlns:p14="http://schemas.microsoft.com/office/powerpoint/2010/main" val="231132422"/>
              </p:ext>
            </p:extLst>
          </p:nvPr>
        </p:nvGraphicFramePr>
        <p:xfrm>
          <a:off x="2386361" y="1224953"/>
          <a:ext cx="9188605" cy="5421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8B3C5A9D-173B-9A3C-B8C6-BE7C781230EA}"/>
              </a:ext>
            </a:extLst>
          </p:cNvPr>
          <p:cNvSpPr txBox="1"/>
          <p:nvPr/>
        </p:nvSpPr>
        <p:spPr>
          <a:xfrm>
            <a:off x="310960" y="377460"/>
            <a:ext cx="9894312" cy="646331"/>
          </a:xfrm>
          <a:prstGeom prst="rect">
            <a:avLst/>
          </a:prstGeom>
          <a:noFill/>
        </p:spPr>
        <p:txBody>
          <a:bodyPr wrap="none" rtlCol="0">
            <a:spAutoFit/>
          </a:bodyPr>
          <a:lstStyle/>
          <a:p>
            <a:r>
              <a:rPr lang="en-GB" sz="3600" b="1" dirty="0"/>
              <a:t>Key communication Barriers at Flight Food LTD</a:t>
            </a:r>
          </a:p>
        </p:txBody>
      </p:sp>
    </p:spTree>
    <p:extLst>
      <p:ext uri="{BB962C8B-B14F-4D97-AF65-F5344CB8AC3E}">
        <p14:creationId xmlns:p14="http://schemas.microsoft.com/office/powerpoint/2010/main" val="961333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579CDB"/>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0FE808E-05B2-FE99-30E7-F65B02A20CAC}"/>
              </a:ext>
            </a:extLst>
          </p:cNvPr>
          <p:cNvPicPr>
            <a:picLocks noChangeAspect="1"/>
          </p:cNvPicPr>
          <p:nvPr/>
        </p:nvPicPr>
        <p:blipFill>
          <a:blip r:embed="rId2"/>
          <a:stretch>
            <a:fillRect/>
          </a:stretch>
        </p:blipFill>
        <p:spPr>
          <a:xfrm>
            <a:off x="589697" y="401613"/>
            <a:ext cx="11012606" cy="6054774"/>
          </a:xfrm>
          <a:prstGeom prst="rect">
            <a:avLst/>
          </a:prstGeom>
        </p:spPr>
      </p:pic>
    </p:spTree>
    <p:extLst>
      <p:ext uri="{BB962C8B-B14F-4D97-AF65-F5344CB8AC3E}">
        <p14:creationId xmlns:p14="http://schemas.microsoft.com/office/powerpoint/2010/main" val="3651375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579CDB"/>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E520B0-5992-4C7B-9088-8FA4288CB09D}"/>
              </a:ext>
            </a:extLst>
          </p:cNvPr>
          <p:cNvPicPr>
            <a:picLocks noChangeAspect="1"/>
          </p:cNvPicPr>
          <p:nvPr/>
        </p:nvPicPr>
        <p:blipFill>
          <a:blip r:embed="rId2"/>
          <a:stretch>
            <a:fillRect/>
          </a:stretch>
        </p:blipFill>
        <p:spPr>
          <a:xfrm>
            <a:off x="176212" y="676275"/>
            <a:ext cx="11839575" cy="5505450"/>
          </a:xfrm>
          <a:prstGeom prst="rect">
            <a:avLst/>
          </a:prstGeom>
        </p:spPr>
      </p:pic>
    </p:spTree>
    <p:extLst>
      <p:ext uri="{BB962C8B-B14F-4D97-AF65-F5344CB8AC3E}">
        <p14:creationId xmlns:p14="http://schemas.microsoft.com/office/powerpoint/2010/main" val="2470349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579CDB"/>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85F0F13-1F7B-2E78-0877-5204ED57FE88}"/>
              </a:ext>
            </a:extLst>
          </p:cNvPr>
          <p:cNvPicPr>
            <a:picLocks noChangeAspect="1"/>
          </p:cNvPicPr>
          <p:nvPr/>
        </p:nvPicPr>
        <p:blipFill>
          <a:blip r:embed="rId2"/>
          <a:stretch>
            <a:fillRect/>
          </a:stretch>
        </p:blipFill>
        <p:spPr>
          <a:xfrm>
            <a:off x="426939" y="1628775"/>
            <a:ext cx="10944225" cy="3600450"/>
          </a:xfrm>
          <a:prstGeom prst="rect">
            <a:avLst/>
          </a:prstGeom>
        </p:spPr>
      </p:pic>
    </p:spTree>
    <p:extLst>
      <p:ext uri="{BB962C8B-B14F-4D97-AF65-F5344CB8AC3E}">
        <p14:creationId xmlns:p14="http://schemas.microsoft.com/office/powerpoint/2010/main" val="28335689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ABDF4-887E-622E-AF9F-99539C04251E}"/>
              </a:ext>
            </a:extLst>
          </p:cNvPr>
          <p:cNvSpPr>
            <a:spLocks noGrp="1"/>
          </p:cNvSpPr>
          <p:nvPr>
            <p:ph type="title"/>
          </p:nvPr>
        </p:nvSpPr>
        <p:spPr>
          <a:xfrm>
            <a:off x="2555460" y="69735"/>
            <a:ext cx="8098795" cy="745881"/>
          </a:xfrm>
        </p:spPr>
        <p:txBody>
          <a:bodyPr>
            <a:normAutofit/>
          </a:bodyPr>
          <a:lstStyle/>
          <a:p>
            <a:r>
              <a:rPr lang="en-GB" sz="3200" b="1" dirty="0"/>
              <a:t>SOLUTIONS TO OVERCOME BARRIERS</a:t>
            </a:r>
          </a:p>
        </p:txBody>
      </p:sp>
      <p:sp>
        <p:nvSpPr>
          <p:cNvPr id="7" name="TextBox 6">
            <a:extLst>
              <a:ext uri="{FF2B5EF4-FFF2-40B4-BE49-F238E27FC236}">
                <a16:creationId xmlns:a16="http://schemas.microsoft.com/office/drawing/2014/main" id="{DBF03A53-782F-98AD-EE46-86E34D618084}"/>
              </a:ext>
            </a:extLst>
          </p:cNvPr>
          <p:cNvSpPr txBox="1"/>
          <p:nvPr/>
        </p:nvSpPr>
        <p:spPr>
          <a:xfrm>
            <a:off x="419098" y="1193183"/>
            <a:ext cx="1352550" cy="369332"/>
          </a:xfrm>
          <a:prstGeom prst="rect">
            <a:avLst/>
          </a:prstGeom>
          <a:solidFill>
            <a:schemeClr val="accent2">
              <a:lumMod val="60000"/>
              <a:lumOff val="40000"/>
            </a:schemeClr>
          </a:solidFill>
        </p:spPr>
        <p:txBody>
          <a:bodyPr wrap="square" rtlCol="0">
            <a:spAutoFit/>
          </a:bodyPr>
          <a:lstStyle/>
          <a:p>
            <a:r>
              <a:rPr lang="en-GB" b="1" dirty="0"/>
              <a:t>Gary</a:t>
            </a:r>
          </a:p>
        </p:txBody>
      </p:sp>
      <p:sp>
        <p:nvSpPr>
          <p:cNvPr id="8" name="TextBox 7">
            <a:extLst>
              <a:ext uri="{FF2B5EF4-FFF2-40B4-BE49-F238E27FC236}">
                <a16:creationId xmlns:a16="http://schemas.microsoft.com/office/drawing/2014/main" id="{F186D132-DADE-07E1-FDA3-D7E4DAD2C322}"/>
              </a:ext>
            </a:extLst>
          </p:cNvPr>
          <p:cNvSpPr txBox="1"/>
          <p:nvPr/>
        </p:nvSpPr>
        <p:spPr>
          <a:xfrm>
            <a:off x="439159" y="2591303"/>
            <a:ext cx="2639986" cy="1200329"/>
          </a:xfrm>
          <a:prstGeom prst="rect">
            <a:avLst/>
          </a:prstGeom>
          <a:solidFill>
            <a:schemeClr val="accent2">
              <a:lumMod val="60000"/>
              <a:lumOff val="40000"/>
            </a:schemeClr>
          </a:solidFill>
        </p:spPr>
        <p:txBody>
          <a:bodyPr wrap="square" rtlCol="0">
            <a:spAutoFit/>
          </a:bodyPr>
          <a:lstStyle/>
          <a:p>
            <a:r>
              <a:rPr lang="en-GB" dirty="0"/>
              <a:t>Gary not having a negative view regarding the setting as a mad house.</a:t>
            </a:r>
          </a:p>
        </p:txBody>
      </p:sp>
      <p:sp>
        <p:nvSpPr>
          <p:cNvPr id="9" name="TextBox 8">
            <a:extLst>
              <a:ext uri="{FF2B5EF4-FFF2-40B4-BE49-F238E27FC236}">
                <a16:creationId xmlns:a16="http://schemas.microsoft.com/office/drawing/2014/main" id="{E8838924-787D-728C-012E-82230323D715}"/>
              </a:ext>
            </a:extLst>
          </p:cNvPr>
          <p:cNvSpPr txBox="1"/>
          <p:nvPr/>
        </p:nvSpPr>
        <p:spPr>
          <a:xfrm>
            <a:off x="384245" y="1621623"/>
            <a:ext cx="2844605" cy="923330"/>
          </a:xfrm>
          <a:prstGeom prst="rect">
            <a:avLst/>
          </a:prstGeom>
          <a:solidFill>
            <a:schemeClr val="accent2">
              <a:lumMod val="60000"/>
              <a:lumOff val="40000"/>
            </a:schemeClr>
          </a:solidFill>
        </p:spPr>
        <p:txBody>
          <a:bodyPr wrap="square" rtlCol="0">
            <a:spAutoFit/>
          </a:bodyPr>
          <a:lstStyle/>
          <a:p>
            <a:r>
              <a:rPr lang="en-GB" dirty="0"/>
              <a:t>clearly communicating understanding the language barriers.  </a:t>
            </a:r>
          </a:p>
        </p:txBody>
      </p:sp>
      <p:sp>
        <p:nvSpPr>
          <p:cNvPr id="10" name="TextBox 9">
            <a:extLst>
              <a:ext uri="{FF2B5EF4-FFF2-40B4-BE49-F238E27FC236}">
                <a16:creationId xmlns:a16="http://schemas.microsoft.com/office/drawing/2014/main" id="{2EC3D181-49D8-B8F0-847C-CF5B4D42BA61}"/>
              </a:ext>
            </a:extLst>
          </p:cNvPr>
          <p:cNvSpPr txBox="1"/>
          <p:nvPr/>
        </p:nvSpPr>
        <p:spPr>
          <a:xfrm>
            <a:off x="460018" y="3866305"/>
            <a:ext cx="2768832" cy="923330"/>
          </a:xfrm>
          <a:prstGeom prst="rect">
            <a:avLst/>
          </a:prstGeom>
          <a:solidFill>
            <a:schemeClr val="accent2">
              <a:lumMod val="60000"/>
              <a:lumOff val="40000"/>
            </a:schemeClr>
          </a:solidFill>
        </p:spPr>
        <p:txBody>
          <a:bodyPr wrap="square" rtlCol="0">
            <a:spAutoFit/>
          </a:bodyPr>
          <a:lstStyle/>
          <a:p>
            <a:r>
              <a:rPr lang="en-GB" dirty="0"/>
              <a:t> knowing exactly what training is needed and how to do it effectively</a:t>
            </a:r>
          </a:p>
        </p:txBody>
      </p:sp>
      <p:sp>
        <p:nvSpPr>
          <p:cNvPr id="11" name="TextBox 10">
            <a:extLst>
              <a:ext uri="{FF2B5EF4-FFF2-40B4-BE49-F238E27FC236}">
                <a16:creationId xmlns:a16="http://schemas.microsoft.com/office/drawing/2014/main" id="{9AB089AD-28BC-07E6-5951-FA7660169C08}"/>
              </a:ext>
            </a:extLst>
          </p:cNvPr>
          <p:cNvSpPr txBox="1"/>
          <p:nvPr/>
        </p:nvSpPr>
        <p:spPr>
          <a:xfrm>
            <a:off x="460018" y="4856818"/>
            <a:ext cx="4479262" cy="369332"/>
          </a:xfrm>
          <a:prstGeom prst="rect">
            <a:avLst/>
          </a:prstGeom>
          <a:solidFill>
            <a:schemeClr val="accent2">
              <a:lumMod val="60000"/>
              <a:lumOff val="40000"/>
            </a:schemeClr>
          </a:solidFill>
        </p:spPr>
        <p:txBody>
          <a:bodyPr wrap="square" rtlCol="0">
            <a:spAutoFit/>
          </a:bodyPr>
          <a:lstStyle/>
          <a:p>
            <a:r>
              <a:rPr lang="en-GB" dirty="0"/>
              <a:t>Understanding cultural differences in staff</a:t>
            </a:r>
          </a:p>
        </p:txBody>
      </p:sp>
      <p:sp>
        <p:nvSpPr>
          <p:cNvPr id="12" name="TextBox 11">
            <a:extLst>
              <a:ext uri="{FF2B5EF4-FFF2-40B4-BE49-F238E27FC236}">
                <a16:creationId xmlns:a16="http://schemas.microsoft.com/office/drawing/2014/main" id="{72AB2B23-284D-E918-7B36-CE08B0C5A943}"/>
              </a:ext>
            </a:extLst>
          </p:cNvPr>
          <p:cNvSpPr txBox="1"/>
          <p:nvPr/>
        </p:nvSpPr>
        <p:spPr>
          <a:xfrm>
            <a:off x="3586729" y="1158015"/>
            <a:ext cx="2110499" cy="369332"/>
          </a:xfrm>
          <a:prstGeom prst="rect">
            <a:avLst/>
          </a:prstGeom>
          <a:solidFill>
            <a:srgbClr val="92D050"/>
          </a:solidFill>
        </p:spPr>
        <p:txBody>
          <a:bodyPr wrap="square" rtlCol="0">
            <a:spAutoFit/>
          </a:bodyPr>
          <a:lstStyle/>
          <a:p>
            <a:r>
              <a:rPr lang="en-GB" b="1" dirty="0"/>
              <a:t>Health and safety </a:t>
            </a:r>
          </a:p>
        </p:txBody>
      </p:sp>
      <p:sp>
        <p:nvSpPr>
          <p:cNvPr id="13" name="TextBox 12">
            <a:extLst>
              <a:ext uri="{FF2B5EF4-FFF2-40B4-BE49-F238E27FC236}">
                <a16:creationId xmlns:a16="http://schemas.microsoft.com/office/drawing/2014/main" id="{9FCBBEC3-075C-B4D3-86D6-7B7D215CC33C}"/>
              </a:ext>
            </a:extLst>
          </p:cNvPr>
          <p:cNvSpPr txBox="1"/>
          <p:nvPr/>
        </p:nvSpPr>
        <p:spPr>
          <a:xfrm>
            <a:off x="460017" y="5295485"/>
            <a:ext cx="4258939" cy="369332"/>
          </a:xfrm>
          <a:prstGeom prst="rect">
            <a:avLst/>
          </a:prstGeom>
          <a:solidFill>
            <a:schemeClr val="accent2">
              <a:lumMod val="60000"/>
              <a:lumOff val="40000"/>
            </a:schemeClr>
          </a:solidFill>
        </p:spPr>
        <p:txBody>
          <a:bodyPr wrap="square" rtlCol="0">
            <a:spAutoFit/>
          </a:bodyPr>
          <a:lstStyle/>
          <a:p>
            <a:r>
              <a:rPr lang="en-GB"/>
              <a:t>Respecting background differences </a:t>
            </a:r>
            <a:endParaRPr lang="en-GB" dirty="0"/>
          </a:p>
        </p:txBody>
      </p:sp>
      <p:sp>
        <p:nvSpPr>
          <p:cNvPr id="14" name="TextBox 13">
            <a:extLst>
              <a:ext uri="{FF2B5EF4-FFF2-40B4-BE49-F238E27FC236}">
                <a16:creationId xmlns:a16="http://schemas.microsoft.com/office/drawing/2014/main" id="{813ABED1-5DAD-987D-1FA5-94926FACAD4E}"/>
              </a:ext>
            </a:extLst>
          </p:cNvPr>
          <p:cNvSpPr txBox="1"/>
          <p:nvPr/>
        </p:nvSpPr>
        <p:spPr>
          <a:xfrm>
            <a:off x="3586730" y="1579375"/>
            <a:ext cx="2341650" cy="646331"/>
          </a:xfrm>
          <a:prstGeom prst="rect">
            <a:avLst/>
          </a:prstGeom>
          <a:solidFill>
            <a:srgbClr val="92D050"/>
          </a:solidFill>
        </p:spPr>
        <p:txBody>
          <a:bodyPr wrap="square" rtlCol="0">
            <a:spAutoFit/>
          </a:bodyPr>
          <a:lstStyle/>
          <a:p>
            <a:r>
              <a:rPr lang="en-GB" dirty="0"/>
              <a:t>Regular training that is simple  </a:t>
            </a:r>
          </a:p>
        </p:txBody>
      </p:sp>
      <p:sp>
        <p:nvSpPr>
          <p:cNvPr id="15" name="TextBox 14">
            <a:extLst>
              <a:ext uri="{FF2B5EF4-FFF2-40B4-BE49-F238E27FC236}">
                <a16:creationId xmlns:a16="http://schemas.microsoft.com/office/drawing/2014/main" id="{92F009B0-5BB2-C1A3-30B3-CE2641C7E64E}"/>
              </a:ext>
            </a:extLst>
          </p:cNvPr>
          <p:cNvSpPr txBox="1"/>
          <p:nvPr/>
        </p:nvSpPr>
        <p:spPr>
          <a:xfrm>
            <a:off x="3598904" y="4100307"/>
            <a:ext cx="2497096" cy="646331"/>
          </a:xfrm>
          <a:prstGeom prst="rect">
            <a:avLst/>
          </a:prstGeom>
          <a:solidFill>
            <a:srgbClr val="92D050"/>
          </a:solidFill>
        </p:spPr>
        <p:txBody>
          <a:bodyPr wrap="square" rtlCol="0">
            <a:spAutoFit/>
          </a:bodyPr>
          <a:lstStyle/>
          <a:p>
            <a:r>
              <a:rPr lang="en-GB" dirty="0"/>
              <a:t>Training with Q</a:t>
            </a:r>
          </a:p>
          <a:p>
            <a:r>
              <a:rPr lang="en-GB" dirty="0"/>
              <a:t>&amp; A</a:t>
            </a:r>
          </a:p>
        </p:txBody>
      </p:sp>
      <p:sp>
        <p:nvSpPr>
          <p:cNvPr id="16" name="TextBox 15">
            <a:extLst>
              <a:ext uri="{FF2B5EF4-FFF2-40B4-BE49-F238E27FC236}">
                <a16:creationId xmlns:a16="http://schemas.microsoft.com/office/drawing/2014/main" id="{84BEB337-1232-0E41-3BC9-E92A1E01CFB1}"/>
              </a:ext>
            </a:extLst>
          </p:cNvPr>
          <p:cNvSpPr txBox="1"/>
          <p:nvPr/>
        </p:nvSpPr>
        <p:spPr>
          <a:xfrm>
            <a:off x="3580899" y="3384396"/>
            <a:ext cx="2327203" cy="646331"/>
          </a:xfrm>
          <a:prstGeom prst="rect">
            <a:avLst/>
          </a:prstGeom>
          <a:solidFill>
            <a:srgbClr val="92D050"/>
          </a:solidFill>
        </p:spPr>
        <p:txBody>
          <a:bodyPr wrap="square" rtlCol="0">
            <a:spAutoFit/>
          </a:bodyPr>
          <a:lstStyle/>
          <a:p>
            <a:r>
              <a:rPr lang="en-GB" dirty="0"/>
              <a:t>Keeping  professional at all times </a:t>
            </a:r>
          </a:p>
        </p:txBody>
      </p:sp>
      <p:sp>
        <p:nvSpPr>
          <p:cNvPr id="17" name="TextBox 16">
            <a:extLst>
              <a:ext uri="{FF2B5EF4-FFF2-40B4-BE49-F238E27FC236}">
                <a16:creationId xmlns:a16="http://schemas.microsoft.com/office/drawing/2014/main" id="{9415FCF9-58F9-0C79-0E2D-B714A36FE785}"/>
              </a:ext>
            </a:extLst>
          </p:cNvPr>
          <p:cNvSpPr txBox="1"/>
          <p:nvPr/>
        </p:nvSpPr>
        <p:spPr>
          <a:xfrm>
            <a:off x="3566452" y="2384074"/>
            <a:ext cx="2341650" cy="923330"/>
          </a:xfrm>
          <a:prstGeom prst="rect">
            <a:avLst/>
          </a:prstGeom>
          <a:solidFill>
            <a:srgbClr val="92D050"/>
          </a:solidFill>
        </p:spPr>
        <p:txBody>
          <a:bodyPr wrap="square" rtlCol="0">
            <a:spAutoFit/>
          </a:bodyPr>
          <a:lstStyle/>
          <a:p>
            <a:r>
              <a:rPr lang="en-GB" dirty="0"/>
              <a:t>Focus less on words more on demonstration</a:t>
            </a:r>
          </a:p>
        </p:txBody>
      </p:sp>
      <p:sp>
        <p:nvSpPr>
          <p:cNvPr id="19" name="TextBox 18">
            <a:extLst>
              <a:ext uri="{FF2B5EF4-FFF2-40B4-BE49-F238E27FC236}">
                <a16:creationId xmlns:a16="http://schemas.microsoft.com/office/drawing/2014/main" id="{6EF8695F-F2CE-436B-9008-5FE024E48324}"/>
              </a:ext>
            </a:extLst>
          </p:cNvPr>
          <p:cNvSpPr txBox="1"/>
          <p:nvPr/>
        </p:nvSpPr>
        <p:spPr>
          <a:xfrm>
            <a:off x="2152504" y="835769"/>
            <a:ext cx="1352550" cy="369332"/>
          </a:xfrm>
          <a:prstGeom prst="rect">
            <a:avLst/>
          </a:prstGeom>
          <a:noFill/>
        </p:spPr>
        <p:txBody>
          <a:bodyPr wrap="square" rtlCol="0">
            <a:spAutoFit/>
          </a:bodyPr>
          <a:lstStyle/>
          <a:p>
            <a:r>
              <a:rPr lang="en-GB" b="1" dirty="0"/>
              <a:t>ENCODES</a:t>
            </a:r>
          </a:p>
        </p:txBody>
      </p:sp>
      <p:sp>
        <p:nvSpPr>
          <p:cNvPr id="20" name="TextBox 19">
            <a:extLst>
              <a:ext uri="{FF2B5EF4-FFF2-40B4-BE49-F238E27FC236}">
                <a16:creationId xmlns:a16="http://schemas.microsoft.com/office/drawing/2014/main" id="{17D91E4E-29ED-E486-10AD-1A6114337F11}"/>
              </a:ext>
            </a:extLst>
          </p:cNvPr>
          <p:cNvSpPr txBox="1"/>
          <p:nvPr/>
        </p:nvSpPr>
        <p:spPr>
          <a:xfrm>
            <a:off x="5110249" y="4848654"/>
            <a:ext cx="1937322" cy="646331"/>
          </a:xfrm>
          <a:prstGeom prst="rect">
            <a:avLst/>
          </a:prstGeom>
          <a:solidFill>
            <a:srgbClr val="92D050"/>
          </a:solidFill>
        </p:spPr>
        <p:txBody>
          <a:bodyPr wrap="square" rtlCol="0">
            <a:spAutoFit/>
          </a:bodyPr>
          <a:lstStyle/>
          <a:p>
            <a:r>
              <a:rPr lang="en-GB" dirty="0"/>
              <a:t>Using simple </a:t>
            </a:r>
            <a:r>
              <a:rPr lang="en-GB" dirty="0" err="1"/>
              <a:t>Engligh</a:t>
            </a:r>
            <a:r>
              <a:rPr lang="en-GB" dirty="0"/>
              <a:t> </a:t>
            </a:r>
          </a:p>
        </p:txBody>
      </p:sp>
      <p:sp>
        <p:nvSpPr>
          <p:cNvPr id="23" name="TextBox 22">
            <a:extLst>
              <a:ext uri="{FF2B5EF4-FFF2-40B4-BE49-F238E27FC236}">
                <a16:creationId xmlns:a16="http://schemas.microsoft.com/office/drawing/2014/main" id="{28A6A1AE-1CAE-56FC-7A23-580B0B3AB7FB}"/>
              </a:ext>
            </a:extLst>
          </p:cNvPr>
          <p:cNvSpPr txBox="1"/>
          <p:nvPr/>
        </p:nvSpPr>
        <p:spPr>
          <a:xfrm>
            <a:off x="6078084" y="1602820"/>
            <a:ext cx="2013179" cy="369332"/>
          </a:xfrm>
          <a:prstGeom prst="rect">
            <a:avLst/>
          </a:prstGeom>
          <a:solidFill>
            <a:schemeClr val="accent5">
              <a:lumMod val="40000"/>
              <a:lumOff val="60000"/>
            </a:schemeClr>
          </a:solidFill>
        </p:spPr>
        <p:txBody>
          <a:bodyPr wrap="square" rtlCol="0">
            <a:spAutoFit/>
          </a:bodyPr>
          <a:lstStyle/>
          <a:p>
            <a:r>
              <a:rPr lang="en-GB" dirty="0"/>
              <a:t>Simple English</a:t>
            </a:r>
          </a:p>
        </p:txBody>
      </p:sp>
      <p:sp>
        <p:nvSpPr>
          <p:cNvPr id="24" name="TextBox 23">
            <a:extLst>
              <a:ext uri="{FF2B5EF4-FFF2-40B4-BE49-F238E27FC236}">
                <a16:creationId xmlns:a16="http://schemas.microsoft.com/office/drawing/2014/main" id="{D46E712D-70DE-DD41-1AFE-7EC5F74F8C4E}"/>
              </a:ext>
            </a:extLst>
          </p:cNvPr>
          <p:cNvSpPr txBox="1"/>
          <p:nvPr/>
        </p:nvSpPr>
        <p:spPr>
          <a:xfrm>
            <a:off x="6078084" y="2051304"/>
            <a:ext cx="1940515" cy="369332"/>
          </a:xfrm>
          <a:prstGeom prst="rect">
            <a:avLst/>
          </a:prstGeom>
          <a:solidFill>
            <a:schemeClr val="accent5">
              <a:lumMod val="40000"/>
              <a:lumOff val="60000"/>
            </a:schemeClr>
          </a:solidFill>
        </p:spPr>
        <p:txBody>
          <a:bodyPr wrap="square" rtlCol="0">
            <a:spAutoFit/>
          </a:bodyPr>
          <a:lstStyle/>
          <a:p>
            <a:r>
              <a:rPr lang="en-GB" dirty="0"/>
              <a:t>Watching Gary</a:t>
            </a:r>
          </a:p>
        </p:txBody>
      </p:sp>
      <p:sp>
        <p:nvSpPr>
          <p:cNvPr id="25" name="TextBox 24">
            <a:extLst>
              <a:ext uri="{FF2B5EF4-FFF2-40B4-BE49-F238E27FC236}">
                <a16:creationId xmlns:a16="http://schemas.microsoft.com/office/drawing/2014/main" id="{99E0929B-F698-0FB5-0FE1-321EE2108508}"/>
              </a:ext>
            </a:extLst>
          </p:cNvPr>
          <p:cNvSpPr txBox="1"/>
          <p:nvPr/>
        </p:nvSpPr>
        <p:spPr>
          <a:xfrm>
            <a:off x="6078085" y="2460574"/>
            <a:ext cx="1940516" cy="646331"/>
          </a:xfrm>
          <a:prstGeom prst="rect">
            <a:avLst/>
          </a:prstGeom>
          <a:solidFill>
            <a:schemeClr val="accent5">
              <a:lumMod val="40000"/>
              <a:lumOff val="60000"/>
            </a:schemeClr>
          </a:solidFill>
        </p:spPr>
        <p:txBody>
          <a:bodyPr wrap="square" rtlCol="0">
            <a:spAutoFit/>
          </a:bodyPr>
          <a:lstStyle/>
          <a:p>
            <a:r>
              <a:rPr lang="en-GB" dirty="0"/>
              <a:t>Physically doing steps </a:t>
            </a:r>
          </a:p>
        </p:txBody>
      </p:sp>
      <p:sp>
        <p:nvSpPr>
          <p:cNvPr id="26" name="TextBox 25">
            <a:extLst>
              <a:ext uri="{FF2B5EF4-FFF2-40B4-BE49-F238E27FC236}">
                <a16:creationId xmlns:a16="http://schemas.microsoft.com/office/drawing/2014/main" id="{885A21B4-AA0A-78DA-C0D9-909AA57C5EE0}"/>
              </a:ext>
            </a:extLst>
          </p:cNvPr>
          <p:cNvSpPr txBox="1"/>
          <p:nvPr/>
        </p:nvSpPr>
        <p:spPr>
          <a:xfrm>
            <a:off x="6078085" y="1183943"/>
            <a:ext cx="1352550" cy="369332"/>
          </a:xfrm>
          <a:prstGeom prst="rect">
            <a:avLst/>
          </a:prstGeom>
          <a:solidFill>
            <a:schemeClr val="accent5">
              <a:lumMod val="40000"/>
              <a:lumOff val="60000"/>
            </a:schemeClr>
          </a:solidFill>
        </p:spPr>
        <p:txBody>
          <a:bodyPr wrap="square" rtlCol="0">
            <a:spAutoFit/>
          </a:bodyPr>
          <a:lstStyle/>
          <a:p>
            <a:r>
              <a:rPr lang="en-GB" b="1" dirty="0"/>
              <a:t>CHANNEL</a:t>
            </a:r>
          </a:p>
        </p:txBody>
      </p:sp>
      <p:sp>
        <p:nvSpPr>
          <p:cNvPr id="27" name="TextBox 26">
            <a:extLst>
              <a:ext uri="{FF2B5EF4-FFF2-40B4-BE49-F238E27FC236}">
                <a16:creationId xmlns:a16="http://schemas.microsoft.com/office/drawing/2014/main" id="{70EDCC1A-3382-B578-964B-42AAAE182C07}"/>
              </a:ext>
            </a:extLst>
          </p:cNvPr>
          <p:cNvSpPr txBox="1"/>
          <p:nvPr/>
        </p:nvSpPr>
        <p:spPr>
          <a:xfrm>
            <a:off x="6153942" y="3164178"/>
            <a:ext cx="1864659" cy="646331"/>
          </a:xfrm>
          <a:prstGeom prst="rect">
            <a:avLst/>
          </a:prstGeom>
          <a:solidFill>
            <a:schemeClr val="accent5">
              <a:lumMod val="40000"/>
              <a:lumOff val="60000"/>
            </a:schemeClr>
          </a:solidFill>
        </p:spPr>
        <p:txBody>
          <a:bodyPr wrap="square" rtlCol="0">
            <a:spAutoFit/>
          </a:bodyPr>
          <a:lstStyle/>
          <a:p>
            <a:r>
              <a:rPr lang="en-GB" dirty="0"/>
              <a:t>How off meat smells</a:t>
            </a:r>
          </a:p>
        </p:txBody>
      </p:sp>
      <p:sp>
        <p:nvSpPr>
          <p:cNvPr id="28" name="TextBox 27">
            <a:extLst>
              <a:ext uri="{FF2B5EF4-FFF2-40B4-BE49-F238E27FC236}">
                <a16:creationId xmlns:a16="http://schemas.microsoft.com/office/drawing/2014/main" id="{A99EC762-F481-CFE0-2858-D272CDDCFE80}"/>
              </a:ext>
            </a:extLst>
          </p:cNvPr>
          <p:cNvSpPr txBox="1"/>
          <p:nvPr/>
        </p:nvSpPr>
        <p:spPr>
          <a:xfrm>
            <a:off x="6153942" y="3853200"/>
            <a:ext cx="1937322" cy="923330"/>
          </a:xfrm>
          <a:prstGeom prst="rect">
            <a:avLst/>
          </a:prstGeom>
          <a:solidFill>
            <a:schemeClr val="accent5">
              <a:lumMod val="40000"/>
              <a:lumOff val="60000"/>
            </a:schemeClr>
          </a:solidFill>
        </p:spPr>
        <p:txBody>
          <a:bodyPr wrap="square" rtlCol="0">
            <a:spAutoFit/>
          </a:bodyPr>
          <a:lstStyle/>
          <a:p>
            <a:r>
              <a:rPr lang="en-GB" dirty="0"/>
              <a:t>Tasting examples of what results they aspire to </a:t>
            </a:r>
          </a:p>
        </p:txBody>
      </p:sp>
      <p:sp>
        <p:nvSpPr>
          <p:cNvPr id="29" name="TextBox 28">
            <a:extLst>
              <a:ext uri="{FF2B5EF4-FFF2-40B4-BE49-F238E27FC236}">
                <a16:creationId xmlns:a16="http://schemas.microsoft.com/office/drawing/2014/main" id="{BA25F71A-E2C5-2086-EA71-69605590F79E}"/>
              </a:ext>
            </a:extLst>
          </p:cNvPr>
          <p:cNvSpPr txBox="1"/>
          <p:nvPr/>
        </p:nvSpPr>
        <p:spPr>
          <a:xfrm>
            <a:off x="8194188" y="1160997"/>
            <a:ext cx="1352550" cy="369332"/>
          </a:xfrm>
          <a:prstGeom prst="rect">
            <a:avLst/>
          </a:prstGeom>
          <a:solidFill>
            <a:schemeClr val="accent4">
              <a:lumMod val="40000"/>
              <a:lumOff val="60000"/>
            </a:schemeClr>
          </a:solidFill>
        </p:spPr>
        <p:txBody>
          <a:bodyPr wrap="square" rtlCol="0">
            <a:spAutoFit/>
          </a:bodyPr>
          <a:lstStyle/>
          <a:p>
            <a:r>
              <a:rPr lang="en-GB" b="1" dirty="0"/>
              <a:t>Employees</a:t>
            </a:r>
          </a:p>
        </p:txBody>
      </p:sp>
      <p:sp>
        <p:nvSpPr>
          <p:cNvPr id="30" name="TextBox 29">
            <a:extLst>
              <a:ext uri="{FF2B5EF4-FFF2-40B4-BE49-F238E27FC236}">
                <a16:creationId xmlns:a16="http://schemas.microsoft.com/office/drawing/2014/main" id="{8AD9578E-E451-2AB8-6C86-42326C4DC0B3}"/>
              </a:ext>
            </a:extLst>
          </p:cNvPr>
          <p:cNvSpPr txBox="1"/>
          <p:nvPr/>
        </p:nvSpPr>
        <p:spPr>
          <a:xfrm>
            <a:off x="8188584" y="1602820"/>
            <a:ext cx="2844605" cy="923330"/>
          </a:xfrm>
          <a:prstGeom prst="rect">
            <a:avLst/>
          </a:prstGeom>
          <a:solidFill>
            <a:schemeClr val="accent4">
              <a:lumMod val="40000"/>
              <a:lumOff val="60000"/>
            </a:schemeClr>
          </a:solidFill>
        </p:spPr>
        <p:txBody>
          <a:bodyPr wrap="square" rtlCol="0">
            <a:spAutoFit/>
          </a:bodyPr>
          <a:lstStyle/>
          <a:p>
            <a:r>
              <a:rPr lang="en-GB" dirty="0"/>
              <a:t>clearly communicating understanding the language barriers</a:t>
            </a:r>
          </a:p>
        </p:txBody>
      </p:sp>
      <p:sp>
        <p:nvSpPr>
          <p:cNvPr id="31" name="TextBox 30">
            <a:extLst>
              <a:ext uri="{FF2B5EF4-FFF2-40B4-BE49-F238E27FC236}">
                <a16:creationId xmlns:a16="http://schemas.microsoft.com/office/drawing/2014/main" id="{BB6EA0A7-553E-07C2-A66F-6D2050816F7D}"/>
              </a:ext>
            </a:extLst>
          </p:cNvPr>
          <p:cNvSpPr txBox="1"/>
          <p:nvPr/>
        </p:nvSpPr>
        <p:spPr>
          <a:xfrm>
            <a:off x="8188583" y="2634625"/>
            <a:ext cx="3564257" cy="646331"/>
          </a:xfrm>
          <a:prstGeom prst="rect">
            <a:avLst/>
          </a:prstGeom>
          <a:solidFill>
            <a:schemeClr val="accent4">
              <a:lumMod val="40000"/>
              <a:lumOff val="60000"/>
            </a:schemeClr>
          </a:solidFill>
        </p:spPr>
        <p:txBody>
          <a:bodyPr wrap="square" rtlCol="0">
            <a:spAutoFit/>
          </a:bodyPr>
          <a:lstStyle/>
          <a:p>
            <a:r>
              <a:rPr lang="en-GB" dirty="0"/>
              <a:t>Understanding how serious health and safety is </a:t>
            </a:r>
          </a:p>
        </p:txBody>
      </p:sp>
      <p:sp>
        <p:nvSpPr>
          <p:cNvPr id="32" name="TextBox 31">
            <a:extLst>
              <a:ext uri="{FF2B5EF4-FFF2-40B4-BE49-F238E27FC236}">
                <a16:creationId xmlns:a16="http://schemas.microsoft.com/office/drawing/2014/main" id="{6E6936CB-5BA4-F799-1E8E-7C6D3000E9F1}"/>
              </a:ext>
            </a:extLst>
          </p:cNvPr>
          <p:cNvSpPr txBox="1"/>
          <p:nvPr/>
        </p:nvSpPr>
        <p:spPr>
          <a:xfrm>
            <a:off x="8188583" y="3417751"/>
            <a:ext cx="2985397" cy="369332"/>
          </a:xfrm>
          <a:prstGeom prst="rect">
            <a:avLst/>
          </a:prstGeom>
          <a:solidFill>
            <a:schemeClr val="accent4">
              <a:lumMod val="40000"/>
              <a:lumOff val="60000"/>
            </a:schemeClr>
          </a:solidFill>
        </p:spPr>
        <p:txBody>
          <a:bodyPr wrap="square" rtlCol="0">
            <a:spAutoFit/>
          </a:bodyPr>
          <a:lstStyle/>
          <a:p>
            <a:r>
              <a:rPr lang="en-GB" dirty="0" err="1"/>
              <a:t>Bettter</a:t>
            </a:r>
            <a:r>
              <a:rPr lang="en-GB" dirty="0"/>
              <a:t> Training  </a:t>
            </a:r>
          </a:p>
        </p:txBody>
      </p:sp>
      <p:sp>
        <p:nvSpPr>
          <p:cNvPr id="33" name="TextBox 32">
            <a:extLst>
              <a:ext uri="{FF2B5EF4-FFF2-40B4-BE49-F238E27FC236}">
                <a16:creationId xmlns:a16="http://schemas.microsoft.com/office/drawing/2014/main" id="{519F1979-EFE1-8147-1EC7-CE6140BEED17}"/>
              </a:ext>
            </a:extLst>
          </p:cNvPr>
          <p:cNvSpPr txBox="1"/>
          <p:nvPr/>
        </p:nvSpPr>
        <p:spPr>
          <a:xfrm>
            <a:off x="8188583" y="3958664"/>
            <a:ext cx="3825812" cy="646331"/>
          </a:xfrm>
          <a:prstGeom prst="rect">
            <a:avLst/>
          </a:prstGeom>
          <a:solidFill>
            <a:schemeClr val="accent4">
              <a:lumMod val="40000"/>
              <a:lumOff val="60000"/>
            </a:schemeClr>
          </a:solidFill>
        </p:spPr>
        <p:txBody>
          <a:bodyPr wrap="square" rtlCol="0">
            <a:spAutoFit/>
          </a:bodyPr>
          <a:lstStyle/>
          <a:p>
            <a:r>
              <a:rPr lang="en-GB" dirty="0"/>
              <a:t>Understanding flight foods employee people of different backgrounds</a:t>
            </a:r>
          </a:p>
        </p:txBody>
      </p:sp>
      <p:sp>
        <p:nvSpPr>
          <p:cNvPr id="34" name="TextBox 33">
            <a:extLst>
              <a:ext uri="{FF2B5EF4-FFF2-40B4-BE49-F238E27FC236}">
                <a16:creationId xmlns:a16="http://schemas.microsoft.com/office/drawing/2014/main" id="{92BDAF72-0FAC-1E3B-160D-65BDD5918F43}"/>
              </a:ext>
            </a:extLst>
          </p:cNvPr>
          <p:cNvSpPr txBox="1"/>
          <p:nvPr/>
        </p:nvSpPr>
        <p:spPr>
          <a:xfrm>
            <a:off x="7265062" y="725174"/>
            <a:ext cx="1352550" cy="369332"/>
          </a:xfrm>
          <a:prstGeom prst="rect">
            <a:avLst/>
          </a:prstGeom>
          <a:noFill/>
        </p:spPr>
        <p:txBody>
          <a:bodyPr wrap="square" rtlCol="0">
            <a:spAutoFit/>
          </a:bodyPr>
          <a:lstStyle/>
          <a:p>
            <a:r>
              <a:rPr lang="en-GB" b="1" dirty="0"/>
              <a:t>DECODES</a:t>
            </a:r>
          </a:p>
        </p:txBody>
      </p:sp>
      <p:sp>
        <p:nvSpPr>
          <p:cNvPr id="35" name="TextBox 34">
            <a:extLst>
              <a:ext uri="{FF2B5EF4-FFF2-40B4-BE49-F238E27FC236}">
                <a16:creationId xmlns:a16="http://schemas.microsoft.com/office/drawing/2014/main" id="{C4A56F80-0B28-8DBD-5E4B-CB9AA5BD539F}"/>
              </a:ext>
            </a:extLst>
          </p:cNvPr>
          <p:cNvSpPr txBox="1"/>
          <p:nvPr/>
        </p:nvSpPr>
        <p:spPr>
          <a:xfrm>
            <a:off x="8206642" y="4821075"/>
            <a:ext cx="2967337" cy="646331"/>
          </a:xfrm>
          <a:prstGeom prst="rect">
            <a:avLst/>
          </a:prstGeom>
          <a:solidFill>
            <a:schemeClr val="accent4">
              <a:lumMod val="40000"/>
              <a:lumOff val="60000"/>
            </a:schemeClr>
          </a:solidFill>
        </p:spPr>
        <p:txBody>
          <a:bodyPr wrap="square" rtlCol="0">
            <a:spAutoFit/>
          </a:bodyPr>
          <a:lstStyle/>
          <a:p>
            <a:r>
              <a:rPr lang="en-GB" dirty="0"/>
              <a:t>Respecting background differences </a:t>
            </a:r>
          </a:p>
        </p:txBody>
      </p:sp>
      <p:sp>
        <p:nvSpPr>
          <p:cNvPr id="37" name="Rectangle 36">
            <a:extLst>
              <a:ext uri="{FF2B5EF4-FFF2-40B4-BE49-F238E27FC236}">
                <a16:creationId xmlns:a16="http://schemas.microsoft.com/office/drawing/2014/main" id="{A7E6E4C0-BF71-D148-1E09-F588CBA1C81B}"/>
              </a:ext>
            </a:extLst>
          </p:cNvPr>
          <p:cNvSpPr/>
          <p:nvPr/>
        </p:nvSpPr>
        <p:spPr>
          <a:xfrm>
            <a:off x="0" y="5732277"/>
            <a:ext cx="12192000" cy="1125724"/>
          </a:xfrm>
          <a:prstGeom prst="rect">
            <a:avLst/>
          </a:prstGeom>
          <a:solidFill>
            <a:srgbClr val="579CD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36100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DAC36D-53F2-B637-436C-11B3D22BCC51}"/>
              </a:ext>
            </a:extLst>
          </p:cNvPr>
          <p:cNvSpPr/>
          <p:nvPr/>
        </p:nvSpPr>
        <p:spPr>
          <a:xfrm>
            <a:off x="5654040" y="0"/>
            <a:ext cx="6537960" cy="6857997"/>
          </a:xfrm>
          <a:prstGeom prst="rect">
            <a:avLst/>
          </a:prstGeom>
          <a:solidFill>
            <a:srgbClr val="579CD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5">
            <a:extLst>
              <a:ext uri="{FF2B5EF4-FFF2-40B4-BE49-F238E27FC236}">
                <a16:creationId xmlns:a16="http://schemas.microsoft.com/office/drawing/2014/main" id="{5A9166BD-AE8F-DF03-0D6D-E4013673DB76}"/>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 name="Title 1">
            <a:extLst>
              <a:ext uri="{FF2B5EF4-FFF2-40B4-BE49-F238E27FC236}">
                <a16:creationId xmlns:a16="http://schemas.microsoft.com/office/drawing/2014/main" id="{B7344704-FDDF-219B-077C-569DB55010A5}"/>
              </a:ext>
            </a:extLst>
          </p:cNvPr>
          <p:cNvSpPr>
            <a:spLocks noGrp="1"/>
          </p:cNvSpPr>
          <p:nvPr>
            <p:ph type="title"/>
          </p:nvPr>
        </p:nvSpPr>
        <p:spPr>
          <a:xfrm>
            <a:off x="358140" y="250031"/>
            <a:ext cx="4937760" cy="1325563"/>
          </a:xfrm>
        </p:spPr>
        <p:txBody>
          <a:bodyPr tIns="72000">
            <a:normAutofit fontScale="90000"/>
          </a:bodyPr>
          <a:lstStyle/>
          <a:p>
            <a:r>
              <a:rPr lang="en-GB" b="1" dirty="0"/>
              <a:t>Suggestions to overcome barriers</a:t>
            </a:r>
          </a:p>
        </p:txBody>
      </p:sp>
      <p:sp>
        <p:nvSpPr>
          <p:cNvPr id="4" name="Rectangle 1">
            <a:extLst>
              <a:ext uri="{FF2B5EF4-FFF2-40B4-BE49-F238E27FC236}">
                <a16:creationId xmlns:a16="http://schemas.microsoft.com/office/drawing/2014/main" id="{C0C4125D-21E0-26AD-3741-C7696092B53D}"/>
              </a:ext>
            </a:extLst>
          </p:cNvPr>
          <p:cNvSpPr>
            <a:spLocks noGrp="1" noChangeArrowheads="1"/>
          </p:cNvSpPr>
          <p:nvPr>
            <p:ph idx="1"/>
          </p:nvPr>
        </p:nvSpPr>
        <p:spPr bwMode="auto">
          <a:xfrm>
            <a:off x="245248" y="1673224"/>
            <a:ext cx="4937760" cy="4431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700" b="0" i="0" u="none" strike="noStrike" cap="none" normalizeH="0" baseline="0" dirty="0">
                <a:ln>
                  <a:noFill/>
                </a:ln>
                <a:solidFill>
                  <a:srgbClr val="000000"/>
                </a:solidFill>
                <a:effectLst/>
                <a:latin typeface="Arial" panose="020B0604020202020204" pitchFamily="34" charset="0"/>
              </a:rPr>
              <a:t>*</a:t>
            </a:r>
            <a:r>
              <a:rPr kumimoji="0" lang="en-US" altLang="en-US" sz="4400" b="0" i="0" u="none" strike="noStrike" cap="none" normalizeH="0" baseline="0" dirty="0">
                <a:ln>
                  <a:noFill/>
                </a:ln>
                <a:solidFill>
                  <a:srgbClr val="000000"/>
                </a:solidFill>
                <a:effectLst/>
                <a:latin typeface="Arial" panose="020B0604020202020204" pitchFamily="34" charset="0"/>
              </a:rPr>
              <a:t>Watching nonverbal ques</a:t>
            </a:r>
            <a:endParaRPr kumimoji="0" lang="en-US" altLang="en-US" sz="4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400" b="0" i="0" u="none" strike="noStrike" cap="none" normalizeH="0" baseline="0" dirty="0">
                <a:ln>
                  <a:noFill/>
                </a:ln>
                <a:solidFill>
                  <a:srgbClr val="000000"/>
                </a:solidFill>
                <a:effectLst/>
                <a:latin typeface="Arial" panose="020B0604020202020204" pitchFamily="34" charset="0"/>
              </a:rPr>
              <a:t>*Attitude </a:t>
            </a:r>
            <a:endParaRPr kumimoji="0" lang="en-US" altLang="en-US" sz="4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400" b="0" i="0" u="none" strike="noStrike" cap="none" normalizeH="0" baseline="0" dirty="0">
                <a:ln>
                  <a:noFill/>
                </a:ln>
                <a:solidFill>
                  <a:srgbClr val="000000"/>
                </a:solidFill>
                <a:effectLst/>
                <a:latin typeface="Arial" panose="020B0604020202020204" pitchFamily="34" charset="0"/>
              </a:rPr>
              <a:t>*Constraining his emotions</a:t>
            </a:r>
            <a:endParaRPr kumimoji="0" lang="en-US" altLang="en-US" sz="4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400" b="0" i="0" u="none" strike="noStrike" cap="none" normalizeH="0" baseline="0" dirty="0">
                <a:ln>
                  <a:noFill/>
                </a:ln>
                <a:solidFill>
                  <a:srgbClr val="000000"/>
                </a:solidFill>
                <a:effectLst/>
                <a:latin typeface="Arial" panose="020B0604020202020204" pitchFamily="34" charset="0"/>
              </a:rPr>
              <a:t>*Listening actively </a:t>
            </a:r>
            <a:endParaRPr kumimoji="0" lang="en-US" altLang="en-US" sz="4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ECF2EA6C-E705-6A2B-5E8F-51B8DA63F136}"/>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1" name="Picture 10">
            <a:extLst>
              <a:ext uri="{FF2B5EF4-FFF2-40B4-BE49-F238E27FC236}">
                <a16:creationId xmlns:a16="http://schemas.microsoft.com/office/drawing/2014/main" id="{9C224BBC-13AC-B475-0DF3-BADFA9D3CD34}"/>
              </a:ext>
            </a:extLst>
          </p:cNvPr>
          <p:cNvPicPr>
            <a:picLocks noChangeAspect="1"/>
          </p:cNvPicPr>
          <p:nvPr/>
        </p:nvPicPr>
        <p:blipFill>
          <a:blip r:embed="rId2"/>
          <a:stretch>
            <a:fillRect/>
          </a:stretch>
        </p:blipFill>
        <p:spPr>
          <a:xfrm>
            <a:off x="6096000" y="1252010"/>
            <a:ext cx="5683443" cy="3129087"/>
          </a:xfrm>
          <a:prstGeom prst="rect">
            <a:avLst/>
          </a:prstGeom>
        </p:spPr>
      </p:pic>
      <p:sp>
        <p:nvSpPr>
          <p:cNvPr id="12" name="TextBox 11">
            <a:extLst>
              <a:ext uri="{FF2B5EF4-FFF2-40B4-BE49-F238E27FC236}">
                <a16:creationId xmlns:a16="http://schemas.microsoft.com/office/drawing/2014/main" id="{9011DE52-9A35-D983-A4B2-D3B8093712ED}"/>
              </a:ext>
            </a:extLst>
          </p:cNvPr>
          <p:cNvSpPr txBox="1"/>
          <p:nvPr/>
        </p:nvSpPr>
        <p:spPr>
          <a:xfrm>
            <a:off x="10136069" y="2579554"/>
            <a:ext cx="1299579" cy="276999"/>
          </a:xfrm>
          <a:prstGeom prst="rect">
            <a:avLst/>
          </a:prstGeom>
          <a:solidFill>
            <a:srgbClr val="579CDB"/>
          </a:solidFill>
        </p:spPr>
        <p:txBody>
          <a:bodyPr wrap="square" rtlCol="0">
            <a:spAutoFit/>
          </a:bodyPr>
          <a:lstStyle/>
          <a:p>
            <a:r>
              <a:rPr lang="en-GB" sz="1200" b="1" dirty="0"/>
              <a:t>Employees</a:t>
            </a:r>
          </a:p>
        </p:txBody>
      </p:sp>
      <p:sp>
        <p:nvSpPr>
          <p:cNvPr id="13" name="TextBox 12">
            <a:extLst>
              <a:ext uri="{FF2B5EF4-FFF2-40B4-BE49-F238E27FC236}">
                <a16:creationId xmlns:a16="http://schemas.microsoft.com/office/drawing/2014/main" id="{56C91EB8-266B-52BA-9846-632A7E40DA69}"/>
              </a:ext>
            </a:extLst>
          </p:cNvPr>
          <p:cNvSpPr txBox="1"/>
          <p:nvPr/>
        </p:nvSpPr>
        <p:spPr>
          <a:xfrm>
            <a:off x="6404729" y="2134559"/>
            <a:ext cx="1299579" cy="276999"/>
          </a:xfrm>
          <a:prstGeom prst="rect">
            <a:avLst/>
          </a:prstGeom>
          <a:solidFill>
            <a:srgbClr val="579CDB"/>
          </a:solidFill>
        </p:spPr>
        <p:txBody>
          <a:bodyPr wrap="square" rtlCol="0">
            <a:spAutoFit/>
          </a:bodyPr>
          <a:lstStyle/>
          <a:p>
            <a:r>
              <a:rPr lang="en-GB" sz="1200" b="1" dirty="0"/>
              <a:t>Visual training</a:t>
            </a:r>
          </a:p>
        </p:txBody>
      </p:sp>
      <p:sp>
        <p:nvSpPr>
          <p:cNvPr id="14" name="TextBox 13">
            <a:extLst>
              <a:ext uri="{FF2B5EF4-FFF2-40B4-BE49-F238E27FC236}">
                <a16:creationId xmlns:a16="http://schemas.microsoft.com/office/drawing/2014/main" id="{49928850-91FF-940C-856D-EFEE80F5B182}"/>
              </a:ext>
            </a:extLst>
          </p:cNvPr>
          <p:cNvSpPr txBox="1"/>
          <p:nvPr/>
        </p:nvSpPr>
        <p:spPr>
          <a:xfrm>
            <a:off x="10136069" y="2273058"/>
            <a:ext cx="1299579" cy="276999"/>
          </a:xfrm>
          <a:prstGeom prst="rect">
            <a:avLst/>
          </a:prstGeom>
          <a:solidFill>
            <a:srgbClr val="579CDB"/>
          </a:solidFill>
        </p:spPr>
        <p:txBody>
          <a:bodyPr wrap="square" rtlCol="0">
            <a:spAutoFit/>
          </a:bodyPr>
          <a:lstStyle/>
          <a:p>
            <a:r>
              <a:rPr lang="en-GB" sz="1200" b="1" dirty="0" err="1"/>
              <a:t>unerstanding</a:t>
            </a:r>
            <a:endParaRPr lang="en-GB" sz="1200" b="1" dirty="0"/>
          </a:p>
        </p:txBody>
      </p:sp>
      <p:sp>
        <p:nvSpPr>
          <p:cNvPr id="15" name="TextBox 14">
            <a:extLst>
              <a:ext uri="{FF2B5EF4-FFF2-40B4-BE49-F238E27FC236}">
                <a16:creationId xmlns:a16="http://schemas.microsoft.com/office/drawing/2014/main" id="{7D5CCCFF-030C-1DEE-6504-9AF56D2FDE1A}"/>
              </a:ext>
            </a:extLst>
          </p:cNvPr>
          <p:cNvSpPr txBox="1"/>
          <p:nvPr/>
        </p:nvSpPr>
        <p:spPr>
          <a:xfrm>
            <a:off x="6404729" y="2730215"/>
            <a:ext cx="1299579" cy="276999"/>
          </a:xfrm>
          <a:prstGeom prst="rect">
            <a:avLst/>
          </a:prstGeom>
          <a:solidFill>
            <a:srgbClr val="579CDB"/>
          </a:solidFill>
        </p:spPr>
        <p:txBody>
          <a:bodyPr wrap="square" rtlCol="0">
            <a:spAutoFit/>
          </a:bodyPr>
          <a:lstStyle/>
          <a:p>
            <a:r>
              <a:rPr lang="en-GB" sz="1200" b="1" dirty="0"/>
              <a:t>understanding</a:t>
            </a:r>
          </a:p>
        </p:txBody>
      </p:sp>
      <p:sp>
        <p:nvSpPr>
          <p:cNvPr id="16" name="TextBox 15">
            <a:extLst>
              <a:ext uri="{FF2B5EF4-FFF2-40B4-BE49-F238E27FC236}">
                <a16:creationId xmlns:a16="http://schemas.microsoft.com/office/drawing/2014/main" id="{3F09633F-6689-D63A-8884-983F7D29C02B}"/>
              </a:ext>
            </a:extLst>
          </p:cNvPr>
          <p:cNvSpPr txBox="1"/>
          <p:nvPr/>
        </p:nvSpPr>
        <p:spPr>
          <a:xfrm>
            <a:off x="6404729" y="2441054"/>
            <a:ext cx="1299579" cy="276999"/>
          </a:xfrm>
          <a:prstGeom prst="rect">
            <a:avLst/>
          </a:prstGeom>
          <a:solidFill>
            <a:srgbClr val="579CDB"/>
          </a:solidFill>
        </p:spPr>
        <p:txBody>
          <a:bodyPr wrap="square" rtlCol="0">
            <a:spAutoFit/>
          </a:bodyPr>
          <a:lstStyle/>
          <a:p>
            <a:r>
              <a:rPr lang="en-GB" sz="1200" b="1" dirty="0"/>
              <a:t>Gary</a:t>
            </a:r>
          </a:p>
        </p:txBody>
      </p:sp>
      <p:sp>
        <p:nvSpPr>
          <p:cNvPr id="17" name="TextBox 16">
            <a:extLst>
              <a:ext uri="{FF2B5EF4-FFF2-40B4-BE49-F238E27FC236}">
                <a16:creationId xmlns:a16="http://schemas.microsoft.com/office/drawing/2014/main" id="{C4E1B9DF-BACC-C592-7266-03BA42011026}"/>
              </a:ext>
            </a:extLst>
          </p:cNvPr>
          <p:cNvSpPr txBox="1"/>
          <p:nvPr/>
        </p:nvSpPr>
        <p:spPr>
          <a:xfrm>
            <a:off x="10147750" y="2868715"/>
            <a:ext cx="1299579" cy="276999"/>
          </a:xfrm>
          <a:prstGeom prst="rect">
            <a:avLst/>
          </a:prstGeom>
          <a:solidFill>
            <a:srgbClr val="579CDB"/>
          </a:solidFill>
        </p:spPr>
        <p:txBody>
          <a:bodyPr wrap="square" rtlCol="0">
            <a:spAutoFit/>
          </a:bodyPr>
          <a:lstStyle/>
          <a:p>
            <a:r>
              <a:rPr lang="en-GB" sz="1200" b="1" dirty="0"/>
              <a:t>Questions </a:t>
            </a:r>
          </a:p>
        </p:txBody>
      </p:sp>
      <p:sp>
        <p:nvSpPr>
          <p:cNvPr id="18" name="TextBox 17">
            <a:extLst>
              <a:ext uri="{FF2B5EF4-FFF2-40B4-BE49-F238E27FC236}">
                <a16:creationId xmlns:a16="http://schemas.microsoft.com/office/drawing/2014/main" id="{3A92F15C-D257-3DE0-0A01-6E70740D8D58}"/>
              </a:ext>
            </a:extLst>
          </p:cNvPr>
          <p:cNvSpPr txBox="1"/>
          <p:nvPr/>
        </p:nvSpPr>
        <p:spPr>
          <a:xfrm>
            <a:off x="6157128" y="110376"/>
            <a:ext cx="6658303" cy="461665"/>
          </a:xfrm>
          <a:prstGeom prst="rect">
            <a:avLst/>
          </a:prstGeom>
          <a:noFill/>
        </p:spPr>
        <p:txBody>
          <a:bodyPr wrap="square" rtlCol="0">
            <a:spAutoFit/>
          </a:bodyPr>
          <a:lstStyle/>
          <a:p>
            <a:r>
              <a:rPr lang="en-GB" sz="2400" b="1" dirty="0"/>
              <a:t>Schramm's model of communication</a:t>
            </a:r>
          </a:p>
        </p:txBody>
      </p:sp>
      <p:sp>
        <p:nvSpPr>
          <p:cNvPr id="21" name="TextBox 20">
            <a:extLst>
              <a:ext uri="{FF2B5EF4-FFF2-40B4-BE49-F238E27FC236}">
                <a16:creationId xmlns:a16="http://schemas.microsoft.com/office/drawing/2014/main" id="{AE80527B-7AF7-BFC2-6570-AC13F59BA144}"/>
              </a:ext>
            </a:extLst>
          </p:cNvPr>
          <p:cNvSpPr txBox="1"/>
          <p:nvPr/>
        </p:nvSpPr>
        <p:spPr>
          <a:xfrm>
            <a:off x="5891462" y="4352094"/>
            <a:ext cx="6300537" cy="2031325"/>
          </a:xfrm>
          <a:prstGeom prst="rect">
            <a:avLst/>
          </a:prstGeom>
          <a:noFill/>
        </p:spPr>
        <p:txBody>
          <a:bodyPr wrap="square" rtlCol="0">
            <a:spAutoFit/>
          </a:bodyPr>
          <a:lstStyle/>
          <a:p>
            <a:r>
              <a:rPr lang="en-GB" b="1" dirty="0"/>
              <a:t>*face to face training before the day begins with less noise</a:t>
            </a:r>
            <a:endParaRPr lang="en-GB" dirty="0"/>
          </a:p>
          <a:p>
            <a:r>
              <a:rPr lang="en-GB" b="1" dirty="0"/>
              <a:t>*Sending messages via social</a:t>
            </a:r>
            <a:endParaRPr lang="en-GB" dirty="0"/>
          </a:p>
          <a:p>
            <a:r>
              <a:rPr lang="en-GB" b="1" dirty="0"/>
              <a:t>media </a:t>
            </a:r>
            <a:endParaRPr lang="en-GB" dirty="0"/>
          </a:p>
          <a:p>
            <a:r>
              <a:rPr lang="en-GB" b="1" dirty="0"/>
              <a:t>Using this model will allow for both Gary and the staff to be listened too. Feedback is an important part of effective communication. Gary can monitor and adapt accordingly if he trains face to face.</a:t>
            </a:r>
            <a:endParaRPr lang="en-GB" dirty="0"/>
          </a:p>
        </p:txBody>
      </p:sp>
      <p:sp>
        <p:nvSpPr>
          <p:cNvPr id="3" name="TextBox 2">
            <a:extLst>
              <a:ext uri="{FF2B5EF4-FFF2-40B4-BE49-F238E27FC236}">
                <a16:creationId xmlns:a16="http://schemas.microsoft.com/office/drawing/2014/main" id="{AA91C8E7-4EBE-4F60-720D-A070D0A6F4F4}"/>
              </a:ext>
            </a:extLst>
          </p:cNvPr>
          <p:cNvSpPr txBox="1"/>
          <p:nvPr/>
        </p:nvSpPr>
        <p:spPr>
          <a:xfrm>
            <a:off x="8672159" y="1830536"/>
            <a:ext cx="1224008" cy="281141"/>
          </a:xfrm>
          <a:prstGeom prst="rect">
            <a:avLst/>
          </a:prstGeom>
          <a:solidFill>
            <a:srgbClr val="579CDB"/>
          </a:solidFill>
        </p:spPr>
        <p:txBody>
          <a:bodyPr wrap="square" rtlCol="0">
            <a:spAutoFit/>
          </a:bodyPr>
          <a:lstStyle/>
          <a:p>
            <a:r>
              <a:rPr lang="en-GB" sz="1200" b="1" dirty="0"/>
              <a:t>Health &amp;safety</a:t>
            </a:r>
          </a:p>
        </p:txBody>
      </p:sp>
    </p:spTree>
    <p:extLst>
      <p:ext uri="{BB962C8B-B14F-4D97-AF65-F5344CB8AC3E}">
        <p14:creationId xmlns:p14="http://schemas.microsoft.com/office/powerpoint/2010/main" val="3112745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F804B9E-B116-42C2-93FA-4B729B4CD64B}"/>
              </a:ext>
            </a:extLst>
          </p:cNvPr>
          <p:cNvPicPr>
            <a:picLocks noChangeAspect="1"/>
          </p:cNvPicPr>
          <p:nvPr/>
        </p:nvPicPr>
        <p:blipFill>
          <a:blip r:embed="rId2"/>
          <a:stretch>
            <a:fillRect/>
          </a:stretch>
        </p:blipFill>
        <p:spPr>
          <a:xfrm>
            <a:off x="0" y="38298"/>
            <a:ext cx="12192000" cy="6781403"/>
          </a:xfrm>
          <a:prstGeom prst="rect">
            <a:avLst/>
          </a:prstGeom>
        </p:spPr>
      </p:pic>
    </p:spTree>
    <p:extLst>
      <p:ext uri="{BB962C8B-B14F-4D97-AF65-F5344CB8AC3E}">
        <p14:creationId xmlns:p14="http://schemas.microsoft.com/office/powerpoint/2010/main" val="2583922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7949FB3-5100-57BC-DF1E-97B160334E54}"/>
              </a:ext>
            </a:extLst>
          </p:cNvPr>
          <p:cNvSpPr/>
          <p:nvPr/>
        </p:nvSpPr>
        <p:spPr>
          <a:xfrm>
            <a:off x="0" y="5732276"/>
            <a:ext cx="12192000" cy="1125724"/>
          </a:xfrm>
          <a:prstGeom prst="rect">
            <a:avLst/>
          </a:prstGeom>
          <a:solidFill>
            <a:srgbClr val="579CD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E7AE0352-B6BA-1824-CD74-3C8A028706B6}"/>
              </a:ext>
            </a:extLst>
          </p:cNvPr>
          <p:cNvSpPr/>
          <p:nvPr/>
        </p:nvSpPr>
        <p:spPr>
          <a:xfrm>
            <a:off x="0" y="-24591"/>
            <a:ext cx="12192000" cy="1125724"/>
          </a:xfrm>
          <a:prstGeom prst="rect">
            <a:avLst/>
          </a:prstGeom>
          <a:solidFill>
            <a:srgbClr val="579CD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03BE8BE-2F80-42DB-96D3-85D7C1A7F539}"/>
              </a:ext>
            </a:extLst>
          </p:cNvPr>
          <p:cNvSpPr>
            <a:spLocks noGrp="1"/>
          </p:cNvSpPr>
          <p:nvPr>
            <p:ph type="title"/>
          </p:nvPr>
        </p:nvSpPr>
        <p:spPr>
          <a:xfrm>
            <a:off x="960000" y="1054394"/>
            <a:ext cx="10272000" cy="763600"/>
          </a:xfrm>
        </p:spPr>
        <p:txBody>
          <a:bodyPr/>
          <a:lstStyle/>
          <a:p>
            <a:pPr algn="ctr"/>
            <a:r>
              <a:rPr lang="en-US" dirty="0">
                <a:latin typeface="Cooper Black" panose="0208090404030B020404" pitchFamily="18" charset="0"/>
              </a:rPr>
              <a:t>References </a:t>
            </a:r>
          </a:p>
        </p:txBody>
      </p:sp>
      <p:sp>
        <p:nvSpPr>
          <p:cNvPr id="4" name="Rectangle 3">
            <a:extLst>
              <a:ext uri="{FF2B5EF4-FFF2-40B4-BE49-F238E27FC236}">
                <a16:creationId xmlns:a16="http://schemas.microsoft.com/office/drawing/2014/main" id="{9E36DBE7-7602-4BBB-B4F7-4557D847485B}"/>
              </a:ext>
            </a:extLst>
          </p:cNvPr>
          <p:cNvSpPr/>
          <p:nvPr/>
        </p:nvSpPr>
        <p:spPr>
          <a:xfrm>
            <a:off x="2650211" y="1771255"/>
            <a:ext cx="7392692" cy="3782061"/>
          </a:xfrm>
          <a:prstGeom prst="rect">
            <a:avLst/>
          </a:prstGeom>
        </p:spPr>
        <p:txBody>
          <a:bodyPr wrap="square">
            <a:spAutoFit/>
          </a:bodyPr>
          <a:lstStyle/>
          <a:p>
            <a:pPr marL="609585" indent="-609585" algn="just"/>
            <a:r>
              <a:rPr lang="en-US" dirty="0" err="1">
                <a:latin typeface="Times New Roman" panose="02020603050405020304" pitchFamily="18" charset="0"/>
                <a:ea typeface="Calibri" panose="020F0502020204030204" pitchFamily="34" charset="0"/>
              </a:rPr>
              <a:t>Berlo</a:t>
            </a:r>
            <a:r>
              <a:rPr lang="en-US" dirty="0">
                <a:latin typeface="Times New Roman" panose="02020603050405020304" pitchFamily="18" charset="0"/>
                <a:ea typeface="Calibri" panose="020F0502020204030204" pitchFamily="34" charset="0"/>
              </a:rPr>
              <a:t>, D. K. 1960. The process of communication: An introduction to theory and practice. </a:t>
            </a:r>
            <a:r>
              <a:rPr lang="en-US" i="1" dirty="0">
                <a:latin typeface="Times New Roman" panose="02020603050405020304" pitchFamily="18" charset="0"/>
                <a:ea typeface="Calibri" panose="020F0502020204030204" pitchFamily="34" charset="0"/>
              </a:rPr>
              <a:t>Holt, Rinehart and </a:t>
            </a:r>
            <a:r>
              <a:rPr lang="en-US" i="1" dirty="0" err="1">
                <a:latin typeface="Times New Roman" panose="02020603050405020304" pitchFamily="18" charset="0"/>
                <a:ea typeface="Calibri" panose="020F0502020204030204" pitchFamily="34" charset="0"/>
              </a:rPr>
              <a:t>Wiston</a:t>
            </a:r>
            <a:r>
              <a:rPr lang="en-US" dirty="0">
                <a:latin typeface="Times New Roman" panose="02020603050405020304" pitchFamily="18" charset="0"/>
                <a:ea typeface="Calibri" panose="020F0502020204030204" pitchFamily="34" charset="0"/>
              </a:rPr>
              <a:t>.</a:t>
            </a:r>
          </a:p>
          <a:p>
            <a:pPr marL="609585" indent="-609585" algn="just"/>
            <a:r>
              <a:rPr lang="en-US" dirty="0" err="1">
                <a:latin typeface="Times New Roman" panose="02020603050405020304" pitchFamily="18" charset="0"/>
                <a:ea typeface="Calibri" panose="020F0502020204030204" pitchFamily="34" charset="0"/>
              </a:rPr>
              <a:t>Hargie</a:t>
            </a:r>
            <a:r>
              <a:rPr lang="en-US" dirty="0">
                <a:latin typeface="Times New Roman" panose="02020603050405020304" pitchFamily="18" charset="0"/>
                <a:ea typeface="Calibri" panose="020F0502020204030204" pitchFamily="34" charset="0"/>
              </a:rPr>
              <a:t>, O. 2021. </a:t>
            </a:r>
            <a:r>
              <a:rPr lang="en-US" i="1" dirty="0">
                <a:latin typeface="Times New Roman" panose="02020603050405020304" pitchFamily="18" charset="0"/>
                <a:ea typeface="Calibri" panose="020F0502020204030204" pitchFamily="34" charset="0"/>
              </a:rPr>
              <a:t>Skilled interpersonal communication: Research, theory and practice</a:t>
            </a:r>
            <a:r>
              <a:rPr lang="en-US" dirty="0">
                <a:latin typeface="Times New Roman" panose="02020603050405020304" pitchFamily="18" charset="0"/>
                <a:ea typeface="Calibri" panose="020F0502020204030204" pitchFamily="34" charset="0"/>
              </a:rPr>
              <a:t>, Routledge.</a:t>
            </a:r>
          </a:p>
          <a:p>
            <a:pPr marL="609585" indent="-609585" algn="just"/>
            <a:r>
              <a:rPr lang="en-US" dirty="0">
                <a:latin typeface="Times New Roman" panose="02020603050405020304" pitchFamily="18" charset="0"/>
                <a:ea typeface="Calibri" panose="020F0502020204030204" pitchFamily="34" charset="0"/>
              </a:rPr>
              <a:t>Hofstede, G. 2001. Culture's consequences: Comparing values, behaviors, institutions and organizations across nations. Sage publications.</a:t>
            </a:r>
          </a:p>
          <a:p>
            <a:pPr marL="609585" indent="-609585" algn="just"/>
            <a:r>
              <a:rPr lang="en-US" dirty="0">
                <a:latin typeface="Times New Roman" panose="02020603050405020304" pitchFamily="18" charset="0"/>
                <a:ea typeface="Calibri" panose="020F0502020204030204" pitchFamily="34" charset="0"/>
              </a:rPr>
              <a:t>Konopaske, R., Ivancevich, J. M. &amp; Matteson, M. T. 2023. </a:t>
            </a:r>
            <a:r>
              <a:rPr lang="en-US" i="1" dirty="0">
                <a:latin typeface="Times New Roman" panose="02020603050405020304" pitchFamily="18" charset="0"/>
                <a:ea typeface="Calibri" panose="020F0502020204030204" pitchFamily="34" charset="0"/>
              </a:rPr>
              <a:t>Organizational behavior and management</a:t>
            </a:r>
            <a:r>
              <a:rPr lang="en-US" dirty="0">
                <a:latin typeface="Times New Roman" panose="02020603050405020304" pitchFamily="18" charset="0"/>
                <a:ea typeface="Calibri" panose="020F0502020204030204" pitchFamily="34" charset="0"/>
              </a:rPr>
              <a:t>, McGraw Hill.</a:t>
            </a:r>
          </a:p>
          <a:p>
            <a:pPr marL="609585" indent="-609585" algn="just"/>
            <a:r>
              <a:rPr lang="en-US" dirty="0">
                <a:latin typeface="Times New Roman" panose="02020603050405020304" pitchFamily="18" charset="0"/>
                <a:ea typeface="Calibri" panose="020F0502020204030204" pitchFamily="34" charset="0"/>
              </a:rPr>
              <a:t>Schramm, W. 1954. How communication works. </a:t>
            </a:r>
            <a:r>
              <a:rPr lang="en-US" i="1" dirty="0">
                <a:latin typeface="Times New Roman" panose="02020603050405020304" pitchFamily="18" charset="0"/>
                <a:ea typeface="Calibri" panose="020F0502020204030204" pitchFamily="34" charset="0"/>
              </a:rPr>
              <a:t>The process and effects of mass communication,</a:t>
            </a:r>
            <a:r>
              <a:rPr lang="en-US" dirty="0">
                <a:latin typeface="Times New Roman" panose="02020603050405020304" pitchFamily="18" charset="0"/>
                <a:ea typeface="Calibri" panose="020F0502020204030204" pitchFamily="34" charset="0"/>
              </a:rPr>
              <a:t> 3</a:t>
            </a:r>
            <a:r>
              <a:rPr lang="en-US" b="1" dirty="0">
                <a:latin typeface="Times New Roman" panose="02020603050405020304" pitchFamily="18" charset="0"/>
                <a:ea typeface="Calibri" panose="020F0502020204030204" pitchFamily="34" charset="0"/>
              </a:rPr>
              <a:t>,</a:t>
            </a:r>
            <a:r>
              <a:rPr lang="en-US" dirty="0">
                <a:latin typeface="Times New Roman" panose="02020603050405020304" pitchFamily="18" charset="0"/>
                <a:ea typeface="Calibri" panose="020F0502020204030204" pitchFamily="34" charset="0"/>
              </a:rPr>
              <a:t> 26.</a:t>
            </a:r>
          </a:p>
          <a:p>
            <a:pPr marL="609585" indent="-609585" algn="just"/>
            <a:r>
              <a:rPr lang="en-US" dirty="0">
                <a:latin typeface="Times New Roman" panose="02020603050405020304" pitchFamily="18" charset="0"/>
                <a:ea typeface="Calibri" panose="020F0502020204030204" pitchFamily="34" charset="0"/>
              </a:rPr>
              <a:t>Shannon, C. E. &amp; Weaver, W. 1998. </a:t>
            </a:r>
            <a:r>
              <a:rPr lang="en-US" i="1" dirty="0">
                <a:latin typeface="Times New Roman" panose="02020603050405020304" pitchFamily="18" charset="0"/>
                <a:ea typeface="Calibri" panose="020F0502020204030204" pitchFamily="34" charset="0"/>
              </a:rPr>
              <a:t>The mathematical theory of communication</a:t>
            </a:r>
            <a:r>
              <a:rPr lang="en-US" dirty="0">
                <a:latin typeface="Times New Roman" panose="02020603050405020304" pitchFamily="18" charset="0"/>
                <a:ea typeface="Calibri" panose="020F0502020204030204" pitchFamily="34" charset="0"/>
              </a:rPr>
              <a:t>, University of Illinois press.</a:t>
            </a:r>
          </a:p>
          <a:p>
            <a:pPr algn="just">
              <a:lnSpc>
                <a:spcPct val="150000"/>
              </a:lnSpc>
            </a:pPr>
            <a:r>
              <a:rPr lang="en-GB" dirty="0">
                <a:latin typeface="Times New Roman" panose="02020603050405020304" pitchFamily="18" charset="0"/>
                <a:ea typeface="Calibri" panose="020F0502020204030204" pitchFamily="34" charset="0"/>
                <a:cs typeface="Times New Roman" panose="02020603050405020304" pitchFamily="18" charset="0"/>
              </a:rPr>
              <a:t> </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692673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4" ma:contentTypeDescription="Create a new document." ma:contentTypeScope="" ma:versionID="dc7ccdb7e816805507cc8ea3e8d27fb9">
  <xsd:schema xmlns:xsd="http://www.w3.org/2001/XMLSchema" xmlns:xs="http://www.w3.org/2001/XMLSchema" xmlns:p="http://schemas.microsoft.com/office/2006/metadata/properties" xmlns:ns3="f799553d-1ac0-48da-9ae3-fe400ced9c3b" targetNamespace="http://schemas.microsoft.com/office/2006/metadata/properties" ma:root="true" ma:fieldsID="86366cc2c6ca14c1325b360024b2c3ea"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0081E4-7960-462E-B6EB-E63C51584399}">
  <ds:schemaRefs>
    <ds:schemaRef ds:uri="http://schemas.microsoft.com/sharepoint/v3/contenttype/forms"/>
  </ds:schemaRefs>
</ds:datastoreItem>
</file>

<file path=customXml/itemProps2.xml><?xml version="1.0" encoding="utf-8"?>
<ds:datastoreItem xmlns:ds="http://schemas.openxmlformats.org/officeDocument/2006/customXml" ds:itemID="{3BC98669-DD8E-4A8F-952E-9A86105D76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EC36B9-D94E-4236-B65B-AC16BEB43689}">
  <ds:schemaRefs>
    <ds:schemaRef ds:uri="http://purl.org/dc/elements/1.1/"/>
    <ds:schemaRef ds:uri="http://purl.org/dc/terms/"/>
    <ds:schemaRef ds:uri="f799553d-1ac0-48da-9ae3-fe400ced9c3b"/>
    <ds:schemaRef ds:uri="http://www.w3.org/XML/1998/namespace"/>
    <ds:schemaRef ds:uri="http://schemas.microsoft.com/office/2006/metadata/properties"/>
    <ds:schemaRef ds:uri="http://purl.org/dc/dcmitype/"/>
    <ds:schemaRef ds:uri="http://schemas.microsoft.com/office/2006/documentManagement/typ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7485</TotalTime>
  <Words>975</Words>
  <Application>Microsoft Office PowerPoint</Application>
  <PresentationFormat>Widescreen</PresentationFormat>
  <Paragraphs>106</Paragraphs>
  <Slides>13</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Aptos</vt:lpstr>
      <vt:lpstr>Aptos Display</vt:lpstr>
      <vt:lpstr>Arial</vt:lpstr>
      <vt:lpstr>Cooper Black</vt:lpstr>
      <vt:lpstr>Nunito Light</vt:lpstr>
      <vt:lpstr>Open Sans Light</vt:lpstr>
      <vt:lpstr>Times New Roman</vt:lpstr>
      <vt:lpstr>Wingdings</vt:lpstr>
      <vt:lpstr>Office Theme</vt:lpstr>
      <vt:lpstr>COMMUNICATION PROBLEMS  FLIGHT FOODS LTD </vt:lpstr>
      <vt:lpstr>PowerPoint Presentation</vt:lpstr>
      <vt:lpstr>Introduction and Purpose</vt:lpstr>
      <vt:lpstr>Company Background and Workforce Context</vt:lpstr>
      <vt:lpstr>Key Issues and Presentation Overview</vt:lpstr>
      <vt:lpstr>PowerPoint Presentation</vt:lpstr>
      <vt:lpstr>PowerPoint Presentation</vt:lpstr>
      <vt:lpstr>PowerPoint Presentation</vt:lpstr>
      <vt:lpstr>PowerPoint Presentation</vt:lpstr>
      <vt:lpstr>SOLUTIONS TO OVERCOME BARRIERS</vt:lpstr>
      <vt:lpstr>Suggestions to overcome barriers</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Christie Forbes (2433249)</dc:creator>
  <cp:lastModifiedBy>Christie Forbes (2433249)</cp:lastModifiedBy>
  <cp:revision>5</cp:revision>
  <dcterms:created xsi:type="dcterms:W3CDTF">2025-11-04T13:42:14Z</dcterms:created>
  <dcterms:modified xsi:type="dcterms:W3CDTF">2025-11-09T22:56:52Z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