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7" r:id="rId3"/>
    <p:sldId id="258" r:id="rId4"/>
    <p:sldId id="267" r:id="rId5"/>
    <p:sldId id="269" r:id="rId6"/>
    <p:sldId id="259" r:id="rId7"/>
    <p:sldId id="260" r:id="rId8"/>
    <p:sldId id="261" r:id="rId9"/>
    <p:sldId id="262" r:id="rId10"/>
    <p:sldId id="263" r:id="rId11"/>
    <p:sldId id="264" r:id="rId12"/>
    <p:sldId id="265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8" d="100"/>
          <a:sy n="68" d="100"/>
        </p:scale>
        <p:origin x="79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3A48A5-536E-4D54-9CA2-7AC646953A3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10692AE-E2CE-49DE-BE7E-719A00FAF05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609199-A289-4490-A308-9698B3152C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E309E-155E-4B7B-A01F-6D2DDC1C3BDE}" type="datetimeFigureOut">
              <a:rPr lang="en-GB" smtClean="0"/>
              <a:t>13/04/2022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DDBDBE-99B5-45D9-857A-6F2BA1D70D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BD04F6-59FD-4507-9C5A-E541046399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8B20B7-F18D-4DC8-9A48-A8A2963B44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7132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FB068A-CB7C-4582-A160-237CD8E757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90FECF-6088-4FC3-8D17-BE48CA517A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7C01BE-7AE4-430D-ACE8-F4F3FC569B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E309E-155E-4B7B-A01F-6D2DDC1C3BDE}" type="datetimeFigureOut">
              <a:rPr lang="en-GB" smtClean="0"/>
              <a:t>13/04/2022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A21386-15AB-4796-9ACA-E0F4987FB7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8849B2-7AAB-4B15-A812-19237B5466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8B20B7-F18D-4DC8-9A48-A8A2963B44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39673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D985A6-7888-44CB-84BF-26A905D33B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11C7AED-379F-497B-94CF-4396ED879D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CF13D9-507D-4845-B8E6-EF8AF3D479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E309E-155E-4B7B-A01F-6D2DDC1C3BDE}" type="datetimeFigureOut">
              <a:rPr lang="en-GB" smtClean="0"/>
              <a:t>13/04/2022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BB508A-E1E5-4EC6-8CBC-3C59F93F40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0EAB15-50D0-4D2E-A2BD-A6248B0A2C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8B20B7-F18D-4DC8-9A48-A8A2963B44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54724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E0FE45-C96B-4003-81D3-991E1A36CF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AEA54E-72F3-4275-A8E7-46A0F2151B3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E881A2B-192F-47AA-A9AD-B172FA91EE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D0E622-67A7-49B2-9BF8-376B323834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E309E-155E-4B7B-A01F-6D2DDC1C3BDE}" type="datetimeFigureOut">
              <a:rPr lang="en-GB" smtClean="0"/>
              <a:t>13/04/2022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DD06CC-4028-433C-933F-1F3AC00A50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F098126-ECC7-47B8-94E7-2609330CFF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8B20B7-F18D-4DC8-9A48-A8A2963B44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54487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17FF30-62EB-42C6-BD5F-D9435A216E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AD025D-E628-4EEA-8AC6-92024D4E04D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4F1FFEC-B1F7-4609-A34D-BC922DD6A5B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6F9F640-8971-4016-B934-AFF3A5FFF2F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02DCA0A-03C4-4A3B-BD9D-F391869F4D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01666F2-E68E-4F0A-8CFA-77E00B597D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E309E-155E-4B7B-A01F-6D2DDC1C3BDE}" type="datetimeFigureOut">
              <a:rPr lang="en-GB" smtClean="0"/>
              <a:t>13/04/2022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8B70F97-3A42-478F-A430-766DB91BAB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304409C-B88F-4DFA-BAED-4323EF1C2C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8B20B7-F18D-4DC8-9A48-A8A2963B44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4546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70193A-A528-4594-971C-AB846A36BB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2F5AB97-DC11-4E81-8AF5-A2C7341F9D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E309E-155E-4B7B-A01F-6D2DDC1C3BDE}" type="datetimeFigureOut">
              <a:rPr lang="en-GB" smtClean="0"/>
              <a:t>13/04/2022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BCCE25B-83FD-4956-91C4-26E8789EAE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3592F26-1D6E-462C-88BF-EA392D2E3B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8B20B7-F18D-4DC8-9A48-A8A2963B44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239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1B955B-1E97-4653-897D-D02CF77C56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E309E-155E-4B7B-A01F-6D2DDC1C3BDE}" type="datetimeFigureOut">
              <a:rPr lang="en-GB" smtClean="0"/>
              <a:t>13/04/2022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8F1EDF0-373C-4665-9DC0-A2B91596E2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456DC4F-A800-4827-9850-DC1625413C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8B20B7-F18D-4DC8-9A48-A8A2963B44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2070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4D1F3C-383E-4931-8079-C62384F2F3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C9F132-28C2-47C6-AF9D-67C69F3374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9566EF9-5F15-4785-9823-6446E7594B1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F5EFB80-C2F3-4120-91C7-95A00B1D4D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E309E-155E-4B7B-A01F-6D2DDC1C3BDE}" type="datetimeFigureOut">
              <a:rPr lang="en-GB" smtClean="0"/>
              <a:t>13/04/2022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750D379-3B8F-4A55-A730-B6FF58D15C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B9613B0-90F0-41A9-B777-AD1FDD720C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8B20B7-F18D-4DC8-9A48-A8A2963B44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76439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11E0E7-2519-491C-943D-C1813322BE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8F0794C-D53D-4E61-8800-F13E7DDCDAC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A005F2E-4CF0-4E73-AA06-4714D6D5B48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92ADA3-93C6-45E9-BE0D-3F233CBFDC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E309E-155E-4B7B-A01F-6D2DDC1C3BDE}" type="datetimeFigureOut">
              <a:rPr lang="en-GB" smtClean="0"/>
              <a:t>13/04/2022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0F2FB8E-D31C-42C8-96C5-6822EB28A6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3CEDE7-1732-4A4E-907F-10FF731BF1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8B20B7-F18D-4DC8-9A48-A8A2963B44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19480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9456B3-CBF1-4DC2-8F1D-6406426F5A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67609DD-19D1-4403-812E-DC0B837C081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E0FA09-2AAC-49C8-BF4B-5B3043BA50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E309E-155E-4B7B-A01F-6D2DDC1C3BDE}" type="datetimeFigureOut">
              <a:rPr lang="en-GB" smtClean="0"/>
              <a:t>13/04/2022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466562-15CE-40C1-B7B4-96C4A5D77A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8ED342-A909-452A-B9A4-304E509EDD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8B20B7-F18D-4DC8-9A48-A8A2963B44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80161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4103A24-7634-44E6-B180-4D8B6A715CE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A50CA1E-C33F-4A03-92E1-45CE20B3DDB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7724FE-63B9-4586-88E8-3ADA7F83F9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E309E-155E-4B7B-A01F-6D2DDC1C3BDE}" type="datetimeFigureOut">
              <a:rPr lang="en-GB" smtClean="0"/>
              <a:t>13/04/2022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0B0330-31F4-4A86-8DEA-974DEDF949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845C93-DAAB-4711-9123-4DAC16D16D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8B20B7-F18D-4DC8-9A48-A8A2963B44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56028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61B3482-110F-44A7-84EC-7F743E2C4F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CBB4898-361B-4C3A-A7EC-647B3E64B6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DC5E99-EABD-4759-B740-2276D680498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BE309E-155E-4B7B-A01F-6D2DDC1C3BDE}" type="datetimeFigureOut">
              <a:rPr lang="en-GB" smtClean="0"/>
              <a:t>13/04/2022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6D0695-C3B5-4D75-93CF-F3A1975436A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4A4020-A229-4E7F-BD20-40B49225669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8B20B7-F18D-4DC8-9A48-A8A2963B44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54654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66C194-4FA0-43FD-AA50-9471F6E92D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2879" y="369889"/>
            <a:ext cx="11577711" cy="1501114"/>
          </a:xfrm>
        </p:spPr>
        <p:txBody>
          <a:bodyPr>
            <a:normAutofit/>
          </a:bodyPr>
          <a:lstStyle/>
          <a:p>
            <a:r>
              <a:rPr lang="en-GB" sz="66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Assessment 2: Viva Voce</a:t>
            </a:r>
            <a:endParaRPr lang="en-GB" sz="6600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 descr="Text&#10;&#10;Description automatically generated">
            <a:extLst>
              <a:ext uri="{FF2B5EF4-FFF2-40B4-BE49-F238E27FC236}">
                <a16:creationId xmlns:a16="http://schemas.microsoft.com/office/drawing/2014/main" id="{054AFF62-695A-4C8C-B657-83E4CC0F1DB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389" y="2869224"/>
            <a:ext cx="5106573" cy="2305833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EFE9A6C3-DBBD-4DEF-AF97-F18C92C8826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28960268"/>
              </p:ext>
            </p:extLst>
          </p:nvPr>
        </p:nvGraphicFramePr>
        <p:xfrm>
          <a:off x="5809957" y="2869224"/>
          <a:ext cx="5848402" cy="364632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24201">
                  <a:extLst>
                    <a:ext uri="{9D8B030D-6E8A-4147-A177-3AD203B41FA5}">
                      <a16:colId xmlns:a16="http://schemas.microsoft.com/office/drawing/2014/main" val="3316066842"/>
                    </a:ext>
                  </a:extLst>
                </a:gridCol>
                <a:gridCol w="2924201">
                  <a:extLst>
                    <a:ext uri="{9D8B030D-6E8A-4147-A177-3AD203B41FA5}">
                      <a16:colId xmlns:a16="http://schemas.microsoft.com/office/drawing/2014/main" val="115149126"/>
                    </a:ext>
                  </a:extLst>
                </a:gridCol>
              </a:tblGrid>
              <a:tr h="713033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Module name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Introduction to Research</a:t>
                      </a:r>
                      <a:endParaRPr lang="en-GB" sz="24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08831918"/>
                  </a:ext>
                </a:extLst>
              </a:tr>
              <a:tr h="666803">
                <a:tc>
                  <a:txBody>
                    <a:bodyPr/>
                    <a:lstStyle/>
                    <a:p>
                      <a:r>
                        <a:rPr lang="en-GB" sz="2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Module code 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(BMHP5005_LON)</a:t>
                      </a:r>
                      <a:endParaRPr lang="en-GB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04817227"/>
                  </a:ext>
                </a:extLst>
              </a:tr>
              <a:tr h="666803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Lecturer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Eleni </a:t>
                      </a:r>
                      <a:r>
                        <a:rPr lang="en-GB" sz="24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Koutsogeorgou</a:t>
                      </a:r>
                      <a:endParaRPr lang="en-GB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78095092"/>
                  </a:ext>
                </a:extLst>
              </a:tr>
              <a:tr h="666803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Student 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Camilla Torello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25397850"/>
                  </a:ext>
                </a:extLst>
              </a:tr>
              <a:tr h="666803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Student ID 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2010042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1173711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606677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36574-26C2-4727-821F-1A76D0F5CC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929103"/>
          </a:xfrm>
        </p:spPr>
        <p:txBody>
          <a:bodyPr/>
          <a:lstStyle/>
          <a:p>
            <a:r>
              <a:rPr lang="en-GB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9398AA-A682-4402-A2F5-20A4A40314D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23557" y="1181686"/>
            <a:ext cx="6400798" cy="4995277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GB" sz="3000" b="1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impact of IRIS programme for the domestic abuse for healthcare practices  and service user in UK </a:t>
            </a:r>
          </a:p>
          <a:p>
            <a:pPr marL="0" indent="0" algn="ctr">
              <a:buNone/>
            </a:pPr>
            <a:endParaRPr lang="en-GB" b="1" dirty="0">
              <a:solidFill>
                <a:schemeClr val="accent6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b="1" dirty="0">
              <a:solidFill>
                <a:schemeClr val="accent6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AIM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to explore the level of impact of the national programme called IRIS in the healthcare setting and their service user.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OBJECTIVE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to review the relevant publication and present the findings and provide the healthcare services and service a better understanding of the programme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FCBBDAD-BE21-4204-B9FA-934F4720DD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944750" y="640079"/>
            <a:ext cx="5247250" cy="6078489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36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dentification</a:t>
            </a:r>
          </a:p>
          <a:p>
            <a:pPr marL="0" indent="0">
              <a:buNone/>
            </a:pPr>
            <a:r>
              <a:rPr lang="en-GB" sz="36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eferral to </a:t>
            </a:r>
          </a:p>
          <a:p>
            <a:pPr marL="0" indent="0">
              <a:buNone/>
            </a:pPr>
            <a:r>
              <a:rPr lang="en-GB" sz="36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mprove </a:t>
            </a:r>
          </a:p>
          <a:p>
            <a:pPr marL="0" indent="0">
              <a:buNone/>
            </a:pPr>
            <a:r>
              <a:rPr lang="en-GB" sz="36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afety Programme </a:t>
            </a:r>
          </a:p>
          <a:p>
            <a:pPr marL="0" indent="0">
              <a:buNone/>
            </a:pP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(Akbari et al.,2021)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It is a programme base on the support, referral and training for the Healthcare professional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.(The Health Foundation, 2011)</a:t>
            </a:r>
          </a:p>
          <a:p>
            <a:pPr marL="0" indent="0">
              <a:buNone/>
            </a:pPr>
            <a:r>
              <a:rPr lang="en-GB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TRAINING: 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4 hours </a:t>
            </a:r>
          </a:p>
          <a:p>
            <a:pPr marL="0" indent="0">
              <a:buNone/>
            </a:pPr>
            <a:r>
              <a:rPr lang="en-GB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REFERRAL :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Dva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services</a:t>
            </a:r>
          </a:p>
          <a:p>
            <a:pPr marL="0" indent="0">
              <a:buNone/>
            </a:pPr>
            <a:r>
              <a:rPr lang="en-GB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SUPPORT 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advocate     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educator </a:t>
            </a:r>
          </a:p>
        </p:txBody>
      </p:sp>
    </p:spTree>
    <p:extLst>
      <p:ext uri="{BB962C8B-B14F-4D97-AF65-F5344CB8AC3E}">
        <p14:creationId xmlns:p14="http://schemas.microsoft.com/office/powerpoint/2010/main" val="31702154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70DE9C-EDE8-4272-B02C-CB8B16E309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Methods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9B61EE-ADE0-4621-960B-CF9F986CED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Systematic literature review of primary research- published and accredited search studies only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Keywords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IRIS, UK, England, United kingdom, Domestic Abuse, Domestic Violence, Primary care, Healthcare professionals, GP, Primary research, Survey, Interview.</a:t>
            </a:r>
          </a:p>
          <a:p>
            <a:pPr marL="0" indent="0">
              <a:buNone/>
            </a:pPr>
            <a:r>
              <a:rPr lang="en-GB" b="1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Databases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PubMed, UWTSD Library, ScienceDirect, ProQuest</a:t>
            </a:r>
          </a:p>
          <a:p>
            <a:pPr marL="0" indent="0">
              <a:buNone/>
            </a:pPr>
            <a:r>
              <a:rPr lang="en-GB" b="1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Inclusion criteria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English languages,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Uk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data only, publication from 2012 to 2022, United Kingdom studies</a:t>
            </a:r>
          </a:p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Exclusion criteria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Non-UK based, no in English languages, not primary studies</a:t>
            </a:r>
          </a:p>
        </p:txBody>
      </p:sp>
    </p:spTree>
    <p:extLst>
      <p:ext uri="{BB962C8B-B14F-4D97-AF65-F5344CB8AC3E}">
        <p14:creationId xmlns:p14="http://schemas.microsoft.com/office/powerpoint/2010/main" val="38724357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90B2CB-B984-4842-AE25-F5E8C2382B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914400"/>
          </a:xfrm>
        </p:spPr>
        <p:txBody>
          <a:bodyPr/>
          <a:lstStyle/>
          <a:p>
            <a:r>
              <a:rPr lang="en-GB" b="1" dirty="0">
                <a:solidFill>
                  <a:schemeClr val="accent6">
                    <a:lumMod val="50000"/>
                  </a:schemeClr>
                </a:solidFill>
              </a:rPr>
              <a:t>Literature review 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71F98450-AC75-4D49-BE1B-DA5833E2E5B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00371157"/>
              </p:ext>
            </p:extLst>
          </p:nvPr>
        </p:nvGraphicFramePr>
        <p:xfrm>
          <a:off x="286044" y="914400"/>
          <a:ext cx="11619912" cy="5573294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3910818">
                  <a:extLst>
                    <a:ext uri="{9D8B030D-6E8A-4147-A177-3AD203B41FA5}">
                      <a16:colId xmlns:a16="http://schemas.microsoft.com/office/drawing/2014/main" val="1175641708"/>
                    </a:ext>
                  </a:extLst>
                </a:gridCol>
                <a:gridCol w="2475914">
                  <a:extLst>
                    <a:ext uri="{9D8B030D-6E8A-4147-A177-3AD203B41FA5}">
                      <a16:colId xmlns:a16="http://schemas.microsoft.com/office/drawing/2014/main" val="3695575287"/>
                    </a:ext>
                  </a:extLst>
                </a:gridCol>
                <a:gridCol w="2532184">
                  <a:extLst>
                    <a:ext uri="{9D8B030D-6E8A-4147-A177-3AD203B41FA5}">
                      <a16:colId xmlns:a16="http://schemas.microsoft.com/office/drawing/2014/main" val="2006040102"/>
                    </a:ext>
                  </a:extLst>
                </a:gridCol>
                <a:gridCol w="2700996">
                  <a:extLst>
                    <a:ext uri="{9D8B030D-6E8A-4147-A177-3AD203B41FA5}">
                      <a16:colId xmlns:a16="http://schemas.microsoft.com/office/drawing/2014/main" val="2213987943"/>
                    </a:ext>
                  </a:extLst>
                </a:gridCol>
              </a:tblGrid>
              <a:tr h="60491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1" i="0" u="none" strike="noStrike" dirty="0">
                          <a:effectLst/>
                          <a:latin typeface="+mn-lt"/>
                          <a:cs typeface="Times New Roman" panose="02020603050405020304" pitchFamily="18" charset="0"/>
                        </a:rPr>
                        <a:t>Author(s), title, and year of publication</a:t>
                      </a:r>
                      <a:endParaRPr lang="en-GB" sz="1800" b="0" i="0" u="none" strike="noStrike" dirty="0">
                        <a:effectLst/>
                        <a:latin typeface="+mn-lt"/>
                      </a:endParaRP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1" i="0" u="none" strike="noStrike" dirty="0">
                          <a:effectLst/>
                          <a:latin typeface="+mn-lt"/>
                          <a:cs typeface="Times New Roman" panose="02020603050405020304" pitchFamily="18" charset="0"/>
                        </a:rPr>
                        <a:t>Aim of study</a:t>
                      </a:r>
                      <a:endParaRPr lang="en-GB" sz="1800" b="0" i="0" u="none" strike="noStrike" dirty="0">
                        <a:effectLst/>
                        <a:latin typeface="+mn-lt"/>
                      </a:endParaRP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1" i="0" u="none" strike="noStrike" dirty="0"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Methods and Sample size and characteristics</a:t>
                      </a:r>
                      <a:endParaRPr lang="en-GB" sz="1800" b="0" i="0" u="none" strike="noStrike" dirty="0">
                        <a:effectLst/>
                        <a:latin typeface="+mn-lt"/>
                      </a:endParaRP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1" i="0" u="none" strike="noStrike" dirty="0"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Summary of main findings</a:t>
                      </a:r>
                      <a:endParaRPr lang="en-GB" sz="1800" b="0" i="0" u="none" strike="noStrike" dirty="0">
                        <a:effectLst/>
                        <a:latin typeface="+mn-lt"/>
                      </a:endParaRP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76545644"/>
                  </a:ext>
                </a:extLst>
              </a:tr>
              <a:tr h="1882903">
                <a:tc>
                  <a:txBody>
                    <a:bodyPr/>
                    <a:lstStyle/>
                    <a:p>
                      <a:r>
                        <a:rPr lang="en-GB" dirty="0"/>
                        <a:t>Pitt K, </a:t>
                      </a:r>
                      <a:r>
                        <a:rPr lang="en-GB" dirty="0" err="1"/>
                        <a:t>Dheensa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S.,Feder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G.,Johnson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E.,Man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M.,Roy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J.,Williamson</a:t>
                      </a:r>
                      <a:r>
                        <a:rPr lang="en-GB" dirty="0"/>
                        <a:t> E.,</a:t>
                      </a:r>
                      <a:r>
                        <a:rPr lang="en-GB" dirty="0" err="1"/>
                        <a:t>Szillassy</a:t>
                      </a:r>
                      <a:r>
                        <a:rPr lang="en-GB" dirty="0"/>
                        <a:t> E.</a:t>
                      </a:r>
                    </a:p>
                    <a:p>
                      <a:r>
                        <a:rPr lang="en-GB" b="1" dirty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Sharing reports about domestic violence and abuse with general </a:t>
                      </a:r>
                      <a:r>
                        <a:rPr lang="en-GB" b="1" dirty="0" err="1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pretictioner:a</a:t>
                      </a:r>
                      <a:r>
                        <a:rPr lang="en-GB" b="1" dirty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 qualitative interview study- </a:t>
                      </a:r>
                      <a:r>
                        <a:rPr lang="en-GB" b="0" dirty="0">
                          <a:solidFill>
                            <a:schemeClr val="tx1"/>
                          </a:solidFill>
                        </a:rPr>
                        <a:t>2020</a:t>
                      </a:r>
                      <a:endParaRPr lang="en-GB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Evaluate the IRIS programme and identify professional attitudes towards report sharing with other services.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Qualitative semi structure interview involving 23 GPs, 6 police staff and 1 partnership manager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Police staff were concerned about sharing information outside their organisation, and GP believe they will benefit from the information given in the management of Domestic abuse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70657613"/>
                  </a:ext>
                </a:extLst>
              </a:tr>
              <a:tr h="2372894">
                <a:tc>
                  <a:txBody>
                    <a:bodyPr/>
                    <a:lstStyle/>
                    <a:p>
                      <a:r>
                        <a:rPr lang="en-GB" dirty="0" err="1"/>
                        <a:t>Sohal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A.,Feder</a:t>
                      </a:r>
                      <a:r>
                        <a:rPr lang="en-GB" dirty="0"/>
                        <a:t> G.,</a:t>
                      </a:r>
                      <a:r>
                        <a:rPr lang="en-GB" dirty="0" err="1"/>
                        <a:t>Boomla</a:t>
                      </a:r>
                      <a:r>
                        <a:rPr lang="en-GB" dirty="0"/>
                        <a:t> K.,</a:t>
                      </a:r>
                      <a:r>
                        <a:rPr lang="en-GB" dirty="0" err="1"/>
                        <a:t>Dowrick</a:t>
                      </a:r>
                      <a:r>
                        <a:rPr lang="en-GB" dirty="0"/>
                        <a:t> A., Hopper </a:t>
                      </a:r>
                      <a:r>
                        <a:rPr lang="en-GB" dirty="0" err="1"/>
                        <a:t>R.,Howell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A.,Johnson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M.,Lewis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N.,Robinson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C.,Eldridge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S.,Griffiths</a:t>
                      </a:r>
                      <a:r>
                        <a:rPr lang="en-GB" dirty="0"/>
                        <a:t> C.</a:t>
                      </a:r>
                    </a:p>
                    <a:p>
                      <a:r>
                        <a:rPr lang="en-GB" b="1" dirty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Improving the healthcare response to domestic violence and abuse in UK primary care: interrupted time series evaluation of a system-level training and support programme- </a:t>
                      </a:r>
                      <a:r>
                        <a:rPr lang="en-GB" dirty="0"/>
                        <a:t>2020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Explore the effectiveness of IRIS outside of a trial in merit of healthcare responses in a 4 years period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Observational series study from 205 GPs in 5  London Borough based by daily number of referral and new recorded DVA case on EMR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144 practices record a significant increase in referrals after the IRIS introduction, no increase in referrals in 61 GP practices. Increase of EMR for a ratio of 1.27% for the implemented Borough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425189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441495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90B2CB-B984-4842-AE25-F5E8C2382B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154744"/>
            <a:ext cx="10515600" cy="1195754"/>
          </a:xfrm>
        </p:spPr>
        <p:txBody>
          <a:bodyPr/>
          <a:lstStyle/>
          <a:p>
            <a:r>
              <a:rPr lang="en-GB" b="1" dirty="0">
                <a:solidFill>
                  <a:schemeClr val="accent6">
                    <a:lumMod val="50000"/>
                  </a:schemeClr>
                </a:solidFill>
              </a:rPr>
              <a:t>Literature review 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71F98450-AC75-4D49-BE1B-DA5833E2E5B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81955327"/>
              </p:ext>
            </p:extLst>
          </p:nvPr>
        </p:nvGraphicFramePr>
        <p:xfrm>
          <a:off x="243840" y="844062"/>
          <a:ext cx="11704320" cy="5533761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2794782">
                  <a:extLst>
                    <a:ext uri="{9D8B030D-6E8A-4147-A177-3AD203B41FA5}">
                      <a16:colId xmlns:a16="http://schemas.microsoft.com/office/drawing/2014/main" val="1175641708"/>
                    </a:ext>
                  </a:extLst>
                </a:gridCol>
                <a:gridCol w="2475913">
                  <a:extLst>
                    <a:ext uri="{9D8B030D-6E8A-4147-A177-3AD203B41FA5}">
                      <a16:colId xmlns:a16="http://schemas.microsoft.com/office/drawing/2014/main" val="3695575287"/>
                    </a:ext>
                  </a:extLst>
                </a:gridCol>
                <a:gridCol w="3334043">
                  <a:extLst>
                    <a:ext uri="{9D8B030D-6E8A-4147-A177-3AD203B41FA5}">
                      <a16:colId xmlns:a16="http://schemas.microsoft.com/office/drawing/2014/main" val="2006040102"/>
                    </a:ext>
                  </a:extLst>
                </a:gridCol>
                <a:gridCol w="3099582">
                  <a:extLst>
                    <a:ext uri="{9D8B030D-6E8A-4147-A177-3AD203B41FA5}">
                      <a16:colId xmlns:a16="http://schemas.microsoft.com/office/drawing/2014/main" val="2213987943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1" i="0" u="none" strike="noStrike" dirty="0">
                          <a:effectLst/>
                          <a:latin typeface="+mn-lt"/>
                          <a:cs typeface="Times New Roman" panose="02020603050405020304" pitchFamily="18" charset="0"/>
                        </a:rPr>
                        <a:t>Author(s), title, and year of publication</a:t>
                      </a:r>
                      <a:endParaRPr lang="en-GB" sz="1800" b="0" i="0" u="none" strike="noStrike" dirty="0">
                        <a:effectLst/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1" i="0" u="none" strike="noStrike" dirty="0">
                          <a:effectLst/>
                          <a:latin typeface="+mn-lt"/>
                          <a:cs typeface="Times New Roman" panose="02020603050405020304" pitchFamily="18" charset="0"/>
                        </a:rPr>
                        <a:t>Aim of study</a:t>
                      </a:r>
                      <a:endParaRPr lang="en-GB" sz="1800" b="0" i="0" u="none" strike="noStrike" dirty="0">
                        <a:effectLst/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1" i="0" u="none" strike="noStrike" dirty="0"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Methods and Sample size and characteristics</a:t>
                      </a:r>
                      <a:endParaRPr lang="en-GB" sz="1800" b="0" i="0" u="none" strike="noStrike" dirty="0">
                        <a:effectLst/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1" i="0" u="none" strike="noStrike" dirty="0"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Summary of main findings</a:t>
                      </a:r>
                      <a:endParaRPr lang="en-GB" sz="1800" b="0" i="0" u="none" strike="noStrike" dirty="0">
                        <a:effectLst/>
                        <a:latin typeface="+mn-lt"/>
                      </a:endParaRP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76545644"/>
                  </a:ext>
                </a:extLst>
              </a:tr>
              <a:tr h="2120001"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Bradbury-Jones C., Clark M., Taylor J.</a:t>
                      </a:r>
                    </a:p>
                    <a:p>
                      <a:r>
                        <a:rPr lang="en-GB" sz="1600" b="1" dirty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Abused women’s experiences of a primary care identification and referral intervention: a case study analysis-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2016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Report the outcome in the study of women’s experience referred in the IRIS programme and review the implication for nurses.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Qualitative interview with 10 women involved in the IRIS referral programme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Women were overall positive about the referral programme reporting empowerment in controlling their safety. Nurses have to recognise the importance of their role in identifying  DVA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70657613"/>
                  </a:ext>
                </a:extLst>
              </a:tr>
              <a:tr h="2428163"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Lewis N., </a:t>
                      </a:r>
                      <a:r>
                        <a:rPr lang="en-GB" sz="16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Dowrick</a:t>
                      </a:r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A., </a:t>
                      </a:r>
                      <a:r>
                        <a:rPr lang="en-GB" sz="16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Sohal</a:t>
                      </a:r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A., Feder </a:t>
                      </a:r>
                      <a:r>
                        <a:rPr lang="en-GB" sz="16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G.,Griffiths</a:t>
                      </a:r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C.</a:t>
                      </a:r>
                    </a:p>
                    <a:p>
                      <a:r>
                        <a:rPr lang="en-GB" sz="1600" b="1" dirty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Implementation of the Identification and Referral to improve Safety Programme for patients with experience of Domestic violence and abuse: a theory based mixed method process-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2018</a:t>
                      </a:r>
                      <a:endParaRPr lang="en-GB" sz="1600" b="1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study wants to identify the factor that could influence the implementation of IRIS for the NHS and the third party services.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Mixed method process of evaluation:  a case study including 100 hours of observation and  19 interviews.44 document review, a survey with 118 responses</a:t>
                      </a:r>
                    </a:p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22 qualitative interviews </a:t>
                      </a:r>
                    </a:p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samples were NHS or practice staff, advocate educators and host organisation staff</a:t>
                      </a:r>
                    </a:p>
                    <a:p>
                      <a:endParaRPr lang="en-GB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result shows difference in how practitioner approach DVA work and how professional involvement can differ. Less than 50% could identify DVA in their practice. Most staff feel IRIS training is sufficient. The general outcome was IRIS can modify behaviour of NHS and Third sector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425189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036731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62F56E-C66B-459F-B77B-F631B7677D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B050"/>
                </a:solidFill>
              </a:rPr>
              <a:t>Results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DB8721-6F66-4BD4-9BB2-FFEFEB478B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63040"/>
            <a:ext cx="10515600" cy="4713923"/>
          </a:xfrm>
        </p:spPr>
        <p:txBody>
          <a:bodyPr>
            <a:no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Every article demonstrate a positive outcome towards referral, training or level of support.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IRIS has proven to be cost effective saving on average £37 per woman per year(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Sohal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et al.,2020)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GP practices believe that receive support from third parties help them to gain the confidence treat DVA and create an impact in the patients (Pitt et al., 2020)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One of the study highlight the significantly increase of referral post IRIS introduction (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Sohal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et al. 2020)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patient perception was that IRIS make them feel safer and the programme  help them to build self-preservation (Bradbury-Jones, 2016)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40% of the attending training referred patient to IRIS (Lewis et al.,2018)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59% participant are hoping that IRIS could become a normal part of their work (Lewis et al.2018)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knowledge in Domestic abuse where limited before the introduction of the program, and the training provided was an average of one hour, not exhaustive for such a wide topic (Pitt et al., 2020)</a:t>
            </a:r>
          </a:p>
        </p:txBody>
      </p:sp>
    </p:spTree>
    <p:extLst>
      <p:ext uri="{BB962C8B-B14F-4D97-AF65-F5344CB8AC3E}">
        <p14:creationId xmlns:p14="http://schemas.microsoft.com/office/powerpoint/2010/main" val="36972510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FA265F-F569-4ECC-B707-71FE55F00D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Discussion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1D6EF-223A-4B46-B597-461951F03D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505" y="1825625"/>
            <a:ext cx="11366695" cy="4351338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lang="en-GB" dirty="0">
                <a:solidFill>
                  <a:srgbClr val="0E101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There was an extensive range of articles regarding the topic, as the programme is subject to randomised trials due to the funding research. </a:t>
            </a:r>
          </a:p>
          <a:p>
            <a:pPr>
              <a:spcBef>
                <a:spcPts val="0"/>
              </a:spcBef>
              <a:spcAft>
                <a:spcPts val="0"/>
              </a:spcAft>
            </a:pPr>
            <a:r>
              <a:rPr lang="en-GB" dirty="0">
                <a:solidFill>
                  <a:srgbClr val="0E101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positive outcome to be highlighted from the service user perspective: IRIS doesn’t force the individual to leave the relationship and gives free choice</a:t>
            </a:r>
          </a:p>
          <a:p>
            <a:pPr>
              <a:spcBef>
                <a:spcPts val="0"/>
              </a:spcBef>
              <a:spcAft>
                <a:spcPts val="0"/>
              </a:spcAft>
            </a:pPr>
            <a:r>
              <a:rPr lang="en-GB" dirty="0">
                <a:solidFill>
                  <a:srgbClr val="0E101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There are a few </a:t>
            </a:r>
            <a:r>
              <a:rPr lang="en-GB" b="1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limitation</a:t>
            </a:r>
            <a:r>
              <a:rPr lang="en-GB" dirty="0">
                <a:solidFill>
                  <a:srgbClr val="0E101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to consider: staff turnover, workload pressure and staff engagement.</a:t>
            </a:r>
          </a:p>
          <a:p>
            <a:pPr>
              <a:spcBef>
                <a:spcPts val="0"/>
              </a:spcBef>
              <a:spcAft>
                <a:spcPts val="0"/>
              </a:spcAft>
            </a:pPr>
            <a:r>
              <a:rPr lang="en-GB" b="1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Recommendation: </a:t>
            </a:r>
            <a:r>
              <a:rPr lang="en-GB" dirty="0">
                <a:solidFill>
                  <a:srgbClr val="0E101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expanding IRIS to secondary care or hospital</a:t>
            </a:r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>
                <a:solidFill>
                  <a:srgbClr val="0E101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settings</a:t>
            </a:r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>
                <a:solidFill>
                  <a:srgbClr val="0E101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</a:t>
            </a:r>
            <a:r>
              <a:rPr lang="en-GB" dirty="0">
                <a:solidFill>
                  <a:srgbClr val="0E101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                            perpetrator target intervention can collaborate 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08324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0DB18C-60FD-408A-89B6-022E91DED1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4CDEA7-C453-42CF-A77F-B159306CB90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/>
              <a:t>•The IRIS system can be increased in funding as a program that combines direct referral to Domestic abuse services is proven to be effective</a:t>
            </a:r>
          </a:p>
          <a:p>
            <a:pPr marL="0" indent="0">
              <a:buNone/>
            </a:pPr>
            <a:r>
              <a:rPr lang="en-GB" dirty="0"/>
              <a:t>•Clarity and responsibility with action, as long as the duty of care, should always be considered.</a:t>
            </a:r>
          </a:p>
          <a:p>
            <a:pPr marL="0" indent="0">
              <a:buNone/>
            </a:pPr>
            <a:r>
              <a:rPr lang="en-GB" dirty="0"/>
              <a:t>•IRIS can be easily implemented in practices and the third parties' agencies as long the advocate educator should work on a </a:t>
            </a:r>
            <a:endParaRPr lang="en-US" dirty="0"/>
          </a:p>
          <a:p>
            <a:pPr marL="0" indent="0">
              <a:buNone/>
            </a:pPr>
            <a:endParaRPr lang="en-US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7612F9-500F-4FBF-8C6B-44AC0C9623B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365125"/>
            <a:ext cx="5181600" cy="5811838"/>
          </a:xfrm>
        </p:spPr>
        <p:txBody>
          <a:bodyPr>
            <a:normAutofit fontScale="92500"/>
          </a:bodyPr>
          <a:lstStyle/>
          <a:p>
            <a:r>
              <a:rPr lang="en-GB" dirty="0"/>
              <a:t>“victims and survivors attending a IRIS practice are six times more likely to be referred to an advocate” (Feder et al., 2011)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81680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963A60-A9E6-474A-9342-04ACEBF0F5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2FE418-D8F0-48B5-9ABD-EB9E03E274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21097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080B61-C23E-4A2F-BB8F-86F50402BA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335570-0ED0-4C7A-A7B0-63ECE699D8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519667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C0A502-F15F-40E0-A83E-8A8A98DE3E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EBBCC6-1AB2-4139-A331-9E236AFED0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047804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469D6C-D983-463D-88B3-25037783D5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6408DA-CDF6-4DE5-90B8-ED6929A0FD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516947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678</TotalTime>
  <Words>1128</Words>
  <Application>Microsoft Office PowerPoint</Application>
  <PresentationFormat>Widescreen</PresentationFormat>
  <Paragraphs>89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Calibri Light</vt:lpstr>
      <vt:lpstr>Office Theme</vt:lpstr>
      <vt:lpstr>Assessment 2: Viva Voce</vt:lpstr>
      <vt:lpstr>Introduction </vt:lpstr>
      <vt:lpstr>Methods </vt:lpstr>
      <vt:lpstr>Literature review </vt:lpstr>
      <vt:lpstr>Literature review </vt:lpstr>
      <vt:lpstr>Results </vt:lpstr>
      <vt:lpstr>Discussion</vt:lpstr>
      <vt:lpstr>Conclusion 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Assessment 2: Viva Voce</dc:title>
  <dc:creator>Camilla Torello (2010042)</dc:creator>
  <cp:lastModifiedBy>Camilla Torello (2010042)</cp:lastModifiedBy>
  <cp:revision>3</cp:revision>
  <dcterms:created xsi:type="dcterms:W3CDTF">2022-04-12T21:43:38Z</dcterms:created>
  <dcterms:modified xsi:type="dcterms:W3CDTF">2022-04-13T09:57:05Z</dcterms:modified>
</cp:coreProperties>
</file>