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32"/>
  </p:notesMasterIdLst>
  <p:handoutMasterIdLst>
    <p:handoutMasterId r:id="rId33"/>
  </p:handoutMasterIdLst>
  <p:sldIdLst>
    <p:sldId id="371" r:id="rId2"/>
    <p:sldId id="633" r:id="rId3"/>
    <p:sldId id="614" r:id="rId4"/>
    <p:sldId id="615" r:id="rId5"/>
    <p:sldId id="616" r:id="rId6"/>
    <p:sldId id="617" r:id="rId7"/>
    <p:sldId id="618" r:id="rId8"/>
    <p:sldId id="619" r:id="rId9"/>
    <p:sldId id="620" r:id="rId10"/>
    <p:sldId id="621" r:id="rId11"/>
    <p:sldId id="643" r:id="rId12"/>
    <p:sldId id="623" r:id="rId13"/>
    <p:sldId id="624" r:id="rId14"/>
    <p:sldId id="625" r:id="rId15"/>
    <p:sldId id="626" r:id="rId16"/>
    <p:sldId id="627" r:id="rId17"/>
    <p:sldId id="628" r:id="rId18"/>
    <p:sldId id="629" r:id="rId19"/>
    <p:sldId id="630" r:id="rId20"/>
    <p:sldId id="631" r:id="rId21"/>
    <p:sldId id="632" r:id="rId22"/>
    <p:sldId id="634" r:id="rId23"/>
    <p:sldId id="635" r:id="rId24"/>
    <p:sldId id="636" r:id="rId25"/>
    <p:sldId id="637" r:id="rId26"/>
    <p:sldId id="638" r:id="rId27"/>
    <p:sldId id="639" r:id="rId28"/>
    <p:sldId id="640" r:id="rId29"/>
    <p:sldId id="641" r:id="rId30"/>
    <p:sldId id="642" r:id="rId31"/>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181" autoAdjust="0"/>
  </p:normalViewPr>
  <p:slideViewPr>
    <p:cSldViewPr>
      <p:cViewPr varScale="1">
        <p:scale>
          <a:sx n="52" d="100"/>
          <a:sy n="52" d="100"/>
        </p:scale>
        <p:origin x="58" y="360"/>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2025/9/25</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2025/9/25</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2025/9/25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2025/9/25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2025/9/25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2025/9/25</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2025/9/25</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2025/9/25</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2025/9/25</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2025/9/25</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2025/9/25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2025/9/25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2025/9/25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2025/9/25</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1.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26.xml"/><Relationship Id="rId4" Type="http://schemas.openxmlformats.org/officeDocument/2006/relationships/image" Target="../media/image5.png"/></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30.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D03C42F-FD41-E871-C9AE-0223C828BAB8}"/>
              </a:ext>
            </a:extLst>
          </p:cNvPr>
          <p:cNvSpPr txBox="1"/>
          <p:nvPr/>
        </p:nvSpPr>
        <p:spPr>
          <a:xfrm>
            <a:off x="9973473" y="333450"/>
            <a:ext cx="1954381" cy="5832648"/>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得佛辯才。住普賢行。善能分別眾生語言。開化顯示真實之際。超過世間諸所有法。</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21F65281-2E7A-9B4A-61A2-274EA0A2693E}"/>
              </a:ext>
            </a:extLst>
          </p:cNvPr>
          <p:cNvSpPr txBox="1"/>
          <p:nvPr/>
        </p:nvSpPr>
        <p:spPr>
          <a:xfrm>
            <a:off x="6954023" y="549474"/>
            <a:ext cx="281359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「住普賢行」。上文已言諸大士「咸共遵修普賢大士之德」，今文云「住普賢行」，表諸大士咸安住於普賢大士之大行，各各以十大願王導歸極樂。</a:t>
            </a:r>
          </a:p>
        </p:txBody>
      </p:sp>
      <p:sp>
        <p:nvSpPr>
          <p:cNvPr id="7" name="文字方塊 6">
            <a:extLst>
              <a:ext uri="{FF2B5EF4-FFF2-40B4-BE49-F238E27FC236}">
                <a16:creationId xmlns:a16="http://schemas.microsoft.com/office/drawing/2014/main" id="{8BE9E76B-FD41-34CF-8E3F-DB33568E6AD7}"/>
              </a:ext>
            </a:extLst>
          </p:cNvPr>
          <p:cNvSpPr txBox="1"/>
          <p:nvPr/>
        </p:nvSpPr>
        <p:spPr>
          <a:xfrm>
            <a:off x="4023424" y="549474"/>
            <a:ext cx="281359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「善能分別眾生語言。」見</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文為「入眾言音，開化一切。」</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曰：「入謂解也。謂解眾生種種言音，用之起說。」</a:t>
            </a:r>
          </a:p>
        </p:txBody>
      </p:sp>
      <p:sp>
        <p:nvSpPr>
          <p:cNvPr id="8" name="文字方塊 7">
            <a:extLst>
              <a:ext uri="{FF2B5EF4-FFF2-40B4-BE49-F238E27FC236}">
                <a16:creationId xmlns:a16="http://schemas.microsoft.com/office/drawing/2014/main" id="{53EA0D43-8C10-B4F3-125D-EBF171B68CF5}"/>
              </a:ext>
            </a:extLst>
          </p:cNvPr>
          <p:cNvSpPr txBox="1"/>
          <p:nvPr/>
        </p:nvSpPr>
        <p:spPr>
          <a:xfrm>
            <a:off x="473303" y="549474"/>
            <a:ext cx="3339376"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由上眾生無邊，眾生語言亦是多種。但法身大士悉能解了，隨其本類言音，而為說法，應機隨緣，普作饒益。惡趣眾生，亦聞如來之隨類音，而得聞法得度。此明會中諸大士，皆有如是智慧辯才與功德威力也。</a:t>
            </a:r>
          </a:p>
        </p:txBody>
      </p:sp>
    </p:spTree>
    <p:extLst>
      <p:ext uri="{BB962C8B-B14F-4D97-AF65-F5344CB8AC3E}">
        <p14:creationId xmlns:p14="http://schemas.microsoft.com/office/powerpoint/2010/main" val="22660380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51F6032F-2669-4A4F-9613-00320285A50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
        <p:nvSpPr>
          <p:cNvPr id="2" name="文字方塊 1">
            <a:extLst>
              <a:ext uri="{FF2B5EF4-FFF2-40B4-BE49-F238E27FC236}">
                <a16:creationId xmlns:a16="http://schemas.microsoft.com/office/drawing/2014/main" id="{FE6DFE4F-0218-0E32-7119-C6C5DC93A7AC}"/>
              </a:ext>
            </a:extLst>
          </p:cNvPr>
          <p:cNvSpPr txBox="1"/>
          <p:nvPr/>
        </p:nvSpPr>
        <p:spPr>
          <a:xfrm>
            <a:off x="5858995" y="549474"/>
            <a:ext cx="491673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「開化顯示真實之際」。「開化」者，即</a:t>
            </a:r>
            <a:r>
              <a:rPr lang="en-US" altLang="zh-TW" sz="2800" dirty="0">
                <a:solidFill>
                  <a:schemeClr val="bg1">
                    <a:lumMod val="95000"/>
                  </a:schemeClr>
                </a:solidFill>
              </a:rPr>
              <a:t>《</a:t>
            </a:r>
            <a:r>
              <a:rPr lang="zh-TW" altLang="en-US" sz="2800" dirty="0">
                <a:solidFill>
                  <a:schemeClr val="bg1">
                    <a:lumMod val="95000"/>
                  </a:schemeClr>
                </a:solidFill>
              </a:rPr>
              <a:t>法華經</a:t>
            </a:r>
            <a:r>
              <a:rPr lang="en-US" altLang="zh-TW" sz="2800" dirty="0">
                <a:solidFill>
                  <a:schemeClr val="bg1">
                    <a:lumMod val="95000"/>
                  </a:schemeClr>
                </a:solidFill>
              </a:rPr>
              <a:t>》</a:t>
            </a:r>
            <a:r>
              <a:rPr lang="zh-TW" altLang="en-US" sz="2800" dirty="0">
                <a:solidFill>
                  <a:schemeClr val="bg1">
                    <a:lumMod val="95000"/>
                  </a:schemeClr>
                </a:solidFill>
              </a:rPr>
              <a:t>之開佛知見。「顯示」者，即示佛知見。際者，究竟邊際也。「真實之際」者，佛之知見也。</a:t>
            </a:r>
            <a:endParaRPr lang="en-US" altLang="zh-TW" sz="2800" dirty="0">
              <a:solidFill>
                <a:schemeClr val="bg1">
                  <a:lumMod val="95000"/>
                </a:schemeClr>
              </a:solidFill>
            </a:endParaRPr>
          </a:p>
          <a:p>
            <a:pPr>
              <a:lnSpc>
                <a:spcPts val="4100"/>
              </a:lnSpc>
            </a:pPr>
            <a:r>
              <a:rPr lang="zh-TW" altLang="en-US" sz="2800" dirty="0">
                <a:solidFill>
                  <a:schemeClr val="bg1">
                    <a:lumMod val="95000"/>
                  </a:schemeClr>
                </a:solidFill>
              </a:rPr>
              <a:t>一部淨土妙法，舉體是佛之知見，處處是華嚴境界。故此經中，悉是開化顯示真實之際，咸為「開示悟入佛之知見」也。</a:t>
            </a:r>
          </a:p>
        </p:txBody>
      </p:sp>
      <p:sp>
        <p:nvSpPr>
          <p:cNvPr id="3" name="文字方塊 2">
            <a:extLst>
              <a:ext uri="{FF2B5EF4-FFF2-40B4-BE49-F238E27FC236}">
                <a16:creationId xmlns:a16="http://schemas.microsoft.com/office/drawing/2014/main" id="{2DF9ACFB-A2D6-2527-EB90-5A7A6A55DE50}"/>
              </a:ext>
            </a:extLst>
          </p:cNvPr>
          <p:cNvSpPr txBox="1"/>
          <p:nvPr/>
        </p:nvSpPr>
        <p:spPr>
          <a:xfrm>
            <a:off x="1774726" y="549474"/>
            <a:ext cx="386516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真實之際即是自心。明自本心，見自本性，即為「開化顯示真實之際」。但念佛法門，亦復不二，是心是佛，是心作佛。故念佛之本心，正是真實之際。故云一聲佛號一聲心，又經云：「若人但念阿彌陀，是名無上深妙禪。」</a:t>
            </a:r>
          </a:p>
        </p:txBody>
      </p:sp>
    </p:spTree>
    <p:extLst>
      <p:ext uri="{BB962C8B-B14F-4D97-AF65-F5344CB8AC3E}">
        <p14:creationId xmlns:p14="http://schemas.microsoft.com/office/powerpoint/2010/main" val="14864054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9" name="文字方塊 8">
            <a:extLst>
              <a:ext uri="{FF2B5EF4-FFF2-40B4-BE49-F238E27FC236}">
                <a16:creationId xmlns:a16="http://schemas.microsoft.com/office/drawing/2014/main" id="{287D2C76-D648-B470-D6A3-8A6A2DC1EFA7}"/>
              </a:ext>
            </a:extLst>
          </p:cNvPr>
          <p:cNvSpPr txBox="1"/>
          <p:nvPr/>
        </p:nvSpPr>
        <p:spPr>
          <a:xfrm>
            <a:off x="7946606" y="547834"/>
            <a:ext cx="281359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「超過世間諸所有法」。</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曰：「謂過分段、變易世間一切法也。」</a:t>
            </a:r>
            <a:r>
              <a:rPr lang="en-US" altLang="zh-TW" sz="2800" dirty="0">
                <a:solidFill>
                  <a:schemeClr val="bg1">
                    <a:lumMod val="95000"/>
                  </a:schemeClr>
                </a:solidFill>
              </a:rPr>
              <a:t>《</a:t>
            </a:r>
            <a:r>
              <a:rPr lang="zh-TW" altLang="en-US" sz="2800" dirty="0">
                <a:solidFill>
                  <a:schemeClr val="bg1">
                    <a:lumMod val="95000"/>
                  </a:schemeClr>
                </a:solidFill>
              </a:rPr>
              <a:t>合贊</a:t>
            </a:r>
            <a:r>
              <a:rPr lang="en-US" altLang="zh-TW" sz="2800" dirty="0">
                <a:solidFill>
                  <a:schemeClr val="bg1">
                    <a:lumMod val="95000"/>
                  </a:schemeClr>
                </a:solidFill>
              </a:rPr>
              <a:t>》</a:t>
            </a:r>
            <a:r>
              <a:rPr lang="zh-TW" altLang="en-US" sz="2800" dirty="0">
                <a:solidFill>
                  <a:schemeClr val="bg1">
                    <a:lumMod val="95000"/>
                  </a:schemeClr>
                </a:solidFill>
              </a:rPr>
              <a:t>云：「超過分段、變易二死，安住出世二空之智，此即成就智斷二德也。」</a:t>
            </a:r>
          </a:p>
        </p:txBody>
      </p:sp>
      <p:sp>
        <p:nvSpPr>
          <p:cNvPr id="12" name="文字方塊 11">
            <a:extLst>
              <a:ext uri="{FF2B5EF4-FFF2-40B4-BE49-F238E27FC236}">
                <a16:creationId xmlns:a16="http://schemas.microsoft.com/office/drawing/2014/main" id="{A9623C1E-A4F6-08A1-96D4-FC4BC531AAE8}"/>
              </a:ext>
            </a:extLst>
          </p:cNvPr>
          <p:cNvSpPr txBox="1"/>
          <p:nvPr/>
        </p:nvSpPr>
        <p:spPr>
          <a:xfrm>
            <a:off x="4946174" y="533618"/>
            <a:ext cx="1236236" cy="5551304"/>
          </a:xfrm>
          <a:prstGeom prst="rect">
            <a:avLst/>
          </a:prstGeom>
          <a:noFill/>
        </p:spPr>
        <p:txBody>
          <a:bodyPr vert="eaVert" wrap="square" rtlCol="0">
            <a:spAutoFit/>
          </a:bodyPr>
          <a:lstStyle/>
          <a:p>
            <a:pPr>
              <a:lnSpc>
                <a:spcPts val="4100"/>
              </a:lnSpc>
            </a:pPr>
            <a:r>
              <a:rPr lang="zh-CN" altLang="en-US" sz="2800" dirty="0">
                <a:solidFill>
                  <a:srgbClr val="FFFF00"/>
                </a:solidFill>
              </a:rPr>
              <a:t>斷德：</a:t>
            </a:r>
            <a:r>
              <a:rPr lang="zh-TW" altLang="en-US" sz="2800" dirty="0">
                <a:solidFill>
                  <a:srgbClr val="FFFF00"/>
                </a:solidFill>
              </a:rPr>
              <a:t>眾生所具之緣因，至於佛性果，稱為斷德，乃斷盡一切妄惑者。</a:t>
            </a:r>
          </a:p>
        </p:txBody>
      </p:sp>
      <p:sp>
        <p:nvSpPr>
          <p:cNvPr id="13" name="文字方塊 12">
            <a:extLst>
              <a:ext uri="{FF2B5EF4-FFF2-40B4-BE49-F238E27FC236}">
                <a16:creationId xmlns:a16="http://schemas.microsoft.com/office/drawing/2014/main" id="{16516628-1AF4-9862-C5AC-374CF21E5065}"/>
              </a:ext>
            </a:extLst>
          </p:cNvPr>
          <p:cNvSpPr txBox="1"/>
          <p:nvPr/>
        </p:nvSpPr>
        <p:spPr>
          <a:xfrm>
            <a:off x="3574926" y="582134"/>
            <a:ext cx="1236236" cy="5551304"/>
          </a:xfrm>
          <a:prstGeom prst="rect">
            <a:avLst/>
          </a:prstGeom>
          <a:noFill/>
        </p:spPr>
        <p:txBody>
          <a:bodyPr vert="eaVert" wrap="square" rtlCol="0">
            <a:spAutoFit/>
          </a:bodyPr>
          <a:lstStyle/>
          <a:p>
            <a:pPr>
              <a:lnSpc>
                <a:spcPts val="4100"/>
              </a:lnSpc>
            </a:pPr>
            <a:r>
              <a:rPr lang="zh-TW" altLang="en-US" sz="2800" dirty="0">
                <a:solidFill>
                  <a:srgbClr val="FFFF00"/>
                </a:solidFill>
              </a:rPr>
              <a:t>前者為菩提，後者為涅槃。</a:t>
            </a:r>
            <a:endParaRPr lang="en-US" altLang="zh-TW" sz="2800" dirty="0">
              <a:solidFill>
                <a:srgbClr val="FFFF00"/>
              </a:solidFill>
            </a:endParaRPr>
          </a:p>
          <a:p>
            <a:pPr>
              <a:lnSpc>
                <a:spcPts val="4100"/>
              </a:lnSpc>
            </a:pPr>
            <a:r>
              <a:rPr lang="en-US" altLang="zh-TW" sz="2800" dirty="0">
                <a:solidFill>
                  <a:srgbClr val="FFFF00"/>
                </a:solidFill>
              </a:rPr>
              <a:t>                               〔</a:t>
            </a:r>
            <a:r>
              <a:rPr lang="zh-TW" altLang="en-US" sz="2800" dirty="0">
                <a:solidFill>
                  <a:srgbClr val="FFFF00"/>
                </a:solidFill>
              </a:rPr>
              <a:t>觀音玄義卷上</a:t>
            </a:r>
            <a:r>
              <a:rPr lang="en-US" altLang="zh-TW" sz="2800" dirty="0">
                <a:solidFill>
                  <a:srgbClr val="FFFF00"/>
                </a:solidFill>
              </a:rPr>
              <a:t>〕</a:t>
            </a:r>
            <a:endParaRPr lang="zh-TW" altLang="en-US" sz="2800" dirty="0">
              <a:solidFill>
                <a:srgbClr val="FFFF00"/>
              </a:solidFill>
            </a:endParaRPr>
          </a:p>
        </p:txBody>
      </p:sp>
      <p:sp>
        <p:nvSpPr>
          <p:cNvPr id="2" name="文字方塊 1">
            <a:extLst>
              <a:ext uri="{FF2B5EF4-FFF2-40B4-BE49-F238E27FC236}">
                <a16:creationId xmlns:a16="http://schemas.microsoft.com/office/drawing/2014/main" id="{C89C2F52-0A88-CC0D-2227-15F36FB60922}"/>
              </a:ext>
            </a:extLst>
          </p:cNvPr>
          <p:cNvSpPr txBox="1"/>
          <p:nvPr/>
        </p:nvSpPr>
        <p:spPr>
          <a:xfrm>
            <a:off x="6376504" y="512725"/>
            <a:ext cx="1236236" cy="5551304"/>
          </a:xfrm>
          <a:prstGeom prst="rect">
            <a:avLst/>
          </a:prstGeom>
          <a:noFill/>
        </p:spPr>
        <p:txBody>
          <a:bodyPr vert="eaVert" wrap="square" rtlCol="0">
            <a:spAutoFit/>
          </a:bodyPr>
          <a:lstStyle/>
          <a:p>
            <a:pPr>
              <a:lnSpc>
                <a:spcPts val="4100"/>
              </a:lnSpc>
            </a:pPr>
            <a:r>
              <a:rPr lang="zh-CN" altLang="en-US" sz="2800" dirty="0">
                <a:solidFill>
                  <a:srgbClr val="FFFF00"/>
                </a:solidFill>
              </a:rPr>
              <a:t>智德：</a:t>
            </a:r>
            <a:r>
              <a:rPr lang="zh-TW" altLang="en-US" sz="2800" dirty="0">
                <a:solidFill>
                  <a:srgbClr val="FFFF00"/>
                </a:solidFill>
              </a:rPr>
              <a:t>眾生所具之了因，至於佛性果，稱為智德，乃照了一切事理者。</a:t>
            </a:r>
            <a:endParaRPr lang="en-US" altLang="zh-TW" sz="2800" dirty="0">
              <a:solidFill>
                <a:srgbClr val="FFFF00"/>
              </a:solidFill>
            </a:endParaRPr>
          </a:p>
        </p:txBody>
      </p:sp>
      <p:sp>
        <p:nvSpPr>
          <p:cNvPr id="4" name="匾額 3" descr="佛學概要十四講表 習講">
            <a:extLst>
              <a:ext uri="{FF2B5EF4-FFF2-40B4-BE49-F238E27FC236}">
                <a16:creationId xmlns:a16="http://schemas.microsoft.com/office/drawing/2014/main" id="{BC38C153-C52F-C28D-8588-6854F2D1B6E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Tree>
    <p:extLst>
      <p:ext uri="{BB962C8B-B14F-4D97-AF65-F5344CB8AC3E}">
        <p14:creationId xmlns:p14="http://schemas.microsoft.com/office/powerpoint/2010/main" val="22798282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ACF98EDB-65DA-366B-4A08-6564DB567DA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
        <p:nvSpPr>
          <p:cNvPr id="7" name="文字方塊 6">
            <a:extLst>
              <a:ext uri="{FF2B5EF4-FFF2-40B4-BE49-F238E27FC236}">
                <a16:creationId xmlns:a16="http://schemas.microsoft.com/office/drawing/2014/main" id="{3D02DE14-54EE-4C96-1C50-74F44AF7C179}"/>
              </a:ext>
            </a:extLst>
          </p:cNvPr>
          <p:cNvSpPr txBox="1"/>
          <p:nvPr/>
        </p:nvSpPr>
        <p:spPr>
          <a:xfrm>
            <a:off x="8618759" y="549474"/>
            <a:ext cx="2287806" cy="5551304"/>
          </a:xfrm>
          <a:prstGeom prst="rect">
            <a:avLst/>
          </a:prstGeom>
          <a:noFill/>
        </p:spPr>
        <p:txBody>
          <a:bodyPr vert="eaVert" wrap="square" rtlCol="0">
            <a:spAutoFit/>
          </a:bodyPr>
          <a:lstStyle/>
          <a:p>
            <a:pPr>
              <a:lnSpc>
                <a:spcPts val="4100"/>
              </a:lnSpc>
            </a:pP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曰：「三界虛妄，皆不常住，總名世間。眾生國土，臧否萬差，是名諸所有法。菩薩深以大智慧，達性空無相，故云超過。」</a:t>
            </a:r>
          </a:p>
        </p:txBody>
      </p:sp>
      <p:sp>
        <p:nvSpPr>
          <p:cNvPr id="8" name="文字方塊 7">
            <a:extLst>
              <a:ext uri="{FF2B5EF4-FFF2-40B4-BE49-F238E27FC236}">
                <a16:creationId xmlns:a16="http://schemas.microsoft.com/office/drawing/2014/main" id="{D466472B-F955-7EEA-7E2E-38145629E5DF}"/>
              </a:ext>
            </a:extLst>
          </p:cNvPr>
          <p:cNvSpPr txBox="1"/>
          <p:nvPr/>
        </p:nvSpPr>
        <p:spPr>
          <a:xfrm>
            <a:off x="3936763" y="541951"/>
            <a:ext cx="4390946"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又</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之說稍異於前，彼曰：「世間諸所有法者，有為可破壞，名世間。依正、善惡、因果等，一切有為諸法，言所有法也。菩薩能知一切三界虛妄，而行世間不捨，故云超過。」</a:t>
            </a:r>
            <a:endParaRPr lang="en-US" altLang="zh-TW" sz="2800" dirty="0">
              <a:solidFill>
                <a:schemeClr val="bg1">
                  <a:lumMod val="95000"/>
                </a:schemeClr>
              </a:solidFill>
            </a:endParaRPr>
          </a:p>
          <a:p>
            <a:pPr>
              <a:lnSpc>
                <a:spcPts val="4100"/>
              </a:lnSpc>
            </a:pPr>
            <a:r>
              <a:rPr lang="zh-TW" altLang="en-US" sz="2800" dirty="0">
                <a:solidFill>
                  <a:schemeClr val="bg1">
                    <a:lumMod val="95000"/>
                  </a:schemeClr>
                </a:solidFill>
              </a:rPr>
              <a:t>以上諸說皆是，但</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彌契本經。</a:t>
            </a:r>
          </a:p>
        </p:txBody>
      </p:sp>
    </p:spTree>
    <p:extLst>
      <p:ext uri="{BB962C8B-B14F-4D97-AF65-F5344CB8AC3E}">
        <p14:creationId xmlns:p14="http://schemas.microsoft.com/office/powerpoint/2010/main" val="35187783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51C0513-63F4-5985-98EC-44DCED25C3B7}"/>
              </a:ext>
            </a:extLst>
          </p:cNvPr>
          <p:cNvSpPr txBox="1"/>
          <p:nvPr/>
        </p:nvSpPr>
        <p:spPr>
          <a:xfrm>
            <a:off x="10707394" y="345092"/>
            <a:ext cx="1364476" cy="6109037"/>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心常諦住度世之道。於一切萬物。隨意自在。為諸庶類。作不請之友。</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B7ACE28F-FFA8-05CD-7DA4-655102BEAD3F}"/>
              </a:ext>
            </a:extLst>
          </p:cNvPr>
          <p:cNvSpPr txBox="1"/>
          <p:nvPr/>
        </p:nvSpPr>
        <p:spPr>
          <a:xfrm>
            <a:off x="8889876" y="477466"/>
            <a:ext cx="176202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「心常諦住度世之道」。諦者，安也。度者，出也。故本句之大義為，心常安住於出世無為之道。</a:t>
            </a:r>
          </a:p>
        </p:txBody>
      </p:sp>
      <p:sp>
        <p:nvSpPr>
          <p:cNvPr id="7" name="文字方塊 6">
            <a:extLst>
              <a:ext uri="{FF2B5EF4-FFF2-40B4-BE49-F238E27FC236}">
                <a16:creationId xmlns:a16="http://schemas.microsoft.com/office/drawing/2014/main" id="{000ACA09-9A03-D5FF-12AA-FEEE8D1E2F5A}"/>
              </a:ext>
            </a:extLst>
          </p:cNvPr>
          <p:cNvSpPr txBox="1"/>
          <p:nvPr/>
        </p:nvSpPr>
        <p:spPr>
          <a:xfrm>
            <a:off x="3934966" y="477466"/>
            <a:ext cx="491673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「於一切萬物隨意自在」。萬物指萬法。自在者，通達無礙也。</a:t>
            </a:r>
            <a:r>
              <a:rPr lang="en-US" altLang="zh-TW" sz="2800" dirty="0">
                <a:solidFill>
                  <a:schemeClr val="bg1">
                    <a:lumMod val="95000"/>
                  </a:schemeClr>
                </a:solidFill>
              </a:rPr>
              <a:t>《</a:t>
            </a:r>
            <a:r>
              <a:rPr lang="zh-TW" altLang="en-US" sz="2800" dirty="0">
                <a:solidFill>
                  <a:schemeClr val="bg1">
                    <a:lumMod val="95000"/>
                  </a:schemeClr>
                </a:solidFill>
              </a:rPr>
              <a:t>法華經序品</a:t>
            </a:r>
            <a:r>
              <a:rPr lang="en-US" altLang="zh-TW" sz="2800" dirty="0">
                <a:solidFill>
                  <a:schemeClr val="bg1">
                    <a:lumMod val="95000"/>
                  </a:schemeClr>
                </a:solidFill>
              </a:rPr>
              <a:t>》</a:t>
            </a:r>
            <a:r>
              <a:rPr lang="zh-TW" altLang="en-US" sz="2800" dirty="0">
                <a:solidFill>
                  <a:schemeClr val="bg1">
                    <a:lumMod val="95000"/>
                  </a:schemeClr>
                </a:solidFill>
              </a:rPr>
              <a:t>云：「盡諸有結，心得自在。」又自在者，施為無壅，神通自在。夫心有拘累，隨物而轉，故為煩惱所縛，凡夫著有，二乘滯空，皆墮情執之中，咸是心隨物轉，故於萬物不得自在。大士深達法性，當相離相，不隨物轉，故無縛繫。</a:t>
            </a:r>
          </a:p>
        </p:txBody>
      </p:sp>
      <p:sp>
        <p:nvSpPr>
          <p:cNvPr id="8" name="文字方塊 7">
            <a:extLst>
              <a:ext uri="{FF2B5EF4-FFF2-40B4-BE49-F238E27FC236}">
                <a16:creationId xmlns:a16="http://schemas.microsoft.com/office/drawing/2014/main" id="{6FF1D75D-5592-E85D-2BCC-E389B0E6EF56}"/>
              </a:ext>
            </a:extLst>
          </p:cNvPr>
          <p:cNvSpPr txBox="1"/>
          <p:nvPr/>
        </p:nvSpPr>
        <p:spPr>
          <a:xfrm>
            <a:off x="69805" y="470778"/>
            <a:ext cx="386516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「為諸庶類作不請之友」。庶者，凡庶。類者，品類。又庶者眾也，庶類指眾生也。「不請之友」者，</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云：「眾生背覺，沉迷漂流。生盲無目，無希出心。菩薩愍之，無疲厭念。常為不請之友，隨逐愛護。</a:t>
            </a:r>
            <a:r>
              <a:rPr lang="zh-CN" altLang="en-US" sz="2800" dirty="0">
                <a:solidFill>
                  <a:schemeClr val="bg1">
                    <a:lumMod val="95000"/>
                  </a:schemeClr>
                </a:solidFill>
              </a:rPr>
              <a:t>」</a:t>
            </a:r>
            <a:endParaRPr lang="zh-TW" altLang="en-US" sz="2800" dirty="0">
              <a:solidFill>
                <a:schemeClr val="bg1">
                  <a:lumMod val="95000"/>
                </a:schemeClr>
              </a:solidFill>
            </a:endParaRPr>
          </a:p>
        </p:txBody>
      </p:sp>
    </p:spTree>
    <p:extLst>
      <p:ext uri="{BB962C8B-B14F-4D97-AF65-F5344CB8AC3E}">
        <p14:creationId xmlns:p14="http://schemas.microsoft.com/office/powerpoint/2010/main" val="3323022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CB73A2D-4595-9995-E864-EBD69E71143C}"/>
              </a:ext>
            </a:extLst>
          </p:cNvPr>
          <p:cNvSpPr txBox="1"/>
          <p:nvPr/>
        </p:nvSpPr>
        <p:spPr>
          <a:xfrm>
            <a:off x="10491370" y="477466"/>
            <a:ext cx="1364476" cy="5832648"/>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受持如來甚深法藏。護佛種性常使不絕。</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34A9241D-C448-EA5F-6C6A-0625209B72BA}"/>
              </a:ext>
            </a:extLst>
          </p:cNvPr>
          <p:cNvSpPr txBox="1"/>
          <p:nvPr/>
        </p:nvSpPr>
        <p:spPr>
          <a:xfrm>
            <a:off x="5519142" y="618138"/>
            <a:ext cx="491673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「受持如來甚深法藏」。此有二解：</a:t>
            </a:r>
            <a:endParaRPr lang="en-US" altLang="zh-TW" sz="2800" dirty="0">
              <a:solidFill>
                <a:schemeClr val="bg1">
                  <a:lumMod val="95000"/>
                </a:schemeClr>
              </a:solidFill>
            </a:endParaRPr>
          </a:p>
          <a:p>
            <a:pPr>
              <a:lnSpc>
                <a:spcPts val="4100"/>
              </a:lnSpc>
            </a:pPr>
            <a:r>
              <a:rPr lang="zh-TW" altLang="en-US" sz="2800" dirty="0">
                <a:solidFill>
                  <a:schemeClr val="bg1">
                    <a:lumMod val="95000"/>
                  </a:schemeClr>
                </a:solidFill>
              </a:rPr>
              <a:t>㈠</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曰：「明修勝解如來藏性，是如來甚深法藏。闇障既除，明現己心，故曰受持。」是以明心為受持甚深法藏。</a:t>
            </a:r>
            <a:endParaRPr lang="en-US" altLang="zh-TW" sz="2800" dirty="0">
              <a:solidFill>
                <a:schemeClr val="bg1">
                  <a:lumMod val="95000"/>
                </a:schemeClr>
              </a:solidFill>
            </a:endParaRPr>
          </a:p>
          <a:p>
            <a:pPr>
              <a:lnSpc>
                <a:spcPts val="4100"/>
              </a:lnSpc>
            </a:pPr>
            <a:r>
              <a:rPr lang="zh-TW" altLang="en-US" sz="2800" dirty="0">
                <a:solidFill>
                  <a:schemeClr val="bg1">
                    <a:lumMod val="95000"/>
                  </a:schemeClr>
                </a:solidFill>
              </a:rPr>
              <a:t>㈡</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曰：「即聞持三世一切如來法藏也。多聞歸一聞，一聞即是聞其名號。」是以聞佛名號，為受持甚深法藏也，彌合淨宗。</a:t>
            </a:r>
          </a:p>
        </p:txBody>
      </p:sp>
      <p:sp>
        <p:nvSpPr>
          <p:cNvPr id="7" name="文字方塊 6">
            <a:extLst>
              <a:ext uri="{FF2B5EF4-FFF2-40B4-BE49-F238E27FC236}">
                <a16:creationId xmlns:a16="http://schemas.microsoft.com/office/drawing/2014/main" id="{C0941650-18BB-8AF7-AEF6-BC2A0C93A97C}"/>
              </a:ext>
            </a:extLst>
          </p:cNvPr>
          <p:cNvSpPr txBox="1"/>
          <p:nvPr/>
        </p:nvSpPr>
        <p:spPr>
          <a:xfrm>
            <a:off x="4138890" y="621482"/>
            <a:ext cx="1236236"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「護佛種性常使不絕」。「護」者，維護。「佛種性」者，有多說</a:t>
            </a:r>
          </a:p>
        </p:txBody>
      </p:sp>
      <p:sp>
        <p:nvSpPr>
          <p:cNvPr id="8" name="文字方塊 7">
            <a:extLst>
              <a:ext uri="{FF2B5EF4-FFF2-40B4-BE49-F238E27FC236}">
                <a16:creationId xmlns:a16="http://schemas.microsoft.com/office/drawing/2014/main" id="{EE175671-BC33-2E1B-5458-AE10B188D9E5}"/>
              </a:ext>
            </a:extLst>
          </p:cNvPr>
          <p:cNvSpPr txBox="1"/>
          <p:nvPr/>
        </p:nvSpPr>
        <p:spPr>
          <a:xfrm>
            <a:off x="159263" y="618138"/>
            <a:ext cx="3865161" cy="5551304"/>
          </a:xfrm>
          <a:prstGeom prst="rect">
            <a:avLst/>
          </a:prstGeom>
          <a:noFill/>
        </p:spPr>
        <p:txBody>
          <a:bodyPr vert="eaVert" wrap="square" rtlCol="0">
            <a:spAutoFit/>
          </a:bodyPr>
          <a:lstStyle/>
          <a:p>
            <a:pPr>
              <a:lnSpc>
                <a:spcPts val="4100"/>
              </a:lnSpc>
            </a:pPr>
            <a:r>
              <a:rPr lang="en-US" altLang="zh-TW" sz="2800" dirty="0">
                <a:solidFill>
                  <a:schemeClr val="bg1">
                    <a:lumMod val="95000"/>
                  </a:schemeClr>
                </a:solidFill>
              </a:rPr>
              <a:t>《</a:t>
            </a:r>
            <a:r>
              <a:rPr lang="zh-TW" altLang="en-US" sz="2800" dirty="0">
                <a:solidFill>
                  <a:schemeClr val="bg1">
                    <a:lumMod val="95000"/>
                  </a:schemeClr>
                </a:solidFill>
              </a:rPr>
              <a:t>探玄記十一</a:t>
            </a:r>
            <a:r>
              <a:rPr lang="en-US" altLang="zh-TW" sz="2800" dirty="0">
                <a:solidFill>
                  <a:schemeClr val="bg1">
                    <a:lumMod val="95000"/>
                  </a:schemeClr>
                </a:solidFill>
              </a:rPr>
              <a:t>》</a:t>
            </a:r>
            <a:r>
              <a:rPr lang="zh-TW" altLang="en-US" sz="2800" dirty="0">
                <a:solidFill>
                  <a:schemeClr val="bg1">
                    <a:lumMod val="95000"/>
                  </a:schemeClr>
                </a:solidFill>
              </a:rPr>
              <a:t>曰：「菩薩所行，名為佛種。」又</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曰：「法界諸度，是佛種性。」兩說正同，均以菩薩所行之六度萬行，為佛種性。所謂「度」者，即度生死流，登涅槃岸，故以「度」為佛種性也。</a:t>
            </a:r>
          </a:p>
        </p:txBody>
      </p:sp>
    </p:spTree>
    <p:extLst>
      <p:ext uri="{BB962C8B-B14F-4D97-AF65-F5344CB8AC3E}">
        <p14:creationId xmlns:p14="http://schemas.microsoft.com/office/powerpoint/2010/main" val="35660714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D213307F-1134-9B47-D55D-85778F57DDA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
        <p:nvSpPr>
          <p:cNvPr id="7" name="文字方塊 6">
            <a:extLst>
              <a:ext uri="{FF2B5EF4-FFF2-40B4-BE49-F238E27FC236}">
                <a16:creationId xmlns:a16="http://schemas.microsoft.com/office/drawing/2014/main" id="{D2942858-90E2-3708-1B2B-87EF76C71372}"/>
              </a:ext>
            </a:extLst>
          </p:cNvPr>
          <p:cNvSpPr txBox="1"/>
          <p:nvPr/>
        </p:nvSpPr>
        <p:spPr>
          <a:xfrm>
            <a:off x="206200" y="549474"/>
            <a:ext cx="10700365"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又</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據諸經論，標舉佛種性之四義，今但舉其三：</a:t>
            </a:r>
            <a:endParaRPr lang="en-US" altLang="zh-TW" sz="2800" dirty="0">
              <a:solidFill>
                <a:schemeClr val="bg1">
                  <a:lumMod val="95000"/>
                </a:schemeClr>
              </a:solidFill>
            </a:endParaRPr>
          </a:p>
          <a:p>
            <a:pPr>
              <a:lnSpc>
                <a:spcPts val="4100"/>
              </a:lnSpc>
            </a:pPr>
            <a:r>
              <a:rPr lang="zh-TW" altLang="en-US" sz="2800" dirty="0">
                <a:solidFill>
                  <a:schemeClr val="bg1">
                    <a:lumMod val="95000"/>
                  </a:schemeClr>
                </a:solidFill>
              </a:rPr>
              <a:t>㈠眾生所具佛性。眾生心中具如來性，本來不變能生過恆沙功德，但為無明所蔽，雖有同無。菩薩為興教化，開發彼本具之如來藏，名為紹隆佛種。</a:t>
            </a:r>
            <a:endParaRPr lang="en-US" altLang="zh-TW" sz="2800" dirty="0">
              <a:solidFill>
                <a:schemeClr val="bg1">
                  <a:lumMod val="95000"/>
                </a:schemeClr>
              </a:solidFill>
            </a:endParaRPr>
          </a:p>
          <a:p>
            <a:pPr>
              <a:lnSpc>
                <a:spcPts val="4100"/>
              </a:lnSpc>
            </a:pPr>
            <a:r>
              <a:rPr lang="zh-TW" altLang="en-US" sz="2800" dirty="0">
                <a:solidFill>
                  <a:schemeClr val="bg1">
                    <a:lumMod val="95000"/>
                  </a:schemeClr>
                </a:solidFill>
              </a:rPr>
              <a:t>㈡以菩提心為佛種。</a:t>
            </a:r>
            <a:r>
              <a:rPr lang="en-US" altLang="zh-TW" sz="2800" dirty="0">
                <a:solidFill>
                  <a:schemeClr val="bg1">
                    <a:lumMod val="95000"/>
                  </a:schemeClr>
                </a:solidFill>
              </a:rPr>
              <a:t>《</a:t>
            </a:r>
            <a:r>
              <a:rPr lang="zh-TW" altLang="en-US" sz="2800" dirty="0">
                <a:solidFill>
                  <a:schemeClr val="bg1">
                    <a:lumMod val="95000"/>
                  </a:schemeClr>
                </a:solidFill>
              </a:rPr>
              <a:t>華手經</a:t>
            </a:r>
            <a:r>
              <a:rPr lang="en-US" altLang="zh-TW" sz="2800" dirty="0">
                <a:solidFill>
                  <a:schemeClr val="bg1">
                    <a:lumMod val="95000"/>
                  </a:schemeClr>
                </a:solidFill>
              </a:rPr>
              <a:t>》</a:t>
            </a:r>
            <a:r>
              <a:rPr lang="zh-TW" altLang="en-US" sz="2800" dirty="0">
                <a:solidFill>
                  <a:schemeClr val="bg1">
                    <a:lumMod val="95000"/>
                  </a:schemeClr>
                </a:solidFill>
              </a:rPr>
              <a:t>曰：「譬如無牛，則無醍醐。若無菩薩發心，則無佛種。若有牛則有醍醐。如是若有菩薩發心，則佛種不斷。」</a:t>
            </a:r>
            <a:endParaRPr lang="en-US" altLang="zh-TW" sz="2800" dirty="0">
              <a:solidFill>
                <a:schemeClr val="bg1">
                  <a:lumMod val="95000"/>
                </a:schemeClr>
              </a:solidFill>
            </a:endParaRPr>
          </a:p>
          <a:p>
            <a:pPr>
              <a:lnSpc>
                <a:spcPts val="4100"/>
              </a:lnSpc>
            </a:pPr>
            <a:r>
              <a:rPr lang="zh-TW" altLang="en-US" sz="2800" dirty="0">
                <a:solidFill>
                  <a:schemeClr val="bg1">
                    <a:lumMod val="95000"/>
                  </a:schemeClr>
                </a:solidFill>
              </a:rPr>
              <a:t>㈢以稱名為佛種。</a:t>
            </a:r>
            <a:r>
              <a:rPr lang="en-US" altLang="zh-TW" sz="2800" dirty="0">
                <a:solidFill>
                  <a:schemeClr val="bg1">
                    <a:lumMod val="95000"/>
                  </a:schemeClr>
                </a:solidFill>
              </a:rPr>
              <a:t>《</a:t>
            </a:r>
            <a:r>
              <a:rPr lang="zh-TW" altLang="en-US" sz="2800" dirty="0">
                <a:solidFill>
                  <a:schemeClr val="bg1">
                    <a:lumMod val="95000"/>
                  </a:schemeClr>
                </a:solidFill>
              </a:rPr>
              <a:t>寶雲經</a:t>
            </a:r>
            <a:r>
              <a:rPr lang="en-US" altLang="zh-TW" sz="2800" dirty="0">
                <a:solidFill>
                  <a:schemeClr val="bg1">
                    <a:lumMod val="95000"/>
                  </a:schemeClr>
                </a:solidFill>
              </a:rPr>
              <a:t>》</a:t>
            </a:r>
            <a:r>
              <a:rPr lang="zh-TW" altLang="en-US" sz="2800" dirty="0">
                <a:solidFill>
                  <a:schemeClr val="bg1">
                    <a:lumMod val="95000"/>
                  </a:schemeClr>
                </a:solidFill>
              </a:rPr>
              <a:t>曰：「譬如種樹，有其種子，離於腐敗，具足生芽因緣。善男子：聞佛名者，得其種子，具足因緣，便得受記。」</a:t>
            </a:r>
            <a:endParaRPr lang="en-US" altLang="zh-TW" sz="2800" dirty="0">
              <a:solidFill>
                <a:schemeClr val="bg1">
                  <a:lumMod val="95000"/>
                </a:schemeClr>
              </a:solidFill>
            </a:endParaRPr>
          </a:p>
          <a:p>
            <a:pPr>
              <a:lnSpc>
                <a:spcPts val="4100"/>
              </a:lnSpc>
            </a:pPr>
            <a:r>
              <a:rPr lang="zh-TW" altLang="en-US" sz="2800" dirty="0">
                <a:solidFill>
                  <a:schemeClr val="bg1">
                    <a:lumMod val="95000"/>
                  </a:schemeClr>
                </a:solidFill>
              </a:rPr>
              <a:t>按經義云：種植種子，如不腐敗，必能生根發芽，長成大樹。聞佛名號，如得種子，信願持名，即是具足因緣，必得受記作佛，故云持名為佛種。</a:t>
            </a:r>
          </a:p>
        </p:txBody>
      </p:sp>
    </p:spTree>
    <p:extLst>
      <p:ext uri="{BB962C8B-B14F-4D97-AF65-F5344CB8AC3E}">
        <p14:creationId xmlns:p14="http://schemas.microsoft.com/office/powerpoint/2010/main" val="293422272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AB280290-E5C0-C9F9-6CBE-8403D31960F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
        <p:nvSpPr>
          <p:cNvPr id="7" name="文字方塊 6">
            <a:extLst>
              <a:ext uri="{FF2B5EF4-FFF2-40B4-BE49-F238E27FC236}">
                <a16:creationId xmlns:a16="http://schemas.microsoft.com/office/drawing/2014/main" id="{F03CDFFD-D0E1-2FCA-4457-464C1AC199B0}"/>
              </a:ext>
            </a:extLst>
          </p:cNvPr>
          <p:cNvSpPr txBox="1"/>
          <p:nvPr/>
        </p:nvSpPr>
        <p:spPr>
          <a:xfrm>
            <a:off x="7391350" y="618138"/>
            <a:ext cx="3339376"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據</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義，以菩提心與稱佛名號為佛種性。足證本經以「發菩提心，一向專念」為宗，正是「護佛種性常使不絕」也。「常使不絕」者，</a:t>
            </a:r>
            <a:r>
              <a:rPr lang="en-US" altLang="zh-TW" sz="2800" dirty="0">
                <a:solidFill>
                  <a:schemeClr val="bg1">
                    <a:lumMod val="95000"/>
                  </a:schemeClr>
                </a:solidFill>
              </a:rPr>
              <a:t>《</a:t>
            </a:r>
            <a:r>
              <a:rPr lang="zh-TW" altLang="en-US" sz="2800" dirty="0">
                <a:solidFill>
                  <a:schemeClr val="bg1">
                    <a:lumMod val="95000"/>
                  </a:schemeClr>
                </a:solidFill>
              </a:rPr>
              <a:t>嘉祥疏</a:t>
            </a:r>
            <a:r>
              <a:rPr lang="en-US" altLang="zh-TW" sz="2800" dirty="0">
                <a:solidFill>
                  <a:schemeClr val="bg1">
                    <a:lumMod val="95000"/>
                  </a:schemeClr>
                </a:solidFill>
              </a:rPr>
              <a:t>》</a:t>
            </a:r>
            <a:r>
              <a:rPr lang="zh-TW" altLang="en-US" sz="2800" dirty="0">
                <a:solidFill>
                  <a:schemeClr val="bg1">
                    <a:lumMod val="95000"/>
                  </a:schemeClr>
                </a:solidFill>
              </a:rPr>
              <a:t>：「欲使如來法種不斷故也。」</a:t>
            </a:r>
          </a:p>
        </p:txBody>
      </p:sp>
    </p:spTree>
    <p:extLst>
      <p:ext uri="{BB962C8B-B14F-4D97-AF65-F5344CB8AC3E}">
        <p14:creationId xmlns:p14="http://schemas.microsoft.com/office/powerpoint/2010/main" val="144314510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F7E2271-F11A-689E-A202-089149452FA0}"/>
              </a:ext>
            </a:extLst>
          </p:cNvPr>
          <p:cNvSpPr txBox="1"/>
          <p:nvPr/>
        </p:nvSpPr>
        <p:spPr>
          <a:xfrm>
            <a:off x="8931808" y="477466"/>
            <a:ext cx="1954381" cy="5832648"/>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興大悲。愍有情。演慈辯。授法眼。杜惡趣。開善門。於諸眾生。視若自己。拯濟負荷。皆度彼岸。</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4CC50DCD-D0C7-756A-89CC-D85C6F116393}"/>
              </a:ext>
            </a:extLst>
          </p:cNvPr>
          <p:cNvSpPr txBox="1"/>
          <p:nvPr/>
        </p:nvSpPr>
        <p:spPr>
          <a:xfrm>
            <a:off x="7008994" y="477466"/>
            <a:ext cx="176202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「興大悲」。從此句直至「拯濟負荷，皆度彼岸」十句，表諸大士同體大悲、無緣大慈之德行。</a:t>
            </a:r>
          </a:p>
        </p:txBody>
      </p:sp>
      <p:sp>
        <p:nvSpPr>
          <p:cNvPr id="6" name="匾額 5" descr="佛學概要十四講表 習講">
            <a:extLst>
              <a:ext uri="{FF2B5EF4-FFF2-40B4-BE49-F238E27FC236}">
                <a16:creationId xmlns:a16="http://schemas.microsoft.com/office/drawing/2014/main" id="{D5D9E7C0-173F-4141-0D75-2CFDF087B0D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
        <p:nvSpPr>
          <p:cNvPr id="7" name="文字方塊 6">
            <a:extLst>
              <a:ext uri="{FF2B5EF4-FFF2-40B4-BE49-F238E27FC236}">
                <a16:creationId xmlns:a16="http://schemas.microsoft.com/office/drawing/2014/main" id="{973F34D3-070D-2C65-AC18-161D6AA4F05D}"/>
              </a:ext>
            </a:extLst>
          </p:cNvPr>
          <p:cNvSpPr txBox="1"/>
          <p:nvPr/>
        </p:nvSpPr>
        <p:spPr>
          <a:xfrm>
            <a:off x="5125273" y="477466"/>
            <a:ext cx="176202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「興大悲，愍有情」，愍者，哀念也。菩薩悲憫眾生，普令出苦，非二乘凡夫愛見之悲，故云大悲。</a:t>
            </a:r>
          </a:p>
        </p:txBody>
      </p:sp>
      <p:sp>
        <p:nvSpPr>
          <p:cNvPr id="8" name="文字方塊 7">
            <a:extLst>
              <a:ext uri="{FF2B5EF4-FFF2-40B4-BE49-F238E27FC236}">
                <a16:creationId xmlns:a16="http://schemas.microsoft.com/office/drawing/2014/main" id="{EA053B22-B2B3-1DA9-4AB8-059769039189}"/>
              </a:ext>
            </a:extLst>
          </p:cNvPr>
          <p:cNvSpPr txBox="1"/>
          <p:nvPr/>
        </p:nvSpPr>
        <p:spPr>
          <a:xfrm>
            <a:off x="1077917" y="477466"/>
            <a:ext cx="386516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「演慈辯」，從慈心起說也。</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曰：「依慈起說，名演慈辯。」「授法眼」，法眼者，如來五眼之一，五眼者：㈠肉眼，㈡天眼，㈢慧眼，㈣法眼，㈤佛眼。法眼者，乃菩薩為度眾生照見一切法門之智慧。</a:t>
            </a:r>
          </a:p>
        </p:txBody>
      </p:sp>
    </p:spTree>
    <p:extLst>
      <p:ext uri="{BB962C8B-B14F-4D97-AF65-F5344CB8AC3E}">
        <p14:creationId xmlns:p14="http://schemas.microsoft.com/office/powerpoint/2010/main" val="17578136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160ECB4-CEC6-5192-EF89-6F9552ACA421}"/>
              </a:ext>
            </a:extLst>
          </p:cNvPr>
          <p:cNvSpPr txBox="1"/>
          <p:nvPr/>
        </p:nvSpPr>
        <p:spPr>
          <a:xfrm>
            <a:off x="3735392" y="628469"/>
            <a:ext cx="2287806"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「於諸眾生，視若自己。」表同體之悲。人所寶愛，莫過自身；今視眾生，如同自己，故能救度群生，心不暫捨。</a:t>
            </a:r>
          </a:p>
        </p:txBody>
      </p:sp>
      <p:sp>
        <p:nvSpPr>
          <p:cNvPr id="6" name="文字方塊 5">
            <a:extLst>
              <a:ext uri="{FF2B5EF4-FFF2-40B4-BE49-F238E27FC236}">
                <a16:creationId xmlns:a16="http://schemas.microsoft.com/office/drawing/2014/main" id="{67325C11-038E-9A3B-3D1D-D30B925E018C}"/>
              </a:ext>
            </a:extLst>
          </p:cNvPr>
          <p:cNvSpPr txBox="1"/>
          <p:nvPr/>
        </p:nvSpPr>
        <p:spPr>
          <a:xfrm>
            <a:off x="5959553" y="654142"/>
            <a:ext cx="596830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「杜」者，塞也。「惡趣」者，畜生、鬼、地獄三惡趣也。惡趣極苦，欲令出離，教人離惡，則閉塞通往惡趣之道。今經彌陀大願曰：「來生我剎，不復更墮惡趣。」是真實之「杜惡趣」也。又「開善門」者，</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曰：「大慈德也，善門則菩提涅槃之門也。」本經</a:t>
            </a:r>
            <a:r>
              <a:rPr lang="en-US" altLang="zh-TW" sz="2800" dirty="0">
                <a:solidFill>
                  <a:schemeClr val="bg1">
                    <a:lumMod val="95000"/>
                  </a:schemeClr>
                </a:solidFill>
              </a:rPr>
              <a:t>《</a:t>
            </a:r>
            <a:r>
              <a:rPr lang="zh-TW" altLang="en-US" sz="2800" dirty="0">
                <a:solidFill>
                  <a:schemeClr val="bg1">
                    <a:lumMod val="95000"/>
                  </a:schemeClr>
                </a:solidFill>
              </a:rPr>
              <a:t>壽樂無極品</a:t>
            </a:r>
            <a:r>
              <a:rPr lang="en-US" altLang="zh-TW" sz="2800" dirty="0">
                <a:solidFill>
                  <a:schemeClr val="bg1">
                    <a:lumMod val="95000"/>
                  </a:schemeClr>
                </a:solidFill>
              </a:rPr>
              <a:t>》</a:t>
            </a:r>
            <a:r>
              <a:rPr lang="zh-TW" altLang="en-US" sz="2800" dirty="0">
                <a:solidFill>
                  <a:schemeClr val="bg1">
                    <a:lumMod val="95000"/>
                  </a:schemeClr>
                </a:solidFill>
              </a:rPr>
              <a:t>曰：「必得超絕去，往生無量清淨阿彌陀佛國。」是為真實之開善門也。</a:t>
            </a:r>
          </a:p>
        </p:txBody>
      </p:sp>
      <p:sp>
        <p:nvSpPr>
          <p:cNvPr id="7" name="文字方塊 6">
            <a:extLst>
              <a:ext uri="{FF2B5EF4-FFF2-40B4-BE49-F238E27FC236}">
                <a16:creationId xmlns:a16="http://schemas.microsoft.com/office/drawing/2014/main" id="{E506AA8F-9E40-9DDC-468F-BE5A74FF3971}"/>
              </a:ext>
            </a:extLst>
          </p:cNvPr>
          <p:cNvSpPr txBox="1"/>
          <p:nvPr/>
        </p:nvSpPr>
        <p:spPr>
          <a:xfrm>
            <a:off x="2028929" y="621482"/>
            <a:ext cx="176202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「拯」者，救助也。「濟」者，渡也，成也，益也。故「拯濟」即是救度之義。「負」者，擔荷也。</a:t>
            </a:r>
          </a:p>
        </p:txBody>
      </p:sp>
      <p:sp>
        <p:nvSpPr>
          <p:cNvPr id="8" name="文字方塊 7">
            <a:extLst>
              <a:ext uri="{FF2B5EF4-FFF2-40B4-BE49-F238E27FC236}">
                <a16:creationId xmlns:a16="http://schemas.microsoft.com/office/drawing/2014/main" id="{E7103564-7D93-3008-1A48-09781193009D}"/>
              </a:ext>
            </a:extLst>
          </p:cNvPr>
          <p:cNvSpPr txBox="1"/>
          <p:nvPr/>
        </p:nvSpPr>
        <p:spPr>
          <a:xfrm>
            <a:off x="262558" y="621482"/>
            <a:ext cx="176202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「度」者，到也。「彼岸」者，涅槃也。大士普度，悉令一切眾生證入無餘涅槃而後已也。</a:t>
            </a:r>
          </a:p>
        </p:txBody>
      </p:sp>
    </p:spTree>
    <p:extLst>
      <p:ext uri="{BB962C8B-B14F-4D97-AF65-F5344CB8AC3E}">
        <p14:creationId xmlns:p14="http://schemas.microsoft.com/office/powerpoint/2010/main" val="126700887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9E07F86-5D6A-64BC-54A2-93A43E27D529}"/>
              </a:ext>
            </a:extLst>
          </p:cNvPr>
          <p:cNvSpPr txBox="1"/>
          <p:nvPr/>
        </p:nvSpPr>
        <p:spPr>
          <a:xfrm>
            <a:off x="9474772" y="513470"/>
            <a:ext cx="1364476" cy="5832648"/>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悉獲諸佛無量功德。智慧聖明。不可思議。</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3C92FC7C-B921-64E0-81E4-E29B2D2266CB}"/>
              </a:ext>
            </a:extLst>
          </p:cNvPr>
          <p:cNvSpPr txBox="1"/>
          <p:nvPr/>
        </p:nvSpPr>
        <p:spPr>
          <a:xfrm>
            <a:off x="3214886" y="618138"/>
            <a:ext cx="596830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「悉獲諸佛無量功德，智慧聖明不可思議」。以上二句，表諸大士具足福智二嚴，位齊果位，乃從果向因之大菩薩，咸得如來之福德莊嚴。「智慧聖明不可思議」明大士咸得如來之智慧莊嚴（</a:t>
            </a:r>
            <a:r>
              <a:rPr lang="en-US" altLang="zh-TW" sz="2800" dirty="0">
                <a:solidFill>
                  <a:schemeClr val="bg1">
                    <a:lumMod val="95000"/>
                  </a:schemeClr>
                </a:solidFill>
              </a:rPr>
              <a:t>《</a:t>
            </a:r>
            <a:r>
              <a:rPr lang="zh-TW" altLang="en-US" sz="2800" dirty="0">
                <a:solidFill>
                  <a:schemeClr val="bg1">
                    <a:lumMod val="95000"/>
                  </a:schemeClr>
                </a:solidFill>
              </a:rPr>
              <a:t>淨影</a:t>
            </a:r>
            <a:r>
              <a:rPr lang="en-US" altLang="zh-TW" sz="2800" dirty="0">
                <a:solidFill>
                  <a:schemeClr val="bg1">
                    <a:lumMod val="95000"/>
                  </a:schemeClr>
                </a:solidFill>
              </a:rPr>
              <a:t>》</a:t>
            </a:r>
            <a:r>
              <a:rPr lang="zh-TW" altLang="en-US" sz="2800" dirty="0">
                <a:solidFill>
                  <a:schemeClr val="bg1">
                    <a:lumMod val="95000"/>
                  </a:schemeClr>
                </a:solidFill>
              </a:rPr>
              <a:t>與</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a:t>
            </a:r>
            <a:r>
              <a:rPr lang="en-US" altLang="zh-TW" sz="2800" dirty="0">
                <a:solidFill>
                  <a:schemeClr val="bg1">
                    <a:lumMod val="95000"/>
                  </a:schemeClr>
                </a:solidFill>
              </a:rPr>
              <a:t>《</a:t>
            </a:r>
            <a:r>
              <a:rPr lang="zh-TW" altLang="en-US" sz="2800" dirty="0">
                <a:solidFill>
                  <a:schemeClr val="bg1">
                    <a:lumMod val="95000"/>
                  </a:schemeClr>
                </a:solidFill>
              </a:rPr>
              <a:t>合贊</a:t>
            </a:r>
            <a:r>
              <a:rPr lang="en-US" altLang="zh-TW" sz="2800" dirty="0">
                <a:solidFill>
                  <a:schemeClr val="bg1">
                    <a:lumMod val="95000"/>
                  </a:schemeClr>
                </a:solidFill>
              </a:rPr>
              <a:t>》</a:t>
            </a:r>
            <a:r>
              <a:rPr lang="zh-TW" altLang="en-US" sz="2800" dirty="0">
                <a:solidFill>
                  <a:schemeClr val="bg1">
                    <a:lumMod val="95000"/>
                  </a:schemeClr>
                </a:solidFill>
              </a:rPr>
              <a:t>諸家，皆同此說）。「聖」者，正也。又肇公曰：「智慧，體；聖明，用。無事不照謂之聖。菩薩權實靈照，不可以言思擬議其形容，故云不可思議。」</a:t>
            </a:r>
          </a:p>
        </p:txBody>
      </p:sp>
      <p:sp>
        <p:nvSpPr>
          <p:cNvPr id="6" name="匾額 5" descr="佛學概要十四講表 習講">
            <a:extLst>
              <a:ext uri="{FF2B5EF4-FFF2-40B4-BE49-F238E27FC236}">
                <a16:creationId xmlns:a16="http://schemas.microsoft.com/office/drawing/2014/main" id="{D5C9598B-043F-D28A-B00B-2D6E30CCFC5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Tree>
    <p:extLst>
      <p:ext uri="{BB962C8B-B14F-4D97-AF65-F5344CB8AC3E}">
        <p14:creationId xmlns:p14="http://schemas.microsoft.com/office/powerpoint/2010/main" val="21361140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67DADCE-3C53-58C3-ADDC-00034F159F9B}"/>
              </a:ext>
            </a:extLst>
          </p:cNvPr>
          <p:cNvSpPr txBox="1"/>
          <p:nvPr/>
        </p:nvSpPr>
        <p:spPr>
          <a:xfrm>
            <a:off x="8571868" y="517510"/>
            <a:ext cx="1364476"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如是等諸大菩薩。無量無邊。一時來集。</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2A07E869-897C-3D2F-3647-0C18F139AD57}"/>
              </a:ext>
            </a:extLst>
          </p:cNvPr>
          <p:cNvSpPr txBox="1"/>
          <p:nvPr/>
        </p:nvSpPr>
        <p:spPr>
          <a:xfrm>
            <a:off x="4877665" y="613825"/>
            <a:ext cx="3493264"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總結以上德遵普賢之諸大菩薩，為聽聞讚揚淨宗妙法故，為廣宏普賢願王故，為普度十方三世一切有情，往生淨土究竟涅槃故，同德同心，一時來會。</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曰：「為法心同，故來一時。」</a:t>
            </a:r>
          </a:p>
        </p:txBody>
      </p:sp>
      <p:sp>
        <p:nvSpPr>
          <p:cNvPr id="6" name="匾額 5" descr="佛學概要十四講表 習講">
            <a:extLst>
              <a:ext uri="{FF2B5EF4-FFF2-40B4-BE49-F238E27FC236}">
                <a16:creationId xmlns:a16="http://schemas.microsoft.com/office/drawing/2014/main" id="{8887542C-46D1-620B-2740-00DDE079304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
        <p:nvSpPr>
          <p:cNvPr id="2" name="文字方塊 1">
            <a:extLst>
              <a:ext uri="{FF2B5EF4-FFF2-40B4-BE49-F238E27FC236}">
                <a16:creationId xmlns:a16="http://schemas.microsoft.com/office/drawing/2014/main" id="{8F3F0D4C-D345-4CA0-F88C-3E02EFD5023A}"/>
              </a:ext>
            </a:extLst>
          </p:cNvPr>
          <p:cNvSpPr txBox="1"/>
          <p:nvPr/>
        </p:nvSpPr>
        <p:spPr>
          <a:xfrm>
            <a:off x="10137283" y="621482"/>
            <a:ext cx="71045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戊三、總結</a:t>
            </a:r>
          </a:p>
        </p:txBody>
      </p:sp>
    </p:spTree>
    <p:extLst>
      <p:ext uri="{BB962C8B-B14F-4D97-AF65-F5344CB8AC3E}">
        <p14:creationId xmlns:p14="http://schemas.microsoft.com/office/powerpoint/2010/main" val="13700349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93C1108-6BF5-B05F-8A8C-4F7FAD313B5E}"/>
              </a:ext>
            </a:extLst>
          </p:cNvPr>
          <p:cNvSpPr txBox="1"/>
          <p:nvPr/>
        </p:nvSpPr>
        <p:spPr>
          <a:xfrm>
            <a:off x="7999065" y="405458"/>
            <a:ext cx="1954381" cy="5832648"/>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又有比丘尼五百人。清信士七千人。清信女五百人。欲界天。色界天。諸天梵眾。悉共大會。</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53918D86-8452-50A7-ADD0-42CCEEDF13E2}"/>
              </a:ext>
            </a:extLst>
          </p:cNvPr>
          <p:cNvSpPr txBox="1"/>
          <p:nvPr/>
        </p:nvSpPr>
        <p:spPr>
          <a:xfrm>
            <a:off x="4150990" y="546130"/>
            <a:ext cx="3570208" cy="5551304"/>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以上經文，獨見</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則僅有菩薩與比丘眾。</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經末曰：「並天龍八部一切大眾，聞佛所說，皆大歡喜。」均廣於</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p>
          <a:p>
            <a:pPr>
              <a:lnSpc>
                <a:spcPts val="4400"/>
              </a:lnSpc>
            </a:pPr>
            <a:r>
              <a:rPr lang="en-US" altLang="zh-TW" sz="2800" dirty="0">
                <a:solidFill>
                  <a:schemeClr val="bg1">
                    <a:lumMod val="95000"/>
                  </a:schemeClr>
                </a:solidFill>
              </a:rPr>
              <a:t>                                </a:t>
            </a:r>
            <a:r>
              <a:rPr lang="zh-TW" altLang="en-US" sz="2800" dirty="0">
                <a:solidFill>
                  <a:schemeClr val="bg1">
                    <a:lumMod val="95000"/>
                  </a:schemeClr>
                </a:solidFill>
              </a:rPr>
              <a:t>（以上通序終。）</a:t>
            </a:r>
          </a:p>
        </p:txBody>
      </p:sp>
      <p:sp>
        <p:nvSpPr>
          <p:cNvPr id="6" name="匾額 5" descr="佛學概要十四講表 習講">
            <a:extLst>
              <a:ext uri="{FF2B5EF4-FFF2-40B4-BE49-F238E27FC236}">
                <a16:creationId xmlns:a16="http://schemas.microsoft.com/office/drawing/2014/main" id="{FC59D2FF-99A7-FA80-8B73-693ED0B7019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
        <p:nvSpPr>
          <p:cNvPr id="2" name="文字方塊 1">
            <a:extLst>
              <a:ext uri="{FF2B5EF4-FFF2-40B4-BE49-F238E27FC236}">
                <a16:creationId xmlns:a16="http://schemas.microsoft.com/office/drawing/2014/main" id="{7A006733-0B13-DD4B-9F93-7BAF93E5F71E}"/>
              </a:ext>
            </a:extLst>
          </p:cNvPr>
          <p:cNvSpPr txBox="1"/>
          <p:nvPr/>
        </p:nvSpPr>
        <p:spPr>
          <a:xfrm>
            <a:off x="10137283" y="549474"/>
            <a:ext cx="71045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丁三、餘四眾</a:t>
            </a:r>
          </a:p>
        </p:txBody>
      </p:sp>
    </p:spTree>
    <p:extLst>
      <p:ext uri="{BB962C8B-B14F-4D97-AF65-F5344CB8AC3E}">
        <p14:creationId xmlns:p14="http://schemas.microsoft.com/office/powerpoint/2010/main" val="19748557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54B3A56F-EE93-9860-3405-8360E5FDA7A9}"/>
              </a:ext>
            </a:extLst>
          </p:cNvPr>
          <p:cNvSpPr txBox="1"/>
          <p:nvPr/>
        </p:nvSpPr>
        <p:spPr>
          <a:xfrm>
            <a:off x="131279" y="535170"/>
            <a:ext cx="11581021" cy="1815882"/>
          </a:xfrm>
          <a:prstGeom prst="rect">
            <a:avLst/>
          </a:prstGeom>
          <a:noFill/>
        </p:spPr>
        <p:txBody>
          <a:bodyPr wrap="square" rtlCol="0">
            <a:spAutoFit/>
          </a:bodyPr>
          <a:lstStyle/>
          <a:p>
            <a:r>
              <a:rPr lang="zh-TW" altLang="en-US" sz="2800" dirty="0">
                <a:solidFill>
                  <a:schemeClr val="bg1"/>
                </a:solidFill>
              </a:rPr>
              <a:t>德遵普賢第二</a:t>
            </a:r>
          </a:p>
          <a:p>
            <a:r>
              <a:rPr lang="zh-TW" altLang="en-US" sz="2800" dirty="0">
                <a:solidFill>
                  <a:schemeClr val="bg1"/>
                </a:solidFill>
              </a:rPr>
              <a:t>又賢護等十六正士。所謂善思惟菩薩。慧辯才菩薩。觀無住菩薩。神通華菩薩。光英菩薩。寶幢菩薩。智上菩薩。寂根菩薩。信慧菩薩。願慧菩薩。香象菩薩。寶英菩薩。中住菩薩。制行菩薩。解脫菩薩。而為上首。</a:t>
            </a:r>
          </a:p>
        </p:txBody>
      </p:sp>
      <p:sp>
        <p:nvSpPr>
          <p:cNvPr id="3" name="文字方塊 2">
            <a:extLst>
              <a:ext uri="{FF2B5EF4-FFF2-40B4-BE49-F238E27FC236}">
                <a16:creationId xmlns:a16="http://schemas.microsoft.com/office/drawing/2014/main" id="{13B78646-CAD0-AE20-978C-07448904A444}"/>
              </a:ext>
            </a:extLst>
          </p:cNvPr>
          <p:cNvSpPr txBox="1"/>
          <p:nvPr/>
        </p:nvSpPr>
        <p:spPr>
          <a:xfrm>
            <a:off x="125549" y="2666850"/>
            <a:ext cx="11927854" cy="3693319"/>
          </a:xfrm>
          <a:prstGeom prst="rect">
            <a:avLst/>
          </a:prstGeom>
          <a:noFill/>
        </p:spPr>
        <p:txBody>
          <a:bodyPr wrap="square" rtlCol="0">
            <a:spAutoFit/>
          </a:bodyPr>
          <a:lstStyle/>
          <a:p>
            <a:r>
              <a:rPr lang="en-US" altLang="zh-TW" sz="2600" b="1" dirty="0">
                <a:solidFill>
                  <a:schemeClr val="bg1"/>
                </a:solidFill>
              </a:rPr>
              <a:t>Two: The Virtues of </a:t>
            </a:r>
            <a:r>
              <a:rPr lang="en-US" altLang="zh-TW" sz="2600" b="1" dirty="0" err="1">
                <a:solidFill>
                  <a:schemeClr val="bg1"/>
                </a:solidFill>
              </a:rPr>
              <a:t>Samantabhadra</a:t>
            </a:r>
            <a:endParaRPr lang="en-US" altLang="zh-TW" sz="2600" b="1" dirty="0">
              <a:solidFill>
                <a:schemeClr val="bg1"/>
              </a:solidFill>
            </a:endParaRPr>
          </a:p>
          <a:p>
            <a:r>
              <a:rPr lang="en-US" altLang="zh-TW" sz="2600" b="1" dirty="0">
                <a:solidFill>
                  <a:schemeClr val="bg1"/>
                </a:solidFill>
              </a:rPr>
              <a:t>Present too, among those presiding as elders were the Sixteen Upright Adepts, namely, Bodhisattva Worthy Protector, Bodhisattva Deft Comprehension, Bodhisattva Eloquent Wisdom, Bodhisattva Unveiling Impermanence, Bodhisattva Supernatural </a:t>
            </a:r>
            <a:r>
              <a:rPr lang="en-US" altLang="zh-TW" sz="2600" b="1" dirty="0" err="1">
                <a:solidFill>
                  <a:schemeClr val="bg1"/>
                </a:solidFill>
              </a:rPr>
              <a:t>Splendour</a:t>
            </a:r>
            <a:r>
              <a:rPr lang="en-US" altLang="zh-TW" sz="2600" b="1" dirty="0">
                <a:solidFill>
                  <a:schemeClr val="bg1"/>
                </a:solidFill>
              </a:rPr>
              <a:t>, Bodhisattva Radiant Nobility, Bodhisattva </a:t>
            </a:r>
            <a:r>
              <a:rPr lang="en-US" altLang="zh-TW" sz="2600" b="1" dirty="0" err="1">
                <a:solidFill>
                  <a:schemeClr val="bg1"/>
                </a:solidFill>
              </a:rPr>
              <a:t>Jewelled</a:t>
            </a:r>
            <a:r>
              <a:rPr lang="en-US" altLang="zh-TW" sz="2600" b="1" dirty="0">
                <a:solidFill>
                  <a:schemeClr val="bg1"/>
                </a:solidFill>
              </a:rPr>
              <a:t> Banner, Bodhisattva Supreme Wisdom, Bodhisattva Serene Root, Bodhisattva Unshakable Wisdom, Bodhisattva Devoted Wisdom, Bodhisattva Fragrant Elephant, Bodhisattva Treasure Blossom, Bodhisattva Middle Way Abiding, Bodhisattva Restrained Conduct, and Bodhisattva Liberation.</a:t>
            </a:r>
            <a:endParaRPr lang="zh-TW" altLang="en-US" sz="2600" b="1" dirty="0">
              <a:solidFill>
                <a:schemeClr val="bg1"/>
              </a:solidFill>
            </a:endParaRPr>
          </a:p>
        </p:txBody>
      </p:sp>
    </p:spTree>
    <p:extLst>
      <p:ext uri="{BB962C8B-B14F-4D97-AF65-F5344CB8AC3E}">
        <p14:creationId xmlns:p14="http://schemas.microsoft.com/office/powerpoint/2010/main" val="1590198237"/>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3CCD1AAD-67C0-CB6D-B52C-B3CD689D93FC}"/>
              </a:ext>
            </a:extLst>
          </p:cNvPr>
          <p:cNvSpPr txBox="1"/>
          <p:nvPr/>
        </p:nvSpPr>
        <p:spPr>
          <a:xfrm>
            <a:off x="150025" y="189434"/>
            <a:ext cx="11581021" cy="1815882"/>
          </a:xfrm>
          <a:prstGeom prst="rect">
            <a:avLst/>
          </a:prstGeom>
          <a:noFill/>
        </p:spPr>
        <p:txBody>
          <a:bodyPr wrap="square" rtlCol="0">
            <a:spAutoFit/>
          </a:bodyPr>
          <a:lstStyle/>
          <a:p>
            <a:r>
              <a:rPr lang="zh-TW" altLang="en-US" sz="2800" dirty="0">
                <a:solidFill>
                  <a:schemeClr val="bg1"/>
                </a:solidFill>
              </a:rPr>
              <a:t>咸共遵修普賢大士之德。具足無量行願。安住一切功德法中。遊步十方。行權方便。入佛法藏。究竟彼岸。願於無量世界成等正覺。捨兜率。降王宮。棄位出家。苦行學道。作斯示現。順世間故。以定慧力。降伏魔怨。得微妙法。成最正覺。天人歸仰。請轉法輪。常以法音。覺諸世間。</a:t>
            </a:r>
          </a:p>
        </p:txBody>
      </p:sp>
      <p:sp>
        <p:nvSpPr>
          <p:cNvPr id="3" name="文字方塊 2">
            <a:extLst>
              <a:ext uri="{FF2B5EF4-FFF2-40B4-BE49-F238E27FC236}">
                <a16:creationId xmlns:a16="http://schemas.microsoft.com/office/drawing/2014/main" id="{9C971E0B-BE01-AB3E-A380-BCA86C982E44}"/>
              </a:ext>
            </a:extLst>
          </p:cNvPr>
          <p:cNvSpPr txBox="1"/>
          <p:nvPr/>
        </p:nvSpPr>
        <p:spPr>
          <a:xfrm>
            <a:off x="145208" y="2090500"/>
            <a:ext cx="11927854" cy="4708981"/>
          </a:xfrm>
          <a:prstGeom prst="rect">
            <a:avLst/>
          </a:prstGeom>
          <a:noFill/>
        </p:spPr>
        <p:txBody>
          <a:bodyPr wrap="square" rtlCol="0">
            <a:spAutoFit/>
          </a:bodyPr>
          <a:lstStyle/>
          <a:p>
            <a:pPr>
              <a:lnSpc>
                <a:spcPts val="3000"/>
              </a:lnSpc>
            </a:pPr>
            <a:r>
              <a:rPr lang="en-US" altLang="zh-TW" sz="2600" b="1" dirty="0">
                <a:solidFill>
                  <a:schemeClr val="bg1"/>
                </a:solidFill>
              </a:rPr>
              <a:t>They all cultivate and follow the virtues of the Great Bodhisattva </a:t>
            </a:r>
            <a:r>
              <a:rPr lang="en-US" altLang="zh-TW" sz="2600" b="1" dirty="0" err="1">
                <a:solidFill>
                  <a:schemeClr val="bg1"/>
                </a:solidFill>
              </a:rPr>
              <a:t>Samantabhadra</a:t>
            </a:r>
            <a:r>
              <a:rPr lang="en-US" altLang="zh-TW" sz="2600" b="1" dirty="0">
                <a:solidFill>
                  <a:schemeClr val="bg1"/>
                </a:solidFill>
              </a:rPr>
              <a:t>, fulfilling innumerable practices and vows. Abiding firmly in all meritorious dharmas, they journey throughout the ten directions, employing skillful means, entering the Dharma-treasury of the Buddhas, and ultimately reaching the Other Shore. They vow to </a:t>
            </a:r>
            <a:r>
              <a:rPr lang="en-US" altLang="zh-TW" sz="2600" b="1" dirty="0" err="1">
                <a:solidFill>
                  <a:schemeClr val="bg1"/>
                </a:solidFill>
              </a:rPr>
              <a:t>realise</a:t>
            </a:r>
            <a:r>
              <a:rPr lang="en-US" altLang="zh-TW" sz="2600" b="1" dirty="0">
                <a:solidFill>
                  <a:schemeClr val="bg1"/>
                </a:solidFill>
              </a:rPr>
              <a:t> perfect enlightenment in immeasurable worlds: leaving the </a:t>
            </a:r>
            <a:r>
              <a:rPr lang="en-US" altLang="zh-TW" sz="2600" b="1" dirty="0" err="1">
                <a:solidFill>
                  <a:schemeClr val="bg1"/>
                </a:solidFill>
              </a:rPr>
              <a:t>Tuṣita</a:t>
            </a:r>
            <a:r>
              <a:rPr lang="en-US" altLang="zh-TW" sz="2600" b="1" dirty="0">
                <a:solidFill>
                  <a:schemeClr val="bg1"/>
                </a:solidFill>
              </a:rPr>
              <a:t> Heaven, descending into a royal palace, renouncing the throne to go forth from home, engaging in austere practices and learning the Way. They manifest such examples in accord with worldly conditions. By the power of concentration and wisdom, they subdue Māra and adversaries, attain the wondrous Dharma, and accomplish supreme enlightenment. Devas and humans all look up in reverence, beseeching them to turn the Dharma wheel, and they constantly awaken the worlds with the sound of the Dharma.</a:t>
            </a:r>
            <a:endParaRPr lang="zh-TW" altLang="en-US" sz="2600" b="1" dirty="0">
              <a:solidFill>
                <a:schemeClr val="bg1"/>
              </a:solidFill>
            </a:endParaRPr>
          </a:p>
        </p:txBody>
      </p:sp>
    </p:spTree>
    <p:extLst>
      <p:ext uri="{BB962C8B-B14F-4D97-AF65-F5344CB8AC3E}">
        <p14:creationId xmlns:p14="http://schemas.microsoft.com/office/powerpoint/2010/main" val="2437185839"/>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37A49D4F-638F-EA92-87CD-A524B4841DC3}"/>
              </a:ext>
            </a:extLst>
          </p:cNvPr>
          <p:cNvSpPr txBox="1"/>
          <p:nvPr/>
        </p:nvSpPr>
        <p:spPr>
          <a:xfrm>
            <a:off x="126631" y="222460"/>
            <a:ext cx="11581021" cy="1815882"/>
          </a:xfrm>
          <a:prstGeom prst="rect">
            <a:avLst/>
          </a:prstGeom>
          <a:noFill/>
        </p:spPr>
        <p:txBody>
          <a:bodyPr wrap="square" rtlCol="0">
            <a:spAutoFit/>
          </a:bodyPr>
          <a:lstStyle/>
          <a:p>
            <a:r>
              <a:rPr lang="zh-TW" altLang="en-US" sz="2800" dirty="0">
                <a:solidFill>
                  <a:schemeClr val="bg1"/>
                </a:solidFill>
              </a:rPr>
              <a:t>破煩惱城。壞諸欲塹。洗濯垢污。顯明清白。調眾生。宣妙理。貯功德。示福田。以諸法藥。救療三苦。升灌頂階。授菩提記。為教菩薩。作阿闍黎。常習相應無邊諸行。成熟菩薩無邊善根。無量諸佛咸共護念。諸佛剎中。皆能示現。譬善幻師。現眾異相。於彼相中。實無可得。</a:t>
            </a:r>
          </a:p>
        </p:txBody>
      </p:sp>
      <p:sp>
        <p:nvSpPr>
          <p:cNvPr id="3" name="文字方塊 2">
            <a:extLst>
              <a:ext uri="{FF2B5EF4-FFF2-40B4-BE49-F238E27FC236}">
                <a16:creationId xmlns:a16="http://schemas.microsoft.com/office/drawing/2014/main" id="{F58C627D-7410-AC0C-B53A-E88044BF11D9}"/>
              </a:ext>
            </a:extLst>
          </p:cNvPr>
          <p:cNvSpPr txBox="1"/>
          <p:nvPr/>
        </p:nvSpPr>
        <p:spPr>
          <a:xfrm>
            <a:off x="134627" y="2205658"/>
            <a:ext cx="11927854" cy="4431470"/>
          </a:xfrm>
          <a:prstGeom prst="rect">
            <a:avLst/>
          </a:prstGeom>
          <a:noFill/>
        </p:spPr>
        <p:txBody>
          <a:bodyPr wrap="square" rtlCol="0">
            <a:spAutoFit/>
          </a:bodyPr>
          <a:lstStyle/>
          <a:p>
            <a:pPr>
              <a:lnSpc>
                <a:spcPts val="3400"/>
              </a:lnSpc>
            </a:pPr>
            <a:r>
              <a:rPr lang="en-US" altLang="zh-CN" sz="2600" b="1" dirty="0">
                <a:solidFill>
                  <a:schemeClr val="bg1"/>
                </a:solidFill>
              </a:rPr>
              <a:t>They break through the fortress of mental defilements and destroy the trenches of desire. They wash away defilements, revealing clarity and purity. They guide sentient beings, proclaim wondrous truths, accumulate merits, and display themselves as fields of blessings. With the medicine of the Dharma, they heal the three kinds of suffering. They ascend the stage of consecration and receive the prophecy of enlightenment. They serve as </a:t>
            </a:r>
            <a:r>
              <a:rPr lang="en-US" altLang="zh-CN" sz="2600" b="1" dirty="0" err="1">
                <a:solidFill>
                  <a:schemeClr val="bg1"/>
                </a:solidFill>
              </a:rPr>
              <a:t>ācāryas</a:t>
            </a:r>
            <a:r>
              <a:rPr lang="en-US" altLang="zh-CN" sz="2600" b="1" dirty="0">
                <a:solidFill>
                  <a:schemeClr val="bg1"/>
                </a:solidFill>
              </a:rPr>
              <a:t> to instruct bodhisattvas, constantly </a:t>
            </a:r>
            <a:r>
              <a:rPr lang="en-US" altLang="zh-CN" sz="2600" b="1" dirty="0" err="1">
                <a:solidFill>
                  <a:schemeClr val="bg1"/>
                </a:solidFill>
              </a:rPr>
              <a:t>practising</a:t>
            </a:r>
            <a:r>
              <a:rPr lang="en-US" altLang="zh-CN" sz="2600" b="1" dirty="0">
                <a:solidFill>
                  <a:schemeClr val="bg1"/>
                </a:solidFill>
              </a:rPr>
              <a:t> boundless corresponding deeds, bringing to maturity the vast roots of goodness of bodhisattvas. They are remembered and protected by innumerable Buddhas. In all Buddha-lands they can manifest themselves, like a skilled illusionist who presents various forms, though within those forms nothing can truly be grasped.</a:t>
            </a:r>
            <a:endParaRPr lang="zh-TW" altLang="en-US" sz="2600" b="1" dirty="0">
              <a:solidFill>
                <a:schemeClr val="bg1"/>
              </a:solidFill>
            </a:endParaRPr>
          </a:p>
        </p:txBody>
      </p:sp>
    </p:spTree>
    <p:extLst>
      <p:ext uri="{BB962C8B-B14F-4D97-AF65-F5344CB8AC3E}">
        <p14:creationId xmlns:p14="http://schemas.microsoft.com/office/powerpoint/2010/main" val="3435813278"/>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5E959BF5-BF08-81F4-8591-5A85C64EB034}"/>
              </a:ext>
            </a:extLst>
          </p:cNvPr>
          <p:cNvSpPr txBox="1"/>
          <p:nvPr/>
        </p:nvSpPr>
        <p:spPr>
          <a:xfrm>
            <a:off x="126631" y="45418"/>
            <a:ext cx="11919766" cy="1815882"/>
          </a:xfrm>
          <a:prstGeom prst="rect">
            <a:avLst/>
          </a:prstGeom>
          <a:noFill/>
        </p:spPr>
        <p:txBody>
          <a:bodyPr wrap="square" rtlCol="0">
            <a:spAutoFit/>
          </a:bodyPr>
          <a:lstStyle/>
          <a:p>
            <a:r>
              <a:rPr lang="zh-TW" altLang="en-US" sz="2800" dirty="0">
                <a:solidFill>
                  <a:schemeClr val="bg1"/>
                </a:solidFill>
              </a:rPr>
              <a:t>此諸菩薩。亦復如是。通諸法性。達眾生相。供養諸佛。開導群生。化現其身。猶如電光。裂魔見網。解諸纏縛。遠超聲聞辟支佛地。入空。無相。無願法門。善立方便。顯示三乘。於此中下而現滅度。得無生無滅諸三摩地。及得一切陀羅尼門。隨時悟入華嚴三昧。具足總持百千三昧。住深禪定。</a:t>
            </a:r>
          </a:p>
        </p:txBody>
      </p:sp>
      <p:sp>
        <p:nvSpPr>
          <p:cNvPr id="3" name="文字方塊 2">
            <a:extLst>
              <a:ext uri="{FF2B5EF4-FFF2-40B4-BE49-F238E27FC236}">
                <a16:creationId xmlns:a16="http://schemas.microsoft.com/office/drawing/2014/main" id="{7AE51671-642B-7796-EB72-0A5E591F9A25}"/>
              </a:ext>
            </a:extLst>
          </p:cNvPr>
          <p:cNvSpPr txBox="1"/>
          <p:nvPr/>
        </p:nvSpPr>
        <p:spPr>
          <a:xfrm>
            <a:off x="144016" y="1845618"/>
            <a:ext cx="11927854" cy="4867486"/>
          </a:xfrm>
          <a:prstGeom prst="rect">
            <a:avLst/>
          </a:prstGeom>
          <a:noFill/>
        </p:spPr>
        <p:txBody>
          <a:bodyPr wrap="square" rtlCol="0">
            <a:spAutoFit/>
          </a:bodyPr>
          <a:lstStyle/>
          <a:p>
            <a:pPr>
              <a:lnSpc>
                <a:spcPts val="3400"/>
              </a:lnSpc>
            </a:pPr>
            <a:r>
              <a:rPr lang="en-US" altLang="zh-CN" sz="2600" b="1" dirty="0">
                <a:solidFill>
                  <a:schemeClr val="bg1"/>
                </a:solidFill>
              </a:rPr>
              <a:t>These Bodhisattvas are likewise so. They thoroughly penetrate the nature of all dharmas and understand the conditions of sentient beings. They made offerings to all buddhas, guiding and leading the multitude of living beings. They changed form in a flash like lightning. They shatter the net of wrong views, unravelling all entanglements. They went far beyond sravakas and pratyekabuddhas. They entered the dharma gates of emptiness, formlessness and non-desire. They devised </a:t>
            </a:r>
            <a:r>
              <a:rPr lang="en-US" altLang="zh-CN" sz="2600" b="1" dirty="0" err="1">
                <a:solidFill>
                  <a:schemeClr val="bg1"/>
                </a:solidFill>
              </a:rPr>
              <a:t>skilful</a:t>
            </a:r>
            <a:r>
              <a:rPr lang="en-US" altLang="zh-CN" sz="2600" b="1" dirty="0">
                <a:solidFill>
                  <a:schemeClr val="bg1"/>
                </a:solidFill>
              </a:rPr>
              <a:t> means of demonstrating the three vehicles. Wherein they manifest passing into </a:t>
            </a:r>
            <a:r>
              <a:rPr lang="en-US" altLang="zh-CN" sz="2600" b="1" dirty="0" err="1">
                <a:solidFill>
                  <a:schemeClr val="bg1"/>
                </a:solidFill>
              </a:rPr>
              <a:t>nirvāṇa</a:t>
            </a:r>
            <a:r>
              <a:rPr lang="en-US" altLang="zh-CN" sz="2600" b="1" dirty="0">
                <a:solidFill>
                  <a:schemeClr val="bg1"/>
                </a:solidFill>
              </a:rPr>
              <a:t> for those of lower and average faculties. They obtained the many forms of neither rising nor ceasing samadhi as well as every method of </a:t>
            </a:r>
            <a:r>
              <a:rPr lang="en-US" altLang="zh-CN" sz="2600" b="1" dirty="0" err="1">
                <a:solidFill>
                  <a:schemeClr val="bg1"/>
                </a:solidFill>
              </a:rPr>
              <a:t>dharani</a:t>
            </a:r>
            <a:r>
              <a:rPr lang="en-US" altLang="zh-CN" sz="2600" b="1" dirty="0">
                <a:solidFill>
                  <a:schemeClr val="bg1"/>
                </a:solidFill>
              </a:rPr>
              <a:t>. They entered flower garland samadhi as they pleased. They mastered the technique of holding firm the many thousand forms of samadhi dwelling firmly in deep meditation.</a:t>
            </a:r>
            <a:endParaRPr lang="zh-TW" altLang="en-US" sz="2600" b="1" dirty="0">
              <a:solidFill>
                <a:schemeClr val="bg1"/>
              </a:solidFill>
            </a:endParaRPr>
          </a:p>
        </p:txBody>
      </p:sp>
    </p:spTree>
    <p:extLst>
      <p:ext uri="{BB962C8B-B14F-4D97-AF65-F5344CB8AC3E}">
        <p14:creationId xmlns:p14="http://schemas.microsoft.com/office/powerpoint/2010/main" val="2571530730"/>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31B77041-ACC6-1BFC-94AA-8E757818EC3B}"/>
              </a:ext>
            </a:extLst>
          </p:cNvPr>
          <p:cNvSpPr txBox="1"/>
          <p:nvPr/>
        </p:nvSpPr>
        <p:spPr>
          <a:xfrm>
            <a:off x="126631" y="45418"/>
            <a:ext cx="11927854" cy="1815882"/>
          </a:xfrm>
          <a:prstGeom prst="rect">
            <a:avLst/>
          </a:prstGeom>
          <a:noFill/>
        </p:spPr>
        <p:txBody>
          <a:bodyPr wrap="square" rtlCol="0">
            <a:spAutoFit/>
          </a:bodyPr>
          <a:lstStyle/>
          <a:p>
            <a:r>
              <a:rPr lang="zh-TW" altLang="en-US" sz="2800" dirty="0">
                <a:solidFill>
                  <a:schemeClr val="bg1"/>
                </a:solidFill>
              </a:rPr>
              <a:t>悉睹無量諸佛。於一念頃。遍遊一切佛土。得佛辯才。住普賢行。善能分別眾生語言。開化顯示真實之際。超過世間諸所有法。心常諦住度世之道。於一切萬物隨意自在。為諸庶類作不請之友。受持如來甚深法藏。護佛種性常使不絕。興大悲。愍有情。演慈辯。授法眼。杜惡趣。開善門。</a:t>
            </a:r>
          </a:p>
        </p:txBody>
      </p:sp>
      <p:sp>
        <p:nvSpPr>
          <p:cNvPr id="3" name="文字方塊 2">
            <a:extLst>
              <a:ext uri="{FF2B5EF4-FFF2-40B4-BE49-F238E27FC236}">
                <a16:creationId xmlns:a16="http://schemas.microsoft.com/office/drawing/2014/main" id="{C38311CC-A74A-152B-1B37-35C990C6476E}"/>
              </a:ext>
            </a:extLst>
          </p:cNvPr>
          <p:cNvSpPr txBox="1"/>
          <p:nvPr/>
        </p:nvSpPr>
        <p:spPr>
          <a:xfrm>
            <a:off x="138414" y="2061642"/>
            <a:ext cx="11927854" cy="4431470"/>
          </a:xfrm>
          <a:prstGeom prst="rect">
            <a:avLst/>
          </a:prstGeom>
          <a:noFill/>
        </p:spPr>
        <p:txBody>
          <a:bodyPr wrap="square" rtlCol="0">
            <a:spAutoFit/>
          </a:bodyPr>
          <a:lstStyle/>
          <a:p>
            <a:pPr>
              <a:lnSpc>
                <a:spcPts val="3400"/>
              </a:lnSpc>
            </a:pPr>
            <a:r>
              <a:rPr lang="en-US" altLang="zh-CN" sz="2600" b="1" dirty="0">
                <a:solidFill>
                  <a:schemeClr val="bg1"/>
                </a:solidFill>
              </a:rPr>
              <a:t>They behold innumerable Buddhas, and within a single thought, they travel through all Buddha-lands. They attain the eloquence of the Buddhas and abide in the practices of </a:t>
            </a:r>
            <a:r>
              <a:rPr lang="en-US" altLang="zh-CN" sz="2600" b="1" dirty="0" err="1">
                <a:solidFill>
                  <a:schemeClr val="bg1"/>
                </a:solidFill>
              </a:rPr>
              <a:t>Samantabhadra</a:t>
            </a:r>
            <a:r>
              <a:rPr lang="en-US" altLang="zh-CN" sz="2600" b="1" dirty="0">
                <a:solidFill>
                  <a:schemeClr val="bg1"/>
                </a:solidFill>
              </a:rPr>
              <a:t>. They skillfully discern the languages of all beings. In the process of guiding and revealing the ultimate truth, they transcend all worldly dharmas, and their minds always abide in the true path of delivering the world. In regard to all things, they are free and at ease. They become unsolicited friends to all living beings, uphold the </a:t>
            </a:r>
            <a:r>
              <a:rPr lang="en-US" altLang="zh-CN" sz="2600" b="1" dirty="0" err="1">
                <a:solidFill>
                  <a:schemeClr val="bg1"/>
                </a:solidFill>
              </a:rPr>
              <a:t>Tathāgata’s</a:t>
            </a:r>
            <a:r>
              <a:rPr lang="en-US" altLang="zh-CN" sz="2600" b="1" dirty="0">
                <a:solidFill>
                  <a:schemeClr val="bg1"/>
                </a:solidFill>
              </a:rPr>
              <a:t> profound Dharma-treasury, and protect the Buddha-seed so that it never ceases. They arouse great compassion, pity sentient beings, expound with eloquence of loving-kindness, bestow the Dharma-eye, cut off the evil destinies, and open the gate of goodness.</a:t>
            </a:r>
            <a:endParaRPr lang="zh-TW" altLang="en-US" sz="2600" b="1" dirty="0">
              <a:solidFill>
                <a:schemeClr val="bg1"/>
              </a:solidFill>
            </a:endParaRPr>
          </a:p>
        </p:txBody>
      </p:sp>
    </p:spTree>
    <p:extLst>
      <p:ext uri="{BB962C8B-B14F-4D97-AF65-F5344CB8AC3E}">
        <p14:creationId xmlns:p14="http://schemas.microsoft.com/office/powerpoint/2010/main" val="362919711"/>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19A35D54-EB65-1A35-B4DC-CEB1BB076FDA}"/>
              </a:ext>
            </a:extLst>
          </p:cNvPr>
          <p:cNvSpPr txBox="1"/>
          <p:nvPr/>
        </p:nvSpPr>
        <p:spPr>
          <a:xfrm>
            <a:off x="20572" y="189434"/>
            <a:ext cx="11927854" cy="1666354"/>
          </a:xfrm>
          <a:prstGeom prst="rect">
            <a:avLst/>
          </a:prstGeom>
          <a:noFill/>
        </p:spPr>
        <p:txBody>
          <a:bodyPr wrap="square" rtlCol="0">
            <a:spAutoFit/>
          </a:bodyPr>
          <a:lstStyle/>
          <a:p>
            <a:pPr>
              <a:lnSpc>
                <a:spcPts val="4200"/>
              </a:lnSpc>
            </a:pPr>
            <a:r>
              <a:rPr lang="zh-TW" altLang="en-US" sz="2800" dirty="0">
                <a:solidFill>
                  <a:schemeClr val="bg1"/>
                </a:solidFill>
              </a:rPr>
              <a:t>於諸眾生。視若自己。拯濟負荷。皆度彼岸。悉獲諸佛無量功德。智慧聖明。不可思議。如是等諸大菩薩。無量無邊。一時來集。又有比丘尼五百人。清信士七千人。清信女五百人。欲界天。色界天諸天梵眾。悉共大會。</a:t>
            </a:r>
          </a:p>
        </p:txBody>
      </p:sp>
      <p:sp>
        <p:nvSpPr>
          <p:cNvPr id="3" name="文字方塊 2">
            <a:extLst>
              <a:ext uri="{FF2B5EF4-FFF2-40B4-BE49-F238E27FC236}">
                <a16:creationId xmlns:a16="http://schemas.microsoft.com/office/drawing/2014/main" id="{F37B858D-D20E-79B0-AC16-77EAD23AD774}"/>
              </a:ext>
            </a:extLst>
          </p:cNvPr>
          <p:cNvSpPr txBox="1"/>
          <p:nvPr/>
        </p:nvSpPr>
        <p:spPr>
          <a:xfrm>
            <a:off x="131279" y="2133650"/>
            <a:ext cx="11927854" cy="3822713"/>
          </a:xfrm>
          <a:prstGeom prst="rect">
            <a:avLst/>
          </a:prstGeom>
          <a:noFill/>
        </p:spPr>
        <p:txBody>
          <a:bodyPr wrap="square" rtlCol="0">
            <a:spAutoFit/>
          </a:bodyPr>
          <a:lstStyle/>
          <a:p>
            <a:pPr>
              <a:lnSpc>
                <a:spcPts val="4200"/>
              </a:lnSpc>
            </a:pPr>
            <a:r>
              <a:rPr lang="en-US" altLang="zh-CN" sz="2800" b="1" dirty="0">
                <a:solidFill>
                  <a:schemeClr val="bg1"/>
                </a:solidFill>
              </a:rPr>
              <a:t>Toward all sentient beings, they regard them as themselves, carrying and delivering them all to the Other Shore. They thereby obtain the immeasurable merits of all Buddhas, with wisdom and sacred clarity beyond conception. Such great bodhisattvas, innumerable and boundless, gathered together at that time. In addition, there were five hundred </a:t>
            </a:r>
            <a:r>
              <a:rPr lang="en-US" altLang="zh-CN" sz="2800" b="1" dirty="0" err="1">
                <a:solidFill>
                  <a:schemeClr val="bg1"/>
                </a:solidFill>
              </a:rPr>
              <a:t>bhikṣuṇīs</a:t>
            </a:r>
            <a:r>
              <a:rPr lang="en-US" altLang="zh-CN" sz="2800" b="1" dirty="0">
                <a:solidFill>
                  <a:schemeClr val="bg1"/>
                </a:solidFill>
              </a:rPr>
              <a:t>, seven thousand laymen, five hundred laywomen, as well as celestial beings of the Desire and Form Realms, and hosts of </a:t>
            </a:r>
            <a:r>
              <a:rPr lang="en-US" altLang="zh-CN" sz="2800" b="1" dirty="0" err="1">
                <a:solidFill>
                  <a:schemeClr val="bg1"/>
                </a:solidFill>
              </a:rPr>
              <a:t>Brahmās</a:t>
            </a:r>
            <a:r>
              <a:rPr lang="en-US" altLang="zh-CN" sz="2800" b="1" dirty="0">
                <a:solidFill>
                  <a:schemeClr val="bg1"/>
                </a:solidFill>
              </a:rPr>
              <a:t>, all assembling in the great congregation.</a:t>
            </a:r>
            <a:endParaRPr lang="zh-TW" altLang="en-US" sz="2800" b="1" dirty="0">
              <a:solidFill>
                <a:schemeClr val="bg1"/>
              </a:solidFill>
            </a:endParaRPr>
          </a:p>
        </p:txBody>
      </p:sp>
    </p:spTree>
    <p:extLst>
      <p:ext uri="{BB962C8B-B14F-4D97-AF65-F5344CB8AC3E}">
        <p14:creationId xmlns:p14="http://schemas.microsoft.com/office/powerpoint/2010/main" val="859646540"/>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A5E8F24F-AA7F-333F-D803-28659EA35AE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pic>
        <p:nvPicPr>
          <p:cNvPr id="2" name="圖片 1">
            <a:extLst>
              <a:ext uri="{FF2B5EF4-FFF2-40B4-BE49-F238E27FC236}">
                <a16:creationId xmlns:a16="http://schemas.microsoft.com/office/drawing/2014/main" id="{7C419911-A468-C8CD-B238-0EAE24BD89A9}"/>
              </a:ext>
            </a:extLst>
          </p:cNvPr>
          <p:cNvPicPr>
            <a:picLocks noChangeAspect="1"/>
          </p:cNvPicPr>
          <p:nvPr/>
        </p:nvPicPr>
        <p:blipFill>
          <a:blip r:embed="rId3"/>
          <a:stretch>
            <a:fillRect/>
          </a:stretch>
        </p:blipFill>
        <p:spPr>
          <a:xfrm>
            <a:off x="1630711" y="103210"/>
            <a:ext cx="7992888" cy="2894536"/>
          </a:xfrm>
          <a:prstGeom prst="rect">
            <a:avLst/>
          </a:prstGeom>
        </p:spPr>
      </p:pic>
      <p:pic>
        <p:nvPicPr>
          <p:cNvPr id="3" name="圖片 2">
            <a:extLst>
              <a:ext uri="{FF2B5EF4-FFF2-40B4-BE49-F238E27FC236}">
                <a16:creationId xmlns:a16="http://schemas.microsoft.com/office/drawing/2014/main" id="{87C3CBF3-5198-E4DA-D82A-0A3710C39887}"/>
              </a:ext>
            </a:extLst>
          </p:cNvPr>
          <p:cNvPicPr>
            <a:picLocks noChangeAspect="1"/>
          </p:cNvPicPr>
          <p:nvPr/>
        </p:nvPicPr>
        <p:blipFill>
          <a:blip r:embed="rId4"/>
          <a:stretch>
            <a:fillRect/>
          </a:stretch>
        </p:blipFill>
        <p:spPr>
          <a:xfrm>
            <a:off x="8471471" y="2781721"/>
            <a:ext cx="1440159" cy="3974657"/>
          </a:xfrm>
          <a:prstGeom prst="rect">
            <a:avLst/>
          </a:prstGeom>
        </p:spPr>
      </p:pic>
      <p:sp>
        <p:nvSpPr>
          <p:cNvPr id="7" name="矩形 6">
            <a:extLst>
              <a:ext uri="{FF2B5EF4-FFF2-40B4-BE49-F238E27FC236}">
                <a16:creationId xmlns:a16="http://schemas.microsoft.com/office/drawing/2014/main" id="{CDDDCE96-9EA7-A987-5B1E-6FA7F08F8770}"/>
              </a:ext>
            </a:extLst>
          </p:cNvPr>
          <p:cNvSpPr/>
          <p:nvPr/>
        </p:nvSpPr>
        <p:spPr>
          <a:xfrm>
            <a:off x="8471470" y="5013970"/>
            <a:ext cx="432048" cy="1584176"/>
          </a:xfrm>
          <a:prstGeom prst="rect">
            <a:avLst/>
          </a:prstGeom>
          <a:noFill/>
          <a:ln w="317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0202270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BF0C146-BEDA-CB02-F937-7BD39C21C564}"/>
              </a:ext>
            </a:extLst>
          </p:cNvPr>
          <p:cNvSpPr txBox="1"/>
          <p:nvPr/>
        </p:nvSpPr>
        <p:spPr>
          <a:xfrm>
            <a:off x="6463999" y="654142"/>
            <a:ext cx="3493264"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一品為別序，亦為發起序。序中如來現瑞放光，阿難喜悅請問，世尊正答所疑，演出一部廣大、圓滿、簡易、直捷、方便、究竟、第一希有，難逢法寶：</a:t>
            </a:r>
            <a:r>
              <a:rPr lang="en-US" altLang="zh-TW" sz="2800" dirty="0">
                <a:solidFill>
                  <a:schemeClr val="bg1">
                    <a:lumMod val="95000"/>
                  </a:schemeClr>
                </a:solidFill>
              </a:rPr>
              <a:t>《</a:t>
            </a:r>
            <a:r>
              <a:rPr lang="zh-TW" altLang="en-US" sz="2800" dirty="0">
                <a:solidFill>
                  <a:schemeClr val="bg1">
                    <a:lumMod val="95000"/>
                  </a:schemeClr>
                </a:solidFill>
              </a:rPr>
              <a:t>佛說大乘無量壽莊嚴清淨平等覺經</a:t>
            </a:r>
            <a:r>
              <a:rPr lang="en-US" altLang="zh-TW" sz="2800" dirty="0">
                <a:solidFill>
                  <a:schemeClr val="bg1">
                    <a:lumMod val="95000"/>
                  </a:schemeClr>
                </a:solidFill>
              </a:rPr>
              <a:t>》</a:t>
            </a:r>
            <a:r>
              <a:rPr lang="zh-TW" altLang="en-US" sz="2800" dirty="0">
                <a:solidFill>
                  <a:schemeClr val="bg1">
                    <a:lumMod val="95000"/>
                  </a:schemeClr>
                </a:solidFill>
              </a:rPr>
              <a:t>。</a:t>
            </a:r>
          </a:p>
        </p:txBody>
      </p:sp>
      <p:sp>
        <p:nvSpPr>
          <p:cNvPr id="6" name="匾額 5" descr="佛學概要十四講表 習講">
            <a:extLst>
              <a:ext uri="{FF2B5EF4-FFF2-40B4-BE49-F238E27FC236}">
                <a16:creationId xmlns:a16="http://schemas.microsoft.com/office/drawing/2014/main" id="{D18E7412-DBDB-B031-6A1C-8F746984C83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
        <p:nvSpPr>
          <p:cNvPr id="7" name="文字方塊 6">
            <a:extLst>
              <a:ext uri="{FF2B5EF4-FFF2-40B4-BE49-F238E27FC236}">
                <a16:creationId xmlns:a16="http://schemas.microsoft.com/office/drawing/2014/main" id="{C3731C8F-B013-8997-E3FA-81778AF9824C}"/>
              </a:ext>
            </a:extLst>
          </p:cNvPr>
          <p:cNvSpPr txBox="1"/>
          <p:nvPr/>
        </p:nvSpPr>
        <p:spPr>
          <a:xfrm>
            <a:off x="10137283" y="621482"/>
            <a:ext cx="71045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乙二、發起序 （別序）</a:t>
            </a:r>
          </a:p>
        </p:txBody>
      </p:sp>
    </p:spTree>
    <p:extLst>
      <p:ext uri="{BB962C8B-B14F-4D97-AF65-F5344CB8AC3E}">
        <p14:creationId xmlns:p14="http://schemas.microsoft.com/office/powerpoint/2010/main" val="1827652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46B1BE54-B12E-43CA-8DBD-89158C021A69}"/>
              </a:ext>
            </a:extLst>
          </p:cNvPr>
          <p:cNvSpPr txBox="1"/>
          <p:nvPr/>
        </p:nvSpPr>
        <p:spPr>
          <a:xfrm>
            <a:off x="838622" y="618138"/>
            <a:ext cx="10033516"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爾時世尊。威光赫奕。如融金聚。又如明鏡。影暢表裏。現大光明。數千百變。數千百變。尊者阿難。即自思惟。今日世尊色身諸根。悅豫清淨。光顏巍巍。寶剎莊嚴。從昔以來。所未曾見。喜得瞻仰。生希有心。即從座起。偏袒右肩。長跪合掌。而白佛言。世尊今日入大寂定。住奇特法。住諸佛所住導師之行。最勝之道。去來現在佛佛相念。為念過去未來諸佛耶。為念現在他方諸佛耶。何故威神顯耀。光瑞殊妙乃爾。願為宣說。於是世尊。告阿難言。善哉善哉。汝為哀愍利樂諸眾生故。能問如是微妙之義。</a:t>
            </a:r>
          </a:p>
        </p:txBody>
      </p:sp>
      <p:sp>
        <p:nvSpPr>
          <p:cNvPr id="9" name="文字方塊 8">
            <a:extLst>
              <a:ext uri="{FF2B5EF4-FFF2-40B4-BE49-F238E27FC236}">
                <a16:creationId xmlns:a16="http://schemas.microsoft.com/office/drawing/2014/main" id="{6D559187-A519-91BA-4671-23C3117AAE39}"/>
              </a:ext>
            </a:extLst>
          </p:cNvPr>
          <p:cNvSpPr txBox="1"/>
          <p:nvPr/>
        </p:nvSpPr>
        <p:spPr>
          <a:xfrm>
            <a:off x="11081275" y="618138"/>
            <a:ext cx="774571" cy="5551304"/>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大教緣起第三</a:t>
            </a:r>
          </a:p>
        </p:txBody>
      </p:sp>
    </p:spTree>
    <p:extLst>
      <p:ext uri="{BB962C8B-B14F-4D97-AF65-F5344CB8AC3E}">
        <p14:creationId xmlns:p14="http://schemas.microsoft.com/office/powerpoint/2010/main" val="28051231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C993B8F1-BC04-2FD4-4230-B1B2EF0D5C93}"/>
              </a:ext>
            </a:extLst>
          </p:cNvPr>
          <p:cNvSpPr txBox="1"/>
          <p:nvPr/>
        </p:nvSpPr>
        <p:spPr>
          <a:xfrm>
            <a:off x="1414686" y="654142"/>
            <a:ext cx="10033516"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汝今斯問。勝於供養一天下阿羅漢。辟支佛。布施累劫諸天人民蜎飛蠕動之類。功德百千萬倍。何以故。當來諸天人民一切含靈。皆因汝問而得度脫故。阿難。如來以無盡大悲。矜哀三界。所以出興於世。光闡道教。欲拯群萌。惠以真實之利。難值難見。如優曇花。希有出現。汝今所問。多所饒益。阿難當知。如來正覺。其智難量。無有障礙。能於念頃。住無量億劫。身及諸根。無有增減。所以者何。如來定慧。究暢無極。於一切法。而得最勝自在故。阿難諦聽。善思念之。吾當為汝。分別解說。</a:t>
            </a:r>
          </a:p>
        </p:txBody>
      </p:sp>
    </p:spTree>
    <p:extLst>
      <p:ext uri="{BB962C8B-B14F-4D97-AF65-F5344CB8AC3E}">
        <p14:creationId xmlns:p14="http://schemas.microsoft.com/office/powerpoint/2010/main" val="4093830511"/>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D2F6E87-68F2-1049-24D1-0F05B1D406F5}"/>
              </a:ext>
            </a:extLst>
          </p:cNvPr>
          <p:cNvSpPr txBox="1"/>
          <p:nvPr/>
        </p:nvSpPr>
        <p:spPr>
          <a:xfrm>
            <a:off x="8844451" y="492476"/>
            <a:ext cx="1954381" cy="5745630"/>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爾時世尊。威光赫奕。如融金聚。又如明鏡。影暢表裏。現大光明。數千百變。</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3896A7D3-CF4B-4D7B-4F17-257390CB8CE8}"/>
              </a:ext>
            </a:extLst>
          </p:cNvPr>
          <p:cNvSpPr txBox="1"/>
          <p:nvPr/>
        </p:nvSpPr>
        <p:spPr>
          <a:xfrm>
            <a:off x="6095206" y="765498"/>
            <a:ext cx="2390398"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釋尊將欲演說無上殊勝淨土法門，故現瑞放光，以興起阿難之問端，並令聞者生希有想，生難遭想，依教奉行，求生淨土。</a:t>
            </a:r>
          </a:p>
        </p:txBody>
      </p:sp>
      <p:sp>
        <p:nvSpPr>
          <p:cNvPr id="8" name="文字方塊 7">
            <a:extLst>
              <a:ext uri="{FF2B5EF4-FFF2-40B4-BE49-F238E27FC236}">
                <a16:creationId xmlns:a16="http://schemas.microsoft.com/office/drawing/2014/main" id="{0780FF44-48AD-2287-B2A8-288CF94E5D2E}"/>
              </a:ext>
            </a:extLst>
          </p:cNvPr>
          <p:cNvSpPr txBox="1"/>
          <p:nvPr/>
        </p:nvSpPr>
        <p:spPr>
          <a:xfrm>
            <a:off x="2803808" y="765498"/>
            <a:ext cx="2941831" cy="5745630"/>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「世尊」指釋迦牟尼佛。</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曰：「佛具眾德，為世尊重，故號世尊。」佛是世間極尊，故稱世尊。「威」者，有威可畏謂之威。此指威神。</a:t>
            </a:r>
          </a:p>
        </p:txBody>
      </p:sp>
      <p:sp>
        <p:nvSpPr>
          <p:cNvPr id="11" name="匾額 10" descr="佛學概要十四講表 習講">
            <a:extLst>
              <a:ext uri="{FF2B5EF4-FFF2-40B4-BE49-F238E27FC236}">
                <a16:creationId xmlns:a16="http://schemas.microsoft.com/office/drawing/2014/main" id="{278E0B53-FDB7-3CFB-8654-D8CA900E5AB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Tree>
    <p:extLst>
      <p:ext uri="{BB962C8B-B14F-4D97-AF65-F5344CB8AC3E}">
        <p14:creationId xmlns:p14="http://schemas.microsoft.com/office/powerpoint/2010/main" val="19582304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匾額 5" descr="佛學概要十四講表 習講">
            <a:extLst>
              <a:ext uri="{FF2B5EF4-FFF2-40B4-BE49-F238E27FC236}">
                <a16:creationId xmlns:a16="http://schemas.microsoft.com/office/drawing/2014/main" id="{7E91C250-5395-4C8F-D29F-4548B3C8B72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
        <p:nvSpPr>
          <p:cNvPr id="9" name="文字方塊 8">
            <a:extLst>
              <a:ext uri="{FF2B5EF4-FFF2-40B4-BE49-F238E27FC236}">
                <a16:creationId xmlns:a16="http://schemas.microsoft.com/office/drawing/2014/main" id="{D024368D-87EB-A1D8-10E5-A7F124D8B25A}"/>
              </a:ext>
            </a:extLst>
          </p:cNvPr>
          <p:cNvSpPr txBox="1"/>
          <p:nvPr/>
        </p:nvSpPr>
        <p:spPr>
          <a:xfrm>
            <a:off x="7426478" y="596440"/>
            <a:ext cx="3493264" cy="5780763"/>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「威」者，有威可畏謂之威。此指威神。「光」者，光明也。自瑩謂之光，照物謂之明，即放光照耀之義。「赫」者，明也。「奕」者，盛也。故知「威光赫奕」表佛所放之光，雄猛有威，明耀盛大。</a:t>
            </a:r>
          </a:p>
        </p:txBody>
      </p:sp>
      <p:sp>
        <p:nvSpPr>
          <p:cNvPr id="10" name="文字方塊 9">
            <a:extLst>
              <a:ext uri="{FF2B5EF4-FFF2-40B4-BE49-F238E27FC236}">
                <a16:creationId xmlns:a16="http://schemas.microsoft.com/office/drawing/2014/main" id="{A30F6C9E-05D2-97CF-CE0C-C71DD54FBF0F}"/>
              </a:ext>
            </a:extLst>
          </p:cNvPr>
          <p:cNvSpPr txBox="1"/>
          <p:nvPr/>
        </p:nvSpPr>
        <p:spPr>
          <a:xfrm>
            <a:off x="5552385" y="601359"/>
            <a:ext cx="1838965" cy="5780763"/>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此下以熔金喻之，金色光耀，熔金彌甚。喻佛光明，如熔金聚集，故曰「如融金聚」。</a:t>
            </a:r>
          </a:p>
        </p:txBody>
      </p:sp>
      <p:pic>
        <p:nvPicPr>
          <p:cNvPr id="11" name="圖片 10">
            <a:extLst>
              <a:ext uri="{FF2B5EF4-FFF2-40B4-BE49-F238E27FC236}">
                <a16:creationId xmlns:a16="http://schemas.microsoft.com/office/drawing/2014/main" id="{6E0DB3A1-9D27-D450-013E-8D7671397FC2}"/>
              </a:ext>
            </a:extLst>
          </p:cNvPr>
          <p:cNvPicPr>
            <a:picLocks noChangeAspect="1"/>
          </p:cNvPicPr>
          <p:nvPr/>
        </p:nvPicPr>
        <p:blipFill>
          <a:blip r:embed="rId3"/>
          <a:stretch>
            <a:fillRect/>
          </a:stretch>
        </p:blipFill>
        <p:spPr>
          <a:xfrm>
            <a:off x="1054646" y="117426"/>
            <a:ext cx="3883225" cy="3106580"/>
          </a:xfrm>
          <a:prstGeom prst="rect">
            <a:avLst/>
          </a:prstGeom>
        </p:spPr>
      </p:pic>
      <p:pic>
        <p:nvPicPr>
          <p:cNvPr id="13" name="圖片 12">
            <a:extLst>
              <a:ext uri="{FF2B5EF4-FFF2-40B4-BE49-F238E27FC236}">
                <a16:creationId xmlns:a16="http://schemas.microsoft.com/office/drawing/2014/main" id="{5C524B4B-C250-BDCE-8B0D-9B7912E7997D}"/>
              </a:ext>
            </a:extLst>
          </p:cNvPr>
          <p:cNvPicPr>
            <a:picLocks noChangeAspect="1"/>
          </p:cNvPicPr>
          <p:nvPr/>
        </p:nvPicPr>
        <p:blipFill>
          <a:blip r:embed="rId4"/>
          <a:stretch>
            <a:fillRect/>
          </a:stretch>
        </p:blipFill>
        <p:spPr>
          <a:xfrm>
            <a:off x="1054646" y="3291155"/>
            <a:ext cx="3853071" cy="3339328"/>
          </a:xfrm>
          <a:prstGeom prst="rect">
            <a:avLst/>
          </a:prstGeom>
        </p:spPr>
      </p:pic>
    </p:spTree>
    <p:extLst>
      <p:ext uri="{BB962C8B-B14F-4D97-AF65-F5344CB8AC3E}">
        <p14:creationId xmlns:p14="http://schemas.microsoft.com/office/powerpoint/2010/main" val="40584151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FADC6DC-25EF-0FF5-4CD1-361EB84C5AC7}"/>
              </a:ext>
            </a:extLst>
          </p:cNvPr>
          <p:cNvSpPr txBox="1"/>
          <p:nvPr/>
        </p:nvSpPr>
        <p:spPr>
          <a:xfrm>
            <a:off x="3681194" y="618138"/>
            <a:ext cx="4044697" cy="5551304"/>
          </a:xfrm>
          <a:prstGeom prst="rect">
            <a:avLst/>
          </a:prstGeom>
          <a:noFill/>
        </p:spPr>
        <p:txBody>
          <a:bodyPr vert="eaVert" wrap="square" rtlCol="0">
            <a:spAutoFit/>
          </a:bodyPr>
          <a:lstStyle/>
          <a:p>
            <a:pPr>
              <a:lnSpc>
                <a:spcPts val="4300"/>
              </a:lnSpc>
            </a:pP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為「面色圓滿，寶剎莊嚴」，則更顯佛光明中，影現十方寶剎，如大圓寶鏡，映現十方。如</a:t>
            </a:r>
            <a:r>
              <a:rPr lang="en-US" altLang="zh-TW" sz="2800" dirty="0">
                <a:solidFill>
                  <a:schemeClr val="bg1">
                    <a:lumMod val="95000"/>
                  </a:schemeClr>
                </a:solidFill>
              </a:rPr>
              <a:t>《</a:t>
            </a:r>
            <a:r>
              <a:rPr lang="zh-TW" altLang="en-US" sz="2800" dirty="0">
                <a:solidFill>
                  <a:schemeClr val="bg1">
                    <a:lumMod val="95000"/>
                  </a:schemeClr>
                </a:solidFill>
              </a:rPr>
              <a:t>甄解</a:t>
            </a:r>
            <a:r>
              <a:rPr lang="en-US" altLang="zh-TW" sz="2800" dirty="0">
                <a:solidFill>
                  <a:schemeClr val="bg1">
                    <a:lumMod val="95000"/>
                  </a:schemeClr>
                </a:solidFill>
              </a:rPr>
              <a:t>》</a:t>
            </a:r>
            <a:r>
              <a:rPr lang="zh-TW" altLang="en-US" sz="2800" dirty="0">
                <a:solidFill>
                  <a:schemeClr val="bg1">
                    <a:lumMod val="95000"/>
                  </a:schemeClr>
                </a:solidFill>
              </a:rPr>
              <a:t>所釋：「則光顏巍巍中，影現寶剎莊嚴相。其猶珠寶鏡中，能現森羅萬相乎！」上說正顯</a:t>
            </a:r>
            <a:r>
              <a:rPr lang="en-US" altLang="zh-TW" sz="2800" dirty="0">
                <a:solidFill>
                  <a:schemeClr val="bg1">
                    <a:lumMod val="95000"/>
                  </a:schemeClr>
                </a:solidFill>
              </a:rPr>
              <a:t>《</a:t>
            </a:r>
            <a:r>
              <a:rPr lang="zh-TW" altLang="en-US" sz="2800" dirty="0">
                <a:solidFill>
                  <a:schemeClr val="bg1">
                    <a:lumMod val="95000"/>
                  </a:schemeClr>
                </a:solidFill>
              </a:rPr>
              <a:t>華嚴</a:t>
            </a:r>
            <a:r>
              <a:rPr lang="en-US" altLang="zh-TW" sz="2800" dirty="0">
                <a:solidFill>
                  <a:schemeClr val="bg1">
                    <a:lumMod val="95000"/>
                  </a:schemeClr>
                </a:solidFill>
              </a:rPr>
              <a:t>》</a:t>
            </a:r>
            <a:r>
              <a:rPr lang="zh-TW" altLang="en-US" sz="2800" dirty="0">
                <a:solidFill>
                  <a:schemeClr val="bg1">
                    <a:lumMod val="95000"/>
                  </a:schemeClr>
                </a:solidFill>
              </a:rPr>
              <a:t>境界。</a:t>
            </a:r>
          </a:p>
        </p:txBody>
      </p:sp>
      <p:sp>
        <p:nvSpPr>
          <p:cNvPr id="7" name="文字方塊 6">
            <a:extLst>
              <a:ext uri="{FF2B5EF4-FFF2-40B4-BE49-F238E27FC236}">
                <a16:creationId xmlns:a16="http://schemas.microsoft.com/office/drawing/2014/main" id="{CB7D9F2B-FE97-5DF8-1D45-8445AF1071BB}"/>
              </a:ext>
            </a:extLst>
          </p:cNvPr>
          <p:cNvSpPr txBox="1"/>
          <p:nvPr/>
        </p:nvSpPr>
        <p:spPr>
          <a:xfrm>
            <a:off x="7725891" y="654142"/>
            <a:ext cx="3339376"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「又如明鏡，影暢表裏」。影者，光影也。暢者，通達也。海東憬興曰：「鏡光外照，名為影表。即同佛身，光明外舒。外照之光顯影，暢在鏡內，亦同所放光還曜巍顏，故云表裏。」</a:t>
            </a:r>
          </a:p>
        </p:txBody>
      </p:sp>
      <p:sp>
        <p:nvSpPr>
          <p:cNvPr id="8" name="文字方塊 7">
            <a:extLst>
              <a:ext uri="{FF2B5EF4-FFF2-40B4-BE49-F238E27FC236}">
                <a16:creationId xmlns:a16="http://schemas.microsoft.com/office/drawing/2014/main" id="{E495B1DA-E685-7ECC-62B1-6FA0ABF06B11}"/>
              </a:ext>
            </a:extLst>
          </p:cNvPr>
          <p:cNvSpPr txBox="1"/>
          <p:nvPr/>
        </p:nvSpPr>
        <p:spPr>
          <a:xfrm>
            <a:off x="118542" y="621482"/>
            <a:ext cx="3493264"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「現大光明，數千百變」。指佛於會上放大光明，瞬息萬變，光色參迴，自然最勝。</a:t>
            </a:r>
            <a:endParaRPr lang="en-US" altLang="zh-TW" sz="2800" dirty="0">
              <a:solidFill>
                <a:schemeClr val="bg1">
                  <a:lumMod val="95000"/>
                </a:schemeClr>
              </a:solidFill>
            </a:endParaRPr>
          </a:p>
          <a:p>
            <a:pPr>
              <a:lnSpc>
                <a:spcPts val="4300"/>
              </a:lnSpc>
            </a:pPr>
            <a:r>
              <a:rPr lang="zh-TW" altLang="en-US" sz="2800" dirty="0">
                <a:solidFill>
                  <a:schemeClr val="bg1">
                    <a:lumMod val="95000"/>
                  </a:schemeClr>
                </a:solidFill>
              </a:rPr>
              <a:t>佛之威光明曜廣大，無能比者</a:t>
            </a:r>
            <a:r>
              <a:rPr lang="zh-CN" altLang="en-US" sz="2800" dirty="0">
                <a:solidFill>
                  <a:schemeClr val="bg1">
                    <a:lumMod val="95000"/>
                  </a:schemeClr>
                </a:solidFill>
              </a:rPr>
              <a:t>；</a:t>
            </a:r>
            <a:r>
              <a:rPr lang="zh-TW" altLang="en-US" sz="2800" dirty="0">
                <a:solidFill>
                  <a:schemeClr val="bg1">
                    <a:lumMod val="95000"/>
                  </a:schemeClr>
                </a:solidFill>
              </a:rPr>
              <a:t>佛光自然交參迴轉，光色變化，愈變愈勝，無有窮極。</a:t>
            </a:r>
          </a:p>
        </p:txBody>
      </p:sp>
      <p:sp>
        <p:nvSpPr>
          <p:cNvPr id="9" name="匾額 8" descr="佛學概要十四講表 習講">
            <a:extLst>
              <a:ext uri="{FF2B5EF4-FFF2-40B4-BE49-F238E27FC236}">
                <a16:creationId xmlns:a16="http://schemas.microsoft.com/office/drawing/2014/main" id="{0A639303-070A-479E-DE66-B1D34E621B9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Tree>
    <p:extLst>
      <p:ext uri="{BB962C8B-B14F-4D97-AF65-F5344CB8AC3E}">
        <p14:creationId xmlns:p14="http://schemas.microsoft.com/office/powerpoint/2010/main" val="7608860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5E3ECEA-63BE-8162-0C1B-F01CBE21CC7B}"/>
              </a:ext>
            </a:extLst>
          </p:cNvPr>
          <p:cNvSpPr txBox="1"/>
          <p:nvPr/>
        </p:nvSpPr>
        <p:spPr>
          <a:xfrm>
            <a:off x="8357939" y="490785"/>
            <a:ext cx="2544286" cy="5659316"/>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尊者阿難。即自思惟。今日世尊。色身諸根。悅豫清淨。光顏巍巍。寶剎莊嚴。從昔以來。所未曾見。喜得瞻仰。生希有心。</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8B969BC6-44AA-A018-428D-F16CC7A610CC}"/>
              </a:ext>
            </a:extLst>
          </p:cNvPr>
          <p:cNvSpPr txBox="1"/>
          <p:nvPr/>
        </p:nvSpPr>
        <p:spPr>
          <a:xfrm>
            <a:off x="3457426" y="587894"/>
            <a:ext cx="4596130"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尊者阿難乃本經之當機。若論其本，實亦從果向因之法身大士。</a:t>
            </a:r>
            <a:r>
              <a:rPr lang="en-US" altLang="zh-TW" sz="2800" dirty="0">
                <a:solidFill>
                  <a:schemeClr val="bg1">
                    <a:lumMod val="95000"/>
                  </a:schemeClr>
                </a:solidFill>
              </a:rPr>
              <a:t>《</a:t>
            </a:r>
            <a:r>
              <a:rPr lang="zh-TW" altLang="en-US" sz="2800" dirty="0">
                <a:solidFill>
                  <a:schemeClr val="bg1">
                    <a:lumMod val="95000"/>
                  </a:schemeClr>
                </a:solidFill>
              </a:rPr>
              <a:t>法華經</a:t>
            </a:r>
            <a:r>
              <a:rPr lang="en-US" altLang="zh-TW" sz="2800" dirty="0">
                <a:solidFill>
                  <a:schemeClr val="bg1">
                    <a:lumMod val="95000"/>
                  </a:schemeClr>
                </a:solidFill>
              </a:rPr>
              <a:t>》</a:t>
            </a:r>
            <a:r>
              <a:rPr lang="zh-TW" altLang="en-US" sz="2800" dirty="0">
                <a:solidFill>
                  <a:schemeClr val="bg1">
                    <a:lumMod val="95000"/>
                  </a:schemeClr>
                </a:solidFill>
              </a:rPr>
              <a:t>中佛告菩薩曰：「我與阿難等，於空王佛所，同時發阿耨多羅三藐三菩提心。阿難常樂多聞，我常勤精進。是故我已得阿耨多羅三藐三菩提，而阿難護持我法，亦護將來諸佛法藏，教化成就菩薩眾。」</a:t>
            </a:r>
          </a:p>
        </p:txBody>
      </p:sp>
      <p:sp>
        <p:nvSpPr>
          <p:cNvPr id="6" name="匾額 5" descr="佛學概要十四講表 習講">
            <a:extLst>
              <a:ext uri="{FF2B5EF4-FFF2-40B4-BE49-F238E27FC236}">
                <a16:creationId xmlns:a16="http://schemas.microsoft.com/office/drawing/2014/main" id="{45A5D756-87C0-8125-C524-B4FC2731715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第七講</a:t>
            </a:r>
            <a:endParaRPr lang="en-US" altLang="zh-TW" dirty="0"/>
          </a:p>
        </p:txBody>
      </p:sp>
      <p:sp>
        <p:nvSpPr>
          <p:cNvPr id="8" name="文字方塊 7">
            <a:extLst>
              <a:ext uri="{FF2B5EF4-FFF2-40B4-BE49-F238E27FC236}">
                <a16:creationId xmlns:a16="http://schemas.microsoft.com/office/drawing/2014/main" id="{61E09431-26C6-5A6F-9343-A677675F3B47}"/>
              </a:ext>
            </a:extLst>
          </p:cNvPr>
          <p:cNvSpPr txBox="1"/>
          <p:nvPr/>
        </p:nvSpPr>
        <p:spPr>
          <a:xfrm>
            <a:off x="896496" y="549474"/>
            <a:ext cx="2390398"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「色身諸根，悅豫清淨」。「諸根」指色相身之眼、耳、鼻、舌、身等五根。「悅豫」者，喜樂也。「清淨」者，</a:t>
            </a:r>
            <a:r>
              <a:rPr lang="en-US" altLang="zh-TW" sz="2800" dirty="0">
                <a:solidFill>
                  <a:schemeClr val="bg1">
                    <a:lumMod val="95000"/>
                  </a:schemeClr>
                </a:solidFill>
              </a:rPr>
              <a:t>《</a:t>
            </a:r>
            <a:r>
              <a:rPr lang="zh-TW" altLang="en-US" sz="2800" dirty="0">
                <a:solidFill>
                  <a:schemeClr val="bg1">
                    <a:lumMod val="95000"/>
                  </a:schemeClr>
                </a:solidFill>
              </a:rPr>
              <a:t>嘉祥疏</a:t>
            </a:r>
            <a:r>
              <a:rPr lang="en-US" altLang="zh-TW" sz="2800" dirty="0">
                <a:solidFill>
                  <a:schemeClr val="bg1">
                    <a:lumMod val="95000"/>
                  </a:schemeClr>
                </a:solidFill>
              </a:rPr>
              <a:t>》</a:t>
            </a:r>
            <a:r>
              <a:rPr lang="zh-TW" altLang="en-US" sz="2800" dirty="0">
                <a:solidFill>
                  <a:schemeClr val="bg1">
                    <a:lumMod val="95000"/>
                  </a:schemeClr>
                </a:solidFill>
              </a:rPr>
              <a:t>曰「光顯也」。</a:t>
            </a:r>
          </a:p>
        </p:txBody>
      </p:sp>
    </p:spTree>
    <p:extLst>
      <p:ext uri="{BB962C8B-B14F-4D97-AF65-F5344CB8AC3E}">
        <p14:creationId xmlns:p14="http://schemas.microsoft.com/office/powerpoint/2010/main" val="288608459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161824E-4DF5-948C-9C2E-203C1DBA3F55}"/>
              </a:ext>
            </a:extLst>
          </p:cNvPr>
          <p:cNvSpPr txBox="1"/>
          <p:nvPr/>
        </p:nvSpPr>
        <p:spPr>
          <a:xfrm>
            <a:off x="5807174" y="477466"/>
            <a:ext cx="2390398"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「寶剎莊嚴」。集自</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。上有「面色圓滿」四字。表佛面容所放妙光明中，映現十方佛土之莊嚴寶剎。剎即佛土、佛國之義。</a:t>
            </a:r>
          </a:p>
        </p:txBody>
      </p:sp>
      <p:sp>
        <p:nvSpPr>
          <p:cNvPr id="7" name="文字方塊 6">
            <a:extLst>
              <a:ext uri="{FF2B5EF4-FFF2-40B4-BE49-F238E27FC236}">
                <a16:creationId xmlns:a16="http://schemas.microsoft.com/office/drawing/2014/main" id="{198386D7-0986-9D0D-82EA-11DF693F0672}"/>
              </a:ext>
            </a:extLst>
          </p:cNvPr>
          <p:cNvSpPr txBox="1"/>
          <p:nvPr/>
        </p:nvSpPr>
        <p:spPr>
          <a:xfrm>
            <a:off x="8134701" y="621482"/>
            <a:ext cx="3865161" cy="5551304"/>
          </a:xfrm>
          <a:prstGeom prst="rect">
            <a:avLst/>
          </a:prstGeom>
          <a:noFill/>
        </p:spPr>
        <p:txBody>
          <a:bodyPr vert="eaVert" wrap="square" rtlCol="0">
            <a:spAutoFit/>
          </a:bodyPr>
          <a:lstStyle/>
          <a:p>
            <a:pPr>
              <a:lnSpc>
                <a:spcPts val="4100"/>
              </a:lnSpc>
            </a:pPr>
            <a:r>
              <a:rPr lang="zh-TW" altLang="en-US" sz="2800" dirty="0">
                <a:solidFill>
                  <a:schemeClr val="bg1">
                    <a:lumMod val="95000"/>
                  </a:schemeClr>
                </a:solidFill>
              </a:rPr>
              <a:t>「光顏巍巍」。「光」者，光明。「顏」者，容顏。</a:t>
            </a:r>
            <a:r>
              <a:rPr lang="en-US" altLang="zh-TW" sz="2800" dirty="0">
                <a:solidFill>
                  <a:schemeClr val="bg1">
                    <a:lumMod val="95000"/>
                  </a:schemeClr>
                </a:solidFill>
              </a:rPr>
              <a:t>《</a:t>
            </a:r>
            <a:r>
              <a:rPr lang="zh-TW" altLang="en-US" sz="2800" dirty="0">
                <a:solidFill>
                  <a:schemeClr val="bg1">
                    <a:lumMod val="95000"/>
                  </a:schemeClr>
                </a:solidFill>
              </a:rPr>
              <a:t>無量壽經箋註</a:t>
            </a:r>
            <a:r>
              <a:rPr lang="en-US" altLang="zh-TW" sz="2800" dirty="0">
                <a:solidFill>
                  <a:schemeClr val="bg1">
                    <a:lumMod val="95000"/>
                  </a:schemeClr>
                </a:solidFill>
              </a:rPr>
              <a:t>》</a:t>
            </a:r>
            <a:r>
              <a:rPr lang="zh-TW" altLang="en-US" sz="2800" dirty="0">
                <a:solidFill>
                  <a:schemeClr val="bg1">
                    <a:lumMod val="95000"/>
                  </a:schemeClr>
                </a:solidFill>
              </a:rPr>
              <a:t>曰：「佛之顏有光，故云光顏。」「巍巍」者，高大尊勝之貌。</a:t>
            </a:r>
            <a:r>
              <a:rPr lang="en-US" altLang="zh-TW" sz="2800" dirty="0">
                <a:solidFill>
                  <a:schemeClr val="bg1">
                    <a:lumMod val="95000"/>
                  </a:schemeClr>
                </a:solidFill>
              </a:rPr>
              <a:t>《</a:t>
            </a:r>
            <a:r>
              <a:rPr lang="zh-TW" altLang="en-US" sz="2800" dirty="0">
                <a:solidFill>
                  <a:schemeClr val="bg1">
                    <a:lumMod val="95000"/>
                  </a:schemeClr>
                </a:solidFill>
              </a:rPr>
              <a:t>嘉祥疏</a:t>
            </a:r>
            <a:r>
              <a:rPr lang="en-US" altLang="zh-TW" sz="2800" dirty="0">
                <a:solidFill>
                  <a:schemeClr val="bg1">
                    <a:lumMod val="95000"/>
                  </a:schemeClr>
                </a:solidFill>
              </a:rPr>
              <a:t>》</a:t>
            </a:r>
            <a:r>
              <a:rPr lang="zh-TW" altLang="en-US" sz="2800" dirty="0">
                <a:solidFill>
                  <a:schemeClr val="bg1">
                    <a:lumMod val="95000"/>
                  </a:schemeClr>
                </a:solidFill>
              </a:rPr>
              <a:t>曰：「巍巍言德盛高顯也。」總表佛之德容，顯曜光明，超於一切。</a:t>
            </a:r>
          </a:p>
        </p:txBody>
      </p:sp>
      <p:sp>
        <p:nvSpPr>
          <p:cNvPr id="8" name="文字方塊 7">
            <a:extLst>
              <a:ext uri="{FF2B5EF4-FFF2-40B4-BE49-F238E27FC236}">
                <a16:creationId xmlns:a16="http://schemas.microsoft.com/office/drawing/2014/main" id="{15FBF18E-6E3F-5969-F5F8-1231136CEECF}"/>
              </a:ext>
            </a:extLst>
          </p:cNvPr>
          <p:cNvSpPr txBox="1"/>
          <p:nvPr/>
        </p:nvSpPr>
        <p:spPr>
          <a:xfrm>
            <a:off x="478582" y="477466"/>
            <a:ext cx="5147563"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下</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續云：「如是功德，得未曾有。」蓋為昭示十方，佛將開演第一希有之法，故現是前所未見之瑞。故本經中續曰：「從昔以來，所未曾見。喜得瞻仰，生希有心。」此表阿難雖久侍佛側，但如斯瑞像，前所未見。今日幸能瞻視欽仰，見此光明，心中歡喜，乃起希有難遭之想。</a:t>
            </a:r>
          </a:p>
        </p:txBody>
      </p:sp>
    </p:spTree>
    <p:extLst>
      <p:ext uri="{BB962C8B-B14F-4D97-AF65-F5344CB8AC3E}">
        <p14:creationId xmlns:p14="http://schemas.microsoft.com/office/powerpoint/2010/main" val="12826255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2A0D6A1-A61C-7EAE-77A7-B2F7E25D77A2}"/>
              </a:ext>
            </a:extLst>
          </p:cNvPr>
          <p:cNvSpPr txBox="1"/>
          <p:nvPr/>
        </p:nvSpPr>
        <p:spPr>
          <a:xfrm>
            <a:off x="11225291" y="189434"/>
            <a:ext cx="774571" cy="6164341"/>
          </a:xfrm>
          <a:prstGeom prst="rect">
            <a:avLst/>
          </a:prstGeom>
          <a:noFill/>
        </p:spPr>
        <p:txBody>
          <a:bodyPr vert="eaVert" wrap="square" rtlCol="0">
            <a:spAutoFit/>
          </a:bodyPr>
          <a:lstStyle/>
          <a:p>
            <a:pPr>
              <a:lnSpc>
                <a:spcPts val="4600"/>
              </a:lnSpc>
            </a:pPr>
            <a:r>
              <a:rPr lang="zh-CN" altLang="en-US" sz="3000" dirty="0">
                <a:solidFill>
                  <a:schemeClr val="bg1">
                    <a:lumMod val="95000"/>
                  </a:schemeClr>
                </a:solidFill>
              </a:rPr>
              <a:t>「</a:t>
            </a:r>
            <a:r>
              <a:rPr lang="zh-TW" altLang="en-US" sz="3000" b="1" dirty="0">
                <a:solidFill>
                  <a:schemeClr val="bg1">
                    <a:lumMod val="95000"/>
                  </a:schemeClr>
                </a:solidFill>
              </a:rPr>
              <a:t>即從座起。偏袒右肩。長跪合掌。</a:t>
            </a:r>
            <a:r>
              <a:rPr lang="zh-CN" altLang="en-US" sz="3000" dirty="0">
                <a:solidFill>
                  <a:schemeClr val="bg1">
                    <a:lumMod val="95000"/>
                  </a:schemeClr>
                </a:solidFill>
              </a:rPr>
              <a:t>」</a:t>
            </a:r>
            <a:endParaRPr lang="zh-TW" altLang="en-US" sz="3000" dirty="0">
              <a:solidFill>
                <a:schemeClr val="bg1">
                  <a:lumMod val="95000"/>
                </a:schemeClr>
              </a:solidFill>
            </a:endParaRPr>
          </a:p>
        </p:txBody>
      </p:sp>
      <p:sp>
        <p:nvSpPr>
          <p:cNvPr id="5" name="文字方塊 4">
            <a:extLst>
              <a:ext uri="{FF2B5EF4-FFF2-40B4-BE49-F238E27FC236}">
                <a16:creationId xmlns:a16="http://schemas.microsoft.com/office/drawing/2014/main" id="{DA92A82E-1BBA-190F-D802-6050FF9E4836}"/>
              </a:ext>
            </a:extLst>
          </p:cNvPr>
          <p:cNvSpPr txBox="1"/>
          <p:nvPr/>
        </p:nvSpPr>
        <p:spPr>
          <a:xfrm>
            <a:off x="7642502" y="618138"/>
            <a:ext cx="3493264" cy="5551304"/>
          </a:xfrm>
          <a:prstGeom prst="rect">
            <a:avLst/>
          </a:prstGeom>
          <a:noFill/>
        </p:spPr>
        <p:txBody>
          <a:bodyPr vert="eaVert" wrap="square" rtlCol="0">
            <a:spAutoFit/>
          </a:bodyPr>
          <a:lstStyle/>
          <a:p>
            <a:pPr>
              <a:lnSpc>
                <a:spcPts val="4300"/>
              </a:lnSpc>
            </a:pPr>
            <a:r>
              <a:rPr lang="zh-TW" altLang="en-US" sz="2800" dirty="0">
                <a:solidFill>
                  <a:schemeClr val="bg1">
                    <a:lumMod val="95000"/>
                  </a:schemeClr>
                </a:solidFill>
              </a:rPr>
              <a:t>於是阿難從座而起，袈裟被體，袒露右肩，此名「偏袒右肩」，乃比丘致敬之極。「長跪」者，雙膝著地。「合掌」者，合左右兩掌之十指，故又名合十。印度以合掌表敬禮，表一心專注，恭敬之儀。</a:t>
            </a:r>
          </a:p>
        </p:txBody>
      </p:sp>
      <p:pic>
        <p:nvPicPr>
          <p:cNvPr id="9" name="圖片 8">
            <a:extLst>
              <a:ext uri="{FF2B5EF4-FFF2-40B4-BE49-F238E27FC236}">
                <a16:creationId xmlns:a16="http://schemas.microsoft.com/office/drawing/2014/main" id="{5319C5F5-11F2-8575-48C5-09D4EB0C759E}"/>
              </a:ext>
            </a:extLst>
          </p:cNvPr>
          <p:cNvPicPr>
            <a:picLocks noChangeAspect="1"/>
          </p:cNvPicPr>
          <p:nvPr/>
        </p:nvPicPr>
        <p:blipFill>
          <a:blip r:embed="rId3"/>
          <a:stretch>
            <a:fillRect/>
          </a:stretch>
        </p:blipFill>
        <p:spPr>
          <a:xfrm>
            <a:off x="4331887" y="765498"/>
            <a:ext cx="2837080" cy="5065708"/>
          </a:xfrm>
          <a:prstGeom prst="rect">
            <a:avLst/>
          </a:prstGeom>
        </p:spPr>
      </p:pic>
      <p:pic>
        <p:nvPicPr>
          <p:cNvPr id="11" name="圖片 10">
            <a:extLst>
              <a:ext uri="{FF2B5EF4-FFF2-40B4-BE49-F238E27FC236}">
                <a16:creationId xmlns:a16="http://schemas.microsoft.com/office/drawing/2014/main" id="{7CDB3316-7AF9-C430-FE00-BA72A753D73F}"/>
              </a:ext>
            </a:extLst>
          </p:cNvPr>
          <p:cNvPicPr>
            <a:picLocks noChangeAspect="1"/>
          </p:cNvPicPr>
          <p:nvPr/>
        </p:nvPicPr>
        <p:blipFill>
          <a:blip r:embed="rId4"/>
          <a:stretch>
            <a:fillRect/>
          </a:stretch>
        </p:blipFill>
        <p:spPr>
          <a:xfrm>
            <a:off x="694606" y="701222"/>
            <a:ext cx="3238095" cy="5457143"/>
          </a:xfrm>
          <a:prstGeom prst="rect">
            <a:avLst/>
          </a:prstGeom>
        </p:spPr>
      </p:pic>
    </p:spTree>
    <p:extLst>
      <p:ext uri="{BB962C8B-B14F-4D97-AF65-F5344CB8AC3E}">
        <p14:creationId xmlns:p14="http://schemas.microsoft.com/office/powerpoint/2010/main" val="13962985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33724</TotalTime>
  <Words>5303</Words>
  <Application>Microsoft Office PowerPoint</Application>
  <PresentationFormat>自訂</PresentationFormat>
  <Paragraphs>145</Paragraphs>
  <Slides>30</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30</vt:i4>
      </vt:variant>
    </vt:vector>
  </HeadingPairs>
  <TitlesOfParts>
    <vt:vector size="33"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787</cp:revision>
  <dcterms:created xsi:type="dcterms:W3CDTF">2019-12-17T19:51:00Z</dcterms:created>
  <dcterms:modified xsi:type="dcterms:W3CDTF">2025-09-25T20:26:12Z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