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79" r:id="rId3"/>
    <p:sldId id="280" r:id="rId4"/>
    <p:sldId id="285" r:id="rId5"/>
    <p:sldId id="262" r:id="rId6"/>
    <p:sldId id="263" r:id="rId7"/>
    <p:sldId id="259" r:id="rId8"/>
    <p:sldId id="281" r:id="rId9"/>
    <p:sldId id="260" r:id="rId10"/>
    <p:sldId id="264" r:id="rId11"/>
    <p:sldId id="274" r:id="rId12"/>
    <p:sldId id="268" r:id="rId13"/>
    <p:sldId id="272" r:id="rId14"/>
    <p:sldId id="273" r:id="rId15"/>
    <p:sldId id="275" r:id="rId16"/>
    <p:sldId id="276" r:id="rId17"/>
    <p:sldId id="277" r:id="rId18"/>
    <p:sldId id="283" r:id="rId19"/>
    <p:sldId id="288" r:id="rId20"/>
    <p:sldId id="282" r:id="rId21"/>
    <p:sldId id="284" r:id="rId22"/>
    <p:sldId id="286" r:id="rId23"/>
    <p:sldId id="261" r:id="rId2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75" d="100"/>
          <a:sy n="75" d="100"/>
        </p:scale>
        <p:origin x="144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FC7382-F1C5-6544-B263-60F25F33B6D5}" type="datetimeFigureOut">
              <a:rPr lang="en-US" smtClean="0"/>
              <a:t>11/1/2018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C6EAA9-04B4-0F4F-B76F-542A15B131F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FC7382-F1C5-6544-B263-60F25F33B6D5}" type="datetimeFigureOut">
              <a:rPr lang="en-US" smtClean="0"/>
              <a:t>11/1/2018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C6EAA9-04B4-0F4F-B76F-542A15B131F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FC7382-F1C5-6544-B263-60F25F33B6D5}" type="datetimeFigureOut">
              <a:rPr lang="en-US" smtClean="0"/>
              <a:t>11/1/2018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C6EAA9-04B4-0F4F-B76F-542A15B131F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FC7382-F1C5-6544-B263-60F25F33B6D5}" type="datetimeFigureOut">
              <a:rPr lang="en-US" smtClean="0"/>
              <a:t>11/1/2018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C6EAA9-04B4-0F4F-B76F-542A15B131F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FC7382-F1C5-6544-B263-60F25F33B6D5}" type="datetimeFigureOut">
              <a:rPr lang="en-US" smtClean="0"/>
              <a:t>11/1/2018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C6EAA9-04B4-0F4F-B76F-542A15B131F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FC7382-F1C5-6544-B263-60F25F33B6D5}" type="datetimeFigureOut">
              <a:rPr lang="en-US" smtClean="0"/>
              <a:t>11/1/2018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C6EAA9-04B4-0F4F-B76F-542A15B131F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FC7382-F1C5-6544-B263-60F25F33B6D5}" type="datetimeFigureOut">
              <a:rPr lang="en-US" smtClean="0"/>
              <a:t>11/1/2018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C6EAA9-04B4-0F4F-B76F-542A15B131F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FC7382-F1C5-6544-B263-60F25F33B6D5}" type="datetimeFigureOut">
              <a:rPr lang="en-US" smtClean="0"/>
              <a:t>11/1/2018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C6EAA9-04B4-0F4F-B76F-542A15B131F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FC7382-F1C5-6544-B263-60F25F33B6D5}" type="datetimeFigureOut">
              <a:rPr lang="en-US" smtClean="0"/>
              <a:t>11/1/2018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C6EAA9-04B4-0F4F-B76F-542A15B131F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FC7382-F1C5-6544-B263-60F25F33B6D5}" type="datetimeFigureOut">
              <a:rPr lang="en-US" smtClean="0"/>
              <a:t>11/1/2018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C6EAA9-04B4-0F4F-B76F-542A15B131F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FC7382-F1C5-6544-B263-60F25F33B6D5}" type="datetimeFigureOut">
              <a:rPr lang="en-US" smtClean="0"/>
              <a:t>11/1/2018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C6EAA9-04B4-0F4F-B76F-542A15B131F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FC7382-F1C5-6544-B263-60F25F33B6D5}" type="datetimeFigureOut">
              <a:rPr lang="en-US" smtClean="0"/>
              <a:t>11/1/2018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C6EAA9-04B4-0F4F-B76F-542A15B131F4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futuregenerations.wales/about-us/future-generations-act/" TargetMode="External"/><Relationship Id="rId2" Type="http://schemas.openxmlformats.org/officeDocument/2006/relationships/hyperlink" Target="https://www.youtube.com/watch?v=rFeOYlxJbmw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esearchgate.net/figure/262954707_fig1_Fig-1-The-Maastricht-seven-jump-process-Wood-2003-Albanese-2010" TargetMode="External"/><Relationship Id="rId2" Type="http://schemas.openxmlformats.org/officeDocument/2006/relationships/hyperlink" Target="https://www.collinsdictionary.com/dictionary/english/generative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ies.be/handbooks/tempus/Seven-steps-Logic-potential-shortcomings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Practice as Research</a:t>
            </a:r>
            <a:endParaRPr lang="en-US" dirty="0"/>
          </a:p>
        </p:txBody>
      </p:sp>
      <p:sp>
        <p:nvSpPr>
          <p:cNvPr id="4" name="Subtitle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3300" dirty="0" smtClean="0"/>
              <a:t>Estelle Barrett</a:t>
            </a:r>
            <a:br>
              <a:rPr lang="en-US" sz="3300" dirty="0" smtClean="0"/>
            </a:br>
            <a:r>
              <a:rPr lang="en-US" sz="3600" i="1" dirty="0"/>
              <a:t>Practice as Research: Approaches to Creative Arts Enquiry.</a:t>
            </a:r>
            <a:endParaRPr lang="en-US" sz="33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err="1" smtClean="0"/>
              <a:t>PaR</a:t>
            </a:r>
            <a:r>
              <a:rPr lang="en-US" dirty="0" smtClean="0"/>
              <a:t> is still a new medium.</a:t>
            </a:r>
          </a:p>
          <a:p>
            <a:r>
              <a:rPr lang="en-US" dirty="0" smtClean="0"/>
              <a:t>There are many questions remaining.</a:t>
            </a:r>
          </a:p>
          <a:p>
            <a:r>
              <a:rPr lang="en-US" dirty="0" smtClean="0"/>
              <a:t>‘…and “out-comes” of artistic research are </a:t>
            </a:r>
            <a:r>
              <a:rPr lang="en-US" i="1" dirty="0" smtClean="0"/>
              <a:t>necessarily </a:t>
            </a:r>
            <a:r>
              <a:rPr lang="en-US" dirty="0" smtClean="0"/>
              <a:t>unpredictable.’ </a:t>
            </a:r>
            <a:r>
              <a:rPr lang="en-US" sz="2595" dirty="0" smtClean="0"/>
              <a:t>(Barrett, 2010:3)</a:t>
            </a:r>
          </a:p>
          <a:p>
            <a:endParaRPr lang="en-US" dirty="0" smtClean="0"/>
          </a:p>
          <a:p>
            <a:r>
              <a:rPr lang="en-US" dirty="0" smtClean="0"/>
              <a:t> Really interesting for us: </a:t>
            </a:r>
          </a:p>
          <a:p>
            <a:r>
              <a:rPr lang="en-US" dirty="0" smtClean="0"/>
              <a:t>‘Louise Johnson (2004 )suggests that there is a need to re-</a:t>
            </a:r>
            <a:r>
              <a:rPr lang="en-US" dirty="0" err="1" smtClean="0"/>
              <a:t>conceptualise</a:t>
            </a:r>
            <a:r>
              <a:rPr lang="en-US" dirty="0" smtClean="0"/>
              <a:t> and expand notions of cultural capital in order to more fully appreciate the value and impact of the arts.’</a:t>
            </a:r>
            <a:endParaRPr lang="en-US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Wales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 smtClean="0"/>
              <a:t>Health and Well-being Act (Wales) states:</a:t>
            </a:r>
          </a:p>
          <a:p>
            <a:endParaRPr lang="en-US" dirty="0" smtClean="0"/>
          </a:p>
          <a:p>
            <a:r>
              <a:rPr lang="en-GB" dirty="0" smtClean="0"/>
              <a:t>‘The </a:t>
            </a:r>
            <a:r>
              <a:rPr lang="en-GB" dirty="0"/>
              <a:t>Act is unique to Wales attracting interest from countries across the world as it offers a huge opportunity to make a long-lasting, positive change to current and future generations</a:t>
            </a:r>
            <a:r>
              <a:rPr lang="en-GB" dirty="0" smtClean="0"/>
              <a:t>.’</a:t>
            </a:r>
          </a:p>
          <a:p>
            <a:endParaRPr lang="en-US" dirty="0" smtClean="0"/>
          </a:p>
          <a:p>
            <a:r>
              <a:rPr lang="en-US" dirty="0">
                <a:hlinkClick r:id="rId2"/>
              </a:rPr>
              <a:t>https://</a:t>
            </a:r>
            <a:r>
              <a:rPr lang="en-US" dirty="0" smtClean="0">
                <a:hlinkClick r:id="rId2"/>
              </a:rPr>
              <a:t>www.youtube.com/watch?v=rFeOYlxJbmw</a:t>
            </a:r>
            <a:endParaRPr lang="en-US" dirty="0" smtClean="0"/>
          </a:p>
          <a:p>
            <a:endParaRPr lang="en-US" dirty="0" smtClean="0"/>
          </a:p>
          <a:p>
            <a:r>
              <a:rPr lang="en-US" dirty="0">
                <a:hlinkClick r:id="rId3"/>
              </a:rPr>
              <a:t>https://futuregenerations.wales/about-us/future-generations-act</a:t>
            </a:r>
            <a:r>
              <a:rPr lang="en-US" dirty="0" smtClean="0">
                <a:hlinkClick r:id="rId3"/>
              </a:rPr>
              <a:t>/</a:t>
            </a:r>
            <a:r>
              <a:rPr lang="en-US" dirty="0" smtClean="0"/>
              <a:t> 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Estelle </a:t>
            </a:r>
            <a:r>
              <a:rPr lang="en-US" dirty="0" smtClean="0"/>
              <a:t>Barrett</a:t>
            </a:r>
            <a:br>
              <a:rPr lang="en-US" dirty="0" smtClean="0"/>
            </a:br>
            <a:r>
              <a:rPr lang="en-US" i="1" dirty="0"/>
              <a:t>Practice as Research: Approaches to Creative Arts Enquiry.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387600"/>
            <a:ext cx="8229600" cy="3738563"/>
          </a:xfrm>
        </p:spPr>
        <p:txBody>
          <a:bodyPr/>
          <a:lstStyle/>
          <a:p>
            <a:r>
              <a:rPr lang="en-US" dirty="0"/>
              <a:t>Barrett, citing Johnson, continues, to suggest the requirement for</a:t>
            </a:r>
            <a:r>
              <a:rPr lang="en-US" dirty="0" smtClean="0"/>
              <a:t>:</a:t>
            </a:r>
          </a:p>
          <a:p>
            <a:endParaRPr lang="en-US" dirty="0"/>
          </a:p>
          <a:p>
            <a:r>
              <a:rPr lang="en-US" dirty="0"/>
              <a:t>‘..more closely aligning contexts of production, consumption and scholarly research in the creative arts.’ </a:t>
            </a:r>
            <a:r>
              <a:rPr lang="en-US" sz="2595" dirty="0"/>
              <a:t>(ibid).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82742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Estelle </a:t>
            </a:r>
            <a:r>
              <a:rPr lang="en-US" dirty="0" smtClean="0"/>
              <a:t>Barrett</a:t>
            </a:r>
            <a:r>
              <a:rPr lang="en-US" i="1" dirty="0"/>
              <a:t> </a:t>
            </a:r>
            <a:r>
              <a:rPr lang="en-US" i="1" dirty="0" smtClean="0"/>
              <a:t/>
            </a:r>
            <a:br>
              <a:rPr lang="en-US" i="1" dirty="0" smtClean="0"/>
            </a:br>
            <a:r>
              <a:rPr lang="en-US" i="1" dirty="0" smtClean="0"/>
              <a:t>Practice </a:t>
            </a:r>
            <a:r>
              <a:rPr lang="en-US" i="1" dirty="0"/>
              <a:t>as Research: Approaches to Creative Arts Enquiry.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159000"/>
            <a:ext cx="8229600" cy="4525963"/>
          </a:xfrm>
        </p:spPr>
        <p:txBody>
          <a:bodyPr>
            <a:normAutofit fontScale="70000" lnSpcReduction="20000"/>
          </a:bodyPr>
          <a:lstStyle/>
          <a:p>
            <a:r>
              <a:rPr lang="en-US" dirty="0" smtClean="0"/>
              <a:t>Key points:</a:t>
            </a:r>
          </a:p>
          <a:p>
            <a:endParaRPr lang="en-US" dirty="0" smtClean="0"/>
          </a:p>
          <a:p>
            <a:r>
              <a:rPr lang="en-US" dirty="0" smtClean="0"/>
              <a:t>Artistic practice can be viewed as a method of producing knowledge.</a:t>
            </a:r>
          </a:p>
          <a:p>
            <a:endParaRPr lang="en-US" dirty="0" smtClean="0"/>
          </a:p>
          <a:p>
            <a:r>
              <a:rPr lang="en-US" dirty="0" smtClean="0"/>
              <a:t>Actually ‘doing’ gives us information through our senses.</a:t>
            </a:r>
          </a:p>
          <a:p>
            <a:endParaRPr lang="en-US" dirty="0" smtClean="0"/>
          </a:p>
          <a:p>
            <a:r>
              <a:rPr lang="en-US" dirty="0" smtClean="0"/>
              <a:t>The process of ‘doing’ generates the potential for unique work:</a:t>
            </a:r>
          </a:p>
          <a:p>
            <a:endParaRPr lang="en-US" dirty="0" smtClean="0"/>
          </a:p>
          <a:p>
            <a:pPr>
              <a:buNone/>
            </a:pPr>
            <a:r>
              <a:rPr lang="en-US" dirty="0" smtClean="0"/>
              <a:t>	‘generative enquiry that draws on the subjective, interdisciplinary and emergent methodologies that have the potential to extend the frontiers of research.’</a:t>
            </a:r>
          </a:p>
          <a:p>
            <a:r>
              <a:rPr lang="en-US" dirty="0" smtClean="0"/>
              <a:t>(Barrett 2010)</a:t>
            </a:r>
            <a:endParaRPr lang="en-US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Estelle </a:t>
            </a:r>
            <a:r>
              <a:rPr lang="en-US" dirty="0" smtClean="0"/>
              <a:t>Barrett</a:t>
            </a:r>
            <a:br>
              <a:rPr lang="en-US" dirty="0" smtClean="0"/>
            </a:br>
            <a:r>
              <a:rPr lang="en-US" i="1" dirty="0" smtClean="0"/>
              <a:t> </a:t>
            </a:r>
            <a:r>
              <a:rPr lang="en-US" i="1" dirty="0"/>
              <a:t>Practice as Research: Approaches to Creative Arts Enquiry.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235200"/>
            <a:ext cx="8229600" cy="4525963"/>
          </a:xfrm>
        </p:spPr>
        <p:txBody>
          <a:bodyPr>
            <a:normAutofit fontScale="92500" lnSpcReduction="20000"/>
          </a:bodyPr>
          <a:lstStyle/>
          <a:p>
            <a:r>
              <a:rPr lang="en-US" sz="3000" dirty="0" smtClean="0"/>
              <a:t>Key points:</a:t>
            </a:r>
          </a:p>
          <a:p>
            <a:endParaRPr lang="en-US" dirty="0" smtClean="0"/>
          </a:p>
          <a:p>
            <a:r>
              <a:rPr lang="en-US" dirty="0" smtClean="0"/>
              <a:t>generative enquiry – practice that can produce something or cause it to develop</a:t>
            </a:r>
          </a:p>
          <a:p>
            <a:r>
              <a:rPr lang="en-US" dirty="0" smtClean="0"/>
              <a:t>Subjective – based on personal opinions rather than facts</a:t>
            </a:r>
          </a:p>
          <a:p>
            <a:r>
              <a:rPr lang="en-US" dirty="0" smtClean="0"/>
              <a:t>Interdisciplinary – involving one or more academic subject</a:t>
            </a:r>
          </a:p>
          <a:p>
            <a:r>
              <a:rPr lang="en-US" dirty="0" smtClean="0"/>
              <a:t>Methodology - </a:t>
            </a:r>
            <a:r>
              <a:rPr lang="en-US" dirty="0"/>
              <a:t>a system of methods and principles for doing something</a:t>
            </a:r>
            <a:endParaRPr lang="en-US" dirty="0" smtClean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Problems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en-US" dirty="0" smtClean="0"/>
          </a:p>
          <a:p>
            <a:r>
              <a:rPr lang="en-US" dirty="0" smtClean="0"/>
              <a:t>‘Problems arise in comparative evaluation because artists themselves have tended to be somewhat suspicious of theory and reticent in discussing their work.’ </a:t>
            </a:r>
            <a:r>
              <a:rPr lang="en-US" sz="2400" dirty="0" smtClean="0"/>
              <a:t>(Barrett 2010: 2)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US" dirty="0" smtClean="0"/>
              <a:t>‘</a:t>
            </a:r>
            <a:r>
              <a:rPr lang="en-US" dirty="0" err="1" smtClean="0"/>
              <a:t>Bourdieu’s</a:t>
            </a:r>
            <a:r>
              <a:rPr lang="en-US" dirty="0" smtClean="0"/>
              <a:t> theory of practice suggests that culture and material relations that make up our objective reality can only be grasped through the activity of human agents.’</a:t>
            </a:r>
          </a:p>
          <a:p>
            <a:r>
              <a:rPr lang="en-US" sz="2400" dirty="0" smtClean="0"/>
              <a:t>(</a:t>
            </a:r>
            <a:r>
              <a:rPr lang="en-US" sz="2400" dirty="0" err="1" smtClean="0"/>
              <a:t>Bourdieu</a:t>
            </a:r>
            <a:r>
              <a:rPr lang="en-US" sz="2400" dirty="0" smtClean="0"/>
              <a:t>, 1977 in Barrett, 2010)</a:t>
            </a:r>
          </a:p>
          <a:p>
            <a:endParaRPr lang="en-US" dirty="0" smtClean="0"/>
          </a:p>
          <a:p>
            <a:r>
              <a:rPr lang="en-US" dirty="0" smtClean="0"/>
              <a:t>Subjective interpretation is essential – but it must be </a:t>
            </a:r>
            <a:r>
              <a:rPr lang="en-US" i="1" dirty="0" smtClean="0"/>
              <a:t>informed</a:t>
            </a:r>
            <a:r>
              <a:rPr lang="en-US" dirty="0" smtClean="0"/>
              <a:t>.</a:t>
            </a:r>
          </a:p>
          <a:p>
            <a:r>
              <a:rPr lang="en-US" dirty="0" smtClean="0"/>
              <a:t>Both by text and particular personal experience.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Unpack this: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800" dirty="0" smtClean="0"/>
              <a:t>(context: creative arts practice</a:t>
            </a:r>
            <a:r>
              <a:rPr lang="en-US" sz="2800" dirty="0" smtClean="0">
                <a:sym typeface="Wingdings"/>
              </a:rPr>
              <a:t>)</a:t>
            </a:r>
          </a:p>
          <a:p>
            <a:r>
              <a:rPr lang="en-US" dirty="0" smtClean="0"/>
              <a:t>‘The innovative and critical potential of practice based research lies in its capacity to generate personally situated knowledge and new ways of </a:t>
            </a:r>
            <a:r>
              <a:rPr lang="en-US" dirty="0" err="1" smtClean="0"/>
              <a:t>modelling</a:t>
            </a:r>
            <a:r>
              <a:rPr lang="en-US" dirty="0" smtClean="0"/>
              <a:t> and </a:t>
            </a:r>
            <a:r>
              <a:rPr lang="en-US" dirty="0" err="1" smtClean="0"/>
              <a:t>externalising</a:t>
            </a:r>
            <a:r>
              <a:rPr lang="en-US" dirty="0" smtClean="0"/>
              <a:t> such knowledge while at the same time, revealing philosophical, social and cultural contexts for the critical intervention and application of knowledge outcomes.’ (ibid)</a:t>
            </a:r>
            <a:endParaRPr lang="en-US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Problem based learning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A method of learning through doing.</a:t>
            </a:r>
          </a:p>
          <a:p>
            <a:r>
              <a:rPr lang="en-US" dirty="0" smtClean="0"/>
              <a:t>Where a careful choice of task means that we learn both skills and context / content whilst working.</a:t>
            </a:r>
          </a:p>
          <a:p>
            <a:endParaRPr lang="en-US" dirty="0" smtClean="0"/>
          </a:p>
          <a:p>
            <a:r>
              <a:rPr lang="en-US" dirty="0" smtClean="0"/>
              <a:t>Our artistic </a:t>
            </a:r>
            <a:r>
              <a:rPr lang="en-US" dirty="0" err="1" smtClean="0"/>
              <a:t>discipline(s</a:t>
            </a:r>
            <a:r>
              <a:rPr lang="en-US" dirty="0" smtClean="0"/>
              <a:t>) mean that your </a:t>
            </a:r>
            <a:r>
              <a:rPr lang="en-US" dirty="0" err="1" smtClean="0"/>
              <a:t>PaR</a:t>
            </a:r>
            <a:r>
              <a:rPr lang="en-US" dirty="0" smtClean="0"/>
              <a:t> project is a ‘creative problem based learning exercise’.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Photo task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 smtClean="0"/>
              <a:t>In </a:t>
            </a:r>
            <a:r>
              <a:rPr lang="en-US" dirty="0"/>
              <a:t>3</a:t>
            </a:r>
            <a:r>
              <a:rPr lang="en-US" dirty="0" smtClean="0"/>
              <a:t> groups, take 6 photographs that depict the term ‘old-fashioned’.</a:t>
            </a:r>
          </a:p>
          <a:p>
            <a:endParaRPr lang="en-US" dirty="0" smtClean="0"/>
          </a:p>
          <a:p>
            <a:r>
              <a:rPr lang="en-US" dirty="0" smtClean="0"/>
              <a:t>You will present your photographs as a </a:t>
            </a:r>
            <a:r>
              <a:rPr lang="en-US" dirty="0" err="1" smtClean="0"/>
              <a:t>Powerpoint</a:t>
            </a:r>
            <a:r>
              <a:rPr lang="en-US" dirty="0" smtClean="0"/>
              <a:t> presentation in 1 hour.</a:t>
            </a:r>
          </a:p>
          <a:p>
            <a:endParaRPr lang="en-US" dirty="0" smtClean="0"/>
          </a:p>
          <a:p>
            <a:r>
              <a:rPr lang="en-US" dirty="0" smtClean="0"/>
              <a:t>Rules?</a:t>
            </a:r>
          </a:p>
          <a:p>
            <a:r>
              <a:rPr lang="en-US" dirty="0" smtClean="0"/>
              <a:t>1 Photo must be taken off campus (minimum of 100metres off campus).</a:t>
            </a:r>
          </a:p>
          <a:p>
            <a:r>
              <a:rPr lang="en-US" dirty="0" smtClean="0"/>
              <a:t>1 photo must contain one of the group representing your discipline.</a:t>
            </a:r>
          </a:p>
          <a:p>
            <a:r>
              <a:rPr lang="en-US" dirty="0" smtClean="0"/>
              <a:t>1 photo must contain a willing participant.</a:t>
            </a:r>
          </a:p>
          <a:p>
            <a:endParaRPr lang="en-US" dirty="0" smtClean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Photo task: Presentation 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You must:</a:t>
            </a:r>
          </a:p>
          <a:p>
            <a:r>
              <a:rPr lang="en-US" dirty="0" smtClean="0"/>
              <a:t>explain what the term ‘old-fashioned’ means to your group, </a:t>
            </a:r>
          </a:p>
          <a:p>
            <a:r>
              <a:rPr lang="en-US" dirty="0" smtClean="0"/>
              <a:t>consider any issues, limits or problems that are related to your ideas, </a:t>
            </a:r>
          </a:p>
          <a:p>
            <a:r>
              <a:rPr lang="en-US" dirty="0" smtClean="0"/>
              <a:t>make full and effective use of your time, </a:t>
            </a:r>
          </a:p>
          <a:p>
            <a:r>
              <a:rPr lang="en-US" dirty="0"/>
              <a:t>r</a:t>
            </a:r>
            <a:r>
              <a:rPr lang="en-US" dirty="0" smtClean="0"/>
              <a:t>eflect upon your ideas and your work – individually and as a group,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Photo task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You must:</a:t>
            </a:r>
          </a:p>
          <a:p>
            <a:r>
              <a:rPr lang="en-US" dirty="0" smtClean="0"/>
              <a:t>discuss why your project looks like it does (your aesthetic choices) - and explain what that means to you (your critical choices), </a:t>
            </a:r>
          </a:p>
          <a:p>
            <a:r>
              <a:rPr lang="en-US" dirty="0" smtClean="0"/>
              <a:t>detail your intentions with your photos (what angle on ‘old-fashioned’ are you representing?), </a:t>
            </a:r>
          </a:p>
          <a:p>
            <a:r>
              <a:rPr lang="en-US" dirty="0"/>
              <a:t>i</a:t>
            </a:r>
            <a:r>
              <a:rPr lang="en-US" dirty="0" smtClean="0"/>
              <a:t>solate your individual ideas and relate how were they used within the project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Photo task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Extra stuff:</a:t>
            </a:r>
          </a:p>
          <a:p>
            <a:endParaRPr lang="en-US" dirty="0"/>
          </a:p>
          <a:p>
            <a:r>
              <a:rPr lang="en-US" dirty="0" smtClean="0"/>
              <a:t>You may only edit 50% of your photos.</a:t>
            </a:r>
          </a:p>
          <a:p>
            <a:r>
              <a:rPr lang="en-US" dirty="0" smtClean="0"/>
              <a:t>You may use </a:t>
            </a:r>
            <a:r>
              <a:rPr lang="en-US" dirty="0" err="1" smtClean="0"/>
              <a:t>colour</a:t>
            </a:r>
            <a:r>
              <a:rPr lang="en-US" dirty="0" smtClean="0"/>
              <a:t> correction, B&amp;W etc if you wish.</a:t>
            </a:r>
          </a:p>
          <a:p>
            <a:r>
              <a:rPr lang="en-US" dirty="0" smtClean="0"/>
              <a:t>All photographs have to be original – no copy and paste from Google images.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 does the work represent?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Where could this work go?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What rules might you apply to a second attempt?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Is this work ‘research’?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Maastricht seven jump process (Wood, 2003; Albanese, 2010). 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41" y="1548245"/>
            <a:ext cx="9013550" cy="5164211"/>
          </a:xfrm>
        </p:spPr>
      </p:pic>
    </p:spTree>
    <p:extLst>
      <p:ext uri="{BB962C8B-B14F-4D97-AF65-F5344CB8AC3E}">
        <p14:creationId xmlns:p14="http://schemas.microsoft.com/office/powerpoint/2010/main" val="262497020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Process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‘</a:t>
            </a:r>
            <a:r>
              <a:rPr lang="en-US" i="1" dirty="0" err="1" smtClean="0"/>
              <a:t>materialising</a:t>
            </a:r>
            <a:r>
              <a:rPr lang="en-US" i="1" dirty="0" smtClean="0"/>
              <a:t> practices </a:t>
            </a:r>
            <a:r>
              <a:rPr lang="en-US" dirty="0" smtClean="0"/>
              <a:t>constitute relationships between process and text – of which the first iteration is necessarily the researcher’s own self-reflexive mapping of the emergent work </a:t>
            </a:r>
            <a:r>
              <a:rPr lang="en-US" i="1" dirty="0" smtClean="0"/>
              <a:t>as enquiry</a:t>
            </a:r>
            <a:r>
              <a:rPr lang="en-US" dirty="0" smtClean="0"/>
              <a:t>.’ </a:t>
            </a:r>
            <a:r>
              <a:rPr lang="en-US" sz="2595" dirty="0" smtClean="0"/>
              <a:t>(Barrett, 2010:5)</a:t>
            </a:r>
          </a:p>
          <a:p>
            <a:endParaRPr lang="en-US" dirty="0" smtClean="0"/>
          </a:p>
          <a:p>
            <a:r>
              <a:rPr lang="en-US" dirty="0" smtClean="0"/>
              <a:t>The relationship between practice and reflection forms part of a process which can create relevant outcomes.</a:t>
            </a:r>
          </a:p>
          <a:p>
            <a:r>
              <a:rPr lang="en-US" dirty="0" smtClean="0"/>
              <a:t>These outcomes – which were un-</a:t>
            </a:r>
            <a:r>
              <a:rPr lang="en-US" i="1" dirty="0" smtClean="0"/>
              <a:t>predictable</a:t>
            </a:r>
            <a:r>
              <a:rPr lang="en-US" dirty="0" smtClean="0"/>
              <a:t> - can be applied to new situations. (p6)</a:t>
            </a:r>
            <a:endParaRPr lang="en-US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Process: research strategy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A plan of action designed to achieve a specific goal.</a:t>
            </a:r>
          </a:p>
          <a:p>
            <a:r>
              <a:rPr lang="en-US" dirty="0" smtClean="0"/>
              <a:t>There is no single pathway to good research: there are always options and alternatives. </a:t>
            </a:r>
            <a:r>
              <a:rPr lang="en-US" sz="2800" dirty="0" smtClean="0"/>
              <a:t>(</a:t>
            </a:r>
            <a:r>
              <a:rPr lang="en-US" sz="2800" dirty="0" err="1" smtClean="0"/>
              <a:t>Denscombe</a:t>
            </a:r>
            <a:r>
              <a:rPr lang="en-US" sz="2800" dirty="0" smtClean="0"/>
              <a:t>, 2014:3)</a:t>
            </a:r>
          </a:p>
          <a:p>
            <a:pPr marL="0" indent="0">
              <a:buNone/>
            </a:pPr>
            <a:endParaRPr lang="en-US" dirty="0" smtClean="0"/>
          </a:p>
          <a:p>
            <a:r>
              <a:rPr lang="en-US" dirty="0" smtClean="0"/>
              <a:t>Is it suitable?</a:t>
            </a:r>
          </a:p>
          <a:p>
            <a:r>
              <a:rPr lang="en-US" dirty="0" smtClean="0"/>
              <a:t>Is it feasible?</a:t>
            </a:r>
          </a:p>
          <a:p>
            <a:r>
              <a:rPr lang="en-US" dirty="0" smtClean="0"/>
              <a:t>Is it ethical?</a:t>
            </a:r>
          </a:p>
          <a:p>
            <a:endParaRPr lang="en-US" dirty="0" smtClean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Process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Hypothesis</a:t>
            </a:r>
          </a:p>
          <a:p>
            <a:r>
              <a:rPr lang="en-US" smtClean="0"/>
              <a:t>Methodology (the tools for the job)</a:t>
            </a:r>
            <a:endParaRPr lang="en-US" dirty="0" smtClean="0"/>
          </a:p>
          <a:p>
            <a:r>
              <a:rPr lang="en-US" dirty="0" smtClean="0"/>
              <a:t>Documentation</a:t>
            </a:r>
            <a:endParaRPr lang="en-US" dirty="0"/>
          </a:p>
          <a:p>
            <a:r>
              <a:rPr lang="en-US" dirty="0"/>
              <a:t>Data </a:t>
            </a:r>
            <a:r>
              <a:rPr lang="en-US" dirty="0" smtClean="0"/>
              <a:t>collection</a:t>
            </a:r>
          </a:p>
          <a:p>
            <a:r>
              <a:rPr lang="en-US" dirty="0" smtClean="0"/>
              <a:t>Analysis</a:t>
            </a:r>
          </a:p>
          <a:p>
            <a:r>
              <a:rPr lang="en-US" dirty="0" smtClean="0"/>
              <a:t>Sharing</a:t>
            </a:r>
          </a:p>
          <a:p>
            <a:endParaRPr lang="en-US" dirty="0"/>
          </a:p>
          <a:p>
            <a:r>
              <a:rPr lang="en-US" dirty="0" smtClean="0"/>
              <a:t>All underpinned by practice.</a:t>
            </a:r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357536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Bibiolgraphy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6027" y="1600200"/>
            <a:ext cx="8229600" cy="4525963"/>
          </a:xfrm>
        </p:spPr>
        <p:txBody>
          <a:bodyPr>
            <a:normAutofit fontScale="92500" lnSpcReduction="20000"/>
          </a:bodyPr>
          <a:lstStyle/>
          <a:p>
            <a:r>
              <a:rPr lang="en-US" sz="2400" dirty="0" smtClean="0"/>
              <a:t>Barrett, E. (2010) </a:t>
            </a:r>
            <a:r>
              <a:rPr lang="en-US" sz="2400" i="1" dirty="0" smtClean="0"/>
              <a:t>Practice </a:t>
            </a:r>
            <a:r>
              <a:rPr lang="en-US" sz="2400" i="1" dirty="0"/>
              <a:t>as Research: Approaches to Creative Arts </a:t>
            </a:r>
            <a:r>
              <a:rPr lang="en-US" sz="2400" i="1" dirty="0" smtClean="0"/>
              <a:t>Enquiry. </a:t>
            </a:r>
            <a:r>
              <a:rPr lang="en-US" sz="2400" dirty="0"/>
              <a:t>I B </a:t>
            </a:r>
            <a:r>
              <a:rPr lang="en-US" sz="2400" dirty="0" err="1"/>
              <a:t>Tauris</a:t>
            </a:r>
            <a:r>
              <a:rPr lang="en-US" sz="2400" dirty="0"/>
              <a:t> &amp; Co Ltd;</a:t>
            </a:r>
            <a:r>
              <a:rPr lang="en-US" sz="2400" dirty="0" smtClean="0"/>
              <a:t> London.</a:t>
            </a:r>
          </a:p>
          <a:p>
            <a:endParaRPr lang="en-US" sz="2400" dirty="0" smtClean="0"/>
          </a:p>
          <a:p>
            <a:r>
              <a:rPr lang="en-US" sz="2400" dirty="0" smtClean="0">
                <a:hlinkClick r:id="rId2"/>
              </a:rPr>
              <a:t>https://www.collinsdictionary.com/dictionary/english/generative</a:t>
            </a:r>
            <a:endParaRPr lang="en-US" sz="2400" dirty="0" smtClean="0"/>
          </a:p>
          <a:p>
            <a:endParaRPr lang="en-US" sz="2400" dirty="0" smtClean="0"/>
          </a:p>
          <a:p>
            <a:r>
              <a:rPr lang="en-US" sz="2400" dirty="0" err="1" smtClean="0"/>
              <a:t>Denscombe</a:t>
            </a:r>
            <a:r>
              <a:rPr lang="en-US" sz="2400" dirty="0" smtClean="0"/>
              <a:t>, M. (2014) </a:t>
            </a:r>
            <a:r>
              <a:rPr lang="en-US" sz="2400" i="1" dirty="0" smtClean="0"/>
              <a:t>The good research guide for small scale research projects. </a:t>
            </a:r>
            <a:r>
              <a:rPr lang="en-US" sz="2400" dirty="0" smtClean="0"/>
              <a:t>Open University Press, Maidenhead.</a:t>
            </a:r>
          </a:p>
          <a:p>
            <a:endParaRPr lang="en-US" sz="2400" dirty="0"/>
          </a:p>
          <a:p>
            <a:r>
              <a:rPr lang="en-US" sz="2400" dirty="0">
                <a:hlinkClick r:id="rId3"/>
              </a:rPr>
              <a:t>https://</a:t>
            </a:r>
            <a:r>
              <a:rPr lang="en-US" sz="2400" dirty="0" smtClean="0">
                <a:hlinkClick r:id="rId3"/>
              </a:rPr>
              <a:t>www.researchgate.net/figure/262954707_fig1_Fig-1-The-Maastricht-seven-jump-process-Wood-2003-Albanese-2010</a:t>
            </a:r>
            <a:endParaRPr lang="en-US" sz="2400" dirty="0" smtClean="0"/>
          </a:p>
          <a:p>
            <a:endParaRPr lang="en-US" sz="2400" dirty="0" smtClean="0"/>
          </a:p>
          <a:p>
            <a:r>
              <a:rPr lang="en-US" sz="2400" dirty="0">
                <a:hlinkClick r:id="rId4"/>
              </a:rPr>
              <a:t>https://</a:t>
            </a:r>
            <a:r>
              <a:rPr lang="en-US" sz="2400" dirty="0" smtClean="0">
                <a:hlinkClick r:id="rId4"/>
              </a:rPr>
              <a:t>www.ies.be/handbooks/tempus/Seven-steps-Logic-potential-shortcomings.pdf</a:t>
            </a:r>
            <a:endParaRPr lang="en-US" sz="2400" dirty="0" smtClean="0"/>
          </a:p>
          <a:p>
            <a:endParaRPr lang="en-US" sz="2400" dirty="0" smtClean="0"/>
          </a:p>
          <a:p>
            <a:endParaRPr lang="en-US" sz="2400" dirty="0" smtClean="0"/>
          </a:p>
          <a:p>
            <a:endParaRPr lang="en-US" sz="2400" dirty="0" smtClean="0"/>
          </a:p>
          <a:p>
            <a:endParaRPr lang="en-US" sz="2400" dirty="0"/>
          </a:p>
          <a:p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241</TotalTime>
  <Words>875</Words>
  <Application>Microsoft Office PowerPoint</Application>
  <PresentationFormat>On-screen Show (4:3)</PresentationFormat>
  <Paragraphs>119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7" baseType="lpstr">
      <vt:lpstr>Arial</vt:lpstr>
      <vt:lpstr>Calibri</vt:lpstr>
      <vt:lpstr>Wingdings</vt:lpstr>
      <vt:lpstr>Office Theme</vt:lpstr>
      <vt:lpstr>Practice as Research</vt:lpstr>
      <vt:lpstr>Estelle Barrett Practice as Research: Approaches to Creative Arts Enquiry.</vt:lpstr>
      <vt:lpstr>Wales</vt:lpstr>
      <vt:lpstr>Estelle Barrett Practice as Research: Approaches to Creative Arts Enquiry.</vt:lpstr>
      <vt:lpstr>Estelle Barrett  Practice as Research: Approaches to Creative Arts Enquiry.</vt:lpstr>
      <vt:lpstr>Estelle Barrett  Practice as Research: Approaches to Creative Arts Enquiry.</vt:lpstr>
      <vt:lpstr>Problems</vt:lpstr>
      <vt:lpstr>PowerPoint Presentation</vt:lpstr>
      <vt:lpstr>Unpack this:</vt:lpstr>
      <vt:lpstr>Problem based learning</vt:lpstr>
      <vt:lpstr>Photo task </vt:lpstr>
      <vt:lpstr>Photo task: Presentation  </vt:lpstr>
      <vt:lpstr>Photo task </vt:lpstr>
      <vt:lpstr>Photo task </vt:lpstr>
      <vt:lpstr>What does the work represent?</vt:lpstr>
      <vt:lpstr>Where could this work go?</vt:lpstr>
      <vt:lpstr>What rules might you apply to a second attempt?</vt:lpstr>
      <vt:lpstr>Is this work ‘research’?</vt:lpstr>
      <vt:lpstr>The Maastricht seven jump process (Wood, 2003; Albanese, 2010). </vt:lpstr>
      <vt:lpstr>Process</vt:lpstr>
      <vt:lpstr>Process: research strategy</vt:lpstr>
      <vt:lpstr>Process</vt:lpstr>
      <vt:lpstr>Bibiolgraphy</vt:lpstr>
    </vt:vector>
  </TitlesOfParts>
  <Company>UoW:Trinity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Coleg y Drindod</dc:creator>
  <cp:lastModifiedBy>Jonathan Pugh</cp:lastModifiedBy>
  <cp:revision>14</cp:revision>
  <dcterms:created xsi:type="dcterms:W3CDTF">2017-11-19T17:42:14Z</dcterms:created>
  <dcterms:modified xsi:type="dcterms:W3CDTF">2018-11-01T13:34:43Z</dcterms:modified>
</cp:coreProperties>
</file>