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2.xml" ContentType="application/vnd.openxmlformats-officedocument.theme+xml"/>
  <Override PartName="/ppt/slideLayouts/slideLayout19.xml" ContentType="application/vnd.openxmlformats-officedocument.presentationml.slideLayout+xml"/>
  <Override PartName="/ppt/theme/theme1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4.xml" ContentType="application/vnd.openxmlformats-officedocument.theme+xml"/>
  <Override PartName="/ppt/slideLayouts/slideLayout23.xml" ContentType="application/vnd.openxmlformats-officedocument.presentationml.slideLayout+xml"/>
  <Override PartName="/ppt/theme/theme15.xml" ContentType="application/vnd.openxmlformats-officedocument.theme+xml"/>
  <Override PartName="/ppt/slideLayouts/slideLayout24.xml" ContentType="application/vnd.openxmlformats-officedocument.presentationml.slideLayout+xml"/>
  <Override PartName="/ppt/theme/theme16.xml" ContentType="application/vnd.openxmlformats-officedocument.theme+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theme/theme19.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0.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63" r:id="rId2"/>
    <p:sldMasterId id="2147483665" r:id="rId3"/>
    <p:sldMasterId id="2147483667" r:id="rId4"/>
    <p:sldMasterId id="2147483669" r:id="rId5"/>
    <p:sldMasterId id="2147483671" r:id="rId6"/>
    <p:sldMasterId id="2147483673" r:id="rId7"/>
    <p:sldMasterId id="2147483675" r:id="rId8"/>
    <p:sldMasterId id="2147483677" r:id="rId9"/>
    <p:sldMasterId id="2147483679" r:id="rId10"/>
    <p:sldMasterId id="2147483681" r:id="rId11"/>
    <p:sldMasterId id="2147483683" r:id="rId12"/>
    <p:sldMasterId id="2147483685" r:id="rId13"/>
    <p:sldMasterId id="2147483687" r:id="rId14"/>
    <p:sldMasterId id="2147483689" r:id="rId15"/>
    <p:sldMasterId id="2147483691" r:id="rId16"/>
    <p:sldMasterId id="2147483693" r:id="rId17"/>
    <p:sldMasterId id="2147483695" r:id="rId18"/>
    <p:sldMasterId id="2147483704" r:id="rId19"/>
    <p:sldMasterId id="2147483706" r:id="rId20"/>
    <p:sldMasterId id="2147483708" r:id="rId21"/>
  </p:sldMasterIdLst>
  <p:notesMasterIdLst>
    <p:notesMasterId r:id="rId70"/>
  </p:notesMasterIdLst>
  <p:sldIdLst>
    <p:sldId id="256" r:id="rId22"/>
    <p:sldId id="257" r:id="rId23"/>
    <p:sldId id="619" r:id="rId24"/>
    <p:sldId id="258" r:id="rId25"/>
    <p:sldId id="260" r:id="rId26"/>
    <p:sldId id="303" r:id="rId27"/>
    <p:sldId id="679" r:id="rId28"/>
    <p:sldId id="308" r:id="rId29"/>
    <p:sldId id="309" r:id="rId30"/>
    <p:sldId id="310" r:id="rId31"/>
    <p:sldId id="689" r:id="rId32"/>
    <p:sldId id="680" r:id="rId33"/>
    <p:sldId id="307" r:id="rId34"/>
    <p:sldId id="305" r:id="rId35"/>
    <p:sldId id="685" r:id="rId36"/>
    <p:sldId id="261" r:id="rId37"/>
    <p:sldId id="262" r:id="rId38"/>
    <p:sldId id="263" r:id="rId39"/>
    <p:sldId id="264" r:id="rId40"/>
    <p:sldId id="691" r:id="rId41"/>
    <p:sldId id="265" r:id="rId42"/>
    <p:sldId id="287" r:id="rId43"/>
    <p:sldId id="288" r:id="rId44"/>
    <p:sldId id="289" r:id="rId45"/>
    <p:sldId id="290" r:id="rId46"/>
    <p:sldId id="291" r:id="rId47"/>
    <p:sldId id="292" r:id="rId48"/>
    <p:sldId id="293" r:id="rId49"/>
    <p:sldId id="294" r:id="rId50"/>
    <p:sldId id="690" r:id="rId51"/>
    <p:sldId id="688" r:id="rId52"/>
    <p:sldId id="686" r:id="rId53"/>
    <p:sldId id="276" r:id="rId54"/>
    <p:sldId id="277" r:id="rId55"/>
    <p:sldId id="278" r:id="rId56"/>
    <p:sldId id="295" r:id="rId57"/>
    <p:sldId id="302" r:id="rId58"/>
    <p:sldId id="301" r:id="rId59"/>
    <p:sldId id="274" r:id="rId60"/>
    <p:sldId id="306" r:id="rId61"/>
    <p:sldId id="286" r:id="rId62"/>
    <p:sldId id="299" r:id="rId63"/>
    <p:sldId id="312" r:id="rId64"/>
    <p:sldId id="684" r:id="rId65"/>
    <p:sldId id="628" r:id="rId66"/>
    <p:sldId id="304" r:id="rId67"/>
    <p:sldId id="616" r:id="rId68"/>
    <p:sldId id="297" r:id="rId69"/>
  </p:sldIdLst>
  <p:sldSz cx="18288000" cy="10287000"/>
  <p:notesSz cx="6858000" cy="9144000"/>
  <p:embeddedFontLst>
    <p:embeddedFont>
      <p:font typeface="Abril Fatface" panose="02000503000000020003" pitchFamily="2" charset="0"/>
      <p:regular r:id="rId71"/>
    </p:embeddedFont>
    <p:embeddedFont>
      <p:font typeface="Archivo Black" panose="020B0604020202020204" charset="0"/>
      <p:regular r:id="rId72"/>
    </p:embeddedFont>
    <p:embeddedFont>
      <p:font typeface="Assistant Regular Bold" panose="020B0604020202020204" charset="-79"/>
      <p:regular r:id="rId73"/>
      <p:bold r:id="rId74"/>
      <p:italic r:id="rId75"/>
      <p:boldItalic r:id="rId76"/>
    </p:embeddedFont>
    <p:embeddedFont>
      <p:font typeface="Calibri" panose="020F0502020204030204" pitchFamily="34" charset="0"/>
      <p:regular r:id="rId77"/>
      <p:bold r:id="rId78"/>
      <p:italic r:id="rId79"/>
      <p:boldItalic r:id="rId80"/>
    </p:embeddedFont>
    <p:embeddedFont>
      <p:font typeface="Calibri Light" panose="020F0302020204030204" pitchFamily="34" charset="0"/>
      <p:regular r:id="rId81"/>
      <p:italic r:id="rId82"/>
    </p:embeddedFont>
    <p:embeddedFont>
      <p:font typeface="Freestyle Script" panose="030804020302050B0404" pitchFamily="66" charset="0"/>
      <p:regular r:id="rId83"/>
    </p:embeddedFont>
    <p:embeddedFont>
      <p:font typeface="Georgia" panose="02040502050405020303" pitchFamily="18" charset="0"/>
      <p:regular r:id="rId84"/>
      <p:bold r:id="rId85"/>
      <p:italic r:id="rId86"/>
      <p:boldItalic r:id="rId87"/>
    </p:embeddedFont>
    <p:embeddedFont>
      <p:font typeface="Muli Bold" panose="020B0604020202020204" charset="0"/>
      <p:regular r:id="rId88"/>
      <p:bold r:id="rId89"/>
    </p:embeddedFont>
    <p:embeddedFont>
      <p:font typeface="Muli Regular" panose="020B0604020202020204" charset="0"/>
      <p:regular r:id="rId90"/>
    </p:embeddedFont>
    <p:embeddedFont>
      <p:font typeface="Muli Regular Bold" panose="020B0604020202020204" charset="0"/>
      <p:regular r:id="rId91"/>
      <p:bold r:id="rId92"/>
    </p:embeddedFont>
    <p:embeddedFont>
      <p:font typeface="Open Sans" panose="020B0606030504020204" pitchFamily="34" charset="0"/>
      <p:regular r:id="rId93"/>
      <p:bold r:id="rId94"/>
    </p:embeddedFont>
    <p:embeddedFont>
      <p:font typeface="Roboto" panose="02000000000000000000" pitchFamily="2" charset="0"/>
      <p:regular r:id="rId95"/>
      <p:bold r:id="rId96"/>
      <p:italic r:id="rId97"/>
      <p:boldItalic r:id="rId9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60752" autoAdjust="0"/>
  </p:normalViewPr>
  <p:slideViewPr>
    <p:cSldViewPr>
      <p:cViewPr varScale="1">
        <p:scale>
          <a:sx n="34" d="100"/>
          <a:sy n="34" d="100"/>
        </p:scale>
        <p:origin x="147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1.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slide" Target="slides/slide29.xml"/><Relationship Id="rId55" Type="http://schemas.openxmlformats.org/officeDocument/2006/relationships/slide" Target="slides/slide34.xml"/><Relationship Id="rId63" Type="http://schemas.openxmlformats.org/officeDocument/2006/relationships/slide" Target="slides/slide42.xml"/><Relationship Id="rId68" Type="http://schemas.openxmlformats.org/officeDocument/2006/relationships/slide" Target="slides/slide47.xml"/><Relationship Id="rId76" Type="http://schemas.openxmlformats.org/officeDocument/2006/relationships/font" Target="fonts/font6.fntdata"/><Relationship Id="rId84" Type="http://schemas.openxmlformats.org/officeDocument/2006/relationships/font" Target="fonts/font14.fntdata"/><Relationship Id="rId89" Type="http://schemas.openxmlformats.org/officeDocument/2006/relationships/font" Target="fonts/font19.fntdata"/><Relationship Id="rId97" Type="http://schemas.openxmlformats.org/officeDocument/2006/relationships/font" Target="fonts/font27.fntdata"/><Relationship Id="rId7" Type="http://schemas.openxmlformats.org/officeDocument/2006/relationships/slideMaster" Target="slideMasters/slideMaster7.xml"/><Relationship Id="rId71" Type="http://schemas.openxmlformats.org/officeDocument/2006/relationships/font" Target="fonts/font1.fntdata"/><Relationship Id="rId92" Type="http://schemas.openxmlformats.org/officeDocument/2006/relationships/font" Target="fonts/font22.fntdata"/><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8.xml"/><Relationship Id="rId11" Type="http://schemas.openxmlformats.org/officeDocument/2006/relationships/slideMaster" Target="slideMasters/slideMaster11.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slide" Target="slides/slide37.xml"/><Relationship Id="rId66" Type="http://schemas.openxmlformats.org/officeDocument/2006/relationships/slide" Target="slides/slide45.xml"/><Relationship Id="rId74" Type="http://schemas.openxmlformats.org/officeDocument/2006/relationships/font" Target="fonts/font4.fntdata"/><Relationship Id="rId79" Type="http://schemas.openxmlformats.org/officeDocument/2006/relationships/font" Target="fonts/font9.fntdata"/><Relationship Id="rId87" Type="http://schemas.openxmlformats.org/officeDocument/2006/relationships/font" Target="fonts/font17.fntdata"/><Relationship Id="rId102"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40.xml"/><Relationship Id="rId82" Type="http://schemas.openxmlformats.org/officeDocument/2006/relationships/font" Target="fonts/font12.fntdata"/><Relationship Id="rId90" Type="http://schemas.openxmlformats.org/officeDocument/2006/relationships/font" Target="fonts/font20.fntdata"/><Relationship Id="rId95" Type="http://schemas.openxmlformats.org/officeDocument/2006/relationships/font" Target="fonts/font25.fntdata"/><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77" Type="http://schemas.openxmlformats.org/officeDocument/2006/relationships/font" Target="fonts/font7.fntdata"/><Relationship Id="rId100"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30.xml"/><Relationship Id="rId72" Type="http://schemas.openxmlformats.org/officeDocument/2006/relationships/font" Target="fonts/font2.fntdata"/><Relationship Id="rId80" Type="http://schemas.openxmlformats.org/officeDocument/2006/relationships/font" Target="fonts/font10.fntdata"/><Relationship Id="rId85" Type="http://schemas.openxmlformats.org/officeDocument/2006/relationships/font" Target="fonts/font15.fntdata"/><Relationship Id="rId93" Type="http://schemas.openxmlformats.org/officeDocument/2006/relationships/font" Target="fonts/font23.fntdata"/><Relationship Id="rId98" Type="http://schemas.openxmlformats.org/officeDocument/2006/relationships/font" Target="fonts/font28.fntdata"/><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notesMaster" Target="notesMasters/notesMaster1.xml"/><Relationship Id="rId75" Type="http://schemas.openxmlformats.org/officeDocument/2006/relationships/font" Target="fonts/font5.fntdata"/><Relationship Id="rId83" Type="http://schemas.openxmlformats.org/officeDocument/2006/relationships/font" Target="fonts/font13.fntdata"/><Relationship Id="rId88" Type="http://schemas.openxmlformats.org/officeDocument/2006/relationships/font" Target="fonts/font18.fntdata"/><Relationship Id="rId91" Type="http://schemas.openxmlformats.org/officeDocument/2006/relationships/font" Target="fonts/font21.fntdata"/><Relationship Id="rId96" Type="http://schemas.openxmlformats.org/officeDocument/2006/relationships/font" Target="fonts/font26.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font" Target="fonts/font3.fntdata"/><Relationship Id="rId78" Type="http://schemas.openxmlformats.org/officeDocument/2006/relationships/font" Target="fonts/font8.fntdata"/><Relationship Id="rId81" Type="http://schemas.openxmlformats.org/officeDocument/2006/relationships/font" Target="fonts/font11.fntdata"/><Relationship Id="rId86" Type="http://schemas.openxmlformats.org/officeDocument/2006/relationships/font" Target="fonts/font16.fntdata"/><Relationship Id="rId94" Type="http://schemas.openxmlformats.org/officeDocument/2006/relationships/font" Target="fonts/font24.fntdata"/><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8.xml"/></Relationships>
</file>

<file path=ppt/diagrams/_rels/data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EF3B90-28AC-487D-81C7-6088D5ECFB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77DDC50-7239-42CE-8DE0-2EE78E56DA37}">
      <dgm:prSet/>
      <dgm:spPr/>
      <dgm:t>
        <a:bodyPr/>
        <a:lstStyle/>
        <a:p>
          <a:r>
            <a:rPr lang="en-GB"/>
            <a:t>Influence</a:t>
          </a:r>
          <a:endParaRPr lang="en-US"/>
        </a:p>
      </dgm:t>
    </dgm:pt>
    <dgm:pt modelId="{E1271F61-2C22-4BDE-9888-21FDAAFAB4D0}" type="parTrans" cxnId="{F63BCA61-E396-4311-9F8B-23AB63F6A494}">
      <dgm:prSet/>
      <dgm:spPr/>
      <dgm:t>
        <a:bodyPr/>
        <a:lstStyle/>
        <a:p>
          <a:endParaRPr lang="en-US"/>
        </a:p>
      </dgm:t>
    </dgm:pt>
    <dgm:pt modelId="{7833812C-284B-41F4-A7C7-76F19AD8D1C4}" type="sibTrans" cxnId="{F63BCA61-E396-4311-9F8B-23AB63F6A494}">
      <dgm:prSet/>
      <dgm:spPr/>
      <dgm:t>
        <a:bodyPr/>
        <a:lstStyle/>
        <a:p>
          <a:endParaRPr lang="en-US"/>
        </a:p>
      </dgm:t>
    </dgm:pt>
    <dgm:pt modelId="{7762AD14-A66C-43B9-B93B-86F3B5E7F51F}">
      <dgm:prSet/>
      <dgm:spPr/>
      <dgm:t>
        <a:bodyPr/>
        <a:lstStyle/>
        <a:p>
          <a:r>
            <a:rPr lang="en-GB"/>
            <a:t>Culture</a:t>
          </a:r>
          <a:endParaRPr lang="en-US"/>
        </a:p>
      </dgm:t>
    </dgm:pt>
    <dgm:pt modelId="{D7CFC581-9AED-4624-8DB6-0B5A05783F97}" type="parTrans" cxnId="{C22278C7-0481-480B-AEE1-6D6A6142DE31}">
      <dgm:prSet/>
      <dgm:spPr/>
      <dgm:t>
        <a:bodyPr/>
        <a:lstStyle/>
        <a:p>
          <a:endParaRPr lang="en-US"/>
        </a:p>
      </dgm:t>
    </dgm:pt>
    <dgm:pt modelId="{FBBFEA7F-731F-41FF-A564-4E8507055547}" type="sibTrans" cxnId="{C22278C7-0481-480B-AEE1-6D6A6142DE31}">
      <dgm:prSet/>
      <dgm:spPr/>
      <dgm:t>
        <a:bodyPr/>
        <a:lstStyle/>
        <a:p>
          <a:endParaRPr lang="en-US"/>
        </a:p>
      </dgm:t>
    </dgm:pt>
    <dgm:pt modelId="{82AB6E92-40C9-42F9-91B4-D1DD0A6D1366}">
      <dgm:prSet/>
      <dgm:spPr/>
      <dgm:t>
        <a:bodyPr/>
        <a:lstStyle/>
        <a:p>
          <a:r>
            <a:rPr lang="en-GB"/>
            <a:t>Powerful energy</a:t>
          </a:r>
          <a:endParaRPr lang="en-US"/>
        </a:p>
      </dgm:t>
    </dgm:pt>
    <dgm:pt modelId="{8E6C068B-DA31-40E6-8462-96B0350298A1}" type="parTrans" cxnId="{095C2571-6C31-4D94-B9EC-B20D310BFBCA}">
      <dgm:prSet/>
      <dgm:spPr/>
      <dgm:t>
        <a:bodyPr/>
        <a:lstStyle/>
        <a:p>
          <a:endParaRPr lang="en-US"/>
        </a:p>
      </dgm:t>
    </dgm:pt>
    <dgm:pt modelId="{4E457AEC-4C55-4FE3-98C7-FD8FC9F735E1}" type="sibTrans" cxnId="{095C2571-6C31-4D94-B9EC-B20D310BFBCA}">
      <dgm:prSet/>
      <dgm:spPr/>
      <dgm:t>
        <a:bodyPr/>
        <a:lstStyle/>
        <a:p>
          <a:endParaRPr lang="en-US"/>
        </a:p>
      </dgm:t>
    </dgm:pt>
    <dgm:pt modelId="{2CD47962-ADDC-4137-9557-0245AE10D842}">
      <dgm:prSet/>
      <dgm:spPr/>
      <dgm:t>
        <a:bodyPr/>
        <a:lstStyle/>
        <a:p>
          <a:r>
            <a:rPr lang="en-GB"/>
            <a:t>Connections</a:t>
          </a:r>
          <a:endParaRPr lang="en-US"/>
        </a:p>
      </dgm:t>
    </dgm:pt>
    <dgm:pt modelId="{5000A727-AB1E-4981-852C-2E6E9270B1F1}" type="parTrans" cxnId="{C2C0F560-34F6-44D4-8840-B9B45C8BA31B}">
      <dgm:prSet/>
      <dgm:spPr/>
      <dgm:t>
        <a:bodyPr/>
        <a:lstStyle/>
        <a:p>
          <a:endParaRPr lang="en-US"/>
        </a:p>
      </dgm:t>
    </dgm:pt>
    <dgm:pt modelId="{B3A0472F-E2D7-4792-8E9B-DABD26BC7EC6}" type="sibTrans" cxnId="{C2C0F560-34F6-44D4-8840-B9B45C8BA31B}">
      <dgm:prSet/>
      <dgm:spPr/>
      <dgm:t>
        <a:bodyPr/>
        <a:lstStyle/>
        <a:p>
          <a:endParaRPr lang="en-US"/>
        </a:p>
      </dgm:t>
    </dgm:pt>
    <dgm:pt modelId="{8908640C-0CC9-4292-A777-31F876B5D9CB}">
      <dgm:prSet/>
      <dgm:spPr/>
      <dgm:t>
        <a:bodyPr/>
        <a:lstStyle/>
        <a:p>
          <a:r>
            <a:rPr lang="en-GB"/>
            <a:t>Commitment – in other words engagement</a:t>
          </a:r>
          <a:endParaRPr lang="en-US"/>
        </a:p>
      </dgm:t>
    </dgm:pt>
    <dgm:pt modelId="{46E6877A-0B45-4683-BB59-86959AEF96CB}" type="parTrans" cxnId="{3FDB6496-BDEF-40F0-8BAB-8B6AEDB07071}">
      <dgm:prSet/>
      <dgm:spPr/>
      <dgm:t>
        <a:bodyPr/>
        <a:lstStyle/>
        <a:p>
          <a:endParaRPr lang="en-US"/>
        </a:p>
      </dgm:t>
    </dgm:pt>
    <dgm:pt modelId="{1B0330CB-1415-4FE1-A5C0-15D35FB39A82}" type="sibTrans" cxnId="{3FDB6496-BDEF-40F0-8BAB-8B6AEDB07071}">
      <dgm:prSet/>
      <dgm:spPr/>
      <dgm:t>
        <a:bodyPr/>
        <a:lstStyle/>
        <a:p>
          <a:endParaRPr lang="en-US"/>
        </a:p>
      </dgm:t>
    </dgm:pt>
    <dgm:pt modelId="{6E8C75EF-EA03-4069-94E4-E2DBD341B03B}" type="pres">
      <dgm:prSet presAssocID="{C6EF3B90-28AC-487D-81C7-6088D5ECFBFA}" presName="root" presStyleCnt="0">
        <dgm:presLayoutVars>
          <dgm:dir/>
          <dgm:resizeHandles val="exact"/>
        </dgm:presLayoutVars>
      </dgm:prSet>
      <dgm:spPr/>
    </dgm:pt>
    <dgm:pt modelId="{EC8E0102-F5F7-47E6-8CFF-3AF717473232}" type="pres">
      <dgm:prSet presAssocID="{577DDC50-7239-42CE-8DE0-2EE78E56DA37}" presName="compNode" presStyleCnt="0"/>
      <dgm:spPr/>
    </dgm:pt>
    <dgm:pt modelId="{7F7FEE0C-1BCE-416A-9E2A-4B0C2FBB08B4}" type="pres">
      <dgm:prSet presAssocID="{577DDC50-7239-42CE-8DE0-2EE78E56DA37}" presName="bgRect" presStyleLbl="bgShp" presStyleIdx="0" presStyleCnt="5"/>
      <dgm:spPr/>
    </dgm:pt>
    <dgm:pt modelId="{6526CAFC-B212-46FB-9EDD-7FC6375D5A14}" type="pres">
      <dgm:prSet presAssocID="{577DDC50-7239-42CE-8DE0-2EE78E56DA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86A19B6-AA79-4C21-9E65-8BC2FF770B70}" type="pres">
      <dgm:prSet presAssocID="{577DDC50-7239-42CE-8DE0-2EE78E56DA37}" presName="spaceRect" presStyleCnt="0"/>
      <dgm:spPr/>
    </dgm:pt>
    <dgm:pt modelId="{5FF5D14F-B65B-4CFF-8E45-E5316F520781}" type="pres">
      <dgm:prSet presAssocID="{577DDC50-7239-42CE-8DE0-2EE78E56DA37}" presName="parTx" presStyleLbl="revTx" presStyleIdx="0" presStyleCnt="5">
        <dgm:presLayoutVars>
          <dgm:chMax val="0"/>
          <dgm:chPref val="0"/>
        </dgm:presLayoutVars>
      </dgm:prSet>
      <dgm:spPr/>
    </dgm:pt>
    <dgm:pt modelId="{49DE3644-B6E9-4955-A65D-D832B331DC5D}" type="pres">
      <dgm:prSet presAssocID="{7833812C-284B-41F4-A7C7-76F19AD8D1C4}" presName="sibTrans" presStyleCnt="0"/>
      <dgm:spPr/>
    </dgm:pt>
    <dgm:pt modelId="{B483D316-0D12-4622-BE94-355FFDCB2F07}" type="pres">
      <dgm:prSet presAssocID="{7762AD14-A66C-43B9-B93B-86F3B5E7F51F}" presName="compNode" presStyleCnt="0"/>
      <dgm:spPr/>
    </dgm:pt>
    <dgm:pt modelId="{032C4311-B85C-4A4D-8BC3-980D431EBD26}" type="pres">
      <dgm:prSet presAssocID="{7762AD14-A66C-43B9-B93B-86F3B5E7F51F}" presName="bgRect" presStyleLbl="bgShp" presStyleIdx="1" presStyleCnt="5"/>
      <dgm:spPr/>
    </dgm:pt>
    <dgm:pt modelId="{58D7E97F-8E44-4FC3-940C-F4D0D2B90AB7}" type="pres">
      <dgm:prSet presAssocID="{7762AD14-A66C-43B9-B93B-86F3B5E7F5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015B404E-755C-4BE9-A3FD-519DE26ED2ED}" type="pres">
      <dgm:prSet presAssocID="{7762AD14-A66C-43B9-B93B-86F3B5E7F51F}" presName="spaceRect" presStyleCnt="0"/>
      <dgm:spPr/>
    </dgm:pt>
    <dgm:pt modelId="{3382C3C8-39EA-45AD-9F76-904318E187CB}" type="pres">
      <dgm:prSet presAssocID="{7762AD14-A66C-43B9-B93B-86F3B5E7F51F}" presName="parTx" presStyleLbl="revTx" presStyleIdx="1" presStyleCnt="5">
        <dgm:presLayoutVars>
          <dgm:chMax val="0"/>
          <dgm:chPref val="0"/>
        </dgm:presLayoutVars>
      </dgm:prSet>
      <dgm:spPr/>
    </dgm:pt>
    <dgm:pt modelId="{01EC3AF6-31F6-4039-898A-0697CEA4381C}" type="pres">
      <dgm:prSet presAssocID="{FBBFEA7F-731F-41FF-A564-4E8507055547}" presName="sibTrans" presStyleCnt="0"/>
      <dgm:spPr/>
    </dgm:pt>
    <dgm:pt modelId="{00020809-E2F5-46C7-AC20-C282C1ED446F}" type="pres">
      <dgm:prSet presAssocID="{82AB6E92-40C9-42F9-91B4-D1DD0A6D1366}" presName="compNode" presStyleCnt="0"/>
      <dgm:spPr/>
    </dgm:pt>
    <dgm:pt modelId="{2F0EB4CF-B25F-4C18-BE2C-C0E513C32E37}" type="pres">
      <dgm:prSet presAssocID="{82AB6E92-40C9-42F9-91B4-D1DD0A6D1366}" presName="bgRect" presStyleLbl="bgShp" presStyleIdx="2" presStyleCnt="5"/>
      <dgm:spPr/>
    </dgm:pt>
    <dgm:pt modelId="{7E214687-3B34-4C3E-9D04-9AED72AC26FB}" type="pres">
      <dgm:prSet presAssocID="{82AB6E92-40C9-42F9-91B4-D1DD0A6D136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E0464F5-6999-489D-89D8-04F631071ACF}" type="pres">
      <dgm:prSet presAssocID="{82AB6E92-40C9-42F9-91B4-D1DD0A6D1366}" presName="spaceRect" presStyleCnt="0"/>
      <dgm:spPr/>
    </dgm:pt>
    <dgm:pt modelId="{746D6C2C-9CB6-4CD6-8151-FBA80051BD96}" type="pres">
      <dgm:prSet presAssocID="{82AB6E92-40C9-42F9-91B4-D1DD0A6D1366}" presName="parTx" presStyleLbl="revTx" presStyleIdx="2" presStyleCnt="5">
        <dgm:presLayoutVars>
          <dgm:chMax val="0"/>
          <dgm:chPref val="0"/>
        </dgm:presLayoutVars>
      </dgm:prSet>
      <dgm:spPr/>
    </dgm:pt>
    <dgm:pt modelId="{438D0971-EC5F-4DB1-B064-3CFCB283966B}" type="pres">
      <dgm:prSet presAssocID="{4E457AEC-4C55-4FE3-98C7-FD8FC9F735E1}" presName="sibTrans" presStyleCnt="0"/>
      <dgm:spPr/>
    </dgm:pt>
    <dgm:pt modelId="{1F74C3B7-D457-4E96-BCFF-550B9CAB9B72}" type="pres">
      <dgm:prSet presAssocID="{2CD47962-ADDC-4137-9557-0245AE10D842}" presName="compNode" presStyleCnt="0"/>
      <dgm:spPr/>
    </dgm:pt>
    <dgm:pt modelId="{BD7C4A20-BB33-46A0-BE3B-9FDED2E9622E}" type="pres">
      <dgm:prSet presAssocID="{2CD47962-ADDC-4137-9557-0245AE10D842}" presName="bgRect" presStyleLbl="bgShp" presStyleIdx="3" presStyleCnt="5"/>
      <dgm:spPr/>
    </dgm:pt>
    <dgm:pt modelId="{59A528E0-677B-4BE5-BDA7-0860D790E9D8}" type="pres">
      <dgm:prSet presAssocID="{2CD47962-ADDC-4137-9557-0245AE10D8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81720ECE-2091-4297-B9C5-659E47A35B92}" type="pres">
      <dgm:prSet presAssocID="{2CD47962-ADDC-4137-9557-0245AE10D842}" presName="spaceRect" presStyleCnt="0"/>
      <dgm:spPr/>
    </dgm:pt>
    <dgm:pt modelId="{0800504A-3B19-45C1-9FCF-FEF3A430F280}" type="pres">
      <dgm:prSet presAssocID="{2CD47962-ADDC-4137-9557-0245AE10D842}" presName="parTx" presStyleLbl="revTx" presStyleIdx="3" presStyleCnt="5">
        <dgm:presLayoutVars>
          <dgm:chMax val="0"/>
          <dgm:chPref val="0"/>
        </dgm:presLayoutVars>
      </dgm:prSet>
      <dgm:spPr/>
    </dgm:pt>
    <dgm:pt modelId="{5AC79DA7-3EA8-4701-8579-DFC3B3EDED5F}" type="pres">
      <dgm:prSet presAssocID="{B3A0472F-E2D7-4792-8E9B-DABD26BC7EC6}" presName="sibTrans" presStyleCnt="0"/>
      <dgm:spPr/>
    </dgm:pt>
    <dgm:pt modelId="{4AF11D43-859A-4CA6-B0F5-5DC8C702171C}" type="pres">
      <dgm:prSet presAssocID="{8908640C-0CC9-4292-A777-31F876B5D9CB}" presName="compNode" presStyleCnt="0"/>
      <dgm:spPr/>
    </dgm:pt>
    <dgm:pt modelId="{D68CA669-1E23-4D20-9651-B92EFF44B821}" type="pres">
      <dgm:prSet presAssocID="{8908640C-0CC9-4292-A777-31F876B5D9CB}" presName="bgRect" presStyleLbl="bgShp" presStyleIdx="4" presStyleCnt="5"/>
      <dgm:spPr/>
    </dgm:pt>
    <dgm:pt modelId="{07D6E703-8BDA-4C1B-A416-53DE307C5599}" type="pres">
      <dgm:prSet presAssocID="{8908640C-0CC9-4292-A777-31F876B5D9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54A1BBD4-C756-4055-90D5-ED8314F2B7AA}" type="pres">
      <dgm:prSet presAssocID="{8908640C-0CC9-4292-A777-31F876B5D9CB}" presName="spaceRect" presStyleCnt="0"/>
      <dgm:spPr/>
    </dgm:pt>
    <dgm:pt modelId="{40655976-5DF7-48DB-83A5-125DECEB3DA0}" type="pres">
      <dgm:prSet presAssocID="{8908640C-0CC9-4292-A777-31F876B5D9CB}" presName="parTx" presStyleLbl="revTx" presStyleIdx="4" presStyleCnt="5">
        <dgm:presLayoutVars>
          <dgm:chMax val="0"/>
          <dgm:chPref val="0"/>
        </dgm:presLayoutVars>
      </dgm:prSet>
      <dgm:spPr/>
    </dgm:pt>
  </dgm:ptLst>
  <dgm:cxnLst>
    <dgm:cxn modelId="{5BC10508-8EDB-4686-93A9-F0B5E70C895D}" type="presOf" srcId="{7762AD14-A66C-43B9-B93B-86F3B5E7F51F}" destId="{3382C3C8-39EA-45AD-9F76-904318E187CB}" srcOrd="0" destOrd="0" presId="urn:microsoft.com/office/officeart/2018/2/layout/IconVerticalSolidList"/>
    <dgm:cxn modelId="{E945DD16-CAEB-433B-9155-F88EAD32596F}" type="presOf" srcId="{C6EF3B90-28AC-487D-81C7-6088D5ECFBFA}" destId="{6E8C75EF-EA03-4069-94E4-E2DBD341B03B}" srcOrd="0" destOrd="0" presId="urn:microsoft.com/office/officeart/2018/2/layout/IconVerticalSolidList"/>
    <dgm:cxn modelId="{33205A17-6DA2-4064-939E-66375710A2F0}" type="presOf" srcId="{82AB6E92-40C9-42F9-91B4-D1DD0A6D1366}" destId="{746D6C2C-9CB6-4CD6-8151-FBA80051BD96}" srcOrd="0" destOrd="0" presId="urn:microsoft.com/office/officeart/2018/2/layout/IconVerticalSolidList"/>
    <dgm:cxn modelId="{C2C0F560-34F6-44D4-8840-B9B45C8BA31B}" srcId="{C6EF3B90-28AC-487D-81C7-6088D5ECFBFA}" destId="{2CD47962-ADDC-4137-9557-0245AE10D842}" srcOrd="3" destOrd="0" parTransId="{5000A727-AB1E-4981-852C-2E6E9270B1F1}" sibTransId="{B3A0472F-E2D7-4792-8E9B-DABD26BC7EC6}"/>
    <dgm:cxn modelId="{F63BCA61-E396-4311-9F8B-23AB63F6A494}" srcId="{C6EF3B90-28AC-487D-81C7-6088D5ECFBFA}" destId="{577DDC50-7239-42CE-8DE0-2EE78E56DA37}" srcOrd="0" destOrd="0" parTransId="{E1271F61-2C22-4BDE-9888-21FDAAFAB4D0}" sibTransId="{7833812C-284B-41F4-A7C7-76F19AD8D1C4}"/>
    <dgm:cxn modelId="{7E132569-94D4-4497-B2DD-485912606A35}" type="presOf" srcId="{577DDC50-7239-42CE-8DE0-2EE78E56DA37}" destId="{5FF5D14F-B65B-4CFF-8E45-E5316F520781}" srcOrd="0" destOrd="0" presId="urn:microsoft.com/office/officeart/2018/2/layout/IconVerticalSolidList"/>
    <dgm:cxn modelId="{095C2571-6C31-4D94-B9EC-B20D310BFBCA}" srcId="{C6EF3B90-28AC-487D-81C7-6088D5ECFBFA}" destId="{82AB6E92-40C9-42F9-91B4-D1DD0A6D1366}" srcOrd="2" destOrd="0" parTransId="{8E6C068B-DA31-40E6-8462-96B0350298A1}" sibTransId="{4E457AEC-4C55-4FE3-98C7-FD8FC9F735E1}"/>
    <dgm:cxn modelId="{3FDB6496-BDEF-40F0-8BAB-8B6AEDB07071}" srcId="{C6EF3B90-28AC-487D-81C7-6088D5ECFBFA}" destId="{8908640C-0CC9-4292-A777-31F876B5D9CB}" srcOrd="4" destOrd="0" parTransId="{46E6877A-0B45-4683-BB59-86959AEF96CB}" sibTransId="{1B0330CB-1415-4FE1-A5C0-15D35FB39A82}"/>
    <dgm:cxn modelId="{E04211A2-90AE-414A-ACAC-EF41E9310F5D}" type="presOf" srcId="{8908640C-0CC9-4292-A777-31F876B5D9CB}" destId="{40655976-5DF7-48DB-83A5-125DECEB3DA0}" srcOrd="0" destOrd="0" presId="urn:microsoft.com/office/officeart/2018/2/layout/IconVerticalSolidList"/>
    <dgm:cxn modelId="{C22278C7-0481-480B-AEE1-6D6A6142DE31}" srcId="{C6EF3B90-28AC-487D-81C7-6088D5ECFBFA}" destId="{7762AD14-A66C-43B9-B93B-86F3B5E7F51F}" srcOrd="1" destOrd="0" parTransId="{D7CFC581-9AED-4624-8DB6-0B5A05783F97}" sibTransId="{FBBFEA7F-731F-41FF-A564-4E8507055547}"/>
    <dgm:cxn modelId="{FBDE84E3-A009-49A4-A8B2-660EC59717B6}" type="presOf" srcId="{2CD47962-ADDC-4137-9557-0245AE10D842}" destId="{0800504A-3B19-45C1-9FCF-FEF3A430F280}" srcOrd="0" destOrd="0" presId="urn:microsoft.com/office/officeart/2018/2/layout/IconVerticalSolidList"/>
    <dgm:cxn modelId="{54AF9D8B-7884-48C4-A66E-E1680F5C7923}" type="presParOf" srcId="{6E8C75EF-EA03-4069-94E4-E2DBD341B03B}" destId="{EC8E0102-F5F7-47E6-8CFF-3AF717473232}" srcOrd="0" destOrd="0" presId="urn:microsoft.com/office/officeart/2018/2/layout/IconVerticalSolidList"/>
    <dgm:cxn modelId="{662A0EE8-20D4-4DFD-AF3B-8CBD7D0EE289}" type="presParOf" srcId="{EC8E0102-F5F7-47E6-8CFF-3AF717473232}" destId="{7F7FEE0C-1BCE-416A-9E2A-4B0C2FBB08B4}" srcOrd="0" destOrd="0" presId="urn:microsoft.com/office/officeart/2018/2/layout/IconVerticalSolidList"/>
    <dgm:cxn modelId="{0678107D-3EF6-48B7-8F06-CE9CBD9489FE}" type="presParOf" srcId="{EC8E0102-F5F7-47E6-8CFF-3AF717473232}" destId="{6526CAFC-B212-46FB-9EDD-7FC6375D5A14}" srcOrd="1" destOrd="0" presId="urn:microsoft.com/office/officeart/2018/2/layout/IconVerticalSolidList"/>
    <dgm:cxn modelId="{E72942F1-0156-4ECD-86C6-5063C2DACF31}" type="presParOf" srcId="{EC8E0102-F5F7-47E6-8CFF-3AF717473232}" destId="{786A19B6-AA79-4C21-9E65-8BC2FF770B70}" srcOrd="2" destOrd="0" presId="urn:microsoft.com/office/officeart/2018/2/layout/IconVerticalSolidList"/>
    <dgm:cxn modelId="{C52C026C-53FA-4435-90E3-67A543F4D7E7}" type="presParOf" srcId="{EC8E0102-F5F7-47E6-8CFF-3AF717473232}" destId="{5FF5D14F-B65B-4CFF-8E45-E5316F520781}" srcOrd="3" destOrd="0" presId="urn:microsoft.com/office/officeart/2018/2/layout/IconVerticalSolidList"/>
    <dgm:cxn modelId="{838850CE-BD2E-46EE-B2F5-672BC0B066AB}" type="presParOf" srcId="{6E8C75EF-EA03-4069-94E4-E2DBD341B03B}" destId="{49DE3644-B6E9-4955-A65D-D832B331DC5D}" srcOrd="1" destOrd="0" presId="urn:microsoft.com/office/officeart/2018/2/layout/IconVerticalSolidList"/>
    <dgm:cxn modelId="{E7020CD0-6F99-4C2A-A343-0DACFBE61731}" type="presParOf" srcId="{6E8C75EF-EA03-4069-94E4-E2DBD341B03B}" destId="{B483D316-0D12-4622-BE94-355FFDCB2F07}" srcOrd="2" destOrd="0" presId="urn:microsoft.com/office/officeart/2018/2/layout/IconVerticalSolidList"/>
    <dgm:cxn modelId="{BB1210BF-E072-4951-8C02-088CA8D38B14}" type="presParOf" srcId="{B483D316-0D12-4622-BE94-355FFDCB2F07}" destId="{032C4311-B85C-4A4D-8BC3-980D431EBD26}" srcOrd="0" destOrd="0" presId="urn:microsoft.com/office/officeart/2018/2/layout/IconVerticalSolidList"/>
    <dgm:cxn modelId="{E9215BA4-472F-47CB-A53B-D7A1C5752B49}" type="presParOf" srcId="{B483D316-0D12-4622-BE94-355FFDCB2F07}" destId="{58D7E97F-8E44-4FC3-940C-F4D0D2B90AB7}" srcOrd="1" destOrd="0" presId="urn:microsoft.com/office/officeart/2018/2/layout/IconVerticalSolidList"/>
    <dgm:cxn modelId="{B541955B-5A66-485F-B115-A0B2477D3234}" type="presParOf" srcId="{B483D316-0D12-4622-BE94-355FFDCB2F07}" destId="{015B404E-755C-4BE9-A3FD-519DE26ED2ED}" srcOrd="2" destOrd="0" presId="urn:microsoft.com/office/officeart/2018/2/layout/IconVerticalSolidList"/>
    <dgm:cxn modelId="{73053177-CC89-446E-8B5F-4A6D938B0188}" type="presParOf" srcId="{B483D316-0D12-4622-BE94-355FFDCB2F07}" destId="{3382C3C8-39EA-45AD-9F76-904318E187CB}" srcOrd="3" destOrd="0" presId="urn:microsoft.com/office/officeart/2018/2/layout/IconVerticalSolidList"/>
    <dgm:cxn modelId="{A25BDC1F-7A79-4BB6-8513-682B3FF1C863}" type="presParOf" srcId="{6E8C75EF-EA03-4069-94E4-E2DBD341B03B}" destId="{01EC3AF6-31F6-4039-898A-0697CEA4381C}" srcOrd="3" destOrd="0" presId="urn:microsoft.com/office/officeart/2018/2/layout/IconVerticalSolidList"/>
    <dgm:cxn modelId="{A8146C9B-3EFE-4B7B-BE8C-26D9127D2A23}" type="presParOf" srcId="{6E8C75EF-EA03-4069-94E4-E2DBD341B03B}" destId="{00020809-E2F5-46C7-AC20-C282C1ED446F}" srcOrd="4" destOrd="0" presId="urn:microsoft.com/office/officeart/2018/2/layout/IconVerticalSolidList"/>
    <dgm:cxn modelId="{476AAEEF-A07B-4851-B756-F609711AD61D}" type="presParOf" srcId="{00020809-E2F5-46C7-AC20-C282C1ED446F}" destId="{2F0EB4CF-B25F-4C18-BE2C-C0E513C32E37}" srcOrd="0" destOrd="0" presId="urn:microsoft.com/office/officeart/2018/2/layout/IconVerticalSolidList"/>
    <dgm:cxn modelId="{7E89171D-1FAE-4826-B25C-8B378838D043}" type="presParOf" srcId="{00020809-E2F5-46C7-AC20-C282C1ED446F}" destId="{7E214687-3B34-4C3E-9D04-9AED72AC26FB}" srcOrd="1" destOrd="0" presId="urn:microsoft.com/office/officeart/2018/2/layout/IconVerticalSolidList"/>
    <dgm:cxn modelId="{25BEDD87-E520-481C-9552-D03E4B59C5D1}" type="presParOf" srcId="{00020809-E2F5-46C7-AC20-C282C1ED446F}" destId="{6E0464F5-6999-489D-89D8-04F631071ACF}" srcOrd="2" destOrd="0" presId="urn:microsoft.com/office/officeart/2018/2/layout/IconVerticalSolidList"/>
    <dgm:cxn modelId="{DB4D6A35-27A9-43A3-80C8-C16F55C50EF5}" type="presParOf" srcId="{00020809-E2F5-46C7-AC20-C282C1ED446F}" destId="{746D6C2C-9CB6-4CD6-8151-FBA80051BD96}" srcOrd="3" destOrd="0" presId="urn:microsoft.com/office/officeart/2018/2/layout/IconVerticalSolidList"/>
    <dgm:cxn modelId="{72C65B5E-9AA0-4ED1-9518-70B541313B66}" type="presParOf" srcId="{6E8C75EF-EA03-4069-94E4-E2DBD341B03B}" destId="{438D0971-EC5F-4DB1-B064-3CFCB283966B}" srcOrd="5" destOrd="0" presId="urn:microsoft.com/office/officeart/2018/2/layout/IconVerticalSolidList"/>
    <dgm:cxn modelId="{BEC052E1-5119-40B3-86FF-16563473578A}" type="presParOf" srcId="{6E8C75EF-EA03-4069-94E4-E2DBD341B03B}" destId="{1F74C3B7-D457-4E96-BCFF-550B9CAB9B72}" srcOrd="6" destOrd="0" presId="urn:microsoft.com/office/officeart/2018/2/layout/IconVerticalSolidList"/>
    <dgm:cxn modelId="{09E5EDEE-13B0-45BF-A5BA-AAE075E5A24A}" type="presParOf" srcId="{1F74C3B7-D457-4E96-BCFF-550B9CAB9B72}" destId="{BD7C4A20-BB33-46A0-BE3B-9FDED2E9622E}" srcOrd="0" destOrd="0" presId="urn:microsoft.com/office/officeart/2018/2/layout/IconVerticalSolidList"/>
    <dgm:cxn modelId="{88208DE0-2517-4CB5-A9A5-5EF1C45F422C}" type="presParOf" srcId="{1F74C3B7-D457-4E96-BCFF-550B9CAB9B72}" destId="{59A528E0-677B-4BE5-BDA7-0860D790E9D8}" srcOrd="1" destOrd="0" presId="urn:microsoft.com/office/officeart/2018/2/layout/IconVerticalSolidList"/>
    <dgm:cxn modelId="{5FFAD4FC-5360-4190-9F97-417694EBD566}" type="presParOf" srcId="{1F74C3B7-D457-4E96-BCFF-550B9CAB9B72}" destId="{81720ECE-2091-4297-B9C5-659E47A35B92}" srcOrd="2" destOrd="0" presId="urn:microsoft.com/office/officeart/2018/2/layout/IconVerticalSolidList"/>
    <dgm:cxn modelId="{9EFF2B0A-810D-4DD4-BA29-E77E60B364C8}" type="presParOf" srcId="{1F74C3B7-D457-4E96-BCFF-550B9CAB9B72}" destId="{0800504A-3B19-45C1-9FCF-FEF3A430F280}" srcOrd="3" destOrd="0" presId="urn:microsoft.com/office/officeart/2018/2/layout/IconVerticalSolidList"/>
    <dgm:cxn modelId="{3725A833-55AE-4504-9676-A3DD960D18F2}" type="presParOf" srcId="{6E8C75EF-EA03-4069-94E4-E2DBD341B03B}" destId="{5AC79DA7-3EA8-4701-8579-DFC3B3EDED5F}" srcOrd="7" destOrd="0" presId="urn:microsoft.com/office/officeart/2018/2/layout/IconVerticalSolidList"/>
    <dgm:cxn modelId="{8B3697B9-F657-4D08-9054-CC9DA6FD7CB5}" type="presParOf" srcId="{6E8C75EF-EA03-4069-94E4-E2DBD341B03B}" destId="{4AF11D43-859A-4CA6-B0F5-5DC8C702171C}" srcOrd="8" destOrd="0" presId="urn:microsoft.com/office/officeart/2018/2/layout/IconVerticalSolidList"/>
    <dgm:cxn modelId="{25B4051C-CA8F-467C-9950-325D890D07CB}" type="presParOf" srcId="{4AF11D43-859A-4CA6-B0F5-5DC8C702171C}" destId="{D68CA669-1E23-4D20-9651-B92EFF44B821}" srcOrd="0" destOrd="0" presId="urn:microsoft.com/office/officeart/2018/2/layout/IconVerticalSolidList"/>
    <dgm:cxn modelId="{AE3C2C96-4094-4E1F-9BD7-2E45FA5D543E}" type="presParOf" srcId="{4AF11D43-859A-4CA6-B0F5-5DC8C702171C}" destId="{07D6E703-8BDA-4C1B-A416-53DE307C5599}" srcOrd="1" destOrd="0" presId="urn:microsoft.com/office/officeart/2018/2/layout/IconVerticalSolidList"/>
    <dgm:cxn modelId="{99BAC7EE-92EA-4F48-BEF6-BF29ED39D97C}" type="presParOf" srcId="{4AF11D43-859A-4CA6-B0F5-5DC8C702171C}" destId="{54A1BBD4-C756-4055-90D5-ED8314F2B7AA}" srcOrd="2" destOrd="0" presId="urn:microsoft.com/office/officeart/2018/2/layout/IconVerticalSolidList"/>
    <dgm:cxn modelId="{1484060E-BE28-4D02-B4D8-AEA6E2964578}" type="presParOf" srcId="{4AF11D43-859A-4CA6-B0F5-5DC8C702171C}" destId="{40655976-5DF7-48DB-83A5-125DECEB3D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FEE0C-1BCE-416A-9E2A-4B0C2FBB08B4}">
      <dsp:nvSpPr>
        <dsp:cNvPr id="0" name=""/>
        <dsp:cNvSpPr/>
      </dsp:nvSpPr>
      <dsp:spPr>
        <a:xfrm>
          <a:off x="0" y="6450"/>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6CAFC-B212-46FB-9EDD-7FC6375D5A14}">
      <dsp:nvSpPr>
        <dsp:cNvPr id="0" name=""/>
        <dsp:cNvSpPr/>
      </dsp:nvSpPr>
      <dsp:spPr>
        <a:xfrm>
          <a:off x="415641" y="315605"/>
          <a:ext cx="755711" cy="755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5D14F-B65B-4CFF-8E45-E5316F520781}">
      <dsp:nvSpPr>
        <dsp:cNvPr id="0" name=""/>
        <dsp:cNvSpPr/>
      </dsp:nvSpPr>
      <dsp:spPr>
        <a:xfrm>
          <a:off x="1586995" y="6450"/>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Influence</a:t>
          </a:r>
          <a:endParaRPr lang="en-US" sz="1900" kern="1200"/>
        </a:p>
      </dsp:txBody>
      <dsp:txXfrm>
        <a:off x="1586995" y="6450"/>
        <a:ext cx="7808464" cy="1374021"/>
      </dsp:txXfrm>
    </dsp:sp>
    <dsp:sp modelId="{032C4311-B85C-4A4D-8BC3-980D431EBD26}">
      <dsp:nvSpPr>
        <dsp:cNvPr id="0" name=""/>
        <dsp:cNvSpPr/>
      </dsp:nvSpPr>
      <dsp:spPr>
        <a:xfrm>
          <a:off x="0" y="1723977"/>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7E97F-8E44-4FC3-940C-F4D0D2B90AB7}">
      <dsp:nvSpPr>
        <dsp:cNvPr id="0" name=""/>
        <dsp:cNvSpPr/>
      </dsp:nvSpPr>
      <dsp:spPr>
        <a:xfrm>
          <a:off x="415641" y="2033132"/>
          <a:ext cx="755711" cy="755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82C3C8-39EA-45AD-9F76-904318E187CB}">
      <dsp:nvSpPr>
        <dsp:cNvPr id="0" name=""/>
        <dsp:cNvSpPr/>
      </dsp:nvSpPr>
      <dsp:spPr>
        <a:xfrm>
          <a:off x="1586995" y="1723977"/>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Culture</a:t>
          </a:r>
          <a:endParaRPr lang="en-US" sz="1900" kern="1200"/>
        </a:p>
      </dsp:txBody>
      <dsp:txXfrm>
        <a:off x="1586995" y="1723977"/>
        <a:ext cx="7808464" cy="1374021"/>
      </dsp:txXfrm>
    </dsp:sp>
    <dsp:sp modelId="{2F0EB4CF-B25F-4C18-BE2C-C0E513C32E37}">
      <dsp:nvSpPr>
        <dsp:cNvPr id="0" name=""/>
        <dsp:cNvSpPr/>
      </dsp:nvSpPr>
      <dsp:spPr>
        <a:xfrm>
          <a:off x="0" y="3441505"/>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14687-3B34-4C3E-9D04-9AED72AC26FB}">
      <dsp:nvSpPr>
        <dsp:cNvPr id="0" name=""/>
        <dsp:cNvSpPr/>
      </dsp:nvSpPr>
      <dsp:spPr>
        <a:xfrm>
          <a:off x="415641" y="3750660"/>
          <a:ext cx="755711" cy="755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D6C2C-9CB6-4CD6-8151-FBA80051BD96}">
      <dsp:nvSpPr>
        <dsp:cNvPr id="0" name=""/>
        <dsp:cNvSpPr/>
      </dsp:nvSpPr>
      <dsp:spPr>
        <a:xfrm>
          <a:off x="1586995" y="3441505"/>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Powerful energy</a:t>
          </a:r>
          <a:endParaRPr lang="en-US" sz="1900" kern="1200"/>
        </a:p>
      </dsp:txBody>
      <dsp:txXfrm>
        <a:off x="1586995" y="3441505"/>
        <a:ext cx="7808464" cy="1374021"/>
      </dsp:txXfrm>
    </dsp:sp>
    <dsp:sp modelId="{BD7C4A20-BB33-46A0-BE3B-9FDED2E9622E}">
      <dsp:nvSpPr>
        <dsp:cNvPr id="0" name=""/>
        <dsp:cNvSpPr/>
      </dsp:nvSpPr>
      <dsp:spPr>
        <a:xfrm>
          <a:off x="0" y="5159032"/>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528E0-677B-4BE5-BDA7-0860D790E9D8}">
      <dsp:nvSpPr>
        <dsp:cNvPr id="0" name=""/>
        <dsp:cNvSpPr/>
      </dsp:nvSpPr>
      <dsp:spPr>
        <a:xfrm>
          <a:off x="415641" y="5468187"/>
          <a:ext cx="755711" cy="755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0504A-3B19-45C1-9FCF-FEF3A430F280}">
      <dsp:nvSpPr>
        <dsp:cNvPr id="0" name=""/>
        <dsp:cNvSpPr/>
      </dsp:nvSpPr>
      <dsp:spPr>
        <a:xfrm>
          <a:off x="1586995" y="5159032"/>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Connections</a:t>
          </a:r>
          <a:endParaRPr lang="en-US" sz="1900" kern="1200"/>
        </a:p>
      </dsp:txBody>
      <dsp:txXfrm>
        <a:off x="1586995" y="5159032"/>
        <a:ext cx="7808464" cy="1374021"/>
      </dsp:txXfrm>
    </dsp:sp>
    <dsp:sp modelId="{D68CA669-1E23-4D20-9651-B92EFF44B821}">
      <dsp:nvSpPr>
        <dsp:cNvPr id="0" name=""/>
        <dsp:cNvSpPr/>
      </dsp:nvSpPr>
      <dsp:spPr>
        <a:xfrm>
          <a:off x="0" y="6876559"/>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6E703-8BDA-4C1B-A416-53DE307C5599}">
      <dsp:nvSpPr>
        <dsp:cNvPr id="0" name=""/>
        <dsp:cNvSpPr/>
      </dsp:nvSpPr>
      <dsp:spPr>
        <a:xfrm>
          <a:off x="415641" y="7185714"/>
          <a:ext cx="755711" cy="7557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55976-5DF7-48DB-83A5-125DECEB3DA0}">
      <dsp:nvSpPr>
        <dsp:cNvPr id="0" name=""/>
        <dsp:cNvSpPr/>
      </dsp:nvSpPr>
      <dsp:spPr>
        <a:xfrm>
          <a:off x="1586995" y="6876559"/>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Commitment – in other words engagement</a:t>
          </a:r>
          <a:endParaRPr lang="en-US" sz="1900" kern="1200"/>
        </a:p>
      </dsp:txBody>
      <dsp:txXfrm>
        <a:off x="1586995" y="6876559"/>
        <a:ext cx="7808464" cy="13740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omparably.com/companies/marriott/employee-engagement"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industryweek.com/talent" TargetMode="External"/><Relationship Id="rId2" Type="http://schemas.openxmlformats.org/officeDocument/2006/relationships/slide" Target="../slides/slide38.xml"/><Relationship Id="rId1" Type="http://schemas.openxmlformats.org/officeDocument/2006/relationships/notesMaster" Target="../notesMasters/notesMaster1.xml"/><Relationship Id="rId6" Type="http://schemas.openxmlformats.org/officeDocument/2006/relationships/hyperlink" Target="https://www.amazon.com/Operational-Empowerment-Collaborate-Innovate-Competition/dp/1259587916" TargetMode="External"/><Relationship Id="rId5" Type="http://schemas.openxmlformats.org/officeDocument/2006/relationships/hyperlink" Target="https://www.industryweek.com/22029893" TargetMode="External"/><Relationship Id="rId4" Type="http://schemas.openxmlformats.org/officeDocument/2006/relationships/hyperlink" Target="https://www.industryweek.com/talent/engagement"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What is Employee Engagement?</a:t>
            </a:r>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3487764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3110915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Roboto" panose="02000000000000000000" pitchFamily="2" charset="0"/>
              </a:rPr>
              <a:t>Engaged employees’ actions can be described in three words: </a:t>
            </a:r>
            <a:r>
              <a:rPr lang="en-GB" b="1" i="1" dirty="0">
                <a:solidFill>
                  <a:srgbClr val="000000"/>
                </a:solidFill>
                <a:effectLst/>
                <a:latin typeface="Roboto" panose="02000000000000000000" pitchFamily="2" charset="0"/>
              </a:rPr>
              <a:t>rave, remain, and reach.</a:t>
            </a:r>
            <a:endParaRPr lang="en-GB" b="0" i="0" dirty="0">
              <a:solidFill>
                <a:srgbClr val="000000"/>
              </a:solidFill>
              <a:effectLst/>
              <a:latin typeface="Roboto" panose="02000000000000000000" pitchFamily="2" charset="0"/>
            </a:endParaRP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Rave </a:t>
            </a:r>
            <a:r>
              <a:rPr lang="en-GB" b="0" i="0" dirty="0">
                <a:solidFill>
                  <a:srgbClr val="000000"/>
                </a:solidFill>
                <a:effectLst/>
                <a:latin typeface="Roboto" panose="02000000000000000000" pitchFamily="2" charset="0"/>
              </a:rPr>
              <a:t>refers to spreading good news about their employer.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Remain</a:t>
            </a:r>
            <a:r>
              <a:rPr lang="en-GB" b="0" i="0" dirty="0">
                <a:solidFill>
                  <a:srgbClr val="000000"/>
                </a:solidFill>
                <a:effectLst/>
                <a:latin typeface="Roboto" panose="02000000000000000000" pitchFamily="2" charset="0"/>
              </a:rPr>
              <a:t> refers to the willingness to stick with their employer even when times are tough.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Reach </a:t>
            </a:r>
            <a:r>
              <a:rPr lang="en-GB" b="0" i="0" dirty="0">
                <a:solidFill>
                  <a:srgbClr val="000000"/>
                </a:solidFill>
                <a:effectLst/>
                <a:latin typeface="Roboto" panose="02000000000000000000" pitchFamily="2" charset="0"/>
              </a:rPr>
              <a:t>refers to routinely going above and beyond – not only solving problems but routinely anticipating and preventing problems.</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375007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105353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11</a:t>
            </a:fld>
            <a:endParaRPr lang="en-GB"/>
          </a:p>
        </p:txBody>
      </p:sp>
    </p:spTree>
    <p:extLst>
      <p:ext uri="{BB962C8B-B14F-4D97-AF65-F5344CB8AC3E}">
        <p14:creationId xmlns:p14="http://schemas.microsoft.com/office/powerpoint/2010/main" val="2077740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1272663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sz="1200" b="0" i="0" kern="1200" dirty="0">
                <a:solidFill>
                  <a:schemeClr val="tx1"/>
                </a:solidFill>
                <a:effectLst/>
                <a:latin typeface="+mn-lt"/>
                <a:ea typeface="+mn-ea"/>
                <a:cs typeface="+mn-cs"/>
              </a:rPr>
              <a:t>Sarah King describes Wyndham Vacation Ownership's way of making sure their employees are satisfied with the company, including employee round tables, competitive benefits program and training programs.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extLst>
      <p:ext uri="{BB962C8B-B14F-4D97-AF65-F5344CB8AC3E}">
        <p14:creationId xmlns:p14="http://schemas.microsoft.com/office/powerpoint/2010/main" val="3544857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17277529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2438229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18</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86.3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So why is this happening and how can the industry reduce the constant stream of employee departures?</a:t>
            </a:r>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19</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20</a:t>
            </a:fld>
            <a:endParaRPr lang="cs-CZ"/>
          </a:p>
        </p:txBody>
      </p:sp>
    </p:spTree>
    <p:extLst>
      <p:ext uri="{BB962C8B-B14F-4D97-AF65-F5344CB8AC3E}">
        <p14:creationId xmlns:p14="http://schemas.microsoft.com/office/powerpoint/2010/main" val="21566179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1. Better customer satisfaction</a:t>
            </a:r>
          </a:p>
          <a:p>
            <a:pPr lvl="0"/>
            <a:endParaRPr lang="en-US" dirty="0"/>
          </a:p>
          <a:p>
            <a:pPr lvl="0"/>
            <a:r>
              <a:rPr lang="en-US" dirty="0"/>
              <a:t>Engaged employees will go above and beyond to provide great service to customers. They will take pride in performing their jobs to the best of their ability.</a:t>
            </a:r>
          </a:p>
          <a:p>
            <a:pPr lvl="0"/>
            <a:endParaRPr lang="en-US" dirty="0"/>
          </a:p>
          <a:p>
            <a:pPr lvl="0"/>
            <a:r>
              <a:rPr lang="en-US" dirty="0"/>
              <a:t>Customers who receive great service will both return and tell others about their experience, increasing customer loyalty for your organization.</a:t>
            </a:r>
          </a:p>
          <a:p>
            <a:pPr lvl="0"/>
            <a:endParaRPr lang="en-US" dirty="0"/>
          </a:p>
          <a:p>
            <a:pPr lvl="0"/>
            <a:r>
              <a:rPr lang="en-US" dirty="0"/>
              <a:t>2. Improved productivity and efficiency</a:t>
            </a:r>
          </a:p>
          <a:p>
            <a:pPr lvl="0"/>
            <a:endParaRPr lang="en-US" dirty="0"/>
          </a:p>
          <a:p>
            <a:pPr lvl="0"/>
            <a:r>
              <a:rPr lang="en-US" dirty="0"/>
              <a:t>An engaged employee wants their work to benefit the organization, so they will find ways to produce great quality work quickly. While an employee who is not engaged might simply want to come in and collect a paycheck with the least amount of work, an engaged employee will use discretionary effort to make sure that their work yields the highest result.</a:t>
            </a:r>
          </a:p>
          <a:p>
            <a:pPr lvl="0"/>
            <a:endParaRPr lang="en-US" dirty="0"/>
          </a:p>
          <a:p>
            <a:pPr lvl="0"/>
            <a:r>
              <a:rPr lang="en-US" dirty="0"/>
              <a:t>3. Enhanced company culture</a:t>
            </a:r>
          </a:p>
          <a:p>
            <a:pPr lvl="0"/>
            <a:endParaRPr lang="en-US" dirty="0"/>
          </a:p>
          <a:p>
            <a:pPr lvl="0"/>
            <a:r>
              <a:rPr lang="en-US" dirty="0"/>
              <a:t>Company culture is massively important to employees, and a bad culture can break an organization.</a:t>
            </a:r>
          </a:p>
          <a:p>
            <a:pPr lvl="0"/>
            <a:endParaRPr lang="en-US" dirty="0"/>
          </a:p>
          <a:p>
            <a:pPr lvl="0"/>
            <a:r>
              <a:rPr lang="en-US" dirty="0"/>
              <a:t>When employees are properly engaged with the organization, they understand their own importance in the company, as well as others, and are far more likely to take time to help train, advise, and lead those around them.</a:t>
            </a:r>
          </a:p>
          <a:p>
            <a:pPr lvl="0"/>
            <a:endParaRPr lang="en-US" dirty="0"/>
          </a:p>
          <a:p>
            <a:pPr lvl="0"/>
            <a:r>
              <a:rPr lang="en-US" dirty="0"/>
              <a:t>They are invested in the organization’s success, which is built by employees, so they will make sure that other employees are able to contribute to that success effectively.</a:t>
            </a:r>
          </a:p>
          <a:p>
            <a:pPr lvl="0"/>
            <a:endParaRPr lang="en-US" dirty="0"/>
          </a:p>
          <a:p>
            <a:pPr lvl="0"/>
            <a:r>
              <a:rPr lang="en-US" dirty="0"/>
              <a:t>4. Better business outcomes</a:t>
            </a:r>
          </a:p>
          <a:p>
            <a:pPr lvl="0"/>
            <a:endParaRPr lang="en-US" dirty="0"/>
          </a:p>
          <a:p>
            <a:pPr lvl="0"/>
            <a:r>
              <a:rPr lang="en-US" dirty="0"/>
              <a:t>Companies that have engaged workers report 21% higher profitability and were scored 17% higher on productivity.</a:t>
            </a:r>
          </a:p>
          <a:p>
            <a:pPr lvl="0"/>
            <a:endParaRPr lang="en-US" dirty="0"/>
          </a:p>
          <a:p>
            <a:pPr lvl="0"/>
            <a:r>
              <a:rPr lang="en-US" dirty="0"/>
              <a:t>Engaged employees work harder, doing a better job, driving up customer satisfaction and loyalty, and bringing a great deal of value into the organization.</a:t>
            </a:r>
          </a:p>
          <a:p>
            <a:pPr lvl="0"/>
            <a:endParaRPr lang="en-US" dirty="0"/>
          </a:p>
          <a:p>
            <a:pPr lvl="0"/>
            <a:r>
              <a:rPr lang="en-US" dirty="0"/>
              <a:t>Engaged employees will increase profitability through their work, and often lead innovation within their team, department, or organization.</a:t>
            </a:r>
          </a:p>
          <a:p>
            <a:pPr lvl="0"/>
            <a:endParaRPr lang="en-US" dirty="0"/>
          </a:p>
          <a:p>
            <a:pPr lvl="0"/>
            <a:r>
              <a:rPr lang="en-US" dirty="0"/>
              <a:t>5. Engaged employees pay attention to what they are doing, because they care about doing their job right. Workers will be more mindful of their surroundings and actions, and will go the extra mile to perform their duties correctly.</a:t>
            </a:r>
          </a:p>
          <a:p>
            <a:pPr lvl="0"/>
            <a:endParaRPr lang="en-US" dirty="0"/>
          </a:p>
          <a:p>
            <a:pPr lvl="0"/>
            <a:r>
              <a:rPr lang="en-US" dirty="0"/>
              <a:t>Engagement also increases innovation, with workers offering solutions to problems.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30</a:t>
            </a:fld>
            <a:endParaRPr lang="cs-CZ"/>
          </a:p>
        </p:txBody>
      </p:sp>
    </p:spTree>
    <p:extLst>
      <p:ext uri="{BB962C8B-B14F-4D97-AF65-F5344CB8AC3E}">
        <p14:creationId xmlns:p14="http://schemas.microsoft.com/office/powerpoint/2010/main" val="39494392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42385954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spokes person from a group to present findings, 5 minutes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25996747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33</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34</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35</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Marriott Employee Engagement | Comparably</a:t>
            </a:r>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427331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37</a:t>
            </a:fld>
            <a:endParaRPr lang="cs-CZ"/>
          </a:p>
        </p:txBody>
      </p:sp>
    </p:spTree>
    <p:extLst>
      <p:ext uri="{BB962C8B-B14F-4D97-AF65-F5344CB8AC3E}">
        <p14:creationId xmlns:p14="http://schemas.microsoft.com/office/powerpoint/2010/main" val="29844068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how Scandic changed its culture by empowering 18,000 team members to be decision makers. By building a meet, learn, share culture everyday Scandic are: * Engaging and empowering 18,000 team members * Producing crowdsource learning content from Scandic employees * Modernising their learning and development strategy * Connecting L&amp;D with internal communications * Building a strong employee brand and encouraging referrals</a:t>
            </a:r>
          </a:p>
          <a:p>
            <a:endParaRPr lang="en-GB" sz="1200" b="0" i="0" u="none" strike="noStrike" kern="1200" dirty="0">
              <a:solidFill>
                <a:schemeClr val="tx1"/>
              </a:solidFill>
              <a:effectLst/>
              <a:latin typeface="+mn-lt"/>
              <a:ea typeface="+mn-ea"/>
              <a:cs typeface="+mn-cs"/>
            </a:endParaRPr>
          </a:p>
          <a:p>
            <a:r>
              <a:rPr lang="en-GB" dirty="0"/>
              <a:t>4:34</a:t>
            </a:r>
          </a:p>
          <a:p>
            <a:endParaRPr lang="en-GB" dirty="0"/>
          </a:p>
          <a:p>
            <a:r>
              <a:rPr lang="en-GB" sz="1200" b="0" i="0" u="none" strike="noStrike" kern="1200" dirty="0">
                <a:solidFill>
                  <a:schemeClr val="tx1"/>
                </a:solidFill>
                <a:effectLst/>
                <a:latin typeface="+mn-lt"/>
                <a:ea typeface="+mn-ea"/>
                <a:cs typeface="+mn-cs"/>
              </a:rPr>
              <a:t>Empowering – I love this word and how it can transform colleagues. </a:t>
            </a:r>
          </a:p>
          <a:p>
            <a:endParaRPr lang="en-GB" sz="1200" b="0" i="0" u="none" strike="noStrike" kern="1200" dirty="0">
              <a:solidFill>
                <a:schemeClr val="tx1"/>
              </a:solidFill>
              <a:effectLst/>
              <a:latin typeface="+mn-lt"/>
              <a:ea typeface="+mn-ea"/>
              <a:cs typeface="+mn-cs"/>
            </a:endParaRPr>
          </a:p>
          <a:p>
            <a:pPr algn="l"/>
            <a:endParaRPr lang="en-GB" b="0" i="0" dirty="0">
              <a:solidFill>
                <a:srgbClr val="000000"/>
              </a:solidFill>
              <a:effectLst/>
              <a:latin typeface="Georgia" panose="02040502050405020303" pitchFamily="18" charset="0"/>
            </a:endParaRP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3"/>
              </a:rPr>
              <a:t>TALENT</a:t>
            </a:r>
            <a:endParaRPr lang="en-GB" b="0" i="0" cap="all" dirty="0">
              <a:solidFill>
                <a:srgbClr val="000000"/>
              </a:solidFill>
              <a:effectLst/>
              <a:latin typeface="Encode Sans Semi Condensed"/>
            </a:endParaRP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4"/>
              </a:rPr>
              <a:t>ENGAGEMENT</a:t>
            </a:r>
            <a:endParaRPr lang="en-GB" b="0" i="0" cap="all" dirty="0">
              <a:solidFill>
                <a:srgbClr val="000000"/>
              </a:solidFill>
              <a:effectLst/>
              <a:latin typeface="Encode Sans Semi Condensed"/>
            </a:endParaRPr>
          </a:p>
          <a:p>
            <a:pPr algn="l"/>
            <a:r>
              <a:rPr lang="en-GB" b="1" i="0" dirty="0">
                <a:solidFill>
                  <a:srgbClr val="000000"/>
                </a:solidFill>
                <a:effectLst/>
                <a:latin typeface="Encode Sans Semi Condensed"/>
              </a:rPr>
              <a:t>Five Ways to Empower Employees for Higher Engagement</a:t>
            </a:r>
          </a:p>
          <a:p>
            <a:pPr algn="l"/>
            <a:r>
              <a:rPr lang="en-GB" b="0" i="0" dirty="0">
                <a:solidFill>
                  <a:srgbClr val="666666"/>
                </a:solidFill>
                <a:effectLst/>
                <a:latin typeface="Encode Sans Semi Condensed"/>
              </a:rPr>
              <a:t>Feb. 27, 2017</a:t>
            </a:r>
          </a:p>
          <a:p>
            <a:pPr algn="l"/>
            <a:r>
              <a:rPr lang="en-GB" b="0" i="0" dirty="0">
                <a:solidFill>
                  <a:srgbClr val="222222"/>
                </a:solidFill>
                <a:effectLst/>
                <a:latin typeface="Georgia" panose="02040502050405020303" pitchFamily="18" charset="0"/>
              </a:rPr>
              <a:t>Empowerment is the ability of an employee to be directly involved in and have influence over their work. The organizations that typically have the highest level of employee engagement are the very same organizations in which employees are empowered.</a:t>
            </a:r>
          </a:p>
          <a:p>
            <a:pPr algn="l"/>
            <a:r>
              <a:rPr lang="en-GB" b="0" i="0" u="none" strike="noStrike" dirty="0">
                <a:solidFill>
                  <a:srgbClr val="3867A6"/>
                </a:solidFill>
                <a:effectLst/>
                <a:latin typeface="Encode Sans Semi Condensed"/>
                <a:hlinkClick r:id="rId5"/>
              </a:rPr>
              <a:t>Shawn Casemore</a:t>
            </a:r>
            <a:endParaRPr lang="en-GB" b="0" i="0" dirty="0">
              <a:solidFill>
                <a:srgbClr val="000000"/>
              </a:solidFill>
              <a:effectLst/>
              <a:latin typeface="Encode Sans Semi Condensed"/>
            </a:endParaRPr>
          </a:p>
          <a:p>
            <a:pPr algn="l"/>
            <a:r>
              <a:rPr lang="en-GB" b="0" i="0" dirty="0">
                <a:solidFill>
                  <a:srgbClr val="000000"/>
                </a:solidFill>
                <a:effectLst/>
                <a:latin typeface="Georgia" panose="02040502050405020303" pitchFamily="18" charset="0"/>
              </a:rPr>
              <a:t>Regardless of which statistic you find, the fact remains that employee engagement throughout North America remains low. In my experience, the reason there has been little improvement in this area over the past decade is because we’ve yet to come to grips with the idea that we need to let go in order to help employees to grow.</a:t>
            </a:r>
          </a:p>
          <a:p>
            <a:pPr algn="l"/>
            <a:r>
              <a:rPr lang="en-GB" b="0" i="0" dirty="0">
                <a:solidFill>
                  <a:srgbClr val="000000"/>
                </a:solidFill>
                <a:effectLst/>
                <a:latin typeface="Georgia" panose="02040502050405020303" pitchFamily="18" charset="0"/>
              </a:rPr>
              <a:t>When I did the research for my first book, </a:t>
            </a:r>
            <a:r>
              <a:rPr lang="en-GB" b="0" i="1" u="none" strike="noStrike" dirty="0">
                <a:solidFill>
                  <a:srgbClr val="BA2031"/>
                </a:solidFill>
                <a:effectLst/>
                <a:latin typeface="Georgia" panose="02040502050405020303" pitchFamily="18" charset="0"/>
                <a:hlinkClick r:id="rId6"/>
              </a:rPr>
              <a:t>Operational Empowerment: Collaborate, Innovate and Engage to Beat the Competition</a:t>
            </a:r>
            <a:r>
              <a:rPr lang="en-GB" b="0" i="0" dirty="0">
                <a:solidFill>
                  <a:srgbClr val="000000"/>
                </a:solidFill>
                <a:effectLst/>
                <a:latin typeface="Georgia" panose="02040502050405020303" pitchFamily="18" charset="0"/>
              </a:rPr>
              <a:t>, it became clear to me that no degree of recognition or general improvements in a working environment can overcome engagement if the employee doesn’t feel empowered.</a:t>
            </a:r>
          </a:p>
          <a:p>
            <a:pPr algn="l"/>
            <a:r>
              <a:rPr lang="en-GB" b="0" i="0" dirty="0">
                <a:solidFill>
                  <a:srgbClr val="000000"/>
                </a:solidFill>
                <a:effectLst/>
                <a:latin typeface="Georgia" panose="02040502050405020303" pitchFamily="18" charset="0"/>
              </a:rPr>
              <a:t>Empowerment is the ability of an employee to be directly involved in and have influence over their work. This includes their ability to make decisions about when they work, how work gets done, and what their priorities are.</a:t>
            </a:r>
          </a:p>
          <a:p>
            <a:pPr algn="l"/>
            <a:r>
              <a:rPr lang="en-GB" b="0" i="0" dirty="0">
                <a:solidFill>
                  <a:srgbClr val="000000"/>
                </a:solidFill>
                <a:effectLst/>
                <a:latin typeface="Georgia" panose="02040502050405020303" pitchFamily="18" charset="0"/>
              </a:rPr>
              <a:t>If you’re a CEO, executive, or leader at some level; don’t panic. I’m not suggesting you need to turn over the reins to your team, at least not initially.</a:t>
            </a:r>
          </a:p>
          <a:p>
            <a:pPr algn="l"/>
            <a:r>
              <a:rPr lang="en-GB" b="0" i="0" dirty="0">
                <a:solidFill>
                  <a:srgbClr val="000000"/>
                </a:solidFill>
                <a:effectLst/>
                <a:latin typeface="Georgia" panose="02040502050405020303" pitchFamily="18" charset="0"/>
              </a:rPr>
              <a:t>What I found through my studies is that the organizations that typically have the highest level of employee engagement are the very same organizations in which employees are empowered. In fact, there is a direct correlation between the degree to which employees are self-managed and the level to which they are engaged.</a:t>
            </a:r>
          </a:p>
          <a:p>
            <a:pPr algn="l"/>
            <a:r>
              <a:rPr lang="en-GB" b="0" i="0" dirty="0">
                <a:solidFill>
                  <a:srgbClr val="000000"/>
                </a:solidFill>
                <a:effectLst/>
                <a:latin typeface="Georgia" panose="02040502050405020303" pitchFamily="18" charset="0"/>
              </a:rPr>
              <a:t>Obviously, as a leader you play a role in this, starting specifically with five areas you need to change, if in fact you are going to empower your team.</a:t>
            </a:r>
          </a:p>
          <a:p>
            <a:pPr algn="l"/>
            <a:r>
              <a:rPr lang="en-GB" b="0" i="0" dirty="0">
                <a:solidFill>
                  <a:srgbClr val="000000"/>
                </a:solidFill>
                <a:effectLst/>
                <a:latin typeface="Georgia" panose="02040502050405020303" pitchFamily="18" charset="0"/>
              </a:rPr>
              <a:t>1.</a:t>
            </a:r>
            <a:r>
              <a:rPr lang="en-GB" b="1" i="0" dirty="0">
                <a:solidFill>
                  <a:srgbClr val="000000"/>
                </a:solidFill>
                <a:effectLst/>
                <a:latin typeface="Georgia" panose="02040502050405020303" pitchFamily="18" charset="0"/>
              </a:rPr>
              <a:t> Open dialog.</a:t>
            </a:r>
            <a:r>
              <a:rPr lang="en-GB" b="0" i="0" dirty="0">
                <a:solidFill>
                  <a:srgbClr val="000000"/>
                </a:solidFill>
                <a:effectLst/>
                <a:latin typeface="Georgia" panose="02040502050405020303" pitchFamily="18" charset="0"/>
              </a:rPr>
              <a:t> I have found that leaders who have achieved the greatest results from empowerment are open about everything. There is literally nothing that is hidden or held back. Receive some negative feedback from an employee? Bring it up to the team and ask for their assistance. Have something you’ve been challenged on by your boss? Bring the challenge to the team for their input and ideas. This is more than simply having an, “open door policy.” It is, in fact, being 100% transparent.</a:t>
            </a:r>
          </a:p>
          <a:p>
            <a:pPr algn="l"/>
            <a:r>
              <a:rPr lang="en-GB" b="0" i="0" dirty="0">
                <a:solidFill>
                  <a:srgbClr val="000000"/>
                </a:solidFill>
                <a:effectLst/>
                <a:latin typeface="Georgia" panose="02040502050405020303" pitchFamily="18" charset="0"/>
              </a:rPr>
              <a:t>2. </a:t>
            </a:r>
            <a:r>
              <a:rPr lang="en-GB" b="1" i="0" dirty="0">
                <a:solidFill>
                  <a:srgbClr val="000000"/>
                </a:solidFill>
                <a:effectLst/>
                <a:latin typeface="Georgia" panose="02040502050405020303" pitchFamily="18" charset="0"/>
              </a:rPr>
              <a:t>Frequent face-to-fact meetings:</a:t>
            </a:r>
            <a:r>
              <a:rPr lang="en-GB" b="0" i="0" dirty="0">
                <a:solidFill>
                  <a:srgbClr val="000000"/>
                </a:solidFill>
                <a:effectLst/>
                <a:latin typeface="Georgia" panose="02040502050405020303" pitchFamily="18" charset="0"/>
              </a:rPr>
              <a:t> It was well over a decade ago that I took the idea of having a weekly meeting (in many cases a painstaking hour long discussion re-hashing issues that I had thought were resolved) and turned it on its head. With the help of a senior team member, we began having a daily “huddle,” standing room only, at a central point in the office. Taken from the idea of a daily, “tool-box talk,” or pre-job brief, we took fifteen minutes to discuss plans for the day, and then most importantly we went around the circle, providing everyone with a chance to bring up whatever was on their mind.</a:t>
            </a:r>
          </a:p>
          <a:p>
            <a:pPr algn="l"/>
            <a:r>
              <a:rPr lang="en-GB" b="0" i="0" dirty="0">
                <a:solidFill>
                  <a:srgbClr val="000000"/>
                </a:solidFill>
                <a:effectLst/>
                <a:latin typeface="Georgia" panose="02040502050405020303" pitchFamily="18" charset="0"/>
              </a:rPr>
              <a:t>3. </a:t>
            </a:r>
            <a:r>
              <a:rPr lang="en-GB" b="1" i="0" dirty="0">
                <a:solidFill>
                  <a:srgbClr val="000000"/>
                </a:solidFill>
                <a:effectLst/>
                <a:latin typeface="Georgia" panose="02040502050405020303" pitchFamily="18" charset="0"/>
              </a:rPr>
              <a:t>Visual Work: </a:t>
            </a:r>
            <a:r>
              <a:rPr lang="en-GB" b="0" i="0" dirty="0">
                <a:solidFill>
                  <a:srgbClr val="000000"/>
                </a:solidFill>
                <a:effectLst/>
                <a:latin typeface="Georgia" panose="02040502050405020303" pitchFamily="18" charset="0"/>
              </a:rPr>
              <a:t>This will date me, but I was first introduced to Lean back in the 90s at Ford Motor Co. One of the ideas that stuck with me the most was the idea of making work visual. By introducing simple visual tools such as white boards, and highlighting the projects or specific tasks people are working on, you can help the team become involved in capacity planning. Employees and their teams naturally begin to support each other in their work when they know what others around them are working on.</a:t>
            </a:r>
          </a:p>
          <a:p>
            <a:pPr algn="l"/>
            <a:r>
              <a:rPr lang="en-GB" b="0" i="0" dirty="0">
                <a:solidFill>
                  <a:srgbClr val="000000"/>
                </a:solidFill>
                <a:effectLst/>
                <a:latin typeface="Georgia" panose="02040502050405020303" pitchFamily="18" charset="0"/>
              </a:rPr>
              <a:t>4. </a:t>
            </a:r>
            <a:r>
              <a:rPr lang="en-GB" b="1" i="0" dirty="0">
                <a:solidFill>
                  <a:srgbClr val="000000"/>
                </a:solidFill>
                <a:effectLst/>
                <a:latin typeface="Georgia" panose="02040502050405020303" pitchFamily="18" charset="0"/>
              </a:rPr>
              <a:t>Collaborative Goals: </a:t>
            </a:r>
            <a:r>
              <a:rPr lang="en-GB" b="0" i="0" dirty="0">
                <a:solidFill>
                  <a:srgbClr val="000000"/>
                </a:solidFill>
                <a:effectLst/>
                <a:latin typeface="Georgia" panose="02040502050405020303" pitchFamily="18" charset="0"/>
              </a:rPr>
              <a:t>Several years ago I came across an organization that was developing what I like to call collaborative goals. The specific objectives of the CEO and executive teams were sent down throughout the organization for teams to review and identify their own specific goals that would in turn support achieving the goals of the organization. It was a top down and bottom up approach to developing goals that included open dialog, sharing of information, and ultimately a powerful method for setting a clear focus that everyone in every department could buy into.</a:t>
            </a:r>
          </a:p>
          <a:p>
            <a:pPr algn="l"/>
            <a:r>
              <a:rPr lang="en-GB" b="0" i="0" dirty="0">
                <a:solidFill>
                  <a:srgbClr val="000000"/>
                </a:solidFill>
                <a:effectLst/>
                <a:latin typeface="Georgia" panose="02040502050405020303" pitchFamily="18" charset="0"/>
              </a:rPr>
              <a:t>5. </a:t>
            </a:r>
            <a:r>
              <a:rPr lang="en-GB" b="1" i="0" dirty="0">
                <a:solidFill>
                  <a:srgbClr val="000000"/>
                </a:solidFill>
                <a:effectLst/>
                <a:latin typeface="Georgia" panose="02040502050405020303" pitchFamily="18" charset="0"/>
              </a:rPr>
              <a:t>More Questions than Answers:</a:t>
            </a:r>
            <a:r>
              <a:rPr lang="en-GB" b="0" i="0" dirty="0">
                <a:solidFill>
                  <a:srgbClr val="000000"/>
                </a:solidFill>
                <a:effectLst/>
                <a:latin typeface="Georgia" panose="02040502050405020303" pitchFamily="18" charset="0"/>
              </a:rPr>
              <a:t> I recall the first role I had where my name was on a door. Man, would my mom be proud! Interestingly, I learned during this time that the more I told people what to do, the less they listened. That’s when I learned the power of questions. For over a decade now, I’ve been teaching and coaching leaders on the power of asking questions. When you ask your people about their ideas, you engage them in identifying what to do. This is at the heart of empowerment. For those organizations and leaders who have successfully introduced empowerment, their leadership team leads with questions before ever considering what the answers might be.</a:t>
            </a:r>
          </a:p>
          <a:p>
            <a:pPr algn="l"/>
            <a:r>
              <a:rPr lang="en-GB" b="0" i="0" dirty="0">
                <a:solidFill>
                  <a:srgbClr val="000000"/>
                </a:solidFill>
                <a:effectLst/>
                <a:latin typeface="Georgia" panose="02040502050405020303" pitchFamily="18" charset="0"/>
              </a:rPr>
              <a:t>You’ll notice from this list that there are a combination of environmental factors, cultural factors and leadership </a:t>
            </a:r>
            <a:r>
              <a:rPr lang="en-GB" b="0" i="0" dirty="0" err="1">
                <a:solidFill>
                  <a:srgbClr val="000000"/>
                </a:solidFill>
                <a:effectLst/>
                <a:latin typeface="Georgia" panose="02040502050405020303" pitchFamily="18" charset="0"/>
              </a:rPr>
              <a:t>behaviors</a:t>
            </a:r>
            <a:r>
              <a:rPr lang="en-GB" b="0" i="0" dirty="0">
                <a:solidFill>
                  <a:srgbClr val="000000"/>
                </a:solidFill>
                <a:effectLst/>
                <a:latin typeface="Georgia" panose="02040502050405020303" pitchFamily="18" charset="0"/>
              </a:rPr>
              <a:t> that are necessary for empowerment. That’s on purpose. Empowerment itself can’t be achieved by focusing only on one aspect of the business, but instead is a way of operating a business.</a:t>
            </a:r>
          </a:p>
          <a:p>
            <a:pPr algn="l"/>
            <a:r>
              <a:rPr lang="en-GB" b="0" i="0" dirty="0">
                <a:solidFill>
                  <a:srgbClr val="000000"/>
                </a:solidFill>
                <a:effectLst/>
                <a:latin typeface="Georgia" panose="02040502050405020303" pitchFamily="18" charset="0"/>
              </a:rPr>
              <a:t>To say that empowerment alone is the only way to increase employee engagement would be a misnomer, but it is in fact the single greatest determinant as to the level and degree of employee engagement achieved.</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38</a:t>
            </a:fld>
            <a:endParaRPr lang="cs-CZ"/>
          </a:p>
        </p:txBody>
      </p:sp>
    </p:spTree>
    <p:extLst>
      <p:ext uri="{BB962C8B-B14F-4D97-AF65-F5344CB8AC3E}">
        <p14:creationId xmlns:p14="http://schemas.microsoft.com/office/powerpoint/2010/main" val="30206276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39</a:t>
            </a:fld>
            <a:endParaRPr lang="cs-CZ"/>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Gallup - Employee Engagement Hierarchy. Identifying the elements of employee engagement was no easy task. To determine what employees needed for growth, development and high performance, Gallup interviewed more than 1 million managers to find the best predictors of employee and team performance. </a:t>
            </a:r>
          </a:p>
        </p:txBody>
      </p:sp>
      <p:sp>
        <p:nvSpPr>
          <p:cNvPr id="4" name="Slide Number Placeholder 3"/>
          <p:cNvSpPr>
            <a:spLocks noGrp="1"/>
          </p:cNvSpPr>
          <p:nvPr>
            <p:ph type="sldNum" sz="quarter" idx="5"/>
          </p:nvPr>
        </p:nvSpPr>
        <p:spPr/>
        <p:txBody>
          <a:bodyPr/>
          <a:lstStyle/>
          <a:p>
            <a:fld id="{871B2431-D351-4C6E-A3CF-9DFAC0E3E050}" type="slidenum">
              <a:rPr lang="cs-CZ" smtClean="0"/>
              <a:t>40</a:t>
            </a:fld>
            <a:endParaRPr lang="cs-CZ"/>
          </a:p>
        </p:txBody>
      </p:sp>
    </p:spTree>
    <p:extLst>
      <p:ext uri="{BB962C8B-B14F-4D97-AF65-F5344CB8AC3E}">
        <p14:creationId xmlns:p14="http://schemas.microsoft.com/office/powerpoint/2010/main" val="5726304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41</a:t>
            </a:fld>
            <a:endParaRPr lang="cs-CZ"/>
          </a:p>
        </p:txBody>
      </p:sp>
    </p:spTree>
    <p:extLst>
      <p:ext uri="{BB962C8B-B14F-4D97-AF65-F5344CB8AC3E}">
        <p14:creationId xmlns:p14="http://schemas.microsoft.com/office/powerpoint/2010/main" val="2103217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Employee Engagement Overview</a:t>
            </a:r>
          </a:p>
          <a:p>
            <a:endParaRPr lang="en-GB" dirty="0"/>
          </a:p>
          <a:p>
            <a:r>
              <a:rPr lang="en-GB" dirty="0"/>
              <a:t>5:17</a:t>
            </a:r>
          </a:p>
        </p:txBody>
      </p:sp>
      <p:sp>
        <p:nvSpPr>
          <p:cNvPr id="4" name="Slide Number Placeholder 3"/>
          <p:cNvSpPr>
            <a:spLocks noGrp="1"/>
          </p:cNvSpPr>
          <p:nvPr>
            <p:ph type="sldNum" sz="quarter" idx="5"/>
          </p:nvPr>
        </p:nvSpPr>
        <p:spPr/>
        <p:txBody>
          <a:bodyPr/>
          <a:lstStyle/>
          <a:p>
            <a:fld id="{871B2431-D351-4C6E-A3CF-9DFAC0E3E050}" type="slidenum">
              <a:rPr lang="cs-CZ" smtClean="0"/>
              <a:t>42</a:t>
            </a:fld>
            <a:endParaRPr lang="cs-CZ"/>
          </a:p>
        </p:txBody>
      </p:sp>
    </p:spTree>
    <p:extLst>
      <p:ext uri="{BB962C8B-B14F-4D97-AF65-F5344CB8AC3E}">
        <p14:creationId xmlns:p14="http://schemas.microsoft.com/office/powerpoint/2010/main" val="26580222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43</a:t>
            </a:fld>
            <a:endParaRPr lang="cs-CZ"/>
          </a:p>
        </p:txBody>
      </p:sp>
    </p:spTree>
    <p:extLst>
      <p:ext uri="{BB962C8B-B14F-4D97-AF65-F5344CB8AC3E}">
        <p14:creationId xmlns:p14="http://schemas.microsoft.com/office/powerpoint/2010/main" val="26297490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44</a:t>
            </a:fld>
            <a:endParaRPr lang="en-GB"/>
          </a:p>
        </p:txBody>
      </p:sp>
    </p:spTree>
    <p:extLst>
      <p:ext uri="{BB962C8B-B14F-4D97-AF65-F5344CB8AC3E}">
        <p14:creationId xmlns:p14="http://schemas.microsoft.com/office/powerpoint/2010/main" val="21937115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45</a:t>
            </a:fld>
            <a:endParaRPr lang="en-GB"/>
          </a:p>
        </p:txBody>
      </p:sp>
    </p:spTree>
    <p:extLst>
      <p:ext uri="{BB962C8B-B14F-4D97-AF65-F5344CB8AC3E}">
        <p14:creationId xmlns:p14="http://schemas.microsoft.com/office/powerpoint/2010/main" val="3786705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46</a:t>
            </a:fld>
            <a:endParaRPr lang="cs-CZ"/>
          </a:p>
        </p:txBody>
      </p:sp>
    </p:spTree>
    <p:extLst>
      <p:ext uri="{BB962C8B-B14F-4D97-AF65-F5344CB8AC3E}">
        <p14:creationId xmlns:p14="http://schemas.microsoft.com/office/powerpoint/2010/main" val="25706955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2276441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48</a:t>
            </a:fld>
            <a:endParaRPr lang="cs-CZ"/>
          </a:p>
        </p:txBody>
      </p:sp>
    </p:spTree>
    <p:extLst>
      <p:ext uri="{BB962C8B-B14F-4D97-AF65-F5344CB8AC3E}">
        <p14:creationId xmlns:p14="http://schemas.microsoft.com/office/powerpoint/2010/main" val="3676284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68787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3790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64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946215" y="2205873"/>
            <a:ext cx="7820714" cy="562780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59484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10788979" y="2205872"/>
            <a:ext cx="6363092" cy="624997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81371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6761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34178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07049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9075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9952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1437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526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5850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2121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254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3815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54152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13082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067906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058032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1807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91047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564045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7448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747899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8970499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41620976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55179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9951064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407475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022976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9612863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8665510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19398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2286000" y="1683545"/>
            <a:ext cx="13716000" cy="3581400"/>
          </a:xfrm>
          <a:prstGeom prst="rect">
            <a:avLst/>
          </a:prstGeom>
        </p:spPr>
        <p:txBody>
          <a:bodyPr anchor="b"/>
          <a:lstStyle>
            <a:lvl1pPr algn="ctr">
              <a:defRPr sz="9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2286000" y="5403057"/>
            <a:ext cx="13716000" cy="2483643"/>
          </a:xfrm>
          <a:prstGeom prst="rect">
            <a:avLst/>
          </a:prstGeo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110045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22362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56185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23157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9190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615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90"/>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7"/>
            <a:ext cx="4114800" cy="547688"/>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7"/>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7"/>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4272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61085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9.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4.png"/><Relationship Id="rId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5.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theme" Target="../theme/theme18.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36.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38.xml"/><Relationship Id="rId1" Type="http://schemas.openxmlformats.org/officeDocument/2006/relationships/slideLayout" Target="../slideLayouts/slideLayout37.xml"/><Relationship Id="rId4" Type="http://schemas.openxmlformats.org/officeDocument/2006/relationships/image" Target="../media/image24.png"/></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25.png"/><Relationship Id="rId5" Type="http://schemas.openxmlformats.org/officeDocument/2006/relationships/theme" Target="../theme/theme21.xml"/><Relationship Id="rId4"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3241809087"/>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8E540C29-F910-6D43-9045-53D256484F6D}" type="datetimeFigureOut">
              <a:rPr lang="en-US" smtClean="0"/>
              <a:t>11/21/2022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475228335"/>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7860909"/>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78828778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Arial" panose="020B0604020202020204" pitchFamily="34" charset="0"/>
          <a:ea typeface="+mn-ea"/>
          <a:cs typeface="Arial" panose="020B0604020202020204" pitchFamily="34" charset="0"/>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170865857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88927579"/>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8575847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23281545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4"/>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80366278"/>
      </p:ext>
    </p:extLst>
  </p:cSld>
  <p:clrMap bg1="lt1" tx1="dk1" bg2="lt2" tx2="dk2" accent1="accent1" accent2="accent2" accent3="accent3" accent4="accent4" accent5="accent5" accent6="accent6" hlink="hlink" folHlink="folHlink"/>
  <p:sldLayoutIdLst>
    <p:sldLayoutId id="2147483678" r:id="rId1"/>
    <p:sldLayoutId id="2147483721"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6"/>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750102"/>
      </p:ext>
    </p:extLst>
  </p:cSld>
  <p:clrMap bg1="lt1" tx1="dk1" bg2="lt2" tx2="dk2" accent1="accent1" accent2="accent2" accent3="accent3" accent4="accent4" accent5="accent5" accent6="accent6" hlink="hlink" folHlink="folHlink"/>
  <p:sldLayoutIdLst>
    <p:sldLayoutId id="2147483680" r:id="rId1"/>
    <p:sldLayoutId id="2147483710" r:id="rId2"/>
    <p:sldLayoutId id="2147483718" r:id="rId3"/>
    <p:sldLayoutId id="2147483719" r:id="rId4"/>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480767" y="547688"/>
            <a:ext cx="1733589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480767" y="2738437"/>
            <a:ext cx="17335893"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13980416"/>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5"/>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479588" y="2074831"/>
            <a:ext cx="173370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479588" y="4265580"/>
            <a:ext cx="17337071" cy="554772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97356430"/>
      </p:ext>
    </p:extLst>
  </p:cSld>
  <p:clrMap bg1="lt1" tx1="dk1" bg2="lt2" tx2="dk2" accent1="accent1" accent2="accent2" accent3="accent3" accent4="accent4" accent5="accent5" accent6="accent6" hlink="hlink" folHlink="folHlink"/>
  <p:sldLayoutIdLst>
    <p:sldLayoutId id="2147483684" r:id="rId1"/>
    <p:sldLayoutId id="2147483711" r:id="rId2"/>
    <p:sldLayoutId id="2147483726" r:id="rId3"/>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14141"/>
            <a:ext cx="18288000" cy="10287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2492570"/>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5"/>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90955558"/>
      </p:ext>
    </p:extLst>
  </p:cSld>
  <p:clrMap bg1="lt1" tx1="dk1" bg2="lt2" tx2="dk2" accent1="accent1" accent2="accent2" accent3="accent3" accent4="accent4" accent5="accent5" accent6="accent6" hlink="hlink" folHlink="folHlink"/>
  <p:sldLayoutIdLst>
    <p:sldLayoutId id="2147483688" r:id="rId1"/>
    <p:sldLayoutId id="2147483712" r:id="rId2"/>
    <p:sldLayoutId id="2147483724" r:id="rId3"/>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0655650"/>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7210956"/>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339846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8956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15" r:id="rId9"/>
    <p:sldLayoutId id="2147483722" r:id="rId10"/>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26670525"/>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564559857"/>
      </p:ext>
    </p:extLst>
  </p:cSld>
  <p:clrMap bg1="lt1" tx1="dk1" bg2="lt2" tx2="dk2" accent1="accent1" accent2="accent2" accent3="accent3" accent4="accent4" accent5="accent5" accent6="accent6" hlink="hlink" folHlink="folHlink"/>
  <p:sldLayoutIdLst>
    <p:sldLayoutId id="2147483707" r:id="rId1"/>
    <p:sldLayoutId id="2147483713"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6"/>
          <a:stretch>
            <a:fillRect/>
          </a:stretch>
        </p:blipFill>
        <p:spPr>
          <a:xfrm>
            <a:off x="0" y="0"/>
            <a:ext cx="18288000" cy="10287000"/>
          </a:xfrm>
          <a:prstGeom prst="rect">
            <a:avLst/>
          </a:prstGeom>
        </p:spPr>
      </p:pic>
    </p:spTree>
    <p:extLst>
      <p:ext uri="{BB962C8B-B14F-4D97-AF65-F5344CB8AC3E}">
        <p14:creationId xmlns:p14="http://schemas.microsoft.com/office/powerpoint/2010/main" val="1652278609"/>
      </p:ext>
    </p:extLst>
  </p:cSld>
  <p:clrMap bg1="lt1" tx1="dk1" bg2="lt2" tx2="dk2" accent1="accent1" accent2="accent2" accent3="accent3" accent4="accent4" accent5="accent5" accent6="accent6" hlink="hlink" folHlink="folHlink"/>
  <p:sldLayoutIdLst>
    <p:sldLayoutId id="2147483709" r:id="rId1"/>
    <p:sldLayoutId id="2147483714" r:id="rId2"/>
    <p:sldLayoutId id="2147483723" r:id="rId3"/>
    <p:sldLayoutId id="2147483725" r:id="rId4"/>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4.xml"/><Relationship Id="rId1" Type="http://schemas.openxmlformats.org/officeDocument/2006/relationships/video" Target="https://www.youtube.com/embed/ITvnYco_J9s?feature=oembed" TargetMode="External"/><Relationship Id="rId4" Type="http://schemas.openxmlformats.org/officeDocument/2006/relationships/image" Target="../media/image3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2.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2.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3.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11.xml"/><Relationship Id="rId1" Type="http://schemas.openxmlformats.org/officeDocument/2006/relationships/video" Target="https://www.youtube.com/embed/uan2fHQ51zg?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0.xml"/><Relationship Id="rId1" Type="http://schemas.openxmlformats.org/officeDocument/2006/relationships/video" Target="https://www.youtube.com/embed/uFyzk_VJXmU?feature=oembed" TargetMode="External"/><Relationship Id="rId6" Type="http://schemas.openxmlformats.org/officeDocument/2006/relationships/hyperlink" Target="https://logos-download.com/6571-wyndham-logo-download.html" TargetMode="External"/><Relationship Id="rId5" Type="http://schemas.openxmlformats.org/officeDocument/2006/relationships/image" Target="../media/image46.png"/><Relationship Id="rId4" Type="http://schemas.openxmlformats.org/officeDocument/2006/relationships/image" Target="../media/image4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2.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hyperlink" Target="https://www.breakthroughcorporatetraining.com.au/becoming-productive-employe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50.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3.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0.xml"/></Relationships>
</file>

<file path=ppt/slides/_rels/slide2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0.xml"/></Relationships>
</file>

<file path=ppt/slides/_rels/slide2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0.xml"/></Relationships>
</file>

<file path=ppt/slides/_rels/slide2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0.xml"/></Relationships>
</file>

<file path=ppt/slides/_rels/slide2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40.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3.png"/><Relationship Id="rId4" Type="http://schemas.openxmlformats.org/officeDocument/2006/relationships/notesSlide" Target="../notesSlides/notesSlide1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0.png"/><Relationship Id="rId4" Type="http://schemas.openxmlformats.org/officeDocument/2006/relationships/notesSlide" Target="../notesSlides/notesSlide1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2.png"/><Relationship Id="rId4" Type="http://schemas.openxmlformats.org/officeDocument/2006/relationships/notesSlide" Target="../notesSlides/notesSlide19.xml"/></Relationships>
</file>

<file path=ppt/slides/_rels/slide3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0.xml"/><Relationship Id="rId1" Type="http://schemas.openxmlformats.org/officeDocument/2006/relationships/slideLayout" Target="../slideLayouts/slideLayout40.xml"/></Relationships>
</file>

<file path=ppt/slides/_rels/slide3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1.xml"/><Relationship Id="rId1" Type="http://schemas.openxmlformats.org/officeDocument/2006/relationships/slideLayout" Target="../slideLayouts/slideLayout40.xml"/><Relationship Id="rId4" Type="http://schemas.openxmlformats.org/officeDocument/2006/relationships/image" Target="../media/image63.png"/></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2.xml"/><Relationship Id="rId1" Type="http://schemas.openxmlformats.org/officeDocument/2006/relationships/slideLayout" Target="../slideLayouts/slideLayout41.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3.xml"/><Relationship Id="rId1" Type="http://schemas.openxmlformats.org/officeDocument/2006/relationships/slideLayout" Target="../slideLayouts/slideLayout40.xml"/></Relationships>
</file>

<file path=ppt/slides/_rels/slide3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4.xml"/><Relationship Id="rId1" Type="http://schemas.openxmlformats.org/officeDocument/2006/relationships/slideLayout" Target="../slideLayouts/slideLayout40.xml"/><Relationship Id="rId6" Type="http://schemas.openxmlformats.org/officeDocument/2006/relationships/hyperlink" Target="https://en.wikipedia.org/wiki/File:InterContinental_Hotels_Group.svg" TargetMode="External"/><Relationship Id="rId5" Type="http://schemas.openxmlformats.org/officeDocument/2006/relationships/image" Target="../media/image67.png"/><Relationship Id="rId4" Type="http://schemas.openxmlformats.org/officeDocument/2006/relationships/hyperlink" Target="https://www.ihgplc.com/en/-/media/ihg/files/responsible-business/2021-responsible-business-report/rbr-2022--how-we-support-our-corporate-and-hotel-colleagues-15-16.pdf?la=en&amp;hash=63247B2000EB59456E6A0C08DAEE285B"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70.gif"/><Relationship Id="rId3" Type="http://schemas.openxmlformats.org/officeDocument/2006/relationships/notesSlide" Target="../notesSlides/notesSlide25.xml"/><Relationship Id="rId7" Type="http://schemas.openxmlformats.org/officeDocument/2006/relationships/hyperlink" Target="https://creativecommons.org/licenses/by-sa/3.0/" TargetMode="External"/><Relationship Id="rId2" Type="http://schemas.openxmlformats.org/officeDocument/2006/relationships/slideLayout" Target="../slideLayouts/slideLayout17.xml"/><Relationship Id="rId1" Type="http://schemas.openxmlformats.org/officeDocument/2006/relationships/video" Target="https://www.youtube.com/embed/GSqx6xcONEs?feature=oembed" TargetMode="External"/><Relationship Id="rId6" Type="http://schemas.openxmlformats.org/officeDocument/2006/relationships/hyperlink" Target="https://commons.wikimedia.org/wiki/File:Fuse_Universal_logo.png" TargetMode="External"/><Relationship Id="rId5" Type="http://schemas.openxmlformats.org/officeDocument/2006/relationships/image" Target="../media/image69.png"/><Relationship Id="rId4" Type="http://schemas.openxmlformats.org/officeDocument/2006/relationships/image" Target="../media/image68.jpeg"/><Relationship Id="rId9" Type="http://schemas.openxmlformats.org/officeDocument/2006/relationships/hyperlink" Target="http://globalaccessibilitynews.com/2013/12/02/scandic-launches-interactive-web-training-on-disabilities/" TargetMode="Externa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7.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72.png"/><Relationship Id="rId4" Type="http://schemas.openxmlformats.org/officeDocument/2006/relationships/image" Target="../media/image71.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38.xml"/><Relationship Id="rId1" Type="http://schemas.openxmlformats.org/officeDocument/2006/relationships/video" Target="https://www.youtube.com/embed/g9HjuA1JF18?feature=oembed" TargetMode="External"/><Relationship Id="rId4" Type="http://schemas.openxmlformats.org/officeDocument/2006/relationships/image" Target="../media/image73.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7.xml"/><Relationship Id="rId1" Type="http://schemas.openxmlformats.org/officeDocument/2006/relationships/video" Target="https://www.youtube.com/embed/PYJ22-YYNW8?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75.png"/><Relationship Id="rId4" Type="http://schemas.openxmlformats.org/officeDocument/2006/relationships/image" Target="../media/image74.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38.xml"/><Relationship Id="rId1" Type="http://schemas.openxmlformats.org/officeDocument/2006/relationships/video" Target="https://www.youtube.com/embed/wHgVBV1gC48?feature=oembed" TargetMode="External"/><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jpe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79.png"/><Relationship Id="rId4" Type="http://schemas.openxmlformats.org/officeDocument/2006/relationships/notesSlide" Target="../notesSlides/notesSlide30.xml"/></Relationships>
</file>

<file path=ppt/slides/_rels/slide4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1.xml"/><Relationship Id="rId1" Type="http://schemas.openxmlformats.org/officeDocument/2006/relationships/slideLayout" Target="../slideLayouts/slideLayout10.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hyperlink" Target="http://insights.nursekillam.com/bsn4416/deadlines/"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2.xml"/><Relationship Id="rId1" Type="http://schemas.openxmlformats.org/officeDocument/2006/relationships/slideLayout" Target="../slideLayouts/slideLayout25.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hyperlink" Target="http://insights.nursekillam.com/bsn4416/deadlines/" TargetMode="Externa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7.xml"/><Relationship Id="rId1" Type="http://schemas.openxmlformats.org/officeDocument/2006/relationships/video" Target="https://www.youtube.com/embed/eV5oXesaJ9M?feature=oembed" TargetMode="External"/><Relationship Id="rId5" Type="http://schemas.openxmlformats.org/officeDocument/2006/relationships/image" Target="../media/image86.png"/><Relationship Id="rId4" Type="http://schemas.openxmlformats.org/officeDocument/2006/relationships/image" Target="../media/image85.jpeg"/></Relationships>
</file>

<file path=ppt/slides/_rels/slide47.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4.xml"/><Relationship Id="rId1" Type="http://schemas.openxmlformats.org/officeDocument/2006/relationships/slideLayout" Target="../slideLayouts/slideLayout35.xml"/><Relationship Id="rId4" Type="http://schemas.openxmlformats.org/officeDocument/2006/relationships/image" Target="../media/image87.png"/></Relationships>
</file>

<file path=ppt/slides/_rels/slide48.xml.rels><?xml version="1.0" encoding="UTF-8" standalone="yes"?>
<Relationships xmlns="http://schemas.openxmlformats.org/package/2006/relationships"><Relationship Id="rId3" Type="http://schemas.openxmlformats.org/officeDocument/2006/relationships/hyperlink" Target="https://www.iofficecorp.com/blog/employees-engagement-sinking-boat" TargetMode="External"/><Relationship Id="rId2" Type="http://schemas.openxmlformats.org/officeDocument/2006/relationships/notesSlide" Target="../notesSlides/notesSlide35.xml"/><Relationship Id="rId1" Type="http://schemas.openxmlformats.org/officeDocument/2006/relationships/slideLayout" Target="../slideLayouts/slideLayout34.xml"/><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4A37A6F0-85C1-421B-B182-D506324FEDDB}"/>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8287980" cy="10286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p:cNvSpPr txBox="1"/>
          <p:nvPr/>
        </p:nvSpPr>
        <p:spPr>
          <a:xfrm>
            <a:off x="1447800" y="1447800"/>
            <a:ext cx="15697200" cy="6515100"/>
          </a:xfrm>
          <a:prstGeom prst="rect">
            <a:avLst/>
          </a:prstGeom>
        </p:spPr>
        <p:txBody>
          <a:bodyPr vert="horz" lIns="91440" tIns="45720" rIns="91440" bIns="45720" rtlCol="0" anchor="b">
            <a:normAutofit fontScale="85000" lnSpcReduction="20000"/>
          </a:bodyPr>
          <a:lstStyle/>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OPERATING HOTEL FACILITIES</a:t>
            </a: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BMIH4006</a:t>
            </a:r>
          </a:p>
          <a:p>
            <a:pPr>
              <a:lnSpc>
                <a:spcPct val="90000"/>
              </a:lnSpc>
              <a:spcBef>
                <a:spcPct val="0"/>
              </a:spcBef>
              <a:spcAft>
                <a:spcPts val="600"/>
              </a:spcAft>
            </a:pPr>
            <a:endParaRPr lang="en-US" sz="6300" dirty="0">
              <a:ln w="22225">
                <a:solidFill>
                  <a:schemeClr val="tx1"/>
                </a:solidFill>
                <a:miter lim="800000"/>
              </a:ln>
              <a:noFill/>
              <a:latin typeface="+mj-lt"/>
              <a:ea typeface="+mj-ea"/>
              <a:cs typeface="+mj-cs"/>
            </a:endParaRP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WEEK 8:</a:t>
            </a: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EMPLOYEE ENGAGEMENT</a:t>
            </a:r>
          </a:p>
          <a:p>
            <a:pPr>
              <a:lnSpc>
                <a:spcPct val="90000"/>
              </a:lnSpc>
              <a:spcBef>
                <a:spcPct val="0"/>
              </a:spcBef>
              <a:spcAft>
                <a:spcPts val="600"/>
              </a:spcAft>
            </a:pPr>
            <a:endParaRPr lang="en-US" sz="6300" dirty="0">
              <a:ln w="22225">
                <a:solidFill>
                  <a:schemeClr val="tx1"/>
                </a:solidFill>
                <a:miter lim="800000"/>
              </a:ln>
              <a:noFill/>
              <a:latin typeface="+mj-lt"/>
              <a:ea typeface="+mj-ea"/>
              <a:cs typeface="+mj-cs"/>
            </a:endParaRPr>
          </a:p>
          <a:p>
            <a:r>
              <a:rPr lang="en-GB" sz="6300" dirty="0">
                <a:latin typeface="Freestyle Script" panose="030804020302050B0404" pitchFamily="66" charset="77"/>
              </a:rPr>
              <a:t>Laurence Blake </a:t>
            </a:r>
          </a:p>
          <a:p>
            <a:r>
              <a:rPr lang="en-GB" sz="6300" dirty="0" err="1">
                <a:latin typeface="Freestyle Script" panose="030804020302050B0404" pitchFamily="66" charset="77"/>
              </a:rPr>
              <a:t>Msc</a:t>
            </a:r>
            <a:r>
              <a:rPr lang="en-GB" sz="6300" dirty="0">
                <a:latin typeface="Freestyle Script" panose="030804020302050B0404" pitchFamily="66" charset="77"/>
              </a:rPr>
              <a:t>, BA(Hons)</a:t>
            </a:r>
          </a:p>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2949563" y="2142372"/>
            <a:ext cx="7259742" cy="843693"/>
          </a:xfrm>
          <a:prstGeom prst="rect">
            <a:avLst/>
          </a:prstGeom>
        </p:spPr>
        <p:txBody>
          <a:bodyPr lIns="0" tIns="0" rIns="0" bIns="0" rtlCol="0" anchor="t">
            <a:spAutoFit/>
          </a:bodyPr>
          <a:lstStyle/>
          <a:p>
            <a:pPr algn="r">
              <a:lnSpc>
                <a:spcPts val="6400"/>
              </a:lnSpc>
            </a:pPr>
            <a:endParaRPr lang="en-US" sz="6400" dirty="0">
              <a:solidFill>
                <a:srgbClr val="000000"/>
              </a:solidFill>
              <a:latin typeface="Archivo Black"/>
            </a:endParaRPr>
          </a:p>
        </p:txBody>
      </p:sp>
      <p:sp>
        <p:nvSpPr>
          <p:cNvPr id="10" name="Title 9">
            <a:extLst>
              <a:ext uri="{FF2B5EF4-FFF2-40B4-BE49-F238E27FC236}">
                <a16:creationId xmlns:a16="http://schemas.microsoft.com/office/drawing/2014/main" id="{C21711E4-24F3-4B2B-A393-789DC45B6926}"/>
              </a:ext>
            </a:extLst>
          </p:cNvPr>
          <p:cNvSpPr>
            <a:spLocks noGrp="1"/>
          </p:cNvSpPr>
          <p:nvPr>
            <p:ph type="title"/>
          </p:nvPr>
        </p:nvSpPr>
        <p:spPr>
          <a:xfrm>
            <a:off x="1371600" y="560258"/>
            <a:ext cx="17222771" cy="1988345"/>
          </a:xfrm>
        </p:spPr>
        <p:txBody>
          <a:bodyPr>
            <a:normAutofit/>
          </a:bodyPr>
          <a:lstStyle/>
          <a:p>
            <a:r>
              <a:rPr lang="en-GB" sz="8000" b="1" dirty="0"/>
              <a:t>Agenda</a:t>
            </a:r>
          </a:p>
        </p:txBody>
      </p:sp>
      <p:sp>
        <p:nvSpPr>
          <p:cNvPr id="11" name="Content Placeholder 10">
            <a:extLst>
              <a:ext uri="{FF2B5EF4-FFF2-40B4-BE49-F238E27FC236}">
                <a16:creationId xmlns:a16="http://schemas.microsoft.com/office/drawing/2014/main" id="{20E361E0-B0BA-4721-B904-E63491434936}"/>
              </a:ext>
            </a:extLst>
          </p:cNvPr>
          <p:cNvSpPr>
            <a:spLocks noGrp="1"/>
          </p:cNvSpPr>
          <p:nvPr>
            <p:ph idx="1"/>
          </p:nvPr>
        </p:nvSpPr>
        <p:spPr>
          <a:xfrm>
            <a:off x="1065229" y="2461549"/>
            <a:ext cx="17222771" cy="5363901"/>
          </a:xfrm>
        </p:spPr>
        <p:txBody>
          <a:bodyPr>
            <a:normAutofit/>
          </a:bodyPr>
          <a:lstStyle/>
          <a:p>
            <a:r>
              <a:rPr lang="en-GB" dirty="0"/>
              <a:t>Outcomes of the session</a:t>
            </a:r>
          </a:p>
          <a:p>
            <a:r>
              <a:rPr lang="en-GB" dirty="0"/>
              <a:t>Module Learning outcomes</a:t>
            </a:r>
          </a:p>
          <a:p>
            <a:r>
              <a:rPr lang="en-GB" dirty="0"/>
              <a:t>Employee engagement</a:t>
            </a:r>
          </a:p>
          <a:p>
            <a:r>
              <a:rPr lang="en-GB" dirty="0"/>
              <a:t>Statistics</a:t>
            </a:r>
          </a:p>
          <a:p>
            <a:r>
              <a:rPr lang="en-GB" dirty="0"/>
              <a:t>Engagement models</a:t>
            </a:r>
          </a:p>
          <a:p>
            <a:r>
              <a:rPr lang="en-GB" dirty="0"/>
              <a:t>Assignment 3 </a:t>
            </a:r>
          </a:p>
          <a:p>
            <a:r>
              <a:rPr lang="en-GB" dirty="0"/>
              <a:t>References</a:t>
            </a:r>
          </a:p>
        </p:txBody>
      </p:sp>
      <p:pic>
        <p:nvPicPr>
          <p:cNvPr id="4" name="Video 3" title="Two People Climbing A Mountain">
            <a:hlinkClick r:id="" action="ppaction://media"/>
            <a:extLst>
              <a:ext uri="{FF2B5EF4-FFF2-40B4-BE49-F238E27FC236}">
                <a16:creationId xmlns:a16="http://schemas.microsoft.com/office/drawing/2014/main" id="{E7CDD38B-043F-FD58-852F-5D877A46A4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24971" y="2500704"/>
            <a:ext cx="9573168" cy="5384908"/>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3047648" y="365381"/>
            <a:ext cx="9725372" cy="1348766"/>
          </a:xfrm>
        </p:spPr>
        <p:txBody>
          <a:bodyPr anchor="b">
            <a:normAutofit/>
          </a:bodyPr>
          <a:lstStyle/>
          <a:p>
            <a:r>
              <a:rPr lang="en-GB" sz="72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71600" y="2398616"/>
            <a:ext cx="8325909" cy="4683323"/>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11465532" y="2398616"/>
            <a:ext cx="5450867" cy="5488084"/>
          </a:xfrm>
        </p:spPr>
        <p:txBody>
          <a:bodyPr anchor="t">
            <a:normAutofit/>
          </a:bodyPr>
          <a:lstStyle/>
          <a:p>
            <a:pPr>
              <a:buFontTx/>
              <a:buChar char="-"/>
            </a:pPr>
            <a:r>
              <a:rPr lang="en-GB" sz="4800" dirty="0"/>
              <a:t>Describe employee engagement</a:t>
            </a:r>
          </a:p>
          <a:p>
            <a:pPr>
              <a:buFontTx/>
              <a:buChar char="-"/>
            </a:pPr>
            <a:r>
              <a:rPr lang="en-GB" sz="4800" dirty="0"/>
              <a:t>Highlight employee engagement examples, data and statistics </a:t>
            </a:r>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p:cNvPicPr>
            <a:picLocks noChangeAspect="1"/>
          </p:cNvPicPr>
          <p:nvPr/>
        </p:nvPicPr>
        <p:blipFill>
          <a:blip r:embed="rId2"/>
          <a:srcRect/>
          <a:stretch>
            <a:fillRect/>
          </a:stretch>
        </p:blipFill>
        <p:spPr>
          <a:xfrm>
            <a:off x="4876800" y="1926173"/>
            <a:ext cx="13060146" cy="7805686"/>
          </a:xfrm>
          <a:prstGeom prst="rect">
            <a:avLst/>
          </a:prstGeom>
        </p:spPr>
      </p:pic>
      <p:pic>
        <p:nvPicPr>
          <p:cNvPr id="7" name="Picture 7"/>
          <p:cNvPicPr>
            <a:picLocks noChangeAspect="1"/>
          </p:cNvPicPr>
          <p:nvPr/>
        </p:nvPicPr>
        <p:blipFill>
          <a:blip r:embed="rId3"/>
          <a:srcRect/>
          <a:stretch>
            <a:fillRect/>
          </a:stretch>
        </p:blipFill>
        <p:spPr>
          <a:xfrm>
            <a:off x="347180" y="393301"/>
            <a:ext cx="2612374" cy="867869"/>
          </a:xfrm>
          <a:prstGeom prst="rect">
            <a:avLst/>
          </a:prstGeom>
        </p:spPr>
      </p:pic>
      <p:sp>
        <p:nvSpPr>
          <p:cNvPr id="8" name="TextBox 8"/>
          <p:cNvSpPr txBox="1"/>
          <p:nvPr/>
        </p:nvSpPr>
        <p:spPr>
          <a:xfrm>
            <a:off x="1775133" y="680014"/>
            <a:ext cx="16161813" cy="786626"/>
          </a:xfrm>
          <a:prstGeom prst="rect">
            <a:avLst/>
          </a:prstGeom>
        </p:spPr>
        <p:txBody>
          <a:bodyPr lIns="0" tIns="0" rIns="0" bIns="0" rtlCol="0" anchor="t">
            <a:spAutoFit/>
          </a:bodyPr>
          <a:lstStyle/>
          <a:p>
            <a:pPr algn="r">
              <a:lnSpc>
                <a:spcPts val="6400"/>
              </a:lnSpc>
            </a:pPr>
            <a:r>
              <a:rPr lang="en-US" sz="4800" dirty="0">
                <a:solidFill>
                  <a:srgbClr val="000000"/>
                </a:solidFill>
                <a:latin typeface="Archivo Black Bold"/>
              </a:rPr>
              <a:t>MODULE LEARNING OUTCOMES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3"/>
          <p:cNvGrpSpPr/>
          <p:nvPr/>
        </p:nvGrpSpPr>
        <p:grpSpPr>
          <a:xfrm>
            <a:off x="457200" y="604636"/>
            <a:ext cx="17327987" cy="7731195"/>
            <a:chOff x="-5681272" y="338535"/>
            <a:chExt cx="23103983" cy="10506078"/>
          </a:xfrm>
        </p:grpSpPr>
        <p:grpSp>
          <p:nvGrpSpPr>
            <p:cNvPr id="14" name="Group 14"/>
            <p:cNvGrpSpPr/>
            <p:nvPr/>
          </p:nvGrpSpPr>
          <p:grpSpPr>
            <a:xfrm>
              <a:off x="-5681271" y="3153029"/>
              <a:ext cx="17376767" cy="3961647"/>
              <a:chOff x="-1515892" y="-75222"/>
              <a:chExt cx="4606383" cy="1050187"/>
            </a:xfrm>
          </p:grpSpPr>
          <p:sp>
            <p:nvSpPr>
              <p:cNvPr id="15" name="Freeform 15"/>
              <p:cNvSpPr/>
              <p:nvPr/>
            </p:nvSpPr>
            <p:spPr>
              <a:xfrm>
                <a:off x="-1515892" y="-75222"/>
                <a:ext cx="4606383" cy="10501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16" name="TextBox 16"/>
            <p:cNvSpPr txBox="1"/>
            <p:nvPr/>
          </p:nvSpPr>
          <p:spPr>
            <a:xfrm>
              <a:off x="-5681272" y="338535"/>
              <a:ext cx="15094886" cy="2548890"/>
            </a:xfrm>
            <a:prstGeom prst="rect">
              <a:avLst/>
            </a:prstGeom>
          </p:spPr>
          <p:txBody>
            <a:bodyPr lIns="0" tIns="0" rIns="0" bIns="0" rtlCol="0" anchor="t">
              <a:spAutoFit/>
            </a:bodyPr>
            <a:lstStyle/>
            <a:p>
              <a:pPr>
                <a:lnSpc>
                  <a:spcPts val="7200"/>
                </a:lnSpc>
              </a:pPr>
              <a:r>
                <a:rPr lang="en-US" sz="7200" dirty="0">
                  <a:solidFill>
                    <a:srgbClr val="000000"/>
                  </a:solidFill>
                  <a:latin typeface="Archivo Black"/>
                </a:rPr>
                <a:t>WHAT IS EMPLOYEE ENGAGEMENT?</a:t>
              </a:r>
            </a:p>
          </p:txBody>
        </p:sp>
        <p:sp>
          <p:nvSpPr>
            <p:cNvPr id="17" name="TextBox 17"/>
            <p:cNvSpPr txBox="1"/>
            <p:nvPr/>
          </p:nvSpPr>
          <p:spPr>
            <a:xfrm>
              <a:off x="-5087116" y="3287192"/>
              <a:ext cx="16188455" cy="3764194"/>
            </a:xfrm>
            <a:prstGeom prst="rect">
              <a:avLst/>
            </a:prstGeom>
          </p:spPr>
          <p:txBody>
            <a:bodyPr lIns="0" tIns="0" rIns="0" bIns="0" rtlCol="0" anchor="t">
              <a:spAutoFit/>
            </a:bodyPr>
            <a:lstStyle/>
            <a:p>
              <a:pPr algn="just"/>
              <a:r>
                <a:rPr lang="en-US" sz="6000" dirty="0">
                  <a:solidFill>
                    <a:srgbClr val="000000"/>
                  </a:solidFill>
                  <a:latin typeface="Freestyle Script" panose="030804020302050B0404" pitchFamily="66" charset="77"/>
                  <a:cs typeface="Futura Medium" panose="020B0602020204020303" pitchFamily="34" charset="-79"/>
                </a:rPr>
                <a:t>Employee engagement is the level of mental and emotional commitment an employee has towards their job, the organisation and its goals.</a:t>
              </a:r>
            </a:p>
          </p:txBody>
        </p:sp>
        <p:sp>
          <p:nvSpPr>
            <p:cNvPr id="18" name="TextBox 18"/>
            <p:cNvSpPr txBox="1"/>
            <p:nvPr/>
          </p:nvSpPr>
          <p:spPr>
            <a:xfrm>
              <a:off x="1404515" y="7640333"/>
              <a:ext cx="16018196" cy="3204280"/>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An engaged employee is driven to help their organisation succeed by directing their best efforts towards their work. They believe in the organisation, and they will work to make sure that the organisation succeeds.</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Employee Engagement?">
            <a:hlinkClick r:id="" action="ppaction://media"/>
            <a:extLst>
              <a:ext uri="{FF2B5EF4-FFF2-40B4-BE49-F238E27FC236}">
                <a16:creationId xmlns:a16="http://schemas.microsoft.com/office/drawing/2014/main" id="{433FA620-8921-0D40-BEAE-781D9FE6027D}"/>
              </a:ext>
            </a:extLst>
          </p:cNvPr>
          <p:cNvPicPr>
            <a:picLocks noRot="1" noChangeAspect="1"/>
          </p:cNvPicPr>
          <p:nvPr>
            <a:videoFile r:link="rId1"/>
          </p:nvPr>
        </p:nvPicPr>
        <p:blipFill>
          <a:blip r:embed="rId4"/>
          <a:stretch>
            <a:fillRect/>
          </a:stretch>
        </p:blipFill>
        <p:spPr>
          <a:xfrm>
            <a:off x="381000" y="192404"/>
            <a:ext cx="17526000" cy="9902191"/>
          </a:xfrm>
          <a:prstGeom prst="rect">
            <a:avLst/>
          </a:prstGeom>
        </p:spPr>
      </p:pic>
    </p:spTree>
    <p:extLst>
      <p:ext uri="{BB962C8B-B14F-4D97-AF65-F5344CB8AC3E}">
        <p14:creationId xmlns:p14="http://schemas.microsoft.com/office/powerpoint/2010/main" val="370943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3429002" y="537164"/>
            <a:ext cx="12141924" cy="1635807"/>
          </a:xfrm>
        </p:spPr>
        <p:txBody>
          <a:bodyPr vert="horz" lIns="102870" tIns="51435" rIns="102870" bIns="51435" rtlCol="0" anchor="ctr">
            <a:noAutofit/>
          </a:bodyPr>
          <a:lstStyle/>
          <a:p>
            <a:pPr algn="ctr">
              <a:lnSpc>
                <a:spcPct val="90000"/>
              </a:lnSpc>
            </a:pPr>
            <a:r>
              <a:rPr lang="en-US" sz="81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12001500" y="2260658"/>
            <a:ext cx="5676900" cy="5153243"/>
          </a:xfrm>
        </p:spPr>
        <p:txBody>
          <a:bodyPr vert="horz" lIns="102870" tIns="51435" rIns="102870" bIns="51435" rtlCol="0" anchor="ctr">
            <a:normAutofit/>
          </a:bodyPr>
          <a:lstStyle/>
          <a:p>
            <a:r>
              <a:rPr lang="en-US" sz="5400" dirty="0"/>
              <a:t>Who do they think is more important?</a:t>
            </a:r>
          </a:p>
          <a:p>
            <a:r>
              <a:rPr lang="en-US" sz="5400" dirty="0"/>
              <a:t>Employee or Guest? </a:t>
            </a:r>
            <a:endParaRPr lang="en-GB" sz="1150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2172970"/>
            <a:ext cx="9715500" cy="546497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639813" cy="10287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AA8579DD-CB13-44B6-8882-A3D708BBD759}"/>
              </a:ext>
            </a:extLst>
          </p:cNvPr>
          <p:cNvSpPr>
            <a:spLocks noGrp="1"/>
          </p:cNvSpPr>
          <p:nvPr>
            <p:ph type="title"/>
          </p:nvPr>
        </p:nvSpPr>
        <p:spPr>
          <a:xfrm>
            <a:off x="787111" y="930588"/>
            <a:ext cx="5712402" cy="8257032"/>
          </a:xfrm>
        </p:spPr>
        <p:txBody>
          <a:bodyPr vert="horz" lIns="91440" tIns="45720" rIns="91440" bIns="45720" rtlCol="0" anchor="ctr">
            <a:normAutofit/>
          </a:bodyPr>
          <a:lstStyle/>
          <a:p>
            <a:pPr defTabSz="914400"/>
            <a:r>
              <a:rPr lang="en-US" sz="8300" kern="1200">
                <a:solidFill>
                  <a:schemeClr val="bg1"/>
                </a:solidFill>
                <a:latin typeface="+mj-lt"/>
                <a:ea typeface="+mj-ea"/>
                <a:cs typeface="+mj-cs"/>
              </a:rPr>
              <a:t>5 Reasons why your employees are more important than your guests</a:t>
            </a:r>
          </a:p>
        </p:txBody>
      </p:sp>
      <p:graphicFrame>
        <p:nvGraphicFramePr>
          <p:cNvPr id="6" name="Content Placeholder 3">
            <a:extLst>
              <a:ext uri="{FF2B5EF4-FFF2-40B4-BE49-F238E27FC236}">
                <a16:creationId xmlns:a16="http://schemas.microsoft.com/office/drawing/2014/main" id="{19F40DAA-C9B8-9DA6-0FCA-0BAD913EC54B}"/>
              </a:ext>
            </a:extLst>
          </p:cNvPr>
          <p:cNvGraphicFramePr>
            <a:graphicFrameLocks noGrp="1"/>
          </p:cNvGraphicFramePr>
          <p:nvPr>
            <p:ph idx="1"/>
            <p:extLst>
              <p:ext uri="{D42A27DB-BD31-4B8C-83A1-F6EECF244321}">
                <p14:modId xmlns:p14="http://schemas.microsoft.com/office/powerpoint/2010/main" val="436029647"/>
              </p:ext>
            </p:extLst>
          </p:nvPr>
        </p:nvGraphicFramePr>
        <p:xfrm>
          <a:off x="8426924" y="190500"/>
          <a:ext cx="9395460" cy="825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448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96012C-3CED-4143-98DB-AD4DEA6C6955}"/>
              </a:ext>
            </a:extLst>
          </p:cNvPr>
          <p:cNvSpPr>
            <a:spLocks noGrp="1"/>
          </p:cNvSpPr>
          <p:nvPr>
            <p:ph idx="1"/>
          </p:nvPr>
        </p:nvSpPr>
        <p:spPr/>
        <p:txBody>
          <a:bodyPr/>
          <a:lstStyle/>
          <a:p>
            <a:pPr algn="ctr"/>
            <a:r>
              <a:rPr lang="en-GB" b="1" dirty="0"/>
              <a:t>Satisfied Employee</a:t>
            </a:r>
          </a:p>
          <a:p>
            <a:pPr marL="571500" indent="-571500">
              <a:buFont typeface="Arial" panose="020B0604020202020204" pitchFamily="34" charset="0"/>
              <a:buChar char="•"/>
            </a:pPr>
            <a:r>
              <a:rPr lang="en-GB" dirty="0"/>
              <a:t>Content</a:t>
            </a:r>
          </a:p>
          <a:p>
            <a:pPr marL="571500" indent="-571500">
              <a:buFont typeface="Arial" panose="020B0604020202020204" pitchFamily="34" charset="0"/>
              <a:buChar char="•"/>
            </a:pPr>
            <a:r>
              <a:rPr lang="en-GB" dirty="0"/>
              <a:t>Stagnant</a:t>
            </a:r>
          </a:p>
          <a:p>
            <a:pPr marL="571500" indent="-571500">
              <a:buFont typeface="Arial" panose="020B0604020202020204" pitchFamily="34" charset="0"/>
              <a:buChar char="•"/>
            </a:pPr>
            <a:r>
              <a:rPr lang="en-GB" dirty="0"/>
              <a:t>Complacent</a:t>
            </a:r>
          </a:p>
          <a:p>
            <a:pPr marL="571500" indent="-571500">
              <a:buFont typeface="Arial" panose="020B0604020202020204" pitchFamily="34" charset="0"/>
              <a:buChar char="•"/>
            </a:pPr>
            <a:r>
              <a:rPr lang="en-GB" dirty="0"/>
              <a:t>Unproductive</a:t>
            </a:r>
          </a:p>
          <a:p>
            <a:pPr marL="571500" indent="-571500">
              <a:buFont typeface="Arial" panose="020B0604020202020204" pitchFamily="34" charset="0"/>
              <a:buChar char="•"/>
            </a:pPr>
            <a:r>
              <a:rPr lang="en-GB" dirty="0"/>
              <a:t>Secure</a:t>
            </a:r>
          </a:p>
          <a:p>
            <a:pPr marL="571500" indent="-571500">
              <a:buFont typeface="Arial" panose="020B0604020202020204" pitchFamily="34" charset="0"/>
              <a:buChar char="•"/>
            </a:pPr>
            <a:r>
              <a:rPr lang="en-GB" dirty="0"/>
              <a:t>Mediocre work</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b="1" dirty="0"/>
          </a:p>
        </p:txBody>
      </p:sp>
      <p:sp>
        <p:nvSpPr>
          <p:cNvPr id="3" name="Content Placeholder 2">
            <a:extLst>
              <a:ext uri="{FF2B5EF4-FFF2-40B4-BE49-F238E27FC236}">
                <a16:creationId xmlns:a16="http://schemas.microsoft.com/office/drawing/2014/main" id="{FAA11B30-8077-4317-AD50-04C664F46488}"/>
              </a:ext>
            </a:extLst>
          </p:cNvPr>
          <p:cNvSpPr>
            <a:spLocks noGrp="1"/>
          </p:cNvSpPr>
          <p:nvPr>
            <p:ph idx="10"/>
          </p:nvPr>
        </p:nvSpPr>
        <p:spPr/>
        <p:txBody>
          <a:bodyPr/>
          <a:lstStyle/>
          <a:p>
            <a:pPr algn="ctr"/>
            <a:r>
              <a:rPr lang="en-GB" b="1" dirty="0"/>
              <a:t>Engaged Employee</a:t>
            </a:r>
          </a:p>
          <a:p>
            <a:pPr marL="571500" indent="-571500">
              <a:buFont typeface="Arial" panose="020B0604020202020204" pitchFamily="34" charset="0"/>
              <a:buChar char="•"/>
            </a:pPr>
            <a:r>
              <a:rPr lang="en-GB" dirty="0"/>
              <a:t>Passionate</a:t>
            </a:r>
          </a:p>
          <a:p>
            <a:pPr marL="571500" indent="-571500">
              <a:buFont typeface="Arial" panose="020B0604020202020204" pitchFamily="34" charset="0"/>
              <a:buChar char="•"/>
            </a:pPr>
            <a:r>
              <a:rPr lang="en-GB" dirty="0"/>
              <a:t>Driven</a:t>
            </a:r>
          </a:p>
          <a:p>
            <a:pPr marL="571500" indent="-571500">
              <a:buFont typeface="Arial" panose="020B0604020202020204" pitchFamily="34" charset="0"/>
              <a:buChar char="•"/>
            </a:pPr>
            <a:r>
              <a:rPr lang="en-GB" dirty="0"/>
              <a:t>Improve processes</a:t>
            </a:r>
          </a:p>
          <a:p>
            <a:pPr marL="571500" indent="-571500">
              <a:buFont typeface="Arial" panose="020B0604020202020204" pitchFamily="34" charset="0"/>
              <a:buChar char="•"/>
            </a:pPr>
            <a:r>
              <a:rPr lang="en-GB" dirty="0"/>
              <a:t>Add value</a:t>
            </a:r>
          </a:p>
          <a:p>
            <a:pPr marL="571500" indent="-571500">
              <a:buFont typeface="Arial" panose="020B0604020202020204" pitchFamily="34" charset="0"/>
              <a:buChar char="•"/>
            </a:pPr>
            <a:r>
              <a:rPr lang="en-GB" dirty="0"/>
              <a:t>Wow your guests</a:t>
            </a:r>
          </a:p>
          <a:p>
            <a:pPr marL="571500" indent="-571500">
              <a:buFont typeface="Arial" panose="020B0604020202020204" pitchFamily="34" charset="0"/>
              <a:buChar char="•"/>
            </a:pPr>
            <a:r>
              <a:rPr lang="en-GB" dirty="0"/>
              <a:t>Rave, remain and reach</a:t>
            </a:r>
          </a:p>
          <a:p>
            <a:pPr marL="571500" indent="-571500">
              <a:buFont typeface="Arial" panose="020B0604020202020204" pitchFamily="34" charset="0"/>
              <a:buChar char="•"/>
            </a:pPr>
            <a:r>
              <a:rPr lang="en-GB" dirty="0"/>
              <a:t>Involved</a:t>
            </a:r>
          </a:p>
          <a:p>
            <a:pPr marL="571500" indent="-571500">
              <a:buFont typeface="Arial" panose="020B0604020202020204" pitchFamily="34" charset="0"/>
              <a:buChar char="•"/>
            </a:pPr>
            <a:r>
              <a:rPr lang="en-GB" dirty="0"/>
              <a:t>Connected</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179012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arn(inVertic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barn(inVertical)">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wipe(down)">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00"/>
                                        <p:tgtEl>
                                          <p:spTgt spid="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2" end="2"/>
                                            </p:txEl>
                                          </p:spTgt>
                                        </p:tgtEl>
                                        <p:attrNameLst>
                                          <p:attrName>style.visibility</p:attrName>
                                        </p:attrNameLst>
                                      </p:cBhvr>
                                      <p:to>
                                        <p:strVal val="visible"/>
                                      </p:to>
                                    </p:set>
                                    <p:animEffect transition="in" filter="wipe(down)">
                                      <p:cBhvr>
                                        <p:cTn id="52" dur="500"/>
                                        <p:tgtEl>
                                          <p:spTgt spid="3">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00"/>
                                        <p:tgtEl>
                                          <p:spTgt spid="3">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4" end="4"/>
                                            </p:txEl>
                                          </p:spTgt>
                                        </p:tgtEl>
                                        <p:attrNameLst>
                                          <p:attrName>style.visibility</p:attrName>
                                        </p:attrNameLst>
                                      </p:cBhvr>
                                      <p:to>
                                        <p:strVal val="visible"/>
                                      </p:to>
                                    </p:set>
                                    <p:animEffect transition="in" filter="wipe(down)">
                                      <p:cBhvr>
                                        <p:cTn id="62" dur="500"/>
                                        <p:tgtEl>
                                          <p:spTgt spid="3">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Effect transition="in" filter="wipe(down)">
                                      <p:cBhvr>
                                        <p:cTn id="67" dur="500"/>
                                        <p:tgtEl>
                                          <p:spTgt spid="3">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3">
                                            <p:txEl>
                                              <p:pRg st="6" end="6"/>
                                            </p:txEl>
                                          </p:spTgt>
                                        </p:tgtEl>
                                        <p:attrNameLst>
                                          <p:attrName>style.visibility</p:attrName>
                                        </p:attrNameLst>
                                      </p:cBhvr>
                                      <p:to>
                                        <p:strVal val="visible"/>
                                      </p:to>
                                    </p:set>
                                    <p:animEffect transition="in" filter="wipe(down)">
                                      <p:cBhvr>
                                        <p:cTn id="72" dur="500"/>
                                        <p:tgtEl>
                                          <p:spTgt spid="3">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Effect transition="in" filter="wipe(down)">
                                      <p:cBhvr>
                                        <p:cTn id="77" dur="500"/>
                                        <p:tgtEl>
                                          <p:spTgt spid="3">
                                            <p:txEl>
                                              <p:pRg st="7" end="7"/>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4" fill="hold" grpId="0" nodeType="clickEffect">
                                  <p:stCondLst>
                                    <p:cond delay="0"/>
                                  </p:stCondLst>
                                  <p:childTnLst>
                                    <p:set>
                                      <p:cBhvr>
                                        <p:cTn id="81" dur="1" fill="hold">
                                          <p:stCondLst>
                                            <p:cond delay="0"/>
                                          </p:stCondLst>
                                        </p:cTn>
                                        <p:tgtEl>
                                          <p:spTgt spid="3">
                                            <p:txEl>
                                              <p:pRg st="8" end="8"/>
                                            </p:txEl>
                                          </p:spTgt>
                                        </p:tgtEl>
                                        <p:attrNameLst>
                                          <p:attrName>style.visibility</p:attrName>
                                        </p:attrNameLst>
                                      </p:cBhvr>
                                      <p:to>
                                        <p:strVal val="visible"/>
                                      </p:to>
                                    </p:set>
                                    <p:animEffect transition="in" filter="wipe(down)">
                                      <p:cBhvr>
                                        <p:cTn id="8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B641FB-79B2-414A-B66B-B50F28547C10}"/>
              </a:ext>
            </a:extLst>
          </p:cNvPr>
          <p:cNvSpPr>
            <a:spLocks noGrp="1"/>
          </p:cNvSpPr>
          <p:nvPr>
            <p:ph type="title"/>
          </p:nvPr>
        </p:nvSpPr>
        <p:spPr/>
        <p:txBody>
          <a:bodyPr/>
          <a:lstStyle/>
          <a:p>
            <a:r>
              <a:rPr lang="en-GB" dirty="0"/>
              <a:t>Disengaged</a:t>
            </a:r>
          </a:p>
        </p:txBody>
      </p:sp>
      <p:sp>
        <p:nvSpPr>
          <p:cNvPr id="5" name="Content Placeholder 4">
            <a:extLst>
              <a:ext uri="{FF2B5EF4-FFF2-40B4-BE49-F238E27FC236}">
                <a16:creationId xmlns:a16="http://schemas.microsoft.com/office/drawing/2014/main" id="{F938EE15-724D-4B46-90C1-7EBAF8519FA2}"/>
              </a:ext>
            </a:extLst>
          </p:cNvPr>
          <p:cNvSpPr>
            <a:spLocks noGrp="1"/>
          </p:cNvSpPr>
          <p:nvPr>
            <p:ph idx="1"/>
          </p:nvPr>
        </p:nvSpPr>
        <p:spPr/>
        <p:txBody>
          <a:bodyPr/>
          <a:lstStyle/>
          <a:p>
            <a:r>
              <a:rPr lang="en-GB" dirty="0"/>
              <a:t>Poor productivity</a:t>
            </a:r>
          </a:p>
          <a:p>
            <a:r>
              <a:rPr lang="en-GB" dirty="0"/>
              <a:t>Reduction in work quality</a:t>
            </a:r>
          </a:p>
          <a:p>
            <a:r>
              <a:rPr lang="en-GB" dirty="0"/>
              <a:t>Lack of enthusiasm</a:t>
            </a:r>
          </a:p>
          <a:p>
            <a:r>
              <a:rPr lang="en-GB" dirty="0"/>
              <a:t>Late to arrive</a:t>
            </a:r>
          </a:p>
          <a:p>
            <a:r>
              <a:rPr lang="en-GB" dirty="0"/>
              <a:t>Increase in absenteeism</a:t>
            </a:r>
          </a:p>
          <a:p>
            <a:r>
              <a:rPr lang="en-GB" dirty="0"/>
              <a:t>Silence</a:t>
            </a:r>
          </a:p>
          <a:p>
            <a:r>
              <a:rPr lang="en-GB" dirty="0"/>
              <a:t>Poor work quality</a:t>
            </a:r>
          </a:p>
          <a:p>
            <a:r>
              <a:rPr lang="en-GB" dirty="0"/>
              <a:t>Damage work culture</a:t>
            </a:r>
          </a:p>
          <a:p>
            <a:endParaRPr lang="en-GB" dirty="0"/>
          </a:p>
          <a:p>
            <a:endParaRPr lang="en-GB" dirty="0"/>
          </a:p>
          <a:p>
            <a:endParaRPr lang="en-GB" dirty="0"/>
          </a:p>
        </p:txBody>
      </p:sp>
    </p:spTree>
    <p:extLst>
      <p:ext uri="{BB962C8B-B14F-4D97-AF65-F5344CB8AC3E}">
        <p14:creationId xmlns:p14="http://schemas.microsoft.com/office/powerpoint/2010/main" val="629402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973393" y="943899"/>
            <a:ext cx="5258243" cy="2433481"/>
          </a:xfrm>
        </p:spPr>
        <p:txBody>
          <a:bodyPr vert="horz" lIns="91440" tIns="45720" rIns="91440" bIns="45720" rtlCol="0" anchor="ctr">
            <a:normAutofit fontScale="90000"/>
          </a:bodyPr>
          <a:lstStyle/>
          <a:p>
            <a:pPr defTabSz="914400"/>
            <a:r>
              <a:rPr lang="en-US" sz="7200" b="1" dirty="0"/>
              <a:t>Breakout room</a:t>
            </a:r>
            <a:r>
              <a:rPr lang="en-US" sz="7200" b="1" kern="1200" dirty="0">
                <a:solidFill>
                  <a:schemeClr val="tx1"/>
                </a:solidFill>
                <a:latin typeface="+mj-lt"/>
                <a:ea typeface="+mj-ea"/>
                <a:cs typeface="+mj-cs"/>
              </a:rPr>
              <a:t>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idx="1"/>
          </p:nvPr>
        </p:nvSpPr>
        <p:spPr>
          <a:xfrm>
            <a:off x="973396" y="4610100"/>
            <a:ext cx="5258241" cy="4725628"/>
          </a:xfrm>
        </p:spPr>
        <p:txBody>
          <a:bodyPr vert="horz" lIns="91440" tIns="45720" rIns="91440" bIns="45720" rtlCol="0">
            <a:normAutofit/>
          </a:bodyPr>
          <a:lstStyle/>
          <a:p>
            <a:pPr marL="114300" indent="0" defTabSz="914400">
              <a:buNone/>
            </a:pPr>
            <a:r>
              <a:rPr lang="en-US" sz="6600" dirty="0"/>
              <a:t>Engagement</a:t>
            </a:r>
            <a:br>
              <a:rPr lang="en-US" sz="6600" dirty="0"/>
            </a:br>
            <a:endParaRPr lang="en-US" sz="60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8584" y="0"/>
            <a:ext cx="11329416" cy="10287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532" y="836676"/>
            <a:ext cx="9876147" cy="860878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108793" y="2601660"/>
            <a:ext cx="9028996" cy="5078809"/>
          </a:xfrm>
          <a:prstGeom prst="rect">
            <a:avLst/>
          </a:prstGeom>
          <a:solidFill>
            <a:srgbClr val="4F81BD"/>
          </a:solidFill>
          <a:effectLst/>
          <a:scene3d>
            <a:camera prst="orthographicFront"/>
            <a:lightRig rig="soft" dir="t"/>
          </a:scene3d>
          <a:sp3d/>
        </p:spPr>
      </p:pic>
    </p:spTree>
    <p:extLst>
      <p:ext uri="{BB962C8B-B14F-4D97-AF65-F5344CB8AC3E}">
        <p14:creationId xmlns:p14="http://schemas.microsoft.com/office/powerpoint/2010/main" val="1603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3228975" y="191031"/>
            <a:ext cx="11830050" cy="1077912"/>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1285875"/>
            <a:ext cx="13716000" cy="7715250"/>
          </a:xfrm>
          <a:prstGeom prst="rect">
            <a:avLst/>
          </a:prstGeom>
        </p:spPr>
      </p:pic>
    </p:spTree>
    <p:extLst>
      <p:ext uri="{BB962C8B-B14F-4D97-AF65-F5344CB8AC3E}">
        <p14:creationId xmlns:p14="http://schemas.microsoft.com/office/powerpoint/2010/main" val="215979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42436-F710-4722-8A62-B887CF077DF0}"/>
              </a:ext>
            </a:extLst>
          </p:cNvPr>
          <p:cNvSpPr>
            <a:spLocks noGrp="1"/>
          </p:cNvSpPr>
          <p:nvPr>
            <p:ph type="title"/>
          </p:nvPr>
        </p:nvSpPr>
        <p:spPr/>
        <p:txBody>
          <a:bodyPr/>
          <a:lstStyle/>
          <a:p>
            <a:r>
              <a:rPr lang="en-GB" dirty="0"/>
              <a:t>What does great employee engagement look like?</a:t>
            </a:r>
          </a:p>
        </p:txBody>
      </p:sp>
      <p:pic>
        <p:nvPicPr>
          <p:cNvPr id="4" name="Online Media 3" title="What Great Employee Engagement Looks Like">
            <a:hlinkClick r:id="" action="ppaction://media"/>
            <a:extLst>
              <a:ext uri="{FF2B5EF4-FFF2-40B4-BE49-F238E27FC236}">
                <a16:creationId xmlns:a16="http://schemas.microsoft.com/office/drawing/2014/main" id="{553468E0-77DD-4EAB-9875-DC12D18A4775}"/>
              </a:ext>
            </a:extLst>
          </p:cNvPr>
          <p:cNvPicPr>
            <a:picLocks noGrp="1" noRot="1" noChangeAspect="1"/>
          </p:cNvPicPr>
          <p:nvPr>
            <p:ph idx="1"/>
            <a:videoFile r:link="rId1"/>
          </p:nvPr>
        </p:nvPicPr>
        <p:blipFill>
          <a:blip r:embed="rId3"/>
          <a:stretch>
            <a:fillRect/>
          </a:stretch>
        </p:blipFill>
        <p:spPr>
          <a:xfrm>
            <a:off x="4400550" y="2738438"/>
            <a:ext cx="9494838" cy="5364162"/>
          </a:xfrm>
          <a:prstGeom prst="rect">
            <a:avLst/>
          </a:prstGeom>
        </p:spPr>
      </p:pic>
    </p:spTree>
    <p:extLst>
      <p:ext uri="{BB962C8B-B14F-4D97-AF65-F5344CB8AC3E}">
        <p14:creationId xmlns:p14="http://schemas.microsoft.com/office/powerpoint/2010/main" val="212053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7012161" y="229574"/>
            <a:ext cx="504092" cy="1747664"/>
          </a:xfrm>
          <a:prstGeom prst="rect">
            <a:avLst/>
          </a:prstGeom>
        </p:spPr>
        <p:txBody>
          <a:bodyPr lIns="0" tIns="0" rIns="0" bIns="0" rtlCol="0" anchor="t">
            <a:spAutoFit/>
          </a:bodyPr>
          <a:lstStyle/>
          <a:p>
            <a:pPr>
              <a:lnSpc>
                <a:spcPts val="13293"/>
              </a:lnSpc>
            </a:pPr>
            <a:endParaRPr lang="en-US" sz="12085" dirty="0">
              <a:solidFill>
                <a:srgbClr val="000000"/>
              </a:solidFill>
              <a:latin typeface="Archivo Black"/>
            </a:endParaRPr>
          </a:p>
        </p:txBody>
      </p:sp>
      <p:pic>
        <p:nvPicPr>
          <p:cNvPr id="20" name="Online Media 19" descr="Sarah King, Wyndham: Keys to Employee Engagement">
            <a:hlinkClick r:id="" action="ppaction://media"/>
            <a:extLst>
              <a:ext uri="{FF2B5EF4-FFF2-40B4-BE49-F238E27FC236}">
                <a16:creationId xmlns:a16="http://schemas.microsoft.com/office/drawing/2014/main" id="{ACDFA8A2-A8B5-8C41-A3C5-B0FDB2DC3D41}"/>
              </a:ext>
            </a:extLst>
          </p:cNvPr>
          <p:cNvPicPr>
            <a:picLocks noRot="1" noChangeAspect="1"/>
          </p:cNvPicPr>
          <p:nvPr>
            <a:videoFile r:link="rId1"/>
          </p:nvPr>
        </p:nvPicPr>
        <p:blipFill>
          <a:blip r:embed="rId4"/>
          <a:stretch>
            <a:fillRect/>
          </a:stretch>
        </p:blipFill>
        <p:spPr>
          <a:xfrm>
            <a:off x="443400" y="592337"/>
            <a:ext cx="14559215" cy="8225957"/>
          </a:xfrm>
          <a:prstGeom prst="rect">
            <a:avLst/>
          </a:prstGeom>
        </p:spPr>
      </p:pic>
      <p:pic>
        <p:nvPicPr>
          <p:cNvPr id="22" name="Picture 21" descr="A blue sign with white text&#10;&#10;Description automatically generated with low confidence">
            <a:extLst>
              <a:ext uri="{FF2B5EF4-FFF2-40B4-BE49-F238E27FC236}">
                <a16:creationId xmlns:a16="http://schemas.microsoft.com/office/drawing/2014/main" id="{1FDFFF3D-7053-3946-BC57-7F7650201B9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725400" y="8953500"/>
            <a:ext cx="5538624" cy="1247655"/>
          </a:xfrm>
          <a:prstGeom prst="rect">
            <a:avLst/>
          </a:prstGeom>
        </p:spPr>
      </p:pic>
    </p:spTree>
    <p:extLst>
      <p:ext uri="{BB962C8B-B14F-4D97-AF65-F5344CB8AC3E}">
        <p14:creationId xmlns:p14="http://schemas.microsoft.com/office/powerpoint/2010/main" val="1260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CAF9B5-D9EA-0F67-890A-DEB23C8B0ABF}"/>
              </a:ext>
            </a:extLst>
          </p:cNvPr>
          <p:cNvSpPr txBox="1"/>
          <p:nvPr/>
        </p:nvSpPr>
        <p:spPr>
          <a:xfrm>
            <a:off x="486698" y="873548"/>
            <a:ext cx="6231636" cy="24334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kern="1200" dirty="0">
                <a:solidFill>
                  <a:schemeClr val="tx1"/>
                </a:solidFill>
                <a:latin typeface="+mj-lt"/>
                <a:ea typeface="+mj-ea"/>
                <a:cs typeface="+mj-cs"/>
              </a:rPr>
              <a:t>Group Discussion</a:t>
            </a:r>
          </a:p>
        </p:txBody>
      </p:sp>
      <p:sp>
        <p:nvSpPr>
          <p:cNvPr id="4" name="TextBox 3">
            <a:extLst>
              <a:ext uri="{FF2B5EF4-FFF2-40B4-BE49-F238E27FC236}">
                <a16:creationId xmlns:a16="http://schemas.microsoft.com/office/drawing/2014/main" id="{3CFFD070-DA0D-C6BF-B0B8-F008B116766E}"/>
              </a:ext>
            </a:extLst>
          </p:cNvPr>
          <p:cNvSpPr txBox="1"/>
          <p:nvPr/>
        </p:nvSpPr>
        <p:spPr>
          <a:xfrm>
            <a:off x="973396" y="3657600"/>
            <a:ext cx="5258241" cy="56781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4400" dirty="0"/>
              <a:t>How important is employee engagement</a:t>
            </a:r>
          </a:p>
          <a:p>
            <a:pPr indent="-228600">
              <a:lnSpc>
                <a:spcPct val="90000"/>
              </a:lnSpc>
              <a:spcAft>
                <a:spcPts val="600"/>
              </a:spcAft>
              <a:buFont typeface="Arial" panose="020B0604020202020204" pitchFamily="34" charset="0"/>
              <a:buChar char="•"/>
            </a:pPr>
            <a:endParaRPr lang="en-US" sz="4400" dirty="0"/>
          </a:p>
          <a:p>
            <a:pPr indent="-228600">
              <a:lnSpc>
                <a:spcPct val="90000"/>
              </a:lnSpc>
              <a:spcAft>
                <a:spcPts val="600"/>
              </a:spcAft>
              <a:buFont typeface="Arial" panose="020B0604020202020204" pitchFamily="34" charset="0"/>
              <a:buChar char="•"/>
            </a:pPr>
            <a:r>
              <a:rPr lang="en-US" sz="4400" dirty="0"/>
              <a:t>What is impacted by employee engagement</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8584" y="0"/>
            <a:ext cx="11329416" cy="10287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532" y="836676"/>
            <a:ext cx="9876147" cy="860878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 6" title="Question mark speech bubbles">
            <a:hlinkClick r:id="" action="ppaction://media"/>
            <a:extLst>
              <a:ext uri="{FF2B5EF4-FFF2-40B4-BE49-F238E27FC236}">
                <a16:creationId xmlns:a16="http://schemas.microsoft.com/office/drawing/2014/main" id="{CBA5B835-BBA1-9469-31FC-084924586D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108793" y="2601660"/>
            <a:ext cx="9028996" cy="5078809"/>
          </a:xfrm>
          <a:prstGeom prst="rect">
            <a:avLst/>
          </a:prstGeom>
          <a:solidFill>
            <a:srgbClr val="4F81BD"/>
          </a:solidFill>
          <a:effectLst/>
          <a:scene3d>
            <a:camera prst="orthographicFront"/>
            <a:lightRig rig="soft" dir="t"/>
          </a:scene3d>
          <a:sp3d/>
        </p:spPr>
      </p:pic>
    </p:spTree>
    <p:extLst>
      <p:ext uri="{BB962C8B-B14F-4D97-AF65-F5344CB8AC3E}">
        <p14:creationId xmlns:p14="http://schemas.microsoft.com/office/powerpoint/2010/main" val="117098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hold" display="0">
                  <p:stCondLst>
                    <p:cond delay="indefinite"/>
                  </p:stCondLst>
                </p:cTn>
                <p:tgtEl>
                  <p:spTgt spid="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BFAABFE-8655-43D5-9F96-63E8065D8F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37721" y="3390900"/>
            <a:ext cx="8050279" cy="5941436"/>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1"/>
          <p:cNvGrpSpPr/>
          <p:nvPr/>
        </p:nvGrpSpPr>
        <p:grpSpPr>
          <a:xfrm>
            <a:off x="1197962" y="3123182"/>
            <a:ext cx="14575438" cy="4957785"/>
            <a:chOff x="0" y="104775"/>
            <a:chExt cx="14859378" cy="6610380"/>
          </a:xfrm>
        </p:grpSpPr>
        <p:sp>
          <p:nvSpPr>
            <p:cNvPr id="12" name="TextBox 12"/>
            <p:cNvSpPr txBox="1"/>
            <p:nvPr/>
          </p:nvSpPr>
          <p:spPr>
            <a:xfrm>
              <a:off x="0" y="2953817"/>
              <a:ext cx="10307496" cy="2217591"/>
            </a:xfrm>
            <a:prstGeom prst="rect">
              <a:avLst/>
            </a:prstGeom>
          </p:spPr>
          <p:txBody>
            <a:bodyPr lIns="0" tIns="0" rIns="0" bIns="0" rtlCol="0" anchor="t">
              <a:spAutoFit/>
            </a:bodyPr>
            <a:lstStyle/>
            <a:p>
              <a:pPr>
                <a:lnSpc>
                  <a:spcPts val="3300"/>
                </a:lnSpc>
              </a:pPr>
              <a:r>
                <a:rPr lang="en-US" sz="3000" dirty="0">
                  <a:solidFill>
                    <a:srgbClr val="000000"/>
                  </a:solidFill>
                  <a:latin typeface="Muli Bold"/>
                </a:rPr>
                <a:t>Employee engagement pays off by reducing turnover, increasing productivity, and increasing revenue. Ultimately, engaged employees lead to hotel success!</a:t>
              </a:r>
            </a:p>
          </p:txBody>
        </p:sp>
        <p:sp>
          <p:nvSpPr>
            <p:cNvPr id="13" name="TextBox 13"/>
            <p:cNvSpPr txBox="1"/>
            <p:nvPr/>
          </p:nvSpPr>
          <p:spPr>
            <a:xfrm>
              <a:off x="0" y="104775"/>
              <a:ext cx="7740188" cy="3257558"/>
            </a:xfrm>
            <a:prstGeom prst="rect">
              <a:avLst/>
            </a:prstGeom>
          </p:spPr>
          <p:txBody>
            <a:bodyPr lIns="0" tIns="0" rIns="0" bIns="0" rtlCol="0" anchor="t">
              <a:spAutoFit/>
            </a:bodyPr>
            <a:lstStyle/>
            <a:p>
              <a:pPr>
                <a:lnSpc>
                  <a:spcPts val="6200"/>
                </a:lnSpc>
              </a:pPr>
              <a:r>
                <a:rPr lang="en-US" sz="7200" dirty="0">
                  <a:solidFill>
                    <a:srgbClr val="000000"/>
                  </a:solidFill>
                  <a:latin typeface="Archivo Black"/>
                </a:rPr>
                <a:t>WHY IS IT IMPORTANT</a:t>
              </a:r>
              <a:r>
                <a:rPr lang="en-US" sz="6200" dirty="0">
                  <a:solidFill>
                    <a:srgbClr val="000000"/>
                  </a:solidFill>
                  <a:latin typeface="Archivo Black"/>
                </a:rPr>
                <a:t>?</a:t>
              </a:r>
            </a:p>
          </p:txBody>
        </p:sp>
        <p:sp>
          <p:nvSpPr>
            <p:cNvPr id="14" name="TextBox 14"/>
            <p:cNvSpPr txBox="1"/>
            <p:nvPr/>
          </p:nvSpPr>
          <p:spPr>
            <a:xfrm>
              <a:off x="0" y="6170661"/>
              <a:ext cx="14859378" cy="544494"/>
            </a:xfrm>
            <a:prstGeom prst="rect">
              <a:avLst/>
            </a:prstGeom>
          </p:spPr>
          <p:txBody>
            <a:bodyPr lIns="0" tIns="0" rIns="0" bIns="0" rtlCol="0" anchor="t">
              <a:spAutoFit/>
            </a:bodyPr>
            <a:lstStyle/>
            <a:p>
              <a:pPr>
                <a:lnSpc>
                  <a:spcPts val="3499"/>
                </a:lnSpc>
              </a:pPr>
              <a:r>
                <a:rPr lang="en-US" sz="2499" spc="49">
                  <a:solidFill>
                    <a:srgbClr val="000000"/>
                  </a:solidFill>
                  <a:latin typeface="Muli Regular"/>
                </a:rPr>
                <a:t>Let's look at those 3 factors...</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4234" y="465823"/>
            <a:ext cx="15176366" cy="8988385"/>
            <a:chOff x="-4833622" y="251861"/>
            <a:chExt cx="20235156" cy="11984514"/>
          </a:xfrm>
        </p:grpSpPr>
        <p:grpSp>
          <p:nvGrpSpPr>
            <p:cNvPr id="3" name="Group 3"/>
            <p:cNvGrpSpPr/>
            <p:nvPr/>
          </p:nvGrpSpPr>
          <p:grpSpPr>
            <a:xfrm>
              <a:off x="-3089666" y="2226471"/>
              <a:ext cx="17376767" cy="2834099"/>
              <a:chOff x="-828887" y="2354"/>
              <a:chExt cx="4606383" cy="751287"/>
            </a:xfrm>
          </p:grpSpPr>
          <p:sp>
            <p:nvSpPr>
              <p:cNvPr id="4" name="Freeform 4"/>
              <p:cNvSpPr/>
              <p:nvPr/>
            </p:nvSpPr>
            <p:spPr>
              <a:xfrm>
                <a:off x="-828887" y="2354"/>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306648" y="251861"/>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1193323" y="2854093"/>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Employee engagement reduces turnover</a:t>
              </a:r>
            </a:p>
          </p:txBody>
        </p:sp>
        <p:sp>
          <p:nvSpPr>
            <p:cNvPr id="7" name="TextBox 7"/>
            <p:cNvSpPr txBox="1"/>
            <p:nvPr/>
          </p:nvSpPr>
          <p:spPr>
            <a:xfrm>
              <a:off x="-4833622" y="5777957"/>
              <a:ext cx="16018197"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The annual hotel employee turnover rate stands at a staggering </a:t>
              </a:r>
              <a:r>
                <a:rPr lang="en-US" sz="3440" spc="68" dirty="0">
                  <a:solidFill>
                    <a:srgbClr val="000000"/>
                  </a:solidFill>
                  <a:latin typeface="Muli Regular Bold"/>
                </a:rPr>
                <a:t>86.3%</a:t>
              </a:r>
              <a:r>
                <a:rPr lang="en-US" sz="3440" spc="68" dirty="0">
                  <a:solidFill>
                    <a:srgbClr val="000000"/>
                  </a:solidFill>
                  <a:latin typeface="Muli Regular"/>
                </a:rPr>
                <a:t>. Engaged employees tend to be happier employees, and are therefore less likely to leave your venue for another employer. According to Cornell’s Center for Hospitality Research, turnover costs the hospitality industry </a:t>
              </a:r>
              <a:r>
                <a:rPr lang="en-US" sz="3440" spc="68" dirty="0">
                  <a:solidFill>
                    <a:srgbClr val="000000"/>
                  </a:solidFill>
                  <a:latin typeface="Muli Regular Bold"/>
                </a:rPr>
                <a:t>£4,545</a:t>
              </a:r>
              <a:r>
                <a:rPr lang="en-US" sz="3440" spc="68" dirty="0">
                  <a:solidFill>
                    <a:srgbClr val="000000"/>
                  </a:solidFill>
                  <a:latin typeface="Muli Regular"/>
                </a:rPr>
                <a:t> per lost employee. Think about what retaining one, five, or 10 employees over a year through engagement could mean for a hotel.</a:t>
              </a:r>
            </a:p>
          </p:txBody>
        </p:sp>
      </p:grpSp>
      <p:sp>
        <p:nvSpPr>
          <p:cNvPr id="9" name="TextBox 9"/>
          <p:cNvSpPr txBox="1"/>
          <p:nvPr/>
        </p:nvSpPr>
        <p:spPr>
          <a:xfrm>
            <a:off x="3784458" y="3183281"/>
            <a:ext cx="4991100" cy="218008"/>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(BUREAU OF LABOR STATISTICS, 2022)</a:t>
            </a:r>
          </a:p>
        </p:txBody>
      </p:sp>
      <p:sp>
        <p:nvSpPr>
          <p:cNvPr id="10" name="TextBox 10"/>
          <p:cNvSpPr txBox="1"/>
          <p:nvPr/>
        </p:nvSpPr>
        <p:spPr>
          <a:xfrm>
            <a:off x="3784458" y="3715067"/>
            <a:ext cx="3276600" cy="230505"/>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(TRACEY &amp; HINKIN, 2006)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40228"/>
            <a:ext cx="13060448" cy="9216615"/>
            <a:chOff x="0" y="217734"/>
            <a:chExt cx="17413931" cy="12288821"/>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17734"/>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are more productive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a:solidFill>
                    <a:srgbClr val="000000"/>
                  </a:solidFill>
                  <a:latin typeface="Muli Regular"/>
                </a:rPr>
                <a:t>In addition to the thousands of pounds associated with hiring and training new employees, turnover also costs hotels productivity. Even before disengaged employees quit, they’re less motivated by their work so they don’t perform at their maximum potential and are more likely to take sick days. Engaged employees, on the other hand, take </a:t>
              </a:r>
              <a:r>
                <a:rPr lang="en-US" sz="3440" spc="68">
                  <a:solidFill>
                    <a:srgbClr val="000000"/>
                  </a:solidFill>
                  <a:latin typeface="Muli Regular Bold"/>
                </a:rPr>
                <a:t>10 times fewer</a:t>
              </a:r>
              <a:r>
                <a:rPr lang="en-US" sz="3440" spc="68">
                  <a:solidFill>
                    <a:srgbClr val="000000"/>
                  </a:solidFill>
                  <a:latin typeface="Muli Regular"/>
                </a:rPr>
                <a:t> sick days than disengaged employees.</a:t>
              </a:r>
            </a:p>
          </p:txBody>
        </p:sp>
      </p:grpSp>
      <p:pic>
        <p:nvPicPr>
          <p:cNvPr id="11" name="Picture 10" descr="A picture containing text&#10;&#10;Description automatically generated">
            <a:extLst>
              <a:ext uri="{FF2B5EF4-FFF2-40B4-BE49-F238E27FC236}">
                <a16:creationId xmlns:a16="http://schemas.microsoft.com/office/drawing/2014/main" id="{9F8FFE09-AC4F-3943-BC27-52DBF70DF6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5492136"/>
            <a:ext cx="4343400" cy="414432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50299"/>
            <a:ext cx="13060448" cy="9206544"/>
            <a:chOff x="0" y="231162"/>
            <a:chExt cx="17413931" cy="12275393"/>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31162"/>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produce more revenue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Did you know that highly engaged employees bring in </a:t>
              </a:r>
              <a:r>
                <a:rPr lang="en-US" sz="3440" spc="68" dirty="0">
                  <a:solidFill>
                    <a:srgbClr val="000000"/>
                  </a:solidFill>
                  <a:latin typeface="Muli Regular Bold"/>
                </a:rPr>
                <a:t>147%</a:t>
              </a:r>
              <a:r>
                <a:rPr lang="en-US" sz="3440" spc="68" dirty="0">
                  <a:solidFill>
                    <a:srgbClr val="000000"/>
                  </a:solidFill>
                  <a:latin typeface="Muli Regular"/>
                </a:rPr>
                <a:t> more profits than their less passionate peers? When front-of-house staff are inspired by their work, they can upsell and serve more authentically, which makes customers more receptive to their offers. Engaged employees work harder, make customers happier, and generate more revenue for your hotel than disengaged employees. </a:t>
              </a:r>
            </a:p>
          </p:txBody>
        </p:sp>
      </p:grpSp>
      <p:sp>
        <p:nvSpPr>
          <p:cNvPr id="9" name="TextBox 9"/>
          <p:cNvSpPr txBox="1"/>
          <p:nvPr/>
        </p:nvSpPr>
        <p:spPr>
          <a:xfrm>
            <a:off x="5203669" y="3450148"/>
            <a:ext cx="1968847"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(GALLUP, 2020)</a:t>
            </a:r>
          </a:p>
        </p:txBody>
      </p:sp>
      <p:sp>
        <p:nvSpPr>
          <p:cNvPr id="8" name="AutoShape 2" descr="See the source image">
            <a:extLst>
              <a:ext uri="{FF2B5EF4-FFF2-40B4-BE49-F238E27FC236}">
                <a16:creationId xmlns:a16="http://schemas.microsoft.com/office/drawing/2014/main" id="{29820464-6E57-4D08-A511-04B5AA5D51A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See the source image">
            <a:extLst>
              <a:ext uri="{FF2B5EF4-FFF2-40B4-BE49-F238E27FC236}">
                <a16:creationId xmlns:a16="http://schemas.microsoft.com/office/drawing/2014/main" id="{31D6FA01-3A1E-4C94-A457-930DEB4915BA}"/>
              </a:ext>
            </a:extLst>
          </p:cNvPr>
          <p:cNvSpPr>
            <a:spLocks noChangeAspect="1" noChangeArrowheads="1"/>
          </p:cNvSpPr>
          <p:nvPr/>
        </p:nvSpPr>
        <p:spPr bwMode="auto">
          <a:xfrm>
            <a:off x="9144000" y="5143500"/>
            <a:ext cx="5105400" cy="5105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a:extLst>
              <a:ext uri="{FF2B5EF4-FFF2-40B4-BE49-F238E27FC236}">
                <a16:creationId xmlns:a16="http://schemas.microsoft.com/office/drawing/2014/main" id="{51A8870F-E5D8-4FC0-994B-5EB2F91C7272}"/>
              </a:ext>
            </a:extLst>
          </p:cNvPr>
          <p:cNvSpPr>
            <a:spLocks noChangeAspect="1" noChangeArrowheads="1"/>
          </p:cNvSpPr>
          <p:nvPr/>
        </p:nvSpPr>
        <p:spPr bwMode="auto">
          <a:xfrm>
            <a:off x="1066800" y="7082536"/>
            <a:ext cx="2971800" cy="2971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a:extLst>
              <a:ext uri="{FF2B5EF4-FFF2-40B4-BE49-F238E27FC236}">
                <a16:creationId xmlns:a16="http://schemas.microsoft.com/office/drawing/2014/main" id="{703B5F06-8377-4DB3-8B23-04D3F2B1C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87" y="2231755"/>
            <a:ext cx="3810000" cy="25812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1DD33A7D-5CFA-4F46-9C1A-6ECFB92384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187" y="6042452"/>
            <a:ext cx="3884863" cy="2581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idx="4294967295"/>
          </p:nvPr>
        </p:nvSpPr>
        <p:spPr>
          <a:xfrm>
            <a:off x="6934198" y="-197378"/>
            <a:ext cx="4876802" cy="1759477"/>
          </a:xfrm>
        </p:spPr>
        <p:txBody>
          <a:bodyPr vert="horz" lIns="91440" tIns="45720" rIns="91440" bIns="45720" rtlCol="0" anchor="b">
            <a:normAutofit/>
          </a:bodyPr>
          <a:lstStyle/>
          <a:p>
            <a:pPr defTabSz="914400"/>
            <a:r>
              <a:rPr lang="en-US" sz="6000" b="1" kern="1200" dirty="0">
                <a:solidFill>
                  <a:schemeClr val="tx1"/>
                </a:solidFill>
                <a:latin typeface="+mj-lt"/>
                <a:ea typeface="+mj-ea"/>
                <a:cs typeface="+mj-cs"/>
              </a:rPr>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302333" y="1857562"/>
            <a:ext cx="11937667" cy="6714938"/>
          </a:xfrm>
          <a:prstGeom prst="rect">
            <a:avLst/>
          </a:prstGeom>
        </p:spPr>
      </p:pic>
    </p:spTree>
    <p:extLst>
      <p:ext uri="{BB962C8B-B14F-4D97-AF65-F5344CB8AC3E}">
        <p14:creationId xmlns:p14="http://schemas.microsoft.com/office/powerpoint/2010/main" val="138031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2430646" y="2202815"/>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sp>
        <p:nvSpPr>
          <p:cNvPr id="15" name="TextBox 15"/>
          <p:cNvSpPr txBox="1"/>
          <p:nvPr/>
        </p:nvSpPr>
        <p:spPr>
          <a:xfrm rot="1090134">
            <a:off x="1061538" y="7031713"/>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pic>
        <p:nvPicPr>
          <p:cNvPr id="2050" name="Picture 2" descr="See the source image">
            <a:extLst>
              <a:ext uri="{FF2B5EF4-FFF2-40B4-BE49-F238E27FC236}">
                <a16:creationId xmlns:a16="http://schemas.microsoft.com/office/drawing/2014/main" id="{8175C9D6-5F8C-4F81-A207-00418C39CD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1786398"/>
            <a:ext cx="11699816" cy="8267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0" y="1409700"/>
            <a:ext cx="18288000" cy="8619659"/>
          </a:xfrm>
          <a:prstGeom prst="rect">
            <a:avLst/>
          </a:prstGeom>
        </p:spPr>
      </p:pic>
      <p:sp>
        <p:nvSpPr>
          <p:cNvPr id="3" name="TextBox 3"/>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034246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265"/>
          <a:stretch>
            <a:fillRect/>
          </a:stretch>
        </p:blipFill>
        <p:spPr>
          <a:xfrm>
            <a:off x="-229783" y="1661630"/>
            <a:ext cx="18829099" cy="8625370"/>
          </a:xfrm>
          <a:prstGeom prst="rect">
            <a:avLst/>
          </a:prstGeom>
        </p:spPr>
      </p:pic>
      <p:sp>
        <p:nvSpPr>
          <p:cNvPr id="4" name="TextBox 3">
            <a:extLst>
              <a:ext uri="{FF2B5EF4-FFF2-40B4-BE49-F238E27FC236}">
                <a16:creationId xmlns:a16="http://schemas.microsoft.com/office/drawing/2014/main" id="{10D7FBD7-5FCF-7A42-AF17-64BB7BE912F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3693371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71"/>
          <a:stretch>
            <a:fillRect/>
          </a:stretch>
        </p:blipFill>
        <p:spPr>
          <a:xfrm>
            <a:off x="-198117" y="1666665"/>
            <a:ext cx="18859573" cy="8646017"/>
          </a:xfrm>
          <a:prstGeom prst="rect">
            <a:avLst/>
          </a:prstGeom>
        </p:spPr>
      </p:pic>
      <p:sp>
        <p:nvSpPr>
          <p:cNvPr id="4" name="TextBox 3">
            <a:extLst>
              <a:ext uri="{FF2B5EF4-FFF2-40B4-BE49-F238E27FC236}">
                <a16:creationId xmlns:a16="http://schemas.microsoft.com/office/drawing/2014/main" id="{FE0C71C4-A04A-E34E-9EA7-76CB42FE52F3}"/>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37552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692"/>
          <a:stretch>
            <a:fillRect/>
          </a:stretch>
        </p:blipFill>
        <p:spPr>
          <a:xfrm>
            <a:off x="-134312" y="1631419"/>
            <a:ext cx="18680435" cy="8655581"/>
          </a:xfrm>
          <a:prstGeom prst="rect">
            <a:avLst/>
          </a:prstGeom>
        </p:spPr>
      </p:pic>
      <p:sp>
        <p:nvSpPr>
          <p:cNvPr id="4" name="TextBox 3">
            <a:extLst>
              <a:ext uri="{FF2B5EF4-FFF2-40B4-BE49-F238E27FC236}">
                <a16:creationId xmlns:a16="http://schemas.microsoft.com/office/drawing/2014/main" id="{0830D70F-8E13-EC41-9A88-7EB790E238BF}"/>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283847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41"/>
          <a:stretch>
            <a:fillRect/>
          </a:stretch>
        </p:blipFill>
        <p:spPr>
          <a:xfrm>
            <a:off x="-277502" y="1696877"/>
            <a:ext cx="18824350" cy="8645862"/>
          </a:xfrm>
          <a:prstGeom prst="rect">
            <a:avLst/>
          </a:prstGeom>
        </p:spPr>
      </p:pic>
      <p:sp>
        <p:nvSpPr>
          <p:cNvPr id="4" name="TextBox 3">
            <a:extLst>
              <a:ext uri="{FF2B5EF4-FFF2-40B4-BE49-F238E27FC236}">
                <a16:creationId xmlns:a16="http://schemas.microsoft.com/office/drawing/2014/main" id="{04F0B856-A1CE-A64D-803C-182F6BF6656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39742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980"/>
          <a:stretch>
            <a:fillRect/>
          </a:stretch>
        </p:blipFill>
        <p:spPr>
          <a:xfrm>
            <a:off x="-209510" y="1742194"/>
            <a:ext cx="18761034" cy="8643279"/>
          </a:xfrm>
          <a:prstGeom prst="rect">
            <a:avLst/>
          </a:prstGeom>
        </p:spPr>
      </p:pic>
      <p:sp>
        <p:nvSpPr>
          <p:cNvPr id="4" name="TextBox 3">
            <a:extLst>
              <a:ext uri="{FF2B5EF4-FFF2-40B4-BE49-F238E27FC236}">
                <a16:creationId xmlns:a16="http://schemas.microsoft.com/office/drawing/2014/main" id="{6876E946-F679-B244-B734-D5C924CFE24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41556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757"/>
          <a:stretch>
            <a:fillRect/>
          </a:stretch>
        </p:blipFill>
        <p:spPr>
          <a:xfrm>
            <a:off x="-307017" y="1706947"/>
            <a:ext cx="18821490" cy="8580053"/>
          </a:xfrm>
          <a:prstGeom prst="rect">
            <a:avLst/>
          </a:prstGeom>
        </p:spPr>
      </p:pic>
      <p:sp>
        <p:nvSpPr>
          <p:cNvPr id="4" name="TextBox 3">
            <a:extLst>
              <a:ext uri="{FF2B5EF4-FFF2-40B4-BE49-F238E27FC236}">
                <a16:creationId xmlns:a16="http://schemas.microsoft.com/office/drawing/2014/main" id="{5FAFED44-88D7-9E4E-B52A-D12AA278D630}"/>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511456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38"/>
          <a:stretch>
            <a:fillRect/>
          </a:stretch>
        </p:blipFill>
        <p:spPr>
          <a:xfrm>
            <a:off x="-186093" y="1711982"/>
            <a:ext cx="18619633" cy="8663497"/>
          </a:xfrm>
          <a:prstGeom prst="rect">
            <a:avLst/>
          </a:prstGeom>
        </p:spPr>
      </p:pic>
      <p:sp>
        <p:nvSpPr>
          <p:cNvPr id="4" name="TextBox 3">
            <a:extLst>
              <a:ext uri="{FF2B5EF4-FFF2-40B4-BE49-F238E27FC236}">
                <a16:creationId xmlns:a16="http://schemas.microsoft.com/office/drawing/2014/main" id="{151BC8D8-B28E-F543-AB5F-A27960B7B2B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181426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3228975" y="191031"/>
            <a:ext cx="11830050" cy="1077912"/>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1285875"/>
            <a:ext cx="13716000" cy="7715250"/>
          </a:xfrm>
          <a:prstGeom prst="rect">
            <a:avLst/>
          </a:prstGeom>
        </p:spPr>
      </p:pic>
    </p:spTree>
    <p:extLst>
      <p:ext uri="{BB962C8B-B14F-4D97-AF65-F5344CB8AC3E}">
        <p14:creationId xmlns:p14="http://schemas.microsoft.com/office/powerpoint/2010/main" val="50709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lowchart: Document 1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262" y="0"/>
            <a:ext cx="4872038" cy="5100639"/>
          </a:xfrm>
          <a:prstGeom prst="flowChartDocument">
            <a:avLst/>
          </a:prstGeom>
          <a:solidFill>
            <a:srgbClr val="3F41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C0528-68CB-BF81-5547-1E4E1667F2EC}"/>
              </a:ext>
            </a:extLst>
          </p:cNvPr>
          <p:cNvSpPr>
            <a:spLocks noGrp="1"/>
          </p:cNvSpPr>
          <p:nvPr>
            <p:ph type="title"/>
          </p:nvPr>
        </p:nvSpPr>
        <p:spPr>
          <a:xfrm>
            <a:off x="1257300" y="256743"/>
            <a:ext cx="4260273" cy="3556722"/>
          </a:xfrm>
        </p:spPr>
        <p:txBody>
          <a:bodyPr vert="horz" lIns="91440" tIns="45720" rIns="91440" bIns="45720" rtlCol="0" anchor="ctr">
            <a:normAutofit/>
          </a:bodyPr>
          <a:lstStyle/>
          <a:p>
            <a:pPr defTabSz="914400"/>
            <a:r>
              <a:rPr lang="en-US" sz="4800" b="1" kern="1200">
                <a:solidFill>
                  <a:srgbClr val="FFFFFF"/>
                </a:solidFill>
                <a:latin typeface="+mj-lt"/>
                <a:ea typeface="+mj-ea"/>
                <a:cs typeface="+mj-cs"/>
              </a:rPr>
              <a:t>Employee Engagement Models</a:t>
            </a:r>
            <a:br>
              <a:rPr lang="en-US" sz="4800" b="1" kern="1200">
                <a:solidFill>
                  <a:srgbClr val="FFFFFF"/>
                </a:solidFill>
                <a:latin typeface="+mj-lt"/>
                <a:ea typeface="+mj-ea"/>
                <a:cs typeface="+mj-cs"/>
              </a:rPr>
            </a:br>
            <a:endParaRPr lang="en-US" sz="4800" b="1" kern="1200">
              <a:solidFill>
                <a:srgbClr val="FFFFFF"/>
              </a:solidFill>
              <a:latin typeface="+mj-lt"/>
              <a:ea typeface="+mj-ea"/>
              <a:cs typeface="+mj-cs"/>
            </a:endParaRPr>
          </a:p>
        </p:txBody>
      </p:sp>
      <p:pic>
        <p:nvPicPr>
          <p:cNvPr id="5" name="Video 4" title="Chemical Compounds">
            <a:hlinkClick r:id="" action="ppaction://media"/>
            <a:extLst>
              <a:ext uri="{FF2B5EF4-FFF2-40B4-BE49-F238E27FC236}">
                <a16:creationId xmlns:a16="http://schemas.microsoft.com/office/drawing/2014/main" id="{B1646363-829C-F5A3-D8C7-53A91275C2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129338" y="1028700"/>
            <a:ext cx="11976101" cy="6736555"/>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420676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3429002" y="537164"/>
            <a:ext cx="12141924" cy="1635807"/>
          </a:xfrm>
        </p:spPr>
        <p:txBody>
          <a:bodyPr vert="horz" lIns="102870" tIns="51435" rIns="102870" bIns="51435" rtlCol="0" anchor="ctr">
            <a:noAutofit/>
          </a:bodyPr>
          <a:lstStyle/>
          <a:p>
            <a:pPr algn="ctr">
              <a:lnSpc>
                <a:spcPct val="90000"/>
              </a:lnSpc>
            </a:pPr>
            <a:r>
              <a:rPr lang="en-US" sz="81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12001500" y="2260658"/>
            <a:ext cx="6057900" cy="5153243"/>
          </a:xfrm>
        </p:spPr>
        <p:txBody>
          <a:bodyPr vert="horz" lIns="102870" tIns="51435" rIns="102870" bIns="51435" rtlCol="0" anchor="ctr">
            <a:normAutofit fontScale="92500" lnSpcReduction="20000"/>
          </a:bodyPr>
          <a:lstStyle/>
          <a:p>
            <a:r>
              <a:rPr lang="en-GB" sz="8100" dirty="0"/>
              <a:t>Can you research some employee engagement Models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2172970"/>
            <a:ext cx="9715500" cy="546497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75344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660942" y="1984875"/>
            <a:ext cx="11290881" cy="6351816"/>
          </a:xfrm>
          <a:prstGeom prst="rect">
            <a:avLst/>
          </a:prstGeom>
        </p:spPr>
      </p:pic>
      <p:sp>
        <p:nvSpPr>
          <p:cNvPr id="4" name="TextBox 4"/>
          <p:cNvSpPr txBox="1"/>
          <p:nvPr/>
        </p:nvSpPr>
        <p:spPr>
          <a:xfrm>
            <a:off x="-927119" y="1984875"/>
            <a:ext cx="6809340" cy="4329070"/>
          </a:xfrm>
          <a:prstGeom prst="rect">
            <a:avLst/>
          </a:prstGeom>
        </p:spPr>
        <p:txBody>
          <a:bodyPr wrap="square" lIns="0" tIns="0" rIns="0" bIns="0" rtlCol="0" anchor="t">
            <a:spAutoFit/>
          </a:bodyPr>
          <a:lstStyle/>
          <a:p>
            <a:pPr algn="r">
              <a:lnSpc>
                <a:spcPts val="11532"/>
              </a:lnSpc>
            </a:pPr>
            <a:r>
              <a:rPr lang="en-US" sz="8238" dirty="0">
                <a:solidFill>
                  <a:srgbClr val="000000"/>
                </a:solidFill>
                <a:latin typeface="Abril Fatface"/>
              </a:rPr>
              <a:t>Employee</a:t>
            </a:r>
          </a:p>
          <a:p>
            <a:pPr algn="r">
              <a:lnSpc>
                <a:spcPts val="11532"/>
              </a:lnSpc>
            </a:pPr>
            <a:r>
              <a:rPr lang="en-US" sz="8238" dirty="0">
                <a:solidFill>
                  <a:srgbClr val="000000"/>
                </a:solidFill>
                <a:latin typeface="Abril Fatface"/>
              </a:rPr>
              <a:t>Engagement</a:t>
            </a:r>
          </a:p>
          <a:p>
            <a:pPr algn="r">
              <a:lnSpc>
                <a:spcPts val="11532"/>
              </a:lnSpc>
            </a:pPr>
            <a:r>
              <a:rPr lang="en-US" sz="8238"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7200900" y="826994"/>
            <a:ext cx="7362264" cy="692497"/>
          </a:xfrm>
          <a:prstGeom prst="rect">
            <a:avLst/>
          </a:prstGeom>
          <a:noFill/>
        </p:spPr>
        <p:txBody>
          <a:bodyPr wrap="square" rtlCol="0">
            <a:spAutoFit/>
          </a:bodyPr>
          <a:lstStyle/>
          <a:p>
            <a:pPr algn="ctr"/>
            <a:r>
              <a:rPr lang="en-GB" sz="39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917754" y="2637174"/>
            <a:ext cx="7083246" cy="5012652"/>
          </a:xfrm>
          <a:prstGeom prst="rect">
            <a:avLst/>
          </a:prstGeom>
        </p:spPr>
      </p:pic>
      <p:pic>
        <p:nvPicPr>
          <p:cNvPr id="4" name="Picture 4"/>
          <p:cNvPicPr>
            <a:picLocks noChangeAspect="1"/>
          </p:cNvPicPr>
          <p:nvPr/>
        </p:nvPicPr>
        <p:blipFill>
          <a:blip r:embed="rId4"/>
          <a:srcRect/>
          <a:stretch>
            <a:fillRect/>
          </a:stretch>
        </p:blipFill>
        <p:spPr>
          <a:xfrm>
            <a:off x="9144001" y="3113769"/>
            <a:ext cx="8570924" cy="4059462"/>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1302680" y="873525"/>
            <a:ext cx="6313395" cy="507831"/>
          </a:xfrm>
          <a:prstGeom prst="rect">
            <a:avLst/>
          </a:prstGeom>
          <a:noFill/>
        </p:spPr>
        <p:txBody>
          <a:bodyPr wrap="square" rtlCol="0">
            <a:spAutoFit/>
          </a:bodyPr>
          <a:lstStyle/>
          <a:p>
            <a:r>
              <a:rPr lang="en-GB" sz="2700"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9742394" y="934838"/>
            <a:ext cx="7242927" cy="507831"/>
          </a:xfrm>
          <a:prstGeom prst="rect">
            <a:avLst/>
          </a:prstGeom>
          <a:noFill/>
        </p:spPr>
        <p:txBody>
          <a:bodyPr wrap="square" rtlCol="0">
            <a:spAutoFit/>
          </a:bodyPr>
          <a:lstStyle/>
          <a:p>
            <a:r>
              <a:rPr lang="en-GB" sz="2700"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53006" y="2106706"/>
            <a:ext cx="8159835" cy="6805238"/>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9675162" y="3759993"/>
            <a:ext cx="7734300" cy="6527007"/>
          </a:xfrm>
        </p:spPr>
        <p:txBody>
          <a:bodyPr/>
          <a:lstStyle/>
          <a:p>
            <a:pPr marL="771525" indent="-771525">
              <a:buFont typeface="+mj-lt"/>
              <a:buAutoNum type="arabicPeriod"/>
            </a:pPr>
            <a:r>
              <a:rPr lang="en-GB" dirty="0"/>
              <a:t>Organisational</a:t>
            </a:r>
          </a:p>
          <a:p>
            <a:pPr marL="771525" indent="-771525">
              <a:buFont typeface="+mj-lt"/>
              <a:buAutoNum type="arabicPeriod"/>
            </a:pPr>
            <a:r>
              <a:rPr lang="en-GB" dirty="0"/>
              <a:t>Individual</a:t>
            </a:r>
          </a:p>
          <a:p>
            <a:pPr marL="771525" indent="-771525">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443101" y="3902593"/>
            <a:ext cx="14915186" cy="5901024"/>
          </a:xfrm>
          <a:prstGeom prst="rect">
            <a:avLst/>
          </a:prstGeom>
        </p:spPr>
      </p:pic>
      <p:sp>
        <p:nvSpPr>
          <p:cNvPr id="3" name="TextBox 3"/>
          <p:cNvSpPr txBox="1"/>
          <p:nvPr/>
        </p:nvSpPr>
        <p:spPr>
          <a:xfrm>
            <a:off x="443101" y="1566816"/>
            <a:ext cx="8528386" cy="2207768"/>
          </a:xfrm>
          <a:prstGeom prst="rect">
            <a:avLst/>
          </a:prstGeom>
        </p:spPr>
        <p:txBody>
          <a:bodyPr lIns="0" tIns="0" rIns="0" bIns="0" rtlCol="0" anchor="t">
            <a:spAutoFit/>
          </a:bodyPr>
          <a:lstStyle/>
          <a:p>
            <a:pPr>
              <a:lnSpc>
                <a:spcPts val="8895"/>
              </a:lnSpc>
            </a:pPr>
            <a:r>
              <a:rPr lang="en-US" sz="6400">
                <a:solidFill>
                  <a:srgbClr val="000000"/>
                </a:solidFill>
                <a:latin typeface="Archivo Black Bold"/>
              </a:rPr>
              <a:t>STATISTICS:</a:t>
            </a:r>
          </a:p>
          <a:p>
            <a:pPr>
              <a:lnSpc>
                <a:spcPts val="8896"/>
              </a:lnSpc>
            </a:pPr>
            <a:r>
              <a:rPr lang="en-US" sz="6399">
                <a:solidFill>
                  <a:srgbClr val="000000"/>
                </a:solidFill>
                <a:latin typeface="Archivo Black Bold"/>
              </a:rPr>
              <a:t>THE SOURCES</a:t>
            </a:r>
          </a:p>
        </p:txBody>
      </p:sp>
    </p:spTree>
    <p:extLst>
      <p:ext uri="{BB962C8B-B14F-4D97-AF65-F5344CB8AC3E}">
        <p14:creationId xmlns:p14="http://schemas.microsoft.com/office/powerpoint/2010/main" val="37949743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C29C976-FCFD-B041-A890-D7C6CB578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90498"/>
            <a:ext cx="14478000" cy="8250903"/>
          </a:xfrm>
          <a:prstGeom prst="rect">
            <a:avLst/>
          </a:prstGeom>
        </p:spPr>
      </p:pic>
      <p:sp>
        <p:nvSpPr>
          <p:cNvPr id="5" name="TextBox 4">
            <a:extLst>
              <a:ext uri="{FF2B5EF4-FFF2-40B4-BE49-F238E27FC236}">
                <a16:creationId xmlns:a16="http://schemas.microsoft.com/office/drawing/2014/main" id="{709AC803-917F-2247-B371-D14FC531386E}"/>
              </a:ext>
            </a:extLst>
          </p:cNvPr>
          <p:cNvSpPr txBox="1"/>
          <p:nvPr/>
        </p:nvSpPr>
        <p:spPr>
          <a:xfrm>
            <a:off x="7696200" y="8541401"/>
            <a:ext cx="10515600" cy="1323439"/>
          </a:xfrm>
          <a:prstGeom prst="rect">
            <a:avLst/>
          </a:prstGeom>
          <a:noFill/>
        </p:spPr>
        <p:txBody>
          <a:bodyPr wrap="square" rtlCol="0">
            <a:spAutoFit/>
          </a:bodyPr>
          <a:lstStyle/>
          <a:p>
            <a:r>
              <a:rPr lang="en-US" sz="4000" dirty="0">
                <a:hlinkClick r:id="rId4"/>
              </a:rPr>
              <a:t>rbr-2022--how-we-support-our-corporate-and-hotel-colleagues-15-16.pdf (ihgplc.com)</a:t>
            </a:r>
            <a:endParaRPr lang="en-GB" sz="4000" dirty="0"/>
          </a:p>
        </p:txBody>
      </p:sp>
      <p:pic>
        <p:nvPicPr>
          <p:cNvPr id="4" name="Picture 3" descr="Logo&#10;&#10;Description automatically generated">
            <a:extLst>
              <a:ext uri="{FF2B5EF4-FFF2-40B4-BE49-F238E27FC236}">
                <a16:creationId xmlns:a16="http://schemas.microsoft.com/office/drawing/2014/main" id="{332FE7E5-7DF6-864B-ADF3-69216B3447B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163800" y="290498"/>
            <a:ext cx="2986567" cy="1504950"/>
          </a:xfrm>
          <a:prstGeom prst="rect">
            <a:avLst/>
          </a:prstGeom>
        </p:spPr>
      </p:pic>
    </p:spTree>
    <p:extLst>
      <p:ext uri="{BB962C8B-B14F-4D97-AF65-F5344CB8AC3E}">
        <p14:creationId xmlns:p14="http://schemas.microsoft.com/office/powerpoint/2010/main" val="1422096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candic Hotels Case Study: Empowering 18,000 team members to be decision makers">
            <a:hlinkClick r:id="" action="ppaction://media"/>
            <a:extLst>
              <a:ext uri="{FF2B5EF4-FFF2-40B4-BE49-F238E27FC236}">
                <a16:creationId xmlns:a16="http://schemas.microsoft.com/office/drawing/2014/main" id="{CE5A200E-A1E3-F940-B94B-EF05D8DAAFCB}"/>
              </a:ext>
            </a:extLst>
          </p:cNvPr>
          <p:cNvPicPr>
            <a:picLocks noRot="1" noChangeAspect="1"/>
          </p:cNvPicPr>
          <p:nvPr>
            <a:videoFile r:link="rId1"/>
          </p:nvPr>
        </p:nvPicPr>
        <p:blipFill>
          <a:blip r:embed="rId4"/>
          <a:stretch>
            <a:fillRect/>
          </a:stretch>
        </p:blipFill>
        <p:spPr>
          <a:xfrm>
            <a:off x="3037813" y="1679997"/>
            <a:ext cx="15257561" cy="8620522"/>
          </a:xfrm>
          <a:prstGeom prst="rect">
            <a:avLst/>
          </a:prstGeom>
        </p:spPr>
      </p:pic>
      <p:pic>
        <p:nvPicPr>
          <p:cNvPr id="6" name="Picture 5" descr="Logo, company name&#10;&#10;Description automatically generated">
            <a:extLst>
              <a:ext uri="{FF2B5EF4-FFF2-40B4-BE49-F238E27FC236}">
                <a16:creationId xmlns:a16="http://schemas.microsoft.com/office/drawing/2014/main" id="{30ED32D5-8DA5-7643-B0F0-01A507AA49D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7881" y="7962900"/>
            <a:ext cx="1765300" cy="1122806"/>
          </a:xfrm>
          <a:prstGeom prst="rect">
            <a:avLst/>
          </a:prstGeom>
        </p:spPr>
      </p:pic>
      <p:sp>
        <p:nvSpPr>
          <p:cNvPr id="7" name="TextBox 6">
            <a:extLst>
              <a:ext uri="{FF2B5EF4-FFF2-40B4-BE49-F238E27FC236}">
                <a16:creationId xmlns:a16="http://schemas.microsoft.com/office/drawing/2014/main" id="{0ACFD4F4-309E-0F42-AF7D-2D4E7B4FBB12}"/>
              </a:ext>
            </a:extLst>
          </p:cNvPr>
          <p:cNvSpPr txBox="1"/>
          <p:nvPr/>
        </p:nvSpPr>
        <p:spPr>
          <a:xfrm>
            <a:off x="5549900" y="7429500"/>
            <a:ext cx="7188200" cy="230832"/>
          </a:xfrm>
          <a:prstGeom prst="rect">
            <a:avLst/>
          </a:prstGeom>
          <a:noFill/>
        </p:spPr>
        <p:txBody>
          <a:bodyPr wrap="square" rtlCol="0">
            <a:spAutoFit/>
          </a:bodyPr>
          <a:lstStyle/>
          <a:p>
            <a:r>
              <a:rPr lang="en-GB" sz="900">
                <a:hlinkClick r:id="rId6" tooltip="https://commons.wikimedia.org/wiki/File:Fuse_Universal_logo.png"/>
              </a:rPr>
              <a:t>This Photo</a:t>
            </a:r>
            <a:r>
              <a:rPr lang="en-GB" sz="900"/>
              <a:t> by Unknown Author is licensed under </a:t>
            </a:r>
            <a:r>
              <a:rPr lang="en-GB" sz="900">
                <a:hlinkClick r:id="rId7" tooltip="https://creativecommons.org/licenses/by-sa/3.0/"/>
              </a:rPr>
              <a:t>CC BY-SA</a:t>
            </a:r>
            <a:endParaRPr lang="en-GB" sz="900"/>
          </a:p>
        </p:txBody>
      </p:sp>
      <p:pic>
        <p:nvPicPr>
          <p:cNvPr id="9" name="Picture 8" descr="A picture containing text, clipart&#10;&#10;Description automatically generated">
            <a:extLst>
              <a:ext uri="{FF2B5EF4-FFF2-40B4-BE49-F238E27FC236}">
                <a16:creationId xmlns:a16="http://schemas.microsoft.com/office/drawing/2014/main" id="{2B78DC2F-D293-4540-8B77-701C1D87CF8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38767" y="9289818"/>
            <a:ext cx="2275833" cy="783793"/>
          </a:xfrm>
          <a:prstGeom prst="rect">
            <a:avLst/>
          </a:prstGeom>
        </p:spPr>
      </p:pic>
    </p:spTree>
    <p:extLst>
      <p:ext uri="{BB962C8B-B14F-4D97-AF65-F5344CB8AC3E}">
        <p14:creationId xmlns:p14="http://schemas.microsoft.com/office/powerpoint/2010/main" val="394561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3581400" y="1847088"/>
            <a:ext cx="14351000" cy="8108315"/>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4451" y="8876028"/>
            <a:ext cx="3060222" cy="1237635"/>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4876800" y="195344"/>
            <a:ext cx="3942105" cy="1569660"/>
          </a:xfrm>
          <a:prstGeom prst="rect">
            <a:avLst/>
          </a:prstGeom>
          <a:noFill/>
        </p:spPr>
        <p:txBody>
          <a:bodyPr wrap="none" rtlCol="0">
            <a:spAutoFit/>
          </a:bodyPr>
          <a:lstStyle/>
          <a:p>
            <a:r>
              <a:rPr lang="en-GB" sz="9600" dirty="0">
                <a:solidFill>
                  <a:schemeClr val="bg1"/>
                </a:solidFill>
                <a:latin typeface="Freestyle Script" panose="030804020302050B0404" pitchFamily="66" charset="77"/>
              </a:rPr>
              <a:t>Diana </a:t>
            </a:r>
            <a:r>
              <a:rPr lang="en-GB" sz="9600" dirty="0" err="1">
                <a:solidFill>
                  <a:schemeClr val="bg1"/>
                </a:solidFill>
                <a:latin typeface="Freestyle Script" panose="030804020302050B0404" pitchFamily="66" charset="77"/>
              </a:rPr>
              <a:t>Dosik</a:t>
            </a:r>
            <a:endParaRPr lang="en-GB" sz="9600" dirty="0">
              <a:solidFill>
                <a:schemeClr val="bg1"/>
              </a:solidFill>
              <a:latin typeface="Freestyle Script" panose="030804020302050B0404" pitchFamily="66" charset="77"/>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R Basics: Employee Engagement">
            <a:hlinkClick r:id="" action="ppaction://media"/>
            <a:extLst>
              <a:ext uri="{FF2B5EF4-FFF2-40B4-BE49-F238E27FC236}">
                <a16:creationId xmlns:a16="http://schemas.microsoft.com/office/drawing/2014/main" id="{E733EDDA-84D4-A447-8D1B-229839F9F963}"/>
              </a:ext>
            </a:extLst>
          </p:cNvPr>
          <p:cNvPicPr>
            <a:picLocks noRot="1" noChangeAspect="1"/>
          </p:cNvPicPr>
          <p:nvPr>
            <a:videoFile r:link="rId1"/>
          </p:nvPr>
        </p:nvPicPr>
        <p:blipFill>
          <a:blip r:embed="rId4"/>
          <a:stretch>
            <a:fillRect/>
          </a:stretch>
        </p:blipFill>
        <p:spPr>
          <a:xfrm>
            <a:off x="381000" y="1493012"/>
            <a:ext cx="15092545" cy="8527288"/>
          </a:xfrm>
          <a:prstGeom prst="rect">
            <a:avLst/>
          </a:prstGeom>
        </p:spPr>
      </p:pic>
      <p:sp>
        <p:nvSpPr>
          <p:cNvPr id="3" name="TextBox 2">
            <a:extLst>
              <a:ext uri="{FF2B5EF4-FFF2-40B4-BE49-F238E27FC236}">
                <a16:creationId xmlns:a16="http://schemas.microsoft.com/office/drawing/2014/main" id="{DDB465FE-4AD9-0144-91D0-972DFF67558C}"/>
              </a:ext>
            </a:extLst>
          </p:cNvPr>
          <p:cNvSpPr txBox="1"/>
          <p:nvPr/>
        </p:nvSpPr>
        <p:spPr>
          <a:xfrm>
            <a:off x="15415098" y="169573"/>
            <a:ext cx="2872902" cy="1323439"/>
          </a:xfrm>
          <a:prstGeom prst="rect">
            <a:avLst/>
          </a:prstGeom>
          <a:noFill/>
        </p:spPr>
        <p:txBody>
          <a:bodyPr wrap="none" rtlCol="0">
            <a:spAutoFit/>
          </a:bodyPr>
          <a:lstStyle/>
          <a:p>
            <a:r>
              <a:rPr lang="en-GB" sz="8000" dirty="0"/>
              <a:t>Gallup</a:t>
            </a:r>
          </a:p>
        </p:txBody>
      </p:sp>
    </p:spTree>
    <p:extLst>
      <p:ext uri="{BB962C8B-B14F-4D97-AF65-F5344CB8AC3E}">
        <p14:creationId xmlns:p14="http://schemas.microsoft.com/office/powerpoint/2010/main" val="332642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is is what makes employees happy at work | The Way We Work, a TED series">
            <a:hlinkClick r:id="" action="ppaction://media"/>
            <a:extLst>
              <a:ext uri="{FF2B5EF4-FFF2-40B4-BE49-F238E27FC236}">
                <a16:creationId xmlns:a16="http://schemas.microsoft.com/office/drawing/2014/main" id="{9E9F7114-8E48-6E49-852B-A119AAB739EB}"/>
              </a:ext>
            </a:extLst>
          </p:cNvPr>
          <p:cNvPicPr>
            <a:picLocks noRot="1" noChangeAspect="1"/>
          </p:cNvPicPr>
          <p:nvPr>
            <a:videoFile r:link="rId1"/>
          </p:nvPr>
        </p:nvPicPr>
        <p:blipFill>
          <a:blip r:embed="rId4"/>
          <a:stretch>
            <a:fillRect/>
          </a:stretch>
        </p:blipFill>
        <p:spPr>
          <a:xfrm>
            <a:off x="3494411" y="1866900"/>
            <a:ext cx="14488789" cy="8186166"/>
          </a:xfrm>
          <a:prstGeom prst="rect">
            <a:avLst/>
          </a:prstGeom>
        </p:spPr>
      </p:pic>
      <p:pic>
        <p:nvPicPr>
          <p:cNvPr id="7" name="Picture 6" descr="Logo&#10;&#10;Description automatically generated">
            <a:extLst>
              <a:ext uri="{FF2B5EF4-FFF2-40B4-BE49-F238E27FC236}">
                <a16:creationId xmlns:a16="http://schemas.microsoft.com/office/drawing/2014/main" id="{760158BE-BA31-0E40-8E53-2D48E344563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5692" y="8757666"/>
            <a:ext cx="3203054" cy="1295400"/>
          </a:xfrm>
          <a:prstGeom prst="rect">
            <a:avLst/>
          </a:prstGeom>
        </p:spPr>
      </p:pic>
      <p:sp>
        <p:nvSpPr>
          <p:cNvPr id="8" name="TextBox 7">
            <a:extLst>
              <a:ext uri="{FF2B5EF4-FFF2-40B4-BE49-F238E27FC236}">
                <a16:creationId xmlns:a16="http://schemas.microsoft.com/office/drawing/2014/main" id="{3A0DF213-5537-C74C-916D-AAF2ECB8B60F}"/>
              </a:ext>
            </a:extLst>
          </p:cNvPr>
          <p:cNvSpPr txBox="1"/>
          <p:nvPr/>
        </p:nvSpPr>
        <p:spPr>
          <a:xfrm>
            <a:off x="4953000" y="233934"/>
            <a:ext cx="4732386" cy="1323439"/>
          </a:xfrm>
          <a:prstGeom prst="rect">
            <a:avLst/>
          </a:prstGeom>
          <a:noFill/>
        </p:spPr>
        <p:txBody>
          <a:bodyPr wrap="none" rtlCol="0">
            <a:spAutoFit/>
          </a:bodyPr>
          <a:lstStyle/>
          <a:p>
            <a:r>
              <a:rPr lang="en-GB" sz="8000" dirty="0">
                <a:solidFill>
                  <a:schemeClr val="bg1"/>
                </a:solidFill>
                <a:latin typeface="Freestyle Script" panose="030804020302050B0404" pitchFamily="66" charset="77"/>
              </a:rPr>
              <a:t>Michael C. Bush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mployee Engagement - Who's Sinking Your Boat? 2021">
            <a:hlinkClick r:id="" action="ppaction://media"/>
            <a:extLst>
              <a:ext uri="{FF2B5EF4-FFF2-40B4-BE49-F238E27FC236}">
                <a16:creationId xmlns:a16="http://schemas.microsoft.com/office/drawing/2014/main" id="{2877FEA9-7C97-1746-9B94-ADD45514ADE6}"/>
              </a:ext>
            </a:extLst>
          </p:cNvPr>
          <p:cNvPicPr>
            <a:picLocks noRot="1" noChangeAspect="1"/>
          </p:cNvPicPr>
          <p:nvPr>
            <a:videoFile r:link="rId1"/>
          </p:nvPr>
        </p:nvPicPr>
        <p:blipFill>
          <a:blip r:embed="rId4"/>
          <a:stretch>
            <a:fillRect/>
          </a:stretch>
        </p:blipFill>
        <p:spPr>
          <a:xfrm>
            <a:off x="3230071" y="1714500"/>
            <a:ext cx="14702329" cy="8306816"/>
          </a:xfrm>
          <a:prstGeom prst="rect">
            <a:avLst/>
          </a:prstGeom>
        </p:spPr>
      </p:pic>
      <p:pic>
        <p:nvPicPr>
          <p:cNvPr id="5" name="Picture 6">
            <a:extLst>
              <a:ext uri="{FF2B5EF4-FFF2-40B4-BE49-F238E27FC236}">
                <a16:creationId xmlns:a16="http://schemas.microsoft.com/office/drawing/2014/main" id="{ACDBE7B8-8D6D-7842-ACBD-3166B31BFD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94005">
            <a:off x="348824" y="7165942"/>
            <a:ext cx="2696788" cy="2662465"/>
          </a:xfrm>
          <a:prstGeom prst="rect">
            <a:avLst/>
          </a:prstGeom>
        </p:spPr>
      </p:pic>
    </p:spTree>
    <p:extLst>
      <p:ext uri="{BB962C8B-B14F-4D97-AF65-F5344CB8AC3E}">
        <p14:creationId xmlns:p14="http://schemas.microsoft.com/office/powerpoint/2010/main" val="268116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37AE8D-D05C-4E63-9ECB-6A519D09E4F4}"/>
              </a:ext>
            </a:extLst>
          </p:cNvPr>
          <p:cNvSpPr>
            <a:spLocks noGrp="1"/>
          </p:cNvSpPr>
          <p:nvPr>
            <p:ph idx="1"/>
          </p:nvPr>
        </p:nvSpPr>
        <p:spPr>
          <a:xfrm>
            <a:off x="10687638" y="4200596"/>
            <a:ext cx="7600362" cy="1343386"/>
          </a:xfrm>
        </p:spPr>
        <p:txBody>
          <a:bodyPr/>
          <a:lstStyle/>
          <a:p>
            <a:pPr algn="l"/>
            <a:r>
              <a:rPr lang="en-GB" sz="3600" b="0" i="0" dirty="0">
                <a:effectLst/>
                <a:cs typeface="Kokila" panose="020B0502040204020203" pitchFamily="34" charset="0"/>
              </a:rPr>
              <a:t>● Satisfied employees are there to </a:t>
            </a:r>
            <a:r>
              <a:rPr lang="en-GB" sz="3600" b="0" i="1" dirty="0">
                <a:effectLst/>
                <a:cs typeface="Kokila" panose="020B0502040204020203" pitchFamily="34" charset="0"/>
              </a:rPr>
              <a:t>get</a:t>
            </a:r>
            <a:r>
              <a:rPr lang="en-GB" sz="3600" b="0" i="0" dirty="0">
                <a:effectLst/>
                <a:cs typeface="Kokila" panose="020B0502040204020203" pitchFamily="34" charset="0"/>
              </a:rPr>
              <a:t>.</a:t>
            </a:r>
          </a:p>
          <a:p>
            <a:pPr algn="l"/>
            <a:r>
              <a:rPr lang="en-GB" sz="3600" b="0" i="0" dirty="0">
                <a:effectLst/>
                <a:cs typeface="Kokila" panose="020B0502040204020203" pitchFamily="34" charset="0"/>
              </a:rPr>
              <a:t>● Engaged employees are there to </a:t>
            </a:r>
            <a:r>
              <a:rPr lang="en-GB" sz="3600" b="0" i="1" dirty="0">
                <a:effectLst/>
                <a:cs typeface="Kokila" panose="020B0502040204020203" pitchFamily="34" charset="0"/>
              </a:rPr>
              <a:t>give</a:t>
            </a:r>
            <a:endParaRPr lang="en-GB" sz="3600" dirty="0">
              <a:cs typeface="Kokila" panose="020B0502040204020203" pitchFamily="34" charset="0"/>
            </a:endParaRPr>
          </a:p>
        </p:txBody>
      </p:sp>
      <p:pic>
        <p:nvPicPr>
          <p:cNvPr id="5" name="Video 3" title="Woman holding a mug">
            <a:hlinkClick r:id="" action="ppaction://media"/>
            <a:extLst>
              <a:ext uri="{FF2B5EF4-FFF2-40B4-BE49-F238E27FC236}">
                <a16:creationId xmlns:a16="http://schemas.microsoft.com/office/drawing/2014/main" id="{F40DD50D-8896-F850-7295-EC22DE0044D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81000" y="1973547"/>
            <a:ext cx="10306638" cy="5797484"/>
          </a:xfrm>
          <a:prstGeom prst="rect">
            <a:avLst/>
          </a:prstGeom>
        </p:spPr>
      </p:pic>
      <p:sp>
        <p:nvSpPr>
          <p:cNvPr id="6" name="TextBox 5">
            <a:extLst>
              <a:ext uri="{FF2B5EF4-FFF2-40B4-BE49-F238E27FC236}">
                <a16:creationId xmlns:a16="http://schemas.microsoft.com/office/drawing/2014/main" id="{FE444B80-CA63-FAEE-5A65-A03794B71C39}"/>
              </a:ext>
            </a:extLst>
          </p:cNvPr>
          <p:cNvSpPr txBox="1"/>
          <p:nvPr/>
        </p:nvSpPr>
        <p:spPr>
          <a:xfrm>
            <a:off x="10840038" y="3009900"/>
            <a:ext cx="7295562" cy="830997"/>
          </a:xfrm>
          <a:prstGeom prst="rect">
            <a:avLst/>
          </a:prstGeom>
          <a:noFill/>
        </p:spPr>
        <p:txBody>
          <a:bodyPr wrap="square" rtlCol="0">
            <a:spAutoFit/>
          </a:bodyPr>
          <a:lstStyle/>
          <a:p>
            <a:r>
              <a:rPr lang="en-GB" sz="4800" dirty="0">
                <a:solidFill>
                  <a:schemeClr val="bg1"/>
                </a:solidFill>
              </a:rPr>
              <a:t>To Summarise</a:t>
            </a:r>
          </a:p>
        </p:txBody>
      </p:sp>
    </p:spTree>
    <p:extLst>
      <p:ext uri="{BB962C8B-B14F-4D97-AF65-F5344CB8AC3E}">
        <p14:creationId xmlns:p14="http://schemas.microsoft.com/office/powerpoint/2010/main" val="121081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609600" y="7658100"/>
            <a:ext cx="6324600" cy="646331"/>
          </a:xfrm>
          <a:prstGeom prst="rect">
            <a:avLst/>
          </a:prstGeom>
          <a:noFill/>
        </p:spPr>
        <p:txBody>
          <a:bodyPr wrap="square" rtlCol="0">
            <a:spAutoFit/>
          </a:bodyPr>
          <a:lstStyle/>
          <a:p>
            <a:r>
              <a:rPr lang="en-GB" sz="3600" b="1" dirty="0">
                <a:solidFill>
                  <a:schemeClr val="bg1"/>
                </a:solidFill>
              </a:rPr>
              <a:t>18</a:t>
            </a:r>
            <a:r>
              <a:rPr lang="en-GB" sz="3600" b="1" baseline="30000" dirty="0">
                <a:solidFill>
                  <a:schemeClr val="bg1"/>
                </a:solidFill>
              </a:rPr>
              <a:t>th</a:t>
            </a:r>
            <a:r>
              <a:rPr lang="en-GB" sz="3600" b="1" dirty="0">
                <a:solidFill>
                  <a:schemeClr val="bg1"/>
                </a:solidFill>
              </a:rPr>
              <a:t> November, 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1600" y="7242602"/>
            <a:ext cx="2831547" cy="1061829"/>
          </a:xfrm>
          <a:prstGeom prst="rect">
            <a:avLst/>
          </a:prstGeom>
        </p:spPr>
      </p:pic>
      <p:pic>
        <p:nvPicPr>
          <p:cNvPr id="7" name="Picture 6">
            <a:extLst>
              <a:ext uri="{FF2B5EF4-FFF2-40B4-BE49-F238E27FC236}">
                <a16:creationId xmlns:a16="http://schemas.microsoft.com/office/drawing/2014/main" id="{3E55A685-A4C6-8F61-CEB9-91A268DD81CA}"/>
              </a:ext>
            </a:extLst>
          </p:cNvPr>
          <p:cNvPicPr>
            <a:picLocks noChangeAspect="1"/>
          </p:cNvPicPr>
          <p:nvPr/>
        </p:nvPicPr>
        <p:blipFill>
          <a:blip r:embed="rId5"/>
          <a:stretch>
            <a:fillRect/>
          </a:stretch>
        </p:blipFill>
        <p:spPr>
          <a:xfrm>
            <a:off x="9906000" y="471072"/>
            <a:ext cx="8382000" cy="8493759"/>
          </a:xfrm>
          <a:prstGeom prst="rect">
            <a:avLst/>
          </a:prstGeom>
        </p:spPr>
      </p:pic>
      <p:pic>
        <p:nvPicPr>
          <p:cNvPr id="10" name="Picture 9">
            <a:extLst>
              <a:ext uri="{FF2B5EF4-FFF2-40B4-BE49-F238E27FC236}">
                <a16:creationId xmlns:a16="http://schemas.microsoft.com/office/drawing/2014/main" id="{3C7F6A35-B050-A35B-D696-10EEC4CC855F}"/>
              </a:ext>
            </a:extLst>
          </p:cNvPr>
          <p:cNvPicPr>
            <a:picLocks noChangeAspect="1"/>
          </p:cNvPicPr>
          <p:nvPr/>
        </p:nvPicPr>
        <p:blipFill>
          <a:blip r:embed="rId6"/>
          <a:stretch>
            <a:fillRect/>
          </a:stretch>
        </p:blipFill>
        <p:spPr>
          <a:xfrm>
            <a:off x="609600" y="2919738"/>
            <a:ext cx="4419600" cy="4738362"/>
          </a:xfrm>
          <a:prstGeom prst="rect">
            <a:avLst/>
          </a:prstGeom>
        </p:spPr>
      </p:pic>
      <p:sp>
        <p:nvSpPr>
          <p:cNvPr id="2" name="TextBox 1">
            <a:extLst>
              <a:ext uri="{FF2B5EF4-FFF2-40B4-BE49-F238E27FC236}">
                <a16:creationId xmlns:a16="http://schemas.microsoft.com/office/drawing/2014/main" id="{AD82FB86-FE6B-7631-92D9-D369DAA8C767}"/>
              </a:ext>
            </a:extLst>
          </p:cNvPr>
          <p:cNvSpPr txBox="1"/>
          <p:nvPr/>
        </p:nvSpPr>
        <p:spPr>
          <a:xfrm>
            <a:off x="609600" y="1485900"/>
            <a:ext cx="7772401" cy="1015663"/>
          </a:xfrm>
          <a:prstGeom prst="rect">
            <a:avLst/>
          </a:prstGeom>
          <a:noFill/>
        </p:spPr>
        <p:txBody>
          <a:bodyPr wrap="square" rtlCol="0">
            <a:spAutoFit/>
          </a:bodyPr>
          <a:lstStyle/>
          <a:p>
            <a:r>
              <a:rPr lang="en-GB" sz="6000" b="1" dirty="0">
                <a:solidFill>
                  <a:schemeClr val="bg1"/>
                </a:solidFill>
              </a:rPr>
              <a:t>Assignment 2</a:t>
            </a:r>
            <a:endParaRPr lang="en-GB" b="1" dirty="0">
              <a:solidFill>
                <a:schemeClr val="bg1"/>
              </a:solidFill>
            </a:endParaRPr>
          </a:p>
        </p:txBody>
      </p:sp>
    </p:spTree>
    <p:extLst>
      <p:ext uri="{BB962C8B-B14F-4D97-AF65-F5344CB8AC3E}">
        <p14:creationId xmlns:p14="http://schemas.microsoft.com/office/powerpoint/2010/main" val="1857671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623300" y="6463966"/>
            <a:ext cx="3045004" cy="1200329"/>
          </a:xfrm>
          <a:prstGeom prst="rect">
            <a:avLst/>
          </a:prstGeom>
          <a:noFill/>
        </p:spPr>
        <p:txBody>
          <a:bodyPr wrap="square" rtlCol="0">
            <a:spAutoFit/>
          </a:bodyPr>
          <a:lstStyle/>
          <a:p>
            <a:r>
              <a:rPr lang="en-GB" sz="3600" b="1" dirty="0">
                <a:solidFill>
                  <a:schemeClr val="bg1"/>
                </a:solidFill>
              </a:rPr>
              <a:t>18</a:t>
            </a:r>
            <a:r>
              <a:rPr lang="en-GB" sz="3600" b="1" baseline="30000" dirty="0">
                <a:solidFill>
                  <a:schemeClr val="bg1"/>
                </a:solidFill>
              </a:rPr>
              <a:t>th</a:t>
            </a:r>
            <a:r>
              <a:rPr lang="en-GB" sz="3600" b="1" dirty="0">
                <a:solidFill>
                  <a:schemeClr val="bg1"/>
                </a:solidFill>
              </a:rPr>
              <a:t> November</a:t>
            </a:r>
          </a:p>
          <a:p>
            <a:r>
              <a:rPr lang="en-GB" sz="36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0657" y="5600700"/>
            <a:ext cx="2831547" cy="1200329"/>
          </a:xfrm>
          <a:prstGeom prst="rect">
            <a:avLst/>
          </a:prstGeom>
        </p:spPr>
      </p:pic>
      <p:sp>
        <p:nvSpPr>
          <p:cNvPr id="5" name="Title 4">
            <a:extLst>
              <a:ext uri="{FF2B5EF4-FFF2-40B4-BE49-F238E27FC236}">
                <a16:creationId xmlns:a16="http://schemas.microsoft.com/office/drawing/2014/main" id="{1BD4CCEC-2C99-0BF8-9807-5A0B943FE475}"/>
              </a:ext>
            </a:extLst>
          </p:cNvPr>
          <p:cNvSpPr>
            <a:spLocks noGrp="1"/>
          </p:cNvSpPr>
          <p:nvPr>
            <p:ph type="title"/>
          </p:nvPr>
        </p:nvSpPr>
        <p:spPr>
          <a:xfrm>
            <a:off x="517219" y="219484"/>
            <a:ext cx="4934931" cy="1988345"/>
          </a:xfrm>
        </p:spPr>
        <p:txBody>
          <a:bodyPr/>
          <a:lstStyle/>
          <a:p>
            <a:r>
              <a:rPr lang="en-GB" b="1" dirty="0"/>
              <a:t>Assignment 3</a:t>
            </a:r>
          </a:p>
        </p:txBody>
      </p:sp>
      <p:pic>
        <p:nvPicPr>
          <p:cNvPr id="9" name="Picture 8">
            <a:extLst>
              <a:ext uri="{FF2B5EF4-FFF2-40B4-BE49-F238E27FC236}">
                <a16:creationId xmlns:a16="http://schemas.microsoft.com/office/drawing/2014/main" id="{A9DC292C-DE38-1F85-BF36-61450D4AA7D8}"/>
              </a:ext>
            </a:extLst>
          </p:cNvPr>
          <p:cNvPicPr>
            <a:picLocks noChangeAspect="1"/>
          </p:cNvPicPr>
          <p:nvPr/>
        </p:nvPicPr>
        <p:blipFill>
          <a:blip r:embed="rId5"/>
          <a:stretch>
            <a:fillRect/>
          </a:stretch>
        </p:blipFill>
        <p:spPr>
          <a:xfrm>
            <a:off x="14529413" y="2781300"/>
            <a:ext cx="3594037" cy="2605366"/>
          </a:xfrm>
          <a:prstGeom prst="rect">
            <a:avLst/>
          </a:prstGeom>
        </p:spPr>
      </p:pic>
      <p:sp>
        <p:nvSpPr>
          <p:cNvPr id="11" name="TextBox 10">
            <a:extLst>
              <a:ext uri="{FF2B5EF4-FFF2-40B4-BE49-F238E27FC236}">
                <a16:creationId xmlns:a16="http://schemas.microsoft.com/office/drawing/2014/main" id="{C96C577A-3885-466C-85AC-3C995D880100}"/>
              </a:ext>
            </a:extLst>
          </p:cNvPr>
          <p:cNvSpPr txBox="1"/>
          <p:nvPr/>
        </p:nvSpPr>
        <p:spPr>
          <a:xfrm>
            <a:off x="13805513" y="7015063"/>
            <a:ext cx="4286491" cy="1938992"/>
          </a:xfrm>
          <a:prstGeom prst="rect">
            <a:avLst/>
          </a:prstGeom>
          <a:noFill/>
        </p:spPr>
        <p:txBody>
          <a:bodyPr wrap="square" rtlCol="0">
            <a:spAutoFit/>
          </a:bodyPr>
          <a:lstStyle/>
          <a:p>
            <a:r>
              <a:rPr lang="en-GB" sz="4000" b="1" dirty="0">
                <a:solidFill>
                  <a:schemeClr val="bg1"/>
                </a:solidFill>
              </a:rPr>
              <a:t>28</a:t>
            </a:r>
            <a:r>
              <a:rPr lang="en-GB" sz="4000" b="1" baseline="30000" dirty="0">
                <a:solidFill>
                  <a:schemeClr val="bg1"/>
                </a:solidFill>
              </a:rPr>
              <a:t>th</a:t>
            </a:r>
            <a:r>
              <a:rPr lang="en-GB" sz="4000" b="1" dirty="0">
                <a:solidFill>
                  <a:schemeClr val="bg1"/>
                </a:solidFill>
              </a:rPr>
              <a:t> November, 2022. Invites have been sent via email</a:t>
            </a:r>
            <a:endParaRPr lang="en-GB" dirty="0"/>
          </a:p>
        </p:txBody>
      </p:sp>
      <p:pic>
        <p:nvPicPr>
          <p:cNvPr id="14" name="Picture 13">
            <a:extLst>
              <a:ext uri="{FF2B5EF4-FFF2-40B4-BE49-F238E27FC236}">
                <a16:creationId xmlns:a16="http://schemas.microsoft.com/office/drawing/2014/main" id="{9181ACF0-15E6-F776-931A-DDC48C9AD38B}"/>
              </a:ext>
            </a:extLst>
          </p:cNvPr>
          <p:cNvPicPr>
            <a:picLocks noChangeAspect="1"/>
          </p:cNvPicPr>
          <p:nvPr/>
        </p:nvPicPr>
        <p:blipFill>
          <a:blip r:embed="rId6"/>
          <a:stretch>
            <a:fillRect/>
          </a:stretch>
        </p:blipFill>
        <p:spPr>
          <a:xfrm>
            <a:off x="517219" y="1831943"/>
            <a:ext cx="11408469" cy="8302396"/>
          </a:xfrm>
          <a:prstGeom prst="rect">
            <a:avLst/>
          </a:prstGeom>
        </p:spPr>
      </p:pic>
    </p:spTree>
    <p:extLst>
      <p:ext uri="{BB962C8B-B14F-4D97-AF65-F5344CB8AC3E}">
        <p14:creationId xmlns:p14="http://schemas.microsoft.com/office/powerpoint/2010/main" val="31278852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604319" y="2857500"/>
            <a:ext cx="10564424" cy="843693"/>
          </a:xfrm>
          <a:prstGeom prst="rect">
            <a:avLst/>
          </a:prstGeom>
        </p:spPr>
        <p:txBody>
          <a:bodyPr wrap="square" lIns="0" tIns="0" rIns="0" bIns="0" rtlCol="0" anchor="t">
            <a:spAutoFit/>
          </a:bodyPr>
          <a:lstStyle/>
          <a:p>
            <a:pPr>
              <a:lnSpc>
                <a:spcPts val="6400"/>
              </a:lnSpc>
            </a:pPr>
            <a:r>
              <a:rPr lang="en-US" sz="6400"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604319" y="4076700"/>
            <a:ext cx="9788730" cy="5530633"/>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8602" y="5033519"/>
            <a:ext cx="7096850" cy="4546600"/>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3327158" y="6743700"/>
            <a:ext cx="11633684" cy="2919576"/>
          </a:xfrm>
          <a:noFill/>
        </p:spPr>
        <p:txBody>
          <a:bodyPr vert="horz" lIns="137160" tIns="68580" rIns="137160" bIns="68580" rtlCol="0" anchor="b">
            <a:normAutofit/>
          </a:bodyPr>
          <a:lstStyle/>
          <a:p>
            <a:pPr>
              <a:defRPr/>
            </a:pPr>
            <a:r>
              <a:rPr lang="en-US" sz="4050" b="1" i="1" dirty="0"/>
              <a:t>I look forward to seeing you next week. If you have any questions in the meantime, please send an email</a:t>
            </a:r>
            <a:r>
              <a:rPr lang="en-US" sz="4200" b="1" dirty="0">
                <a:hlinkClick r:id="rId3"/>
              </a:rPr>
              <a:t> </a:t>
            </a:r>
            <a:r>
              <a:rPr lang="en-US" sz="4200" b="1" i="1" dirty="0">
                <a:hlinkClick r:id="rId3"/>
              </a:rPr>
              <a:t>l.blake@uwtsd.ac.uk</a:t>
            </a:r>
            <a:r>
              <a:rPr lang="en-US" sz="4050" b="1" i="1" dirty="0"/>
              <a:t>.</a:t>
            </a:r>
          </a:p>
          <a:p>
            <a:pPr algn="ctr"/>
            <a:endParaRPr lang="en-US" sz="405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4"/>
          <a:stretch>
            <a:fillRect/>
          </a:stretch>
        </p:blipFill>
        <p:spPr>
          <a:xfrm>
            <a:off x="6577013" y="1348351"/>
            <a:ext cx="5133974" cy="51339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6061059" y="163646"/>
            <a:ext cx="6165881" cy="923330"/>
          </a:xfrm>
          <a:prstGeom prst="rect">
            <a:avLst/>
          </a:prstGeom>
          <a:noFill/>
        </p:spPr>
        <p:txBody>
          <a:bodyPr wrap="square" rtlCol="0">
            <a:spAutoFit/>
          </a:bodyPr>
          <a:lstStyle/>
          <a:p>
            <a:r>
              <a:rPr lang="en-GB" sz="5400" dirty="0"/>
              <a:t>Thank you for Today</a:t>
            </a:r>
            <a:endParaRPr lang="en-GB" sz="3000" dirty="0"/>
          </a:p>
        </p:txBody>
      </p:sp>
    </p:spTree>
    <p:extLst>
      <p:ext uri="{BB962C8B-B14F-4D97-AF65-F5344CB8AC3E}">
        <p14:creationId xmlns:p14="http://schemas.microsoft.com/office/powerpoint/2010/main" val="4372317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6183" y="2051526"/>
            <a:ext cx="16111265" cy="2552174"/>
          </a:xfrm>
          <a:prstGeom prst="rect">
            <a:avLst/>
          </a:prstGeom>
        </p:spPr>
        <p:txBody>
          <a:bodyPr wrap="square" lIns="0" tIns="0" rIns="0" bIns="0" rtlCol="0" anchor="t">
            <a:spAutoFit/>
          </a:bodyPr>
          <a:lstStyle/>
          <a:p>
            <a:pPr>
              <a:lnSpc>
                <a:spcPts val="2519"/>
              </a:lnSpc>
              <a:spcBef>
                <a:spcPct val="0"/>
              </a:spcBef>
            </a:pPr>
            <a:r>
              <a:rPr lang="en-US" sz="2000" dirty="0">
                <a:solidFill>
                  <a:srgbClr val="000000"/>
                </a:solidFill>
                <a:latin typeface="Assistant Regular Bold"/>
              </a:rPr>
              <a:t>Bureau of Labor Statistics (2020) JOB OPENINGS AND LABOR TURNOVER – AUGUST 2020. [online] Available at: https://www.bls.gov/news.release/pdf/jolts.pdf (Accessed: 15 October 2021).</a:t>
            </a:r>
          </a:p>
          <a:p>
            <a:pPr>
              <a:lnSpc>
                <a:spcPts val="2519"/>
              </a:lnSpc>
              <a:spcBef>
                <a:spcPct val="0"/>
              </a:spcBef>
            </a:pPr>
            <a:endParaRPr lang="en-US" sz="2000" dirty="0">
              <a:solidFill>
                <a:srgbClr val="000000"/>
              </a:solidFill>
              <a:latin typeface="Assistant Regular Bold"/>
            </a:endParaRPr>
          </a:p>
          <a:p>
            <a:pPr>
              <a:lnSpc>
                <a:spcPts val="2519"/>
              </a:lnSpc>
              <a:spcBef>
                <a:spcPct val="0"/>
              </a:spcBef>
            </a:pPr>
            <a:r>
              <a:rPr lang="en-GB" sz="2000" dirty="0"/>
              <a:t>Dukes, E (2018) </a:t>
            </a:r>
            <a:r>
              <a:rPr lang="en-GB" sz="2000" i="1" dirty="0"/>
              <a:t>5 Signs That you Need Better Employee Engagement. </a:t>
            </a:r>
            <a:r>
              <a:rPr lang="en-GB" sz="2000" dirty="0"/>
              <a:t>Available at: https://www.iofficecorp.com/blog/employees-engagement-sinking-boa</a:t>
            </a:r>
            <a:r>
              <a:rPr lang="en-GB" sz="2000" dirty="0">
                <a:hlinkClick r:id="rId3">
                  <a:extLst>
                    <a:ext uri="{A12FA001-AC4F-418D-AE19-62706E023703}">
                      <ahyp:hlinkClr xmlns:ahyp="http://schemas.microsoft.com/office/drawing/2018/hyperlinkcolor" val="tx"/>
                    </a:ext>
                  </a:extLst>
                </a:hlinkClick>
              </a:rPr>
              <a:t>t</a:t>
            </a:r>
            <a:r>
              <a:rPr lang="en-GB" sz="2000" dirty="0"/>
              <a:t> ( Accessed: 6 February 2022)</a:t>
            </a:r>
            <a:endParaRPr lang="en-US" sz="2000" dirty="0">
              <a:latin typeface="Assistant Regular Bold"/>
            </a:endParaRPr>
          </a:p>
          <a:p>
            <a:pPr>
              <a:lnSpc>
                <a:spcPts val="2519"/>
              </a:lnSpc>
              <a:spcBef>
                <a:spcPct val="0"/>
              </a:spcBef>
            </a:pPr>
            <a:endParaRPr lang="en-US" sz="2000" dirty="0">
              <a:solidFill>
                <a:srgbClr val="000000"/>
              </a:solidFill>
              <a:latin typeface="Assistant Regular Bold"/>
            </a:endParaRPr>
          </a:p>
          <a:p>
            <a:pPr>
              <a:lnSpc>
                <a:spcPts val="2520"/>
              </a:lnSpc>
              <a:spcBef>
                <a:spcPct val="0"/>
              </a:spcBef>
            </a:pPr>
            <a:r>
              <a:rPr lang="en-US" sz="2000" dirty="0">
                <a:solidFill>
                  <a:srgbClr val="000000"/>
                </a:solidFill>
                <a:latin typeface="Assistant Regular Bold"/>
              </a:rPr>
              <a:t>Industry (2020) 4 Reasons Restaurants Need Mentorship Programs. [online] </a:t>
            </a:r>
            <a:r>
              <a:rPr lang="en-US" sz="2000" dirty="0" err="1">
                <a:solidFill>
                  <a:srgbClr val="000000"/>
                </a:solidFill>
                <a:latin typeface="Assistant Regular Bold"/>
              </a:rPr>
              <a:t>App.industry.co</a:t>
            </a:r>
            <a:r>
              <a:rPr lang="en-US" sz="2000" dirty="0">
                <a:solidFill>
                  <a:srgbClr val="000000"/>
                </a:solidFill>
                <a:latin typeface="Assistant Regular Bold"/>
              </a:rPr>
              <a:t>. Available at: https://</a:t>
            </a:r>
            <a:r>
              <a:rPr lang="en-US" sz="2000" dirty="0" err="1">
                <a:solidFill>
                  <a:srgbClr val="000000"/>
                </a:solidFill>
                <a:latin typeface="Assistant Regular Bold"/>
              </a:rPr>
              <a:t>app.industry.co</a:t>
            </a:r>
            <a:r>
              <a:rPr lang="en-US" sz="2000" dirty="0">
                <a:solidFill>
                  <a:srgbClr val="000000"/>
                </a:solidFill>
                <a:latin typeface="Assistant Regular Bold"/>
              </a:rPr>
              <a:t>/blog/4-reasons-restaurants-need-mentorship-programs (Accessed: 16 October 2021).</a:t>
            </a:r>
          </a:p>
        </p:txBody>
      </p:sp>
      <p:sp>
        <p:nvSpPr>
          <p:cNvPr id="3" name="TextBox 3"/>
          <p:cNvSpPr txBox="1"/>
          <p:nvPr/>
        </p:nvSpPr>
        <p:spPr>
          <a:xfrm>
            <a:off x="776183" y="6022783"/>
            <a:ext cx="16111265" cy="3834576"/>
          </a:xfrm>
          <a:prstGeom prst="rect">
            <a:avLst/>
          </a:prstGeom>
        </p:spPr>
        <p:txBody>
          <a:bodyPr lIns="0" tIns="0" rIns="0" bIns="0" rtlCol="0" anchor="t">
            <a:spAutoFit/>
          </a:bodyPr>
          <a:lstStyle/>
          <a:p>
            <a:pPr algn="just">
              <a:lnSpc>
                <a:spcPts val="2519"/>
              </a:lnSpc>
            </a:pPr>
            <a:r>
              <a:rPr lang="en-US" sz="2000" dirty="0" err="1">
                <a:solidFill>
                  <a:srgbClr val="000000"/>
                </a:solidFill>
                <a:latin typeface="Assistant Regular Bold"/>
              </a:rPr>
              <a:t>Shour</a:t>
            </a:r>
            <a:r>
              <a:rPr lang="en-US" sz="2000" dirty="0">
                <a:solidFill>
                  <a:srgbClr val="000000"/>
                </a:solidFill>
                <a:latin typeface="Assistant Regular Bold"/>
              </a:rPr>
              <a:t>, E. (2020) 11 Shocking Employee Happiness Statistics That Will Blow Your Mind [Infographic]. [online] </a:t>
            </a:r>
            <a:r>
              <a:rPr lang="en-US" sz="2000" dirty="0" err="1">
                <a:solidFill>
                  <a:srgbClr val="000000"/>
                </a:solidFill>
                <a:latin typeface="Assistant Regular Bold"/>
              </a:rPr>
              <a:t>SnackNation</a:t>
            </a:r>
            <a:r>
              <a:rPr lang="en-US" sz="2000" dirty="0">
                <a:solidFill>
                  <a:srgbClr val="000000"/>
                </a:solidFill>
                <a:latin typeface="Assistant Regular Bold"/>
              </a:rPr>
              <a:t>. Available at: https://</a:t>
            </a:r>
            <a:r>
              <a:rPr lang="en-US" sz="2000" dirty="0" err="1">
                <a:solidFill>
                  <a:srgbClr val="000000"/>
                </a:solidFill>
                <a:latin typeface="Assistant Regular Bold"/>
              </a:rPr>
              <a:t>snacknation.com</a:t>
            </a:r>
            <a:r>
              <a:rPr lang="en-US" sz="2000" dirty="0">
                <a:solidFill>
                  <a:srgbClr val="000000"/>
                </a:solidFill>
                <a:latin typeface="Assistant Regular Bold"/>
              </a:rPr>
              <a:t>/blog/employee-happiness/ (Accessed: 15 October 2021).</a:t>
            </a:r>
          </a:p>
          <a:p>
            <a:pPr algn="just">
              <a:lnSpc>
                <a:spcPts val="2519"/>
              </a:lnSpc>
            </a:pPr>
            <a:endParaRPr lang="en-US" sz="2000" dirty="0">
              <a:solidFill>
                <a:srgbClr val="000000"/>
              </a:solidFill>
              <a:latin typeface="Assistant Regular Bold"/>
            </a:endParaRPr>
          </a:p>
          <a:p>
            <a:pPr algn="just">
              <a:lnSpc>
                <a:spcPts val="2519"/>
              </a:lnSpc>
            </a:pPr>
            <a:r>
              <a:rPr lang="en-US" sz="2000" dirty="0">
                <a:solidFill>
                  <a:srgbClr val="000000"/>
                </a:solidFill>
                <a:latin typeface="Assistant Regular Bold"/>
              </a:rPr>
              <a:t>Srinivasan, A. (2018) Gamifying Employee Engagement - HR Daily Advisor. [online] HR Daily Advisor. Available at: https://</a:t>
            </a:r>
            <a:r>
              <a:rPr lang="en-US" sz="2000" dirty="0" err="1">
                <a:solidFill>
                  <a:srgbClr val="000000"/>
                </a:solidFill>
                <a:latin typeface="Assistant Regular Bold"/>
              </a:rPr>
              <a:t>hrdailyadvisor.blr.com</a:t>
            </a:r>
            <a:r>
              <a:rPr lang="en-US" sz="2000" dirty="0">
                <a:solidFill>
                  <a:srgbClr val="000000"/>
                </a:solidFill>
                <a:latin typeface="Assistant Regular Bold"/>
              </a:rPr>
              <a:t>/2018/11/13/gamifying-employee-engagement/ (Accessed: 16 October 2021).</a:t>
            </a:r>
          </a:p>
          <a:p>
            <a:pPr algn="just">
              <a:lnSpc>
                <a:spcPts val="2519"/>
              </a:lnSpc>
            </a:pPr>
            <a:endParaRPr lang="en-US" sz="2000" dirty="0">
              <a:solidFill>
                <a:srgbClr val="000000"/>
              </a:solidFill>
              <a:latin typeface="Assistant Regular Bold"/>
            </a:endParaRPr>
          </a:p>
          <a:p>
            <a:pPr algn="just">
              <a:lnSpc>
                <a:spcPts val="2519"/>
              </a:lnSpc>
              <a:spcBef>
                <a:spcPct val="0"/>
              </a:spcBef>
            </a:pPr>
            <a:r>
              <a:rPr lang="en-US" sz="2000" dirty="0">
                <a:solidFill>
                  <a:srgbClr val="000000"/>
                </a:solidFill>
                <a:latin typeface="Assistant Regular Bold"/>
              </a:rPr>
              <a:t>Tracey, J. B., &amp; </a:t>
            </a:r>
            <a:r>
              <a:rPr lang="en-US" sz="2000" dirty="0" err="1">
                <a:solidFill>
                  <a:srgbClr val="000000"/>
                </a:solidFill>
                <a:latin typeface="Assistant Regular Bold"/>
              </a:rPr>
              <a:t>Hinkin</a:t>
            </a:r>
            <a:r>
              <a:rPr lang="en-US" sz="2000" dirty="0">
                <a:solidFill>
                  <a:srgbClr val="000000"/>
                </a:solidFill>
                <a:latin typeface="Assistant Regular Bold"/>
              </a:rPr>
              <a:t>, T. R. (2006) The costs of employee turnover: When the devil is in the details [Electronic article]. Cornell Hospitality Report, 6(15), 6-13.</a:t>
            </a:r>
          </a:p>
          <a:p>
            <a:pPr algn="just">
              <a:lnSpc>
                <a:spcPts val="2519"/>
              </a:lnSpc>
              <a:spcBef>
                <a:spcPct val="0"/>
              </a:spcBef>
            </a:pPr>
            <a:endParaRPr lang="en-US" sz="2000" dirty="0">
              <a:solidFill>
                <a:srgbClr val="000000"/>
              </a:solidFill>
              <a:latin typeface="Assistant Regular Bold"/>
            </a:endParaRPr>
          </a:p>
          <a:p>
            <a:pPr algn="just">
              <a:lnSpc>
                <a:spcPts val="2520"/>
              </a:lnSpc>
              <a:spcBef>
                <a:spcPct val="0"/>
              </a:spcBef>
            </a:pPr>
            <a:r>
              <a:rPr lang="en-US" sz="2000" dirty="0">
                <a:solidFill>
                  <a:srgbClr val="000000"/>
                </a:solidFill>
                <a:latin typeface="Assistant Regular Bold"/>
              </a:rPr>
              <a:t>7shifts (2019) Study: Data-Backed Ways To Reduce Restaurant Turnover. [online] Restaurant Management &amp; Growth Blog. Available at: https://www.7shifts.com/blog/study-engage-employees-reduce-restaurant-turnover/ (Accessed: 15 October 2021).</a:t>
            </a:r>
          </a:p>
          <a:p>
            <a:pPr algn="just">
              <a:lnSpc>
                <a:spcPts val="2520"/>
              </a:lnSpc>
              <a:spcBef>
                <a:spcPct val="0"/>
              </a:spcBef>
            </a:pPr>
            <a:endParaRPr lang="en-US" sz="2000" dirty="0">
              <a:latin typeface="Assistant Regular Bold"/>
            </a:endParaRPr>
          </a:p>
        </p:txBody>
      </p:sp>
      <p:sp>
        <p:nvSpPr>
          <p:cNvPr id="4" name="TextBox 4"/>
          <p:cNvSpPr txBox="1"/>
          <p:nvPr/>
        </p:nvSpPr>
        <p:spPr>
          <a:xfrm>
            <a:off x="776183" y="4938698"/>
            <a:ext cx="15587600" cy="628570"/>
          </a:xfrm>
          <a:prstGeom prst="rect">
            <a:avLst/>
          </a:prstGeom>
        </p:spPr>
        <p:txBody>
          <a:bodyPr lIns="0" tIns="0" rIns="0" bIns="0" rtlCol="0" anchor="t">
            <a:spAutoFit/>
          </a:bodyPr>
          <a:lstStyle/>
          <a:p>
            <a:pPr algn="just">
              <a:lnSpc>
                <a:spcPts val="2520"/>
              </a:lnSpc>
              <a:spcBef>
                <a:spcPct val="0"/>
              </a:spcBef>
            </a:pPr>
            <a:r>
              <a:rPr lang="en-US" sz="2000" dirty="0">
                <a:solidFill>
                  <a:srgbClr val="000000"/>
                </a:solidFill>
                <a:latin typeface="Assistant Regular Bold"/>
              </a:rPr>
              <a:t>Pryce-Jones, J. (2011) The Five Drivers Of Happiness At Work. [online] WSJ. Available at: https://</a:t>
            </a:r>
            <a:r>
              <a:rPr lang="en-US" sz="2000" dirty="0" err="1">
                <a:solidFill>
                  <a:srgbClr val="000000"/>
                </a:solidFill>
                <a:latin typeface="Assistant Regular Bold"/>
              </a:rPr>
              <a:t>www.wsj.com</a:t>
            </a:r>
            <a:r>
              <a:rPr lang="en-US" sz="2000" dirty="0">
                <a:solidFill>
                  <a:srgbClr val="000000"/>
                </a:solidFill>
                <a:latin typeface="Assistant Regular Bold"/>
              </a:rPr>
              <a:t>/articles/BL-SOURCEB-21785 (Accessed: 15 October 2021).</a:t>
            </a:r>
          </a:p>
        </p:txBody>
      </p:sp>
      <p:sp>
        <p:nvSpPr>
          <p:cNvPr id="5" name="TextBox 5"/>
          <p:cNvSpPr txBox="1"/>
          <p:nvPr/>
        </p:nvSpPr>
        <p:spPr>
          <a:xfrm>
            <a:off x="776183" y="429641"/>
            <a:ext cx="8528386" cy="1083818"/>
          </a:xfrm>
          <a:prstGeom prst="rect">
            <a:avLst/>
          </a:prstGeom>
        </p:spPr>
        <p:txBody>
          <a:bodyPr lIns="0" tIns="0" rIns="0" bIns="0" rtlCol="0" anchor="t">
            <a:spAutoFit/>
          </a:bodyPr>
          <a:lstStyle/>
          <a:p>
            <a:pPr>
              <a:lnSpc>
                <a:spcPts val="8896"/>
              </a:lnSpc>
            </a:pPr>
            <a:r>
              <a:rPr lang="en-US" sz="6400">
                <a:solidFill>
                  <a:srgbClr val="000000"/>
                </a:solidFill>
                <a:latin typeface="Archivo Black Bold"/>
              </a:rPr>
              <a:t>REFERENCES</a:t>
            </a:r>
          </a:p>
        </p:txBody>
      </p:sp>
      <p:pic>
        <p:nvPicPr>
          <p:cNvPr id="6" name="Picture 5" descr="Text&#10;&#10;Description automatically generated">
            <a:extLst>
              <a:ext uri="{FF2B5EF4-FFF2-40B4-BE49-F238E27FC236}">
                <a16:creationId xmlns:a16="http://schemas.microsoft.com/office/drawing/2014/main" id="{50BFA50F-4552-BF4D-B812-685B5AC871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Widescreen (1)</Template>
  <TotalTime>289</TotalTime>
  <Words>3008</Words>
  <Application>Microsoft Office PowerPoint</Application>
  <PresentationFormat>Custom</PresentationFormat>
  <Paragraphs>268</Paragraphs>
  <Slides>48</Slides>
  <Notes>35</Notes>
  <HiddenSlides>0</HiddenSlides>
  <MMClips>20</MMClips>
  <ScaleCrop>false</ScaleCrop>
  <HeadingPairs>
    <vt:vector size="6" baseType="variant">
      <vt:variant>
        <vt:lpstr>Fonts Used</vt:lpstr>
      </vt:variant>
      <vt:variant>
        <vt:i4>15</vt:i4>
      </vt:variant>
      <vt:variant>
        <vt:lpstr>Theme</vt:lpstr>
      </vt:variant>
      <vt:variant>
        <vt:i4>21</vt:i4>
      </vt:variant>
      <vt:variant>
        <vt:lpstr>Slide Titles</vt:lpstr>
      </vt:variant>
      <vt:variant>
        <vt:i4>48</vt:i4>
      </vt:variant>
    </vt:vector>
  </HeadingPairs>
  <TitlesOfParts>
    <vt:vector size="84" baseType="lpstr">
      <vt:lpstr>Muli Regular</vt:lpstr>
      <vt:lpstr>Archivo Black Bold</vt:lpstr>
      <vt:lpstr>Muli Regular Bold</vt:lpstr>
      <vt:lpstr>Muli Bold</vt:lpstr>
      <vt:lpstr>Roboto</vt:lpstr>
      <vt:lpstr>Open Sans</vt:lpstr>
      <vt:lpstr>Calibri</vt:lpstr>
      <vt:lpstr>Freestyle Script</vt:lpstr>
      <vt:lpstr>Abril Fatface</vt:lpstr>
      <vt:lpstr>Arial</vt:lpstr>
      <vt:lpstr>Encode Sans Semi Condensed</vt:lpstr>
      <vt:lpstr>Calibri Light</vt:lpstr>
      <vt:lpstr>Archivo Black</vt:lpstr>
      <vt:lpstr>Assistant Regular Bold</vt:lpstr>
      <vt:lpstr>Georgia</vt:lpstr>
      <vt:lpstr>UWTSD 200_Title Page 2</vt:lpstr>
      <vt:lpstr>UWTSD 200 Holding Page</vt:lpstr>
      <vt:lpstr>UWTSD 200_Title Page</vt:lpstr>
      <vt:lpstr>UWTSD 200_Title Page 1</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Agenda</vt:lpstr>
      <vt:lpstr>Outcomes of the session</vt:lpstr>
      <vt:lpstr>PowerPoint Presentation</vt:lpstr>
      <vt:lpstr>PowerPoint Presentation</vt:lpstr>
      <vt:lpstr>PowerPoint Presentation</vt:lpstr>
      <vt:lpstr>Group Discussion:</vt:lpstr>
      <vt:lpstr>5 Reasons why your employees are more important than your guests</vt:lpstr>
      <vt:lpstr>PowerPoint Presentation</vt:lpstr>
      <vt:lpstr>Disengaged</vt:lpstr>
      <vt:lpstr>Breakout room Discussion:</vt:lpstr>
      <vt:lpstr>Any Questions?</vt:lpstr>
      <vt:lpstr>What does great employee engagement look like?</vt:lpstr>
      <vt:lpstr>PowerPoint Presentation</vt:lpstr>
      <vt:lpstr>PowerPoint Presentation</vt:lpstr>
      <vt:lpstr>PowerPoint Presentation</vt:lpstr>
      <vt:lpstr>PowerPoint Presentation</vt:lpstr>
      <vt:lpstr>PowerPoint Presentation</vt:lpstr>
      <vt:lpstr>PowerPoint Presentation</vt:lpstr>
      <vt:lpstr>Any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Employee Engagement Models </vt:lpstr>
      <vt:lpstr>Group Discussion:</vt:lpstr>
      <vt:lpstr>PowerPoint Presentation</vt:lpstr>
      <vt:lpstr>PowerPoint Presentation</vt:lpstr>
      <vt:lpstr>Zinger model of employee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Assignment 3</vt:lpstr>
      <vt:lpstr>PowerPoint Presentation</vt:lpstr>
      <vt:lpstr>I look forward to seeing you next week. If you have any questions in the meantime, please send an email l.blake@uwtsd.ac.uk.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 Week 4</dc:title>
  <dc:creator>Kathryn Roberts</dc:creator>
  <cp:lastModifiedBy>Laurence Blake</cp:lastModifiedBy>
  <cp:revision>25</cp:revision>
  <dcterms:created xsi:type="dcterms:W3CDTF">2006-08-16T00:00:00Z</dcterms:created>
  <dcterms:modified xsi:type="dcterms:W3CDTF">2022-11-21T06:51:25Z</dcterms:modified>
  <dc:identifier>DAEKqMm9J2g</dc:identifier>
</cp:coreProperties>
</file>