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47"/>
  </p:notesMasterIdLst>
  <p:sldIdLst>
    <p:sldId id="256" r:id="rId2"/>
    <p:sldId id="257" r:id="rId3"/>
    <p:sldId id="276" r:id="rId4"/>
    <p:sldId id="277" r:id="rId5"/>
    <p:sldId id="294" r:id="rId6"/>
    <p:sldId id="282" r:id="rId7"/>
    <p:sldId id="301" r:id="rId8"/>
    <p:sldId id="295" r:id="rId9"/>
    <p:sldId id="284" r:id="rId10"/>
    <p:sldId id="275" r:id="rId11"/>
    <p:sldId id="286" r:id="rId12"/>
    <p:sldId id="258" r:id="rId13"/>
    <p:sldId id="259" r:id="rId14"/>
    <p:sldId id="283" r:id="rId15"/>
    <p:sldId id="261" r:id="rId16"/>
    <p:sldId id="262" r:id="rId17"/>
    <p:sldId id="269" r:id="rId18"/>
    <p:sldId id="300" r:id="rId19"/>
    <p:sldId id="289" r:id="rId20"/>
    <p:sldId id="290" r:id="rId21"/>
    <p:sldId id="299" r:id="rId22"/>
    <p:sldId id="292" r:id="rId23"/>
    <p:sldId id="293" r:id="rId24"/>
    <p:sldId id="291" r:id="rId25"/>
    <p:sldId id="266" r:id="rId26"/>
    <p:sldId id="298" r:id="rId27"/>
    <p:sldId id="297" r:id="rId28"/>
    <p:sldId id="302" r:id="rId29"/>
    <p:sldId id="311" r:id="rId30"/>
    <p:sldId id="310" r:id="rId31"/>
    <p:sldId id="317" r:id="rId32"/>
    <p:sldId id="305" r:id="rId33"/>
    <p:sldId id="303" r:id="rId34"/>
    <p:sldId id="308" r:id="rId35"/>
    <p:sldId id="307" r:id="rId36"/>
    <p:sldId id="306" r:id="rId37"/>
    <p:sldId id="312" r:id="rId38"/>
    <p:sldId id="313" r:id="rId39"/>
    <p:sldId id="314" r:id="rId40"/>
    <p:sldId id="280" r:id="rId41"/>
    <p:sldId id="271" r:id="rId42"/>
    <p:sldId id="281" r:id="rId43"/>
    <p:sldId id="315" r:id="rId44"/>
    <p:sldId id="316" r:id="rId45"/>
    <p:sldId id="273"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582"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C4F0D6-6B55-4CAC-8D0F-C67F0CD22F4B}" type="datetimeFigureOut">
              <a:rPr lang="en-GB" smtClean="0"/>
              <a:t>23/11/2018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11B8CD-3E1D-483C-ABBB-E71C99712635}" type="slidenum">
              <a:rPr lang="en-GB" smtClean="0"/>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711B8CD-3E1D-483C-ABBB-E71C99712635}" type="slidenum">
              <a:rPr lang="en-GB" smtClean="0"/>
              <a:t>32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86FCAA-FB80-44A9-B339-F6C52E1B6F57}" type="datetimeFigureOut">
              <a:rPr lang="en-GB" smtClean="0"/>
              <a:pPr/>
              <a:t>22/11/2018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FE26D8-FD5E-4E1E-81C7-55A05DAB90E8}"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86FCAA-FB80-44A9-B339-F6C52E1B6F57}" type="datetimeFigureOut">
              <a:rPr lang="en-GB" smtClean="0"/>
              <a:pPr/>
              <a:t>22/11/2018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FE26D8-FD5E-4E1E-81C7-55A05DAB90E8}"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cura.free.fr/quinq/01gfcor.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11" Type="http://schemas.openxmlformats.org/officeDocument/2006/relationships/image" Target="../media/image8.jpeg"/><Relationship Id="rId5" Type="http://schemas.openxmlformats.org/officeDocument/2006/relationships/image" Target="../media/image15.jpeg"/><Relationship Id="rId10" Type="http://schemas.openxmlformats.org/officeDocument/2006/relationships/image" Target="../media/image10.jpeg"/><Relationship Id="rId4" Type="http://schemas.openxmlformats.org/officeDocument/2006/relationships/image" Target="../media/image14.jpeg"/><Relationship Id="rId9" Type="http://schemas.openxmlformats.org/officeDocument/2006/relationships/image" Target="../media/image11.jpeg"/></Relationships>
</file>

<file path=ppt/slides/_rels/slide13.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20.jpeg"/><Relationship Id="rId7" Type="http://schemas.openxmlformats.org/officeDocument/2006/relationships/image" Target="../media/image24.jpe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4.jpeg"/><Relationship Id="rId1" Type="http://schemas.openxmlformats.org/officeDocument/2006/relationships/slideLayout" Target="../slideLayouts/slideLayout4.xml"/><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s://www.psychologytoday.com/gb/basics/self-control" TargetMode="Externa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4.xml"/><Relationship Id="rId4" Type="http://schemas.openxmlformats.org/officeDocument/2006/relationships/image" Target="../media/image36.jpeg"/></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3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3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www.theguardian.com/world/2018/nov/21/steve-bannons-rightwing-europe-operation-undermined-by-election-laws" TargetMode="Externa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latin typeface="Cambria" pitchFamily="18" charset="0"/>
                <a:ea typeface="Cambria" pitchFamily="18" charset="0"/>
              </a:rPr>
              <a:t>What would Jung (and </a:t>
            </a:r>
            <a:r>
              <a:rPr lang="en-US" dirty="0" err="1" smtClean="0">
                <a:latin typeface="Cambria" pitchFamily="18" charset="0"/>
                <a:ea typeface="Cambria" pitchFamily="18" charset="0"/>
              </a:rPr>
              <a:t>Kepler</a:t>
            </a:r>
            <a:r>
              <a:rPr lang="en-US" dirty="0" smtClean="0">
                <a:latin typeface="Cambria" pitchFamily="18" charset="0"/>
                <a:ea typeface="Cambria" pitchFamily="18" charset="0"/>
              </a:rPr>
              <a:t>) say</a:t>
            </a:r>
            <a:endParaRPr lang="en-GB" dirty="0">
              <a:latin typeface="Cambria" pitchFamily="18" charset="0"/>
              <a:ea typeface="Cambria" pitchFamily="18" charset="0"/>
            </a:endParaRPr>
          </a:p>
        </p:txBody>
      </p:sp>
      <p:sp>
        <p:nvSpPr>
          <p:cNvPr id="3" name="Subtitle 2"/>
          <p:cNvSpPr>
            <a:spLocks noGrp="1"/>
          </p:cNvSpPr>
          <p:nvPr>
            <p:ph type="subTitle" idx="1"/>
          </p:nvPr>
        </p:nvSpPr>
        <p:spPr/>
        <p:txBody>
          <a:bodyPr>
            <a:normAutofit fontScale="92500"/>
          </a:bodyPr>
          <a:lstStyle/>
          <a:p>
            <a:r>
              <a:rPr lang="en-US" dirty="0" smtClean="0"/>
              <a:t>Nick Campion</a:t>
            </a:r>
          </a:p>
          <a:p>
            <a:r>
              <a:rPr lang="en-US" dirty="0" smtClean="0"/>
              <a:t>Sophia Centre</a:t>
            </a:r>
          </a:p>
          <a:p>
            <a:r>
              <a:rPr lang="en-US" dirty="0" smtClean="0"/>
              <a:t>University of Wales Trinity Saint David</a:t>
            </a:r>
            <a:endParaRPr lang="en-GB" dirty="0"/>
          </a:p>
        </p:txBody>
      </p:sp>
      <p:pic>
        <p:nvPicPr>
          <p:cNvPr id="4" name="Picture 3" descr="C:\Users\Liz\Dropbox\SEAC 2016\Artwork\UWTSD Logo_200dpi.jpg"/>
          <p:cNvPicPr>
            <a:picLocks noChangeAspect="1" noChangeArrowheads="1"/>
          </p:cNvPicPr>
          <p:nvPr/>
        </p:nvPicPr>
        <p:blipFill>
          <a:blip r:embed="rId2" cstate="print"/>
          <a:srcRect/>
          <a:stretch>
            <a:fillRect/>
          </a:stretch>
        </p:blipFill>
        <p:spPr bwMode="auto">
          <a:xfrm>
            <a:off x="2987675" y="765175"/>
            <a:ext cx="2971800" cy="1141413"/>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latin typeface="Cambria" pitchFamily="18" charset="0"/>
                <a:ea typeface="Cambria" pitchFamily="18" charset="0"/>
              </a:rPr>
              <a:t>Mandala</a:t>
            </a:r>
            <a:r>
              <a:rPr lang="en-US" dirty="0" smtClean="0">
                <a:latin typeface="Cambria" pitchFamily="18" charset="0"/>
                <a:ea typeface="Cambria" pitchFamily="18" charset="0"/>
              </a:rPr>
              <a:t> no 10, painted by Miss X, Jung </a:t>
            </a:r>
            <a:r>
              <a:rPr lang="en-US" i="1" dirty="0" smtClean="0">
                <a:latin typeface="Cambria" pitchFamily="18" charset="0"/>
                <a:ea typeface="Cambria" pitchFamily="18" charset="0"/>
              </a:rPr>
              <a:t>Collected Works </a:t>
            </a:r>
            <a:r>
              <a:rPr lang="en-US" dirty="0" smtClean="0">
                <a:latin typeface="Cambria" pitchFamily="18" charset="0"/>
                <a:ea typeface="Cambria" pitchFamily="18" charset="0"/>
              </a:rPr>
              <a:t>9/1.</a:t>
            </a:r>
            <a:endParaRPr lang="en-GB" dirty="0">
              <a:latin typeface="Cambria" pitchFamily="18" charset="0"/>
              <a:ea typeface="Cambria" pitchFamily="18" charset="0"/>
            </a:endParaRPr>
          </a:p>
        </p:txBody>
      </p:sp>
      <p:pic>
        <p:nvPicPr>
          <p:cNvPr id="4" name="Content Placeholder 3" descr="Jung Mandala Fig 10 painted by Miss X CW9 1 .jpg"/>
          <p:cNvPicPr>
            <a:picLocks noGrp="1" noChangeAspect="1"/>
          </p:cNvPicPr>
          <p:nvPr>
            <p:ph idx="1"/>
          </p:nvPr>
        </p:nvPicPr>
        <p:blipFill>
          <a:blip r:embed="rId2" cstate="print"/>
          <a:stretch>
            <a:fillRect/>
          </a:stretch>
        </p:blipFill>
        <p:spPr>
          <a:xfrm>
            <a:off x="1841623" y="1844824"/>
            <a:ext cx="5466535" cy="4032448"/>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ambria" pitchFamily="18" charset="0"/>
                <a:ea typeface="Cambria" pitchFamily="18" charset="0"/>
              </a:rPr>
              <a:t>Theory and Method: Academic approaches to practical astrology</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55000" lnSpcReduction="20000"/>
          </a:bodyPr>
          <a:lstStyle/>
          <a:p>
            <a:pPr>
              <a:buNone/>
            </a:pPr>
            <a:r>
              <a:rPr lang="en-US" dirty="0" smtClean="0">
                <a:latin typeface="Cambria" pitchFamily="18" charset="0"/>
                <a:ea typeface="Cambria" pitchFamily="18" charset="0"/>
              </a:rPr>
              <a:t>The academic approach requires that one is able to achieve a distance between one’s self and the object of study. Any approach may be used – statistics, sociology, anthropology, history – textual studies. In relation to astrology:</a:t>
            </a:r>
          </a:p>
          <a:p>
            <a:r>
              <a:rPr lang="en-US" dirty="0" smtClean="0">
                <a:latin typeface="Cambria" pitchFamily="18" charset="0"/>
                <a:ea typeface="Cambria" pitchFamily="18" charset="0"/>
              </a:rPr>
              <a:t>1.Scientific research into the claims of astrology</a:t>
            </a:r>
          </a:p>
          <a:p>
            <a:r>
              <a:rPr lang="en-US" dirty="0" smtClean="0">
                <a:latin typeface="Cambria" pitchFamily="18" charset="0"/>
                <a:ea typeface="Cambria" pitchFamily="18" charset="0"/>
              </a:rPr>
              <a:t>2.Reflexive studies of the experience of astrology</a:t>
            </a:r>
          </a:p>
          <a:p>
            <a:r>
              <a:rPr lang="en-US" dirty="0" smtClean="0">
                <a:latin typeface="Cambria" pitchFamily="18" charset="0"/>
                <a:ea typeface="Cambria" pitchFamily="18" charset="0"/>
              </a:rPr>
              <a:t>3.Exploring astrology as a craft: how do its texts relate to its subject matter – i.e., to astrological phenomena.</a:t>
            </a:r>
          </a:p>
          <a:p>
            <a:pPr>
              <a:buNone/>
            </a:pPr>
            <a:endParaRPr lang="en-US" dirty="0" smtClean="0">
              <a:latin typeface="Cambria" pitchFamily="18" charset="0"/>
              <a:ea typeface="Cambria" pitchFamily="18" charset="0"/>
            </a:endParaRPr>
          </a:p>
          <a:p>
            <a:pPr>
              <a:buNone/>
            </a:pPr>
            <a:r>
              <a:rPr lang="en-US" b="1" dirty="0" smtClean="0">
                <a:latin typeface="Cambria" pitchFamily="18" charset="0"/>
                <a:ea typeface="Cambria" pitchFamily="18" charset="0"/>
              </a:rPr>
              <a:t>Experimental Archaeology</a:t>
            </a:r>
            <a:r>
              <a:rPr lang="en-US" dirty="0" smtClean="0">
                <a:latin typeface="Cambria" pitchFamily="18" charset="0"/>
                <a:ea typeface="Cambria" pitchFamily="18" charset="0"/>
              </a:rPr>
              <a:t>: astrology as a </a:t>
            </a:r>
            <a:r>
              <a:rPr lang="en-US" i="1" dirty="0" smtClean="0">
                <a:latin typeface="Cambria" pitchFamily="18" charset="0"/>
                <a:ea typeface="Cambria" pitchFamily="18" charset="0"/>
              </a:rPr>
              <a:t>stochastic </a:t>
            </a:r>
            <a:r>
              <a:rPr lang="en-US" i="1" dirty="0" err="1" smtClean="0">
                <a:latin typeface="Cambria" pitchFamily="18" charset="0"/>
                <a:ea typeface="Cambria" pitchFamily="18" charset="0"/>
              </a:rPr>
              <a:t>techne</a:t>
            </a:r>
            <a:r>
              <a:rPr lang="en-US" i="1" dirty="0" smtClean="0">
                <a:latin typeface="Cambria" pitchFamily="18" charset="0"/>
                <a:ea typeface="Cambria" pitchFamily="18" charset="0"/>
              </a:rPr>
              <a:t> </a:t>
            </a:r>
            <a:r>
              <a:rPr lang="en-US" dirty="0" smtClean="0">
                <a:latin typeface="Cambria" pitchFamily="18" charset="0"/>
                <a:ea typeface="Cambria" pitchFamily="18" charset="0"/>
              </a:rPr>
              <a:t>(Ptolemy I.1)</a:t>
            </a:r>
          </a:p>
          <a:p>
            <a:r>
              <a:rPr lang="en-US" dirty="0" smtClean="0">
                <a:latin typeface="Cambria" pitchFamily="18" charset="0"/>
                <a:ea typeface="Cambria" pitchFamily="18" charset="0"/>
              </a:rPr>
              <a:t>It is a technology to be examined, exactly as we might examine metalworking, or pottery.</a:t>
            </a:r>
          </a:p>
          <a:p>
            <a:endParaRPr lang="en-US" dirty="0" smtClean="0"/>
          </a:p>
          <a:p>
            <a:endParaRPr lang="en-GB" dirty="0"/>
          </a:p>
        </p:txBody>
      </p:sp>
      <p:sp>
        <p:nvSpPr>
          <p:cNvPr id="5" name="Content Placeholder 4"/>
          <p:cNvSpPr>
            <a:spLocks noGrp="1"/>
          </p:cNvSpPr>
          <p:nvPr>
            <p:ph sz="half" idx="2"/>
          </p:nvPr>
        </p:nvSpPr>
        <p:spPr/>
        <p:txBody>
          <a:bodyPr>
            <a:normAutofit fontScale="55000" lnSpcReduction="20000"/>
          </a:bodyPr>
          <a:lstStyle/>
          <a:p>
            <a:endParaRPr lang="en-GB"/>
          </a:p>
        </p:txBody>
      </p:sp>
      <p:pic>
        <p:nvPicPr>
          <p:cNvPr id="4" name="Picture 2"/>
          <p:cNvPicPr>
            <a:picLocks noChangeAspect="1" noChangeArrowheads="1"/>
          </p:cNvPicPr>
          <p:nvPr/>
        </p:nvPicPr>
        <p:blipFill>
          <a:blip r:embed="rId2" cstate="print"/>
          <a:srcRect l="35243" t="38806" r="56089" b="24657"/>
          <a:stretch>
            <a:fillRect/>
          </a:stretch>
        </p:blipFill>
        <p:spPr bwMode="auto">
          <a:xfrm>
            <a:off x="5076056" y="1844824"/>
            <a:ext cx="3029479" cy="4104456"/>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smtClean="0">
                <a:latin typeface="Cambria" pitchFamily="18" charset="0"/>
                <a:ea typeface="Cambria" pitchFamily="18" charset="0"/>
              </a:rPr>
              <a:t>Theory and Method </a:t>
            </a:r>
            <a:r>
              <a:rPr lang="en-GB" sz="3600" dirty="0" smtClean="0">
                <a:latin typeface="Cambria" pitchFamily="18" charset="0"/>
                <a:ea typeface="Cambria" pitchFamily="18" charset="0"/>
              </a:rPr>
              <a:t>The </a:t>
            </a:r>
            <a:r>
              <a:rPr lang="en-GB" sz="3600" dirty="0">
                <a:latin typeface="Cambria" pitchFamily="18" charset="0"/>
                <a:ea typeface="Cambria" pitchFamily="18" charset="0"/>
              </a:rPr>
              <a:t>dualist nature of Astrology</a:t>
            </a:r>
            <a:r>
              <a:rPr lang="en-GB" sz="3600" dirty="0" smtClean="0">
                <a:latin typeface="Cambria" pitchFamily="18" charset="0"/>
                <a:ea typeface="Cambria" pitchFamily="18" charset="0"/>
              </a:rPr>
              <a:t>: Natural </a:t>
            </a:r>
            <a:r>
              <a:rPr lang="en-GB" sz="3600" dirty="0">
                <a:latin typeface="Cambria" pitchFamily="18" charset="0"/>
                <a:ea typeface="Cambria" pitchFamily="18" charset="0"/>
              </a:rPr>
              <a:t>and Judicial</a:t>
            </a:r>
          </a:p>
        </p:txBody>
      </p:sp>
      <p:sp>
        <p:nvSpPr>
          <p:cNvPr id="3" name="Content Placeholder 2"/>
          <p:cNvSpPr>
            <a:spLocks noGrp="1"/>
          </p:cNvSpPr>
          <p:nvPr>
            <p:ph idx="1"/>
          </p:nvPr>
        </p:nvSpPr>
        <p:spPr/>
        <p:txBody>
          <a:bodyPr>
            <a:normAutofit fontScale="40000" lnSpcReduction="20000"/>
          </a:bodyPr>
          <a:lstStyle/>
          <a:p>
            <a:r>
              <a:rPr lang="en-GB" sz="3800" b="1" dirty="0">
                <a:latin typeface="Cambria" pitchFamily="18" charset="0"/>
              </a:rPr>
              <a:t>‘I have suggested that some part of the phenomenon of astrology belongs to the natural world and is </a:t>
            </a:r>
            <a:r>
              <a:rPr lang="en-GB" sz="3800" b="1" u="sng" dirty="0">
                <a:latin typeface="Cambria" pitchFamily="18" charset="0"/>
              </a:rPr>
              <a:t>in principle amenable to scientific investigation</a:t>
            </a:r>
            <a:r>
              <a:rPr lang="en-GB" sz="3800" b="1" dirty="0">
                <a:latin typeface="Cambria" pitchFamily="18" charset="0"/>
              </a:rPr>
              <a:t>. Nevertheless, the main part of what we do is the </a:t>
            </a:r>
            <a:r>
              <a:rPr lang="en-GB" sz="3800" b="1" u="sng" dirty="0">
                <a:latin typeface="Cambria" pitchFamily="18" charset="0"/>
              </a:rPr>
              <a:t>interpretation of symbols to arrive at particular inferences </a:t>
            </a:r>
            <a:r>
              <a:rPr lang="en-GB" sz="3800" b="1" dirty="0">
                <a:latin typeface="Cambria" pitchFamily="18" charset="0"/>
              </a:rPr>
              <a:t>and judgments, whether about character or about events in life….</a:t>
            </a:r>
            <a:r>
              <a:rPr lang="en-GB" sz="3800" dirty="0">
                <a:latin typeface="Cambria" pitchFamily="18" charset="0"/>
              </a:rPr>
              <a:t>.</a:t>
            </a:r>
          </a:p>
          <a:p>
            <a:endParaRPr lang="en-GB" sz="3800" dirty="0">
              <a:latin typeface="Cambria" pitchFamily="18" charset="0"/>
            </a:endParaRPr>
          </a:p>
          <a:p>
            <a:r>
              <a:rPr lang="en-GB" sz="3800" dirty="0">
                <a:latin typeface="Cambria" pitchFamily="18" charset="0"/>
              </a:rPr>
              <a:t> Given the paradoxes of our current understanding, </a:t>
            </a:r>
            <a:r>
              <a:rPr lang="en-GB" sz="3800" b="1" dirty="0">
                <a:latin typeface="Cambria" pitchFamily="18" charset="0"/>
              </a:rPr>
              <a:t>I suggest we need to take on a "double conception," a division of significance in astrology into two orders</a:t>
            </a:r>
            <a:r>
              <a:rPr lang="en-GB" sz="3800" dirty="0">
                <a:latin typeface="Cambria" pitchFamily="18" charset="0"/>
              </a:rPr>
              <a:t>, which I have termed, respectively</a:t>
            </a:r>
            <a:r>
              <a:rPr lang="en-GB" sz="3800" b="1" dirty="0">
                <a:latin typeface="Cambria" pitchFamily="18" charset="0"/>
              </a:rPr>
              <a:t>, Natural</a:t>
            </a:r>
            <a:r>
              <a:rPr lang="en-GB" sz="3800" dirty="0">
                <a:latin typeface="Cambria" pitchFamily="18" charset="0"/>
              </a:rPr>
              <a:t> and </a:t>
            </a:r>
            <a:r>
              <a:rPr lang="en-GB" sz="3800" b="1" dirty="0">
                <a:latin typeface="Cambria" pitchFamily="18" charset="0"/>
              </a:rPr>
              <a:t>Divinatory </a:t>
            </a:r>
            <a:r>
              <a:rPr lang="en-GB" sz="3800" dirty="0">
                <a:latin typeface="Cambria" pitchFamily="18" charset="0"/>
              </a:rPr>
              <a:t>Astrology.</a:t>
            </a:r>
            <a:r>
              <a:rPr lang="en-GB" sz="3800" u="sng" dirty="0">
                <a:latin typeface="Cambria" pitchFamily="18" charset="0"/>
                <a:hlinkClick r:id="rId2"/>
              </a:rPr>
              <a:t>[2]</a:t>
            </a:r>
            <a:r>
              <a:rPr lang="en-GB" sz="3800" dirty="0">
                <a:latin typeface="Cambria" pitchFamily="18" charset="0"/>
              </a:rPr>
              <a:t>  By </a:t>
            </a:r>
            <a:r>
              <a:rPr lang="en-GB" sz="3800" i="1" dirty="0">
                <a:latin typeface="Cambria" pitchFamily="18" charset="0"/>
              </a:rPr>
              <a:t>Divinatory Astrology</a:t>
            </a:r>
            <a:r>
              <a:rPr lang="en-GB" sz="3800" dirty="0">
                <a:latin typeface="Cambria" pitchFamily="18" charset="0"/>
              </a:rPr>
              <a:t> I mean much the same as the old term </a:t>
            </a:r>
            <a:r>
              <a:rPr lang="en-GB" sz="3800" i="1" dirty="0">
                <a:latin typeface="Cambria" pitchFamily="18" charset="0"/>
              </a:rPr>
              <a:t>judicial astrology</a:t>
            </a:r>
            <a:r>
              <a:rPr lang="en-GB" sz="3800" dirty="0">
                <a:latin typeface="Cambria" pitchFamily="18" charset="0"/>
              </a:rPr>
              <a:t>, meaning the art of particular judgments, especially from the horoscope. </a:t>
            </a:r>
            <a:r>
              <a:rPr lang="en-GB" sz="3800" b="1" dirty="0">
                <a:latin typeface="Cambria" pitchFamily="18" charset="0"/>
              </a:rPr>
              <a:t>Yes, astrology does have a physical and objective presence, an occult mystery of the natural order of things. </a:t>
            </a:r>
            <a:r>
              <a:rPr lang="en-GB" sz="3800" b="1" u="sng" dirty="0">
                <a:latin typeface="Cambria" pitchFamily="18" charset="0"/>
              </a:rPr>
              <a:t>It has some objective phenomena that are amenable even to our present-day science</a:t>
            </a:r>
            <a:r>
              <a:rPr lang="en-GB" sz="3800" dirty="0">
                <a:latin typeface="Cambria" pitchFamily="18" charset="0"/>
              </a:rPr>
              <a:t>. All of </a:t>
            </a:r>
            <a:r>
              <a:rPr lang="en-GB" sz="3800" b="1" dirty="0">
                <a:latin typeface="Cambria" pitchFamily="18" charset="0"/>
              </a:rPr>
              <a:t>this belongs to an astrology of Nature</a:t>
            </a:r>
            <a:r>
              <a:rPr lang="en-GB" sz="3800" dirty="0">
                <a:latin typeface="Cambria" pitchFamily="18" charset="0"/>
              </a:rPr>
              <a:t>. But when you or I judge a horoscope, our judgment isn't based on those components or categories. It's quite possible for something to have a genuine physical reference and connection to a mysteriously organized universe, in the way that astrologers over millennia have discovered, </a:t>
            </a:r>
            <a:r>
              <a:rPr lang="en-GB" sz="3800" b="1" i="1" dirty="0">
                <a:latin typeface="Cambria" pitchFamily="18" charset="0"/>
              </a:rPr>
              <a:t>and</a:t>
            </a:r>
            <a:r>
              <a:rPr lang="en-GB" sz="3800" b="1" dirty="0">
                <a:latin typeface="Cambria" pitchFamily="18" charset="0"/>
              </a:rPr>
              <a:t>, at the same time, for each of our acts of horoscope interpretation to be </a:t>
            </a:r>
            <a:r>
              <a:rPr lang="en-GB" sz="3800" b="1" u="sng" dirty="0">
                <a:latin typeface="Cambria" pitchFamily="18" charset="0"/>
              </a:rPr>
              <a:t>very purely subjective, an imaginative creation</a:t>
            </a:r>
            <a:r>
              <a:rPr lang="en-GB" sz="3800" b="1" dirty="0">
                <a:latin typeface="Cambria" pitchFamily="18" charset="0"/>
              </a:rPr>
              <a:t>. </a:t>
            </a:r>
            <a:r>
              <a:rPr lang="en-GB" sz="3800" b="1" u="sng" dirty="0">
                <a:latin typeface="Cambria" pitchFamily="18" charset="0"/>
              </a:rPr>
              <a:t>It's possible for both to exist together</a:t>
            </a:r>
            <a:r>
              <a:rPr lang="en-GB" sz="3800" u="sng" dirty="0">
                <a:latin typeface="Cambria" pitchFamily="18" charset="0"/>
              </a:rPr>
              <a:t>.’</a:t>
            </a:r>
          </a:p>
          <a:p>
            <a:endParaRPr lang="en-GB" dirty="0"/>
          </a:p>
          <a:p>
            <a:pPr>
              <a:buNone/>
            </a:pPr>
            <a:r>
              <a:rPr lang="en-US" dirty="0">
                <a:latin typeface="Cambria" pitchFamily="18" charset="0"/>
              </a:rPr>
              <a:t>Cornelius, Geoffrey, ‘Is Astrology Divination and Does it Matter?’, The Mountain Astrologer, issue 81, Oct-Nov 1998.</a:t>
            </a:r>
            <a:endParaRPr lang="en-GB" dirty="0">
              <a:latin typeface="Cambria" pitchFamily="18" charset="0"/>
            </a:endParaRPr>
          </a:p>
          <a:p>
            <a:pPr>
              <a:buNone/>
            </a:pPr>
            <a:r>
              <a:rPr lang="en-US" dirty="0">
                <a:latin typeface="Cambria" pitchFamily="18" charset="0"/>
              </a:rPr>
              <a:t>http://cura.free.fr/quinq/01gfcor.html</a:t>
            </a:r>
            <a:endParaRPr lang="en-GB" dirty="0">
              <a:latin typeface="Cambria" pitchFamily="18" charset="0"/>
            </a:endParaRPr>
          </a:p>
          <a:p>
            <a:endParaRPr lang="en-GB" dirty="0"/>
          </a:p>
        </p:txBody>
      </p:sp>
      <p:pic>
        <p:nvPicPr>
          <p:cNvPr id="4" name="Picture 3" descr="Geoffrey Cornelius 2.jpg"/>
          <p:cNvPicPr>
            <a:picLocks noChangeAspect="1"/>
          </p:cNvPicPr>
          <p:nvPr/>
        </p:nvPicPr>
        <p:blipFill>
          <a:blip r:embed="rId3" cstate="print"/>
          <a:stretch>
            <a:fillRect/>
          </a:stretch>
        </p:blipFill>
        <p:spPr>
          <a:xfrm>
            <a:off x="6732240" y="5517232"/>
            <a:ext cx="2232248" cy="125564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But to clarify</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62500" lnSpcReduction="20000"/>
          </a:bodyPr>
          <a:lstStyle/>
          <a:p>
            <a:pPr>
              <a:buNone/>
            </a:pPr>
            <a:r>
              <a:rPr lang="en-US" dirty="0" smtClean="0">
                <a:latin typeface="Cambria" pitchFamily="18" charset="0"/>
                <a:ea typeface="Cambria" pitchFamily="18" charset="0"/>
              </a:rPr>
              <a:t>Many astrologers report that when reading (‘judging’)a horoscope for a client they enter what we may call an altered state (Maggie Hyde – the ‘Judder Effect’)</a:t>
            </a:r>
          </a:p>
          <a:p>
            <a:pPr>
              <a:buNone/>
            </a:pPr>
            <a:r>
              <a:rPr lang="en-US" dirty="0" smtClean="0">
                <a:latin typeface="Cambria" pitchFamily="18" charset="0"/>
                <a:ea typeface="Cambria" pitchFamily="18" charset="0"/>
              </a:rPr>
              <a:t>However, a horoscope is just information laid out </a:t>
            </a:r>
            <a:r>
              <a:rPr lang="en-US" dirty="0" err="1" smtClean="0">
                <a:latin typeface="Cambria" pitchFamily="18" charset="0"/>
                <a:ea typeface="Cambria" pitchFamily="18" charset="0"/>
              </a:rPr>
              <a:t>diagramatically</a:t>
            </a:r>
            <a:r>
              <a:rPr lang="en-US" dirty="0" smtClean="0">
                <a:latin typeface="Cambria" pitchFamily="18" charset="0"/>
                <a:ea typeface="Cambria" pitchFamily="18" charset="0"/>
              </a:rPr>
              <a:t> on a piece of paper (or these days a screen) so can be read like a book, dictionary, map or any other piece of information.</a:t>
            </a:r>
          </a:p>
          <a:p>
            <a:pPr>
              <a:buNone/>
            </a:pPr>
            <a:r>
              <a:rPr lang="en-US" dirty="0" smtClean="0">
                <a:latin typeface="Cambria" pitchFamily="18" charset="0"/>
                <a:ea typeface="Cambria" pitchFamily="18" charset="0"/>
              </a:rPr>
              <a:t>There is no necessary connection between reading a horoscope and a divinatory act.</a:t>
            </a:r>
          </a:p>
          <a:p>
            <a:pPr>
              <a:buNone/>
            </a:pPr>
            <a:r>
              <a:rPr lang="en-US" dirty="0" smtClean="0">
                <a:latin typeface="Cambria" pitchFamily="18" charset="0"/>
                <a:ea typeface="Cambria" pitchFamily="18" charset="0"/>
              </a:rPr>
              <a:t>The two </a:t>
            </a:r>
            <a:r>
              <a:rPr lang="en-US" i="1" dirty="0" smtClean="0">
                <a:latin typeface="Cambria" pitchFamily="18" charset="0"/>
                <a:ea typeface="Cambria" pitchFamily="18" charset="0"/>
              </a:rPr>
              <a:t>can be </a:t>
            </a:r>
            <a:r>
              <a:rPr lang="en-US" dirty="0" smtClean="0">
                <a:latin typeface="Cambria" pitchFamily="18" charset="0"/>
                <a:ea typeface="Cambria" pitchFamily="18" charset="0"/>
              </a:rPr>
              <a:t>connected, but </a:t>
            </a:r>
            <a:r>
              <a:rPr lang="en-US" i="1" dirty="0" smtClean="0">
                <a:latin typeface="Cambria" pitchFamily="18" charset="0"/>
                <a:ea typeface="Cambria" pitchFamily="18" charset="0"/>
              </a:rPr>
              <a:t>not necessarily.</a:t>
            </a:r>
          </a:p>
          <a:p>
            <a:pPr>
              <a:buNone/>
            </a:pPr>
            <a:r>
              <a:rPr lang="en-GB" dirty="0" smtClean="0">
                <a:latin typeface="Cambria" pitchFamily="18" charset="0"/>
                <a:ea typeface="Cambria" pitchFamily="18" charset="0"/>
              </a:rPr>
              <a:t>Horoscopes can be read as academic exercises.</a:t>
            </a:r>
          </a:p>
          <a:p>
            <a:pPr>
              <a:buNone/>
            </a:pPr>
            <a:endParaRPr lang="en-US" dirty="0" smtClean="0">
              <a:latin typeface="Cambria" pitchFamily="18" charset="0"/>
              <a:ea typeface="Cambria" pitchFamily="18" charset="0"/>
            </a:endParaRPr>
          </a:p>
          <a:p>
            <a:pPr>
              <a:buNone/>
            </a:pPr>
            <a:endParaRPr lang="en-GB" dirty="0">
              <a:latin typeface="Cambria" pitchFamily="18" charset="0"/>
              <a:ea typeface="Cambria" pitchFamily="18" charset="0"/>
            </a:endParaRPr>
          </a:p>
        </p:txBody>
      </p:sp>
      <p:pic>
        <p:nvPicPr>
          <p:cNvPr id="5" name="Content Placeholder 4" descr="Alan Ereira Ashmole Ogilby 1.jpg"/>
          <p:cNvPicPr>
            <a:picLocks noGrp="1" noChangeAspect="1"/>
          </p:cNvPicPr>
          <p:nvPr>
            <p:ph sz="half" idx="2"/>
          </p:nvPr>
        </p:nvPicPr>
        <p:blipFill>
          <a:blip r:embed="rId2" cstate="print"/>
          <a:stretch>
            <a:fillRect/>
          </a:stretch>
        </p:blipFill>
        <p:spPr>
          <a:xfrm>
            <a:off x="4716016" y="1340768"/>
            <a:ext cx="1978670" cy="1991333"/>
          </a:xfrm>
        </p:spPr>
      </p:pic>
      <p:pic>
        <p:nvPicPr>
          <p:cNvPr id="6" name="Picture 5" descr="Andre Breton Horoscope.jpg"/>
          <p:cNvPicPr>
            <a:picLocks noChangeAspect="1"/>
          </p:cNvPicPr>
          <p:nvPr/>
        </p:nvPicPr>
        <p:blipFill>
          <a:blip r:embed="rId3" cstate="print"/>
          <a:stretch>
            <a:fillRect/>
          </a:stretch>
        </p:blipFill>
        <p:spPr>
          <a:xfrm>
            <a:off x="6732240" y="2420888"/>
            <a:ext cx="2193242" cy="2715709"/>
          </a:xfrm>
          <a:prstGeom prst="rect">
            <a:avLst/>
          </a:prstGeom>
        </p:spPr>
      </p:pic>
      <p:pic>
        <p:nvPicPr>
          <p:cNvPr id="7" name="Picture 6" descr="Horoscooe Kali Yuga.jpg"/>
          <p:cNvPicPr>
            <a:picLocks noChangeAspect="1"/>
          </p:cNvPicPr>
          <p:nvPr/>
        </p:nvPicPr>
        <p:blipFill>
          <a:blip r:embed="rId4" cstate="print"/>
          <a:stretch>
            <a:fillRect/>
          </a:stretch>
        </p:blipFill>
        <p:spPr>
          <a:xfrm>
            <a:off x="4788024" y="4365104"/>
            <a:ext cx="2240537" cy="221746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Jung on Astrology</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55000" lnSpcReduction="20000"/>
          </a:bodyPr>
          <a:lstStyle/>
          <a:p>
            <a:pPr>
              <a:buNone/>
            </a:pPr>
            <a:r>
              <a:rPr lang="en-GB" dirty="0" smtClean="0">
                <a:latin typeface="Cambria" pitchFamily="18" charset="0"/>
                <a:ea typeface="Cambria" pitchFamily="18" charset="0"/>
              </a:rPr>
              <a:t>Letter to B V Raman </a:t>
            </a:r>
            <a:r>
              <a:rPr lang="en-GB" dirty="0" smtClean="0">
                <a:latin typeface="Cambria" pitchFamily="18" charset="0"/>
                <a:ea typeface="Cambria" pitchFamily="18" charset="0"/>
              </a:rPr>
              <a:t>September 6th, 1947.</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Since </a:t>
            </a:r>
            <a:r>
              <a:rPr lang="en-GB" dirty="0" smtClean="0">
                <a:latin typeface="Cambria" pitchFamily="18" charset="0"/>
                <a:ea typeface="Cambria" pitchFamily="18" charset="0"/>
              </a:rPr>
              <a:t>you want to know my opinion about astrology I can tell you that I’ve been interested in this particular activity of the human mind for more than 30 years.  </a:t>
            </a:r>
            <a:r>
              <a:rPr lang="en-GB" b="1" dirty="0" smtClean="0">
                <a:latin typeface="Cambria" pitchFamily="18" charset="0"/>
                <a:ea typeface="Cambria" pitchFamily="18" charset="0"/>
              </a:rPr>
              <a:t>As I am a psychologist I’m </a:t>
            </a:r>
            <a:r>
              <a:rPr lang="en-GB" b="1" dirty="0" err="1" smtClean="0">
                <a:latin typeface="Cambria" pitchFamily="18" charset="0"/>
                <a:ea typeface="Cambria" pitchFamily="18" charset="0"/>
              </a:rPr>
              <a:t>chieﬂy</a:t>
            </a:r>
            <a:r>
              <a:rPr lang="en-GB" b="1" dirty="0" smtClean="0">
                <a:latin typeface="Cambria" pitchFamily="18" charset="0"/>
                <a:ea typeface="Cambria" pitchFamily="18" charset="0"/>
              </a:rPr>
              <a:t> interested in the particular light the horoscope sheds on certain complications in the character.</a:t>
            </a:r>
          </a:p>
          <a:p>
            <a:pPr>
              <a:buNone/>
            </a:pPr>
            <a:r>
              <a:rPr lang="en-GB" dirty="0" smtClean="0">
                <a:latin typeface="Cambria" pitchFamily="18" charset="0"/>
                <a:ea typeface="Cambria" pitchFamily="18" charset="0"/>
              </a:rPr>
              <a:t>In cases of </a:t>
            </a:r>
            <a:r>
              <a:rPr lang="en-GB" dirty="0" err="1" smtClean="0">
                <a:latin typeface="Cambria" pitchFamily="18" charset="0"/>
                <a:ea typeface="Cambria" pitchFamily="18" charset="0"/>
              </a:rPr>
              <a:t>diﬃcult</a:t>
            </a:r>
            <a:r>
              <a:rPr lang="en-GB" dirty="0" smtClean="0">
                <a:latin typeface="Cambria" pitchFamily="18" charset="0"/>
                <a:ea typeface="Cambria" pitchFamily="18" charset="0"/>
              </a:rPr>
              <a:t> psychological diagnosis I usually get a horoscope in order to have a further point of view from an entirely </a:t>
            </a:r>
            <a:r>
              <a:rPr lang="en-GB" dirty="0" err="1" smtClean="0">
                <a:latin typeface="Cambria" pitchFamily="18" charset="0"/>
                <a:ea typeface="Cambria" pitchFamily="18" charset="0"/>
              </a:rPr>
              <a:t>diﬀerent</a:t>
            </a:r>
            <a:r>
              <a:rPr lang="en-GB" dirty="0" smtClean="0">
                <a:latin typeface="Cambria" pitchFamily="18" charset="0"/>
                <a:ea typeface="Cambria" pitchFamily="18" charset="0"/>
              </a:rPr>
              <a:t> angle.  I must say that I very often found that the astrological data elucidated certain points which I otherwise would have been unable to understand.  </a:t>
            </a:r>
            <a:r>
              <a:rPr lang="en-GB" b="1" dirty="0" smtClean="0">
                <a:latin typeface="Cambria" pitchFamily="18" charset="0"/>
                <a:ea typeface="Cambria" pitchFamily="18" charset="0"/>
              </a:rPr>
              <a:t>From such experiences I formed the opinion that astrology is of particular interest to the psychologist, since it contains a sort of psychological experience which we call “projected” -this means that we </a:t>
            </a:r>
            <a:r>
              <a:rPr lang="en-GB" b="1" dirty="0" err="1" smtClean="0">
                <a:latin typeface="Cambria" pitchFamily="18" charset="0"/>
                <a:ea typeface="Cambria" pitchFamily="18" charset="0"/>
              </a:rPr>
              <a:t>ﬁnd</a:t>
            </a:r>
            <a:r>
              <a:rPr lang="en-GB" b="1" dirty="0" smtClean="0">
                <a:latin typeface="Cambria" pitchFamily="18" charset="0"/>
                <a:ea typeface="Cambria" pitchFamily="18" charset="0"/>
              </a:rPr>
              <a:t> the psychological facts as it were in the constellations.</a:t>
            </a:r>
          </a:p>
          <a:p>
            <a:pPr>
              <a:buNone/>
            </a:pPr>
            <a:r>
              <a:rPr lang="en-GB" dirty="0" smtClean="0">
                <a:latin typeface="Cambria" pitchFamily="18" charset="0"/>
                <a:ea typeface="Cambria" pitchFamily="18" charset="0"/>
              </a:rPr>
              <a:t>This originally gave rise to the idea that these factors derive from the stars, whereas they are merely in a relation of synchronicity with them.  I admit that this is a very curious fact which throws a peculiar light on the structure of the human mind.</a:t>
            </a:r>
          </a:p>
          <a:p>
            <a:endParaRPr lang="en-GB" dirty="0"/>
          </a:p>
        </p:txBody>
      </p:sp>
      <p:pic>
        <p:nvPicPr>
          <p:cNvPr id="4" name="Picture 3" descr="Jung.jpg"/>
          <p:cNvPicPr>
            <a:picLocks noChangeAspect="1"/>
          </p:cNvPicPr>
          <p:nvPr/>
        </p:nvPicPr>
        <p:blipFill>
          <a:blip r:embed="rId2" cstate="print"/>
          <a:stretch>
            <a:fillRect/>
          </a:stretch>
        </p:blipFill>
        <p:spPr>
          <a:xfrm>
            <a:off x="7596336" y="116632"/>
            <a:ext cx="1299163" cy="177281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Jung on Politics</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62500" lnSpcReduction="20000"/>
          </a:bodyPr>
          <a:lstStyle/>
          <a:p>
            <a:pPr>
              <a:buNone/>
            </a:pPr>
            <a:r>
              <a:rPr lang="en-GB" i="1" dirty="0" smtClean="0">
                <a:latin typeface="Cambria" pitchFamily="18" charset="0"/>
                <a:ea typeface="Cambria" pitchFamily="18" charset="0"/>
              </a:rPr>
              <a:t>‘I am - and always was - of the opinion that the political mass movements of our time are psychic epidemics, in other words, mass psychoses’. </a:t>
            </a:r>
            <a:endParaRPr lang="en-GB" i="1" dirty="0" smtClean="0">
              <a:latin typeface="Cambria" pitchFamily="18" charset="0"/>
              <a:ea typeface="Cambria" pitchFamily="18" charset="0"/>
            </a:endParaRPr>
          </a:p>
          <a:p>
            <a:pPr>
              <a:buNone/>
            </a:pPr>
            <a:r>
              <a:rPr lang="en-GB" sz="2200" dirty="0" smtClean="0">
                <a:latin typeface="Cambria" pitchFamily="18" charset="0"/>
                <a:ea typeface="Cambria" pitchFamily="18" charset="0"/>
              </a:rPr>
              <a:t>Jung, C.G. 'Epilogue to “Essays on Contemporary Events”’, in Civilisation in Transition, Collected Works, Vol. 10, translated by R. F. C. Hull (London: </a:t>
            </a:r>
            <a:r>
              <a:rPr lang="en-GB" sz="2200" dirty="0" err="1" smtClean="0">
                <a:latin typeface="Cambria" pitchFamily="18" charset="0"/>
                <a:ea typeface="Cambria" pitchFamily="18" charset="0"/>
              </a:rPr>
              <a:t>Routledge</a:t>
            </a:r>
            <a:r>
              <a:rPr lang="en-GB" sz="2200" dirty="0" smtClean="0">
                <a:latin typeface="Cambria" pitchFamily="18" charset="0"/>
                <a:ea typeface="Cambria" pitchFamily="18" charset="0"/>
              </a:rPr>
              <a:t> and </a:t>
            </a:r>
            <a:r>
              <a:rPr lang="en-GB" sz="2200" dirty="0" err="1" smtClean="0">
                <a:latin typeface="Cambria" pitchFamily="18" charset="0"/>
                <a:ea typeface="Cambria" pitchFamily="18" charset="0"/>
              </a:rPr>
              <a:t>Kegan</a:t>
            </a:r>
            <a:r>
              <a:rPr lang="en-GB" sz="2200" dirty="0" smtClean="0">
                <a:latin typeface="Cambria" pitchFamily="18" charset="0"/>
                <a:ea typeface="Cambria" pitchFamily="18" charset="0"/>
              </a:rPr>
              <a:t> Paul, 1964), pp. 227-243, </a:t>
            </a:r>
            <a:r>
              <a:rPr lang="en-GB" sz="2200" dirty="0" err="1" smtClean="0">
                <a:latin typeface="Cambria" pitchFamily="18" charset="0"/>
                <a:ea typeface="Cambria" pitchFamily="18" charset="0"/>
              </a:rPr>
              <a:t>para</a:t>
            </a:r>
            <a:r>
              <a:rPr lang="en-GB" sz="2200" dirty="0" smtClean="0">
                <a:latin typeface="Cambria" pitchFamily="18" charset="0"/>
                <a:ea typeface="Cambria" pitchFamily="18" charset="0"/>
              </a:rPr>
              <a:t>. 465</a:t>
            </a:r>
            <a:r>
              <a:rPr lang="en-GB" sz="2200" dirty="0" smtClean="0">
                <a:latin typeface="Cambria" pitchFamily="18" charset="0"/>
                <a:ea typeface="Cambria" pitchFamily="18" charset="0"/>
              </a:rPr>
              <a:t>.</a:t>
            </a:r>
          </a:p>
          <a:p>
            <a:pPr>
              <a:buNone/>
            </a:pPr>
            <a:endParaRPr lang="en-GB" dirty="0" smtClean="0">
              <a:latin typeface="Cambria" pitchFamily="18" charset="0"/>
              <a:ea typeface="Cambria" pitchFamily="18" charset="0"/>
            </a:endParaRPr>
          </a:p>
          <a:p>
            <a:pPr>
              <a:buNone/>
            </a:pPr>
            <a:r>
              <a:rPr lang="en-GB" i="1" dirty="0" smtClean="0">
                <a:latin typeface="Cambria" pitchFamily="18" charset="0"/>
                <a:ea typeface="Cambria" pitchFamily="18" charset="0"/>
              </a:rPr>
              <a:t>‘</a:t>
            </a:r>
            <a:r>
              <a:rPr lang="en-GB" i="1" dirty="0" smtClean="0">
                <a:latin typeface="Cambria" pitchFamily="18" charset="0"/>
                <a:ea typeface="Cambria" pitchFamily="18" charset="0"/>
              </a:rPr>
              <a:t>Nations have their own peculiar psychology, and in the same way they also have their own particular kind of psychopathology’. </a:t>
            </a:r>
            <a:endParaRPr lang="en-GB" i="1" dirty="0" smtClean="0">
              <a:latin typeface="Cambria" pitchFamily="18" charset="0"/>
              <a:ea typeface="Cambria" pitchFamily="18" charset="0"/>
            </a:endParaRPr>
          </a:p>
          <a:p>
            <a:pPr>
              <a:buNone/>
            </a:pPr>
            <a:r>
              <a:rPr lang="en-GB" sz="2200" dirty="0" smtClean="0">
                <a:latin typeface="Cambria" pitchFamily="18" charset="0"/>
                <a:ea typeface="Cambria" pitchFamily="18" charset="0"/>
              </a:rPr>
              <a:t>Jung, C.G. 'Epilogue to “Essays on Contemporary Events”’, in Civilisation in Transition, Collected Works, Vol. 10, translated by R. F. C. Hull (London: </a:t>
            </a:r>
            <a:r>
              <a:rPr lang="en-GB" sz="2200" dirty="0" err="1" smtClean="0">
                <a:latin typeface="Cambria" pitchFamily="18" charset="0"/>
                <a:ea typeface="Cambria" pitchFamily="18" charset="0"/>
              </a:rPr>
              <a:t>Routledge</a:t>
            </a:r>
            <a:r>
              <a:rPr lang="en-GB" sz="2200" dirty="0" smtClean="0">
                <a:latin typeface="Cambria" pitchFamily="18" charset="0"/>
                <a:ea typeface="Cambria" pitchFamily="18" charset="0"/>
              </a:rPr>
              <a:t> and </a:t>
            </a:r>
            <a:r>
              <a:rPr lang="en-GB" sz="2200" dirty="0" err="1" smtClean="0">
                <a:latin typeface="Cambria" pitchFamily="18" charset="0"/>
                <a:ea typeface="Cambria" pitchFamily="18" charset="0"/>
              </a:rPr>
              <a:t>Kegan</a:t>
            </a:r>
            <a:r>
              <a:rPr lang="en-GB" sz="2200" dirty="0" smtClean="0">
                <a:latin typeface="Cambria" pitchFamily="18" charset="0"/>
                <a:ea typeface="Cambria" pitchFamily="18" charset="0"/>
              </a:rPr>
              <a:t> Paul, 1964), pp. 227-243, </a:t>
            </a:r>
            <a:r>
              <a:rPr lang="en-GB" sz="2200" dirty="0" err="1" smtClean="0">
                <a:latin typeface="Cambria" pitchFamily="18" charset="0"/>
                <a:ea typeface="Cambria" pitchFamily="18" charset="0"/>
              </a:rPr>
              <a:t>para</a:t>
            </a:r>
            <a:r>
              <a:rPr lang="en-GB" sz="2200" dirty="0" smtClean="0">
                <a:latin typeface="Cambria" pitchFamily="18" charset="0"/>
                <a:ea typeface="Cambria" pitchFamily="18" charset="0"/>
              </a:rPr>
              <a:t> </a:t>
            </a:r>
            <a:r>
              <a:rPr lang="en-GB" sz="2200" dirty="0" smtClean="0">
                <a:latin typeface="Cambria" pitchFamily="18" charset="0"/>
                <a:ea typeface="Cambria" pitchFamily="18" charset="0"/>
              </a:rPr>
              <a:t>466.</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 </a:t>
            </a:r>
            <a:r>
              <a:rPr lang="en-GB" i="1" dirty="0" smtClean="0">
                <a:latin typeface="Cambria" pitchFamily="18" charset="0"/>
                <a:ea typeface="Cambria" pitchFamily="18" charset="0"/>
              </a:rPr>
              <a:t>‘The life of nations is a great rushing river which is utterly beyond human control’. </a:t>
            </a:r>
          </a:p>
          <a:p>
            <a:pPr>
              <a:buNone/>
            </a:pPr>
            <a:r>
              <a:rPr lang="en-GB" sz="2600" dirty="0" smtClean="0">
                <a:latin typeface="Cambria" pitchFamily="18" charset="0"/>
                <a:ea typeface="Cambria" pitchFamily="18" charset="0"/>
              </a:rPr>
              <a:t>Jung, C.G. 'Wotan', in Civilisation in Transition, Collected Works, Vol. 10, translated by R. F. C. Hull ( London: </a:t>
            </a:r>
            <a:r>
              <a:rPr lang="en-GB" sz="2600" dirty="0" err="1" smtClean="0">
                <a:latin typeface="Cambria" pitchFamily="18" charset="0"/>
                <a:ea typeface="Cambria" pitchFamily="18" charset="0"/>
              </a:rPr>
              <a:t>Routledge</a:t>
            </a:r>
            <a:r>
              <a:rPr lang="en-GB" sz="2600" dirty="0" smtClean="0">
                <a:latin typeface="Cambria" pitchFamily="18" charset="0"/>
                <a:ea typeface="Cambria" pitchFamily="18" charset="0"/>
              </a:rPr>
              <a:t> and </a:t>
            </a:r>
            <a:r>
              <a:rPr lang="en-GB" sz="2600" dirty="0" err="1" smtClean="0">
                <a:latin typeface="Cambria" pitchFamily="18" charset="0"/>
                <a:ea typeface="Cambria" pitchFamily="18" charset="0"/>
              </a:rPr>
              <a:t>Kegan</a:t>
            </a:r>
            <a:r>
              <a:rPr lang="en-GB" sz="2600" dirty="0" smtClean="0">
                <a:latin typeface="Cambria" pitchFamily="18" charset="0"/>
                <a:ea typeface="Cambria" pitchFamily="18" charset="0"/>
              </a:rPr>
              <a:t> Paul, 1964), pp. 179-193, </a:t>
            </a:r>
            <a:r>
              <a:rPr lang="en-GB" sz="2600" dirty="0" err="1" smtClean="0">
                <a:latin typeface="Cambria" pitchFamily="18" charset="0"/>
                <a:ea typeface="Cambria" pitchFamily="18" charset="0"/>
              </a:rPr>
              <a:t>para</a:t>
            </a:r>
            <a:r>
              <a:rPr lang="en-GB" sz="2600" dirty="0" smtClean="0">
                <a:latin typeface="Cambria" pitchFamily="18" charset="0"/>
                <a:ea typeface="Cambria" pitchFamily="18" charset="0"/>
              </a:rPr>
              <a:t>. 395.</a:t>
            </a:r>
            <a:endParaRPr lang="en-GB" sz="2600" dirty="0">
              <a:latin typeface="Cambria" pitchFamily="18" charset="0"/>
              <a:ea typeface="Cambria" pitchFamily="18" charset="0"/>
            </a:endParaRPr>
          </a:p>
        </p:txBody>
      </p:sp>
      <p:pic>
        <p:nvPicPr>
          <p:cNvPr id="4" name="Picture 3" descr="Jung.jpg"/>
          <p:cNvPicPr>
            <a:picLocks noChangeAspect="1"/>
          </p:cNvPicPr>
          <p:nvPr/>
        </p:nvPicPr>
        <p:blipFill>
          <a:blip r:embed="rId2" cstate="print"/>
          <a:stretch>
            <a:fillRect/>
          </a:stretch>
        </p:blipFill>
        <p:spPr>
          <a:xfrm>
            <a:off x="7844836" y="5085184"/>
            <a:ext cx="1299163" cy="1772816"/>
          </a:xfrm>
          <a:prstGeom prst="rect">
            <a:avLst/>
          </a:prstGeom>
        </p:spPr>
      </p:pic>
      <p:pic>
        <p:nvPicPr>
          <p:cNvPr id="5" name="Picture 4" descr="Wotan.jpg"/>
          <p:cNvPicPr>
            <a:picLocks noChangeAspect="1"/>
          </p:cNvPicPr>
          <p:nvPr/>
        </p:nvPicPr>
        <p:blipFill>
          <a:blip r:embed="rId3" cstate="print"/>
          <a:stretch>
            <a:fillRect/>
          </a:stretch>
        </p:blipFill>
        <p:spPr>
          <a:xfrm>
            <a:off x="6156176" y="5290084"/>
            <a:ext cx="1080120" cy="156791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ambria" pitchFamily="18" charset="0"/>
                <a:ea typeface="Cambria" pitchFamily="18" charset="0"/>
              </a:rPr>
              <a:t>The fundamental premise of Jungian cosmology</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a:bodyPr>
          <a:lstStyle/>
          <a:p>
            <a:pPr>
              <a:buNone/>
            </a:pPr>
            <a:r>
              <a:rPr lang="en-US" dirty="0" smtClean="0">
                <a:latin typeface="Cambria" pitchFamily="18" charset="0"/>
                <a:ea typeface="Cambria" pitchFamily="18" charset="0"/>
              </a:rPr>
              <a:t>‘There is an </a:t>
            </a:r>
            <a:r>
              <a:rPr lang="en-US" i="1" dirty="0" smtClean="0">
                <a:latin typeface="Cambria" pitchFamily="18" charset="0"/>
                <a:ea typeface="Cambria" pitchFamily="18" charset="0"/>
              </a:rPr>
              <a:t>a priori</a:t>
            </a:r>
            <a:r>
              <a:rPr lang="en-US" dirty="0" smtClean="0">
                <a:latin typeface="Cambria" pitchFamily="18" charset="0"/>
                <a:ea typeface="Cambria" pitchFamily="18" charset="0"/>
              </a:rPr>
              <a:t> factor in all human activities, namely the inborn, preconscious and unconscious individual structure of the psyche’.</a:t>
            </a:r>
            <a:endParaRPr lang="en-GB" dirty="0" smtClean="0">
              <a:latin typeface="Cambria" pitchFamily="18" charset="0"/>
              <a:ea typeface="Cambria" pitchFamily="18" charset="0"/>
            </a:endParaRPr>
          </a:p>
          <a:p>
            <a:pPr>
              <a:buNone/>
            </a:pPr>
            <a:r>
              <a:rPr lang="en-GB" sz="1500" dirty="0" smtClean="0">
                <a:latin typeface="Cambria" pitchFamily="18" charset="0"/>
                <a:ea typeface="Cambria" pitchFamily="18" charset="0"/>
              </a:rPr>
              <a:t>Jung, C.G.. ‘Psychological Aspects of the Mother Archetype’, in </a:t>
            </a:r>
            <a:r>
              <a:rPr lang="en-GB" sz="1500" i="1" dirty="0" smtClean="0">
                <a:latin typeface="Cambria" pitchFamily="18" charset="0"/>
                <a:ea typeface="Cambria" pitchFamily="18" charset="0"/>
              </a:rPr>
              <a:t>The Archetypes and the Collective Unconscious</a:t>
            </a:r>
            <a:r>
              <a:rPr lang="en-GB" sz="1500" dirty="0" smtClean="0">
                <a:latin typeface="Cambria" pitchFamily="18" charset="0"/>
                <a:ea typeface="Cambria" pitchFamily="18" charset="0"/>
              </a:rPr>
              <a:t>, Collected Works, Vol. 9, part 1, translated by R.F. C. Hull, 1959, London: </a:t>
            </a:r>
            <a:r>
              <a:rPr lang="en-GB" sz="1500" dirty="0" err="1" smtClean="0">
                <a:latin typeface="Cambria" pitchFamily="18" charset="0"/>
                <a:ea typeface="Cambria" pitchFamily="18" charset="0"/>
              </a:rPr>
              <a:t>Routledge</a:t>
            </a:r>
            <a:r>
              <a:rPr lang="en-GB" sz="1500" dirty="0" smtClean="0">
                <a:latin typeface="Cambria" pitchFamily="18" charset="0"/>
                <a:ea typeface="Cambria" pitchFamily="18" charset="0"/>
              </a:rPr>
              <a:t> and </a:t>
            </a:r>
            <a:r>
              <a:rPr lang="en-GB" sz="1500" dirty="0" err="1" smtClean="0">
                <a:latin typeface="Cambria" pitchFamily="18" charset="0"/>
                <a:ea typeface="Cambria" pitchFamily="18" charset="0"/>
              </a:rPr>
              <a:t>Kegan</a:t>
            </a:r>
            <a:r>
              <a:rPr lang="en-GB" sz="1500" dirty="0" smtClean="0">
                <a:latin typeface="Cambria" pitchFamily="18" charset="0"/>
                <a:ea typeface="Cambria" pitchFamily="18" charset="0"/>
              </a:rPr>
              <a:t> Paul, 1968, </a:t>
            </a:r>
            <a:r>
              <a:rPr lang="en-GB" sz="1500" dirty="0" err="1" smtClean="0">
                <a:latin typeface="Cambria" pitchFamily="18" charset="0"/>
                <a:ea typeface="Cambria" pitchFamily="18" charset="0"/>
              </a:rPr>
              <a:t>para</a:t>
            </a:r>
            <a:r>
              <a:rPr lang="en-GB" sz="1500" dirty="0" smtClean="0">
                <a:latin typeface="Cambria" pitchFamily="18" charset="0"/>
                <a:ea typeface="Cambria" pitchFamily="18" charset="0"/>
              </a:rPr>
              <a:t> 151</a:t>
            </a:r>
          </a:p>
          <a:p>
            <a:pPr>
              <a:buNone/>
            </a:pPr>
            <a:r>
              <a:rPr lang="en-US" dirty="0" smtClean="0">
                <a:latin typeface="Cambria" pitchFamily="18" charset="0"/>
                <a:ea typeface="Cambria" pitchFamily="18" charset="0"/>
              </a:rPr>
              <a:t> </a:t>
            </a:r>
            <a:endParaRPr lang="en-GB" dirty="0" smtClean="0">
              <a:latin typeface="Cambria" pitchFamily="18" charset="0"/>
              <a:ea typeface="Cambria" pitchFamily="18" charset="0"/>
            </a:endParaRPr>
          </a:p>
          <a:p>
            <a:endParaRPr lang="en-GB" dirty="0"/>
          </a:p>
        </p:txBody>
      </p:sp>
      <p:pic>
        <p:nvPicPr>
          <p:cNvPr id="4" name="Picture 3" descr="Jung.jpg"/>
          <p:cNvPicPr>
            <a:picLocks noChangeAspect="1"/>
          </p:cNvPicPr>
          <p:nvPr/>
        </p:nvPicPr>
        <p:blipFill>
          <a:blip r:embed="rId2" cstate="print"/>
          <a:stretch>
            <a:fillRect/>
          </a:stretch>
        </p:blipFill>
        <p:spPr>
          <a:xfrm>
            <a:off x="7315200" y="4362450"/>
            <a:ext cx="1828800" cy="24955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smtClean="0">
                <a:latin typeface="Cambria" pitchFamily="18" charset="0"/>
                <a:ea typeface="Cambria" pitchFamily="18" charset="0"/>
              </a:rPr>
              <a:t>The fundamental premise of Jungian cosmology</a:t>
            </a:r>
            <a:endParaRPr lang="en-GB" dirty="0"/>
          </a:p>
        </p:txBody>
      </p:sp>
      <p:sp>
        <p:nvSpPr>
          <p:cNvPr id="3" name="Content Placeholder 2"/>
          <p:cNvSpPr>
            <a:spLocks noGrp="1"/>
          </p:cNvSpPr>
          <p:nvPr>
            <p:ph sz="half" idx="1"/>
          </p:nvPr>
        </p:nvSpPr>
        <p:spPr/>
        <p:txBody>
          <a:bodyPr>
            <a:normAutofit fontScale="85000" lnSpcReduction="20000"/>
          </a:bodyPr>
          <a:lstStyle/>
          <a:p>
            <a:pPr>
              <a:buNone/>
            </a:pPr>
            <a:r>
              <a:rPr lang="en-GB" dirty="0" smtClean="0">
                <a:latin typeface="Cambria" pitchFamily="18" charset="0"/>
                <a:ea typeface="Cambria" pitchFamily="18" charset="0"/>
              </a:rPr>
              <a:t>The total personality </a:t>
            </a:r>
            <a:r>
              <a:rPr lang="en-GB" i="1" dirty="0" smtClean="0">
                <a:latin typeface="Cambria" pitchFamily="18" charset="0"/>
                <a:ea typeface="Cambria" pitchFamily="18" charset="0"/>
              </a:rPr>
              <a:t>‘comprises </a:t>
            </a:r>
            <a:r>
              <a:rPr lang="en-GB" i="1" dirty="0" smtClean="0">
                <a:latin typeface="Cambria" pitchFamily="18" charset="0"/>
                <a:ea typeface="Cambria" pitchFamily="18" charset="0"/>
              </a:rPr>
              <a:t>consciousness first of all, then the personal unconscious, and finally an indefinitely large segment of the collective unconscious </a:t>
            </a:r>
            <a:r>
              <a:rPr lang="en-GB" b="1" i="1" dirty="0" smtClean="0">
                <a:latin typeface="Cambria" pitchFamily="18" charset="0"/>
                <a:ea typeface="Cambria" pitchFamily="18" charset="0"/>
              </a:rPr>
              <a:t>whose </a:t>
            </a:r>
            <a:r>
              <a:rPr lang="en-GB" b="1" i="1" dirty="0" smtClean="0">
                <a:latin typeface="Cambria" pitchFamily="18" charset="0"/>
                <a:ea typeface="Cambria" pitchFamily="18" charset="0"/>
              </a:rPr>
              <a:t>archetypes </a:t>
            </a:r>
            <a:r>
              <a:rPr lang="en-GB" b="1" i="1" dirty="0" smtClean="0">
                <a:latin typeface="Cambria" pitchFamily="18" charset="0"/>
                <a:ea typeface="Cambria" pitchFamily="18" charset="0"/>
              </a:rPr>
              <a:t>are common to all mankind.’ </a:t>
            </a:r>
            <a:endParaRPr lang="en-GB" b="1" i="1" dirty="0" smtClean="0">
              <a:latin typeface="Cambria" pitchFamily="18" charset="0"/>
              <a:ea typeface="Cambria" pitchFamily="18" charset="0"/>
            </a:endParaRPr>
          </a:p>
          <a:p>
            <a:pPr>
              <a:buNone/>
            </a:pPr>
            <a:r>
              <a:rPr lang="en-GB" sz="2000" dirty="0" smtClean="0">
                <a:latin typeface="Cambria" pitchFamily="18" charset="0"/>
                <a:ea typeface="Cambria" pitchFamily="18" charset="0"/>
              </a:rPr>
              <a:t>Jung, C.G.. ‘Concerning </a:t>
            </a:r>
            <a:r>
              <a:rPr lang="en-GB" sz="2000" dirty="0" err="1" smtClean="0">
                <a:latin typeface="Cambria" pitchFamily="18" charset="0"/>
                <a:ea typeface="Cambria" pitchFamily="18" charset="0"/>
              </a:rPr>
              <a:t>Mandala</a:t>
            </a:r>
            <a:r>
              <a:rPr lang="en-GB" sz="2000" dirty="0" smtClean="0">
                <a:latin typeface="Cambria" pitchFamily="18" charset="0"/>
                <a:ea typeface="Cambria" pitchFamily="18" charset="0"/>
              </a:rPr>
              <a:t> Symbolism’, in The Archetypes and the Collective Unconscious, Collected Works, Vol. 9, part 1, translated by R.F. C. Hull, 3-41.London: </a:t>
            </a:r>
            <a:r>
              <a:rPr lang="en-GB" sz="2000" dirty="0" err="1" smtClean="0">
                <a:latin typeface="Cambria" pitchFamily="18" charset="0"/>
                <a:ea typeface="Cambria" pitchFamily="18" charset="0"/>
              </a:rPr>
              <a:t>Routledge</a:t>
            </a:r>
            <a:r>
              <a:rPr lang="en-GB" sz="2000" dirty="0" smtClean="0">
                <a:latin typeface="Cambria" pitchFamily="18" charset="0"/>
                <a:ea typeface="Cambria" pitchFamily="18" charset="0"/>
              </a:rPr>
              <a:t> and </a:t>
            </a:r>
            <a:r>
              <a:rPr lang="en-GB" sz="2000" dirty="0" err="1" smtClean="0">
                <a:latin typeface="Cambria" pitchFamily="18" charset="0"/>
                <a:ea typeface="Cambria" pitchFamily="18" charset="0"/>
              </a:rPr>
              <a:t>Kegan</a:t>
            </a:r>
            <a:r>
              <a:rPr lang="en-GB" sz="2000" dirty="0" smtClean="0">
                <a:latin typeface="Cambria" pitchFamily="18" charset="0"/>
                <a:ea typeface="Cambria" pitchFamily="18" charset="0"/>
              </a:rPr>
              <a:t> Paul, 1968, pp. 355-84, </a:t>
            </a:r>
            <a:r>
              <a:rPr lang="en-GB" sz="2000" dirty="0" err="1" smtClean="0">
                <a:latin typeface="Cambria" pitchFamily="18" charset="0"/>
                <a:ea typeface="Cambria" pitchFamily="18" charset="0"/>
              </a:rPr>
              <a:t>para</a:t>
            </a:r>
            <a:r>
              <a:rPr lang="en-GB" sz="2000" dirty="0" smtClean="0">
                <a:latin typeface="Cambria" pitchFamily="18" charset="0"/>
                <a:ea typeface="Cambria" pitchFamily="18" charset="0"/>
              </a:rPr>
              <a:t> 634</a:t>
            </a:r>
          </a:p>
          <a:p>
            <a:pPr>
              <a:buNone/>
            </a:pPr>
            <a:endParaRPr lang="en-GB" dirty="0" smtClean="0">
              <a:latin typeface="Cambria" pitchFamily="18" charset="0"/>
              <a:ea typeface="Cambria" pitchFamily="18" charset="0"/>
            </a:endParaRPr>
          </a:p>
        </p:txBody>
      </p:sp>
      <p:sp>
        <p:nvSpPr>
          <p:cNvPr id="5" name="Content Placeholder 4"/>
          <p:cNvSpPr>
            <a:spLocks noGrp="1"/>
          </p:cNvSpPr>
          <p:nvPr>
            <p:ph sz="half" idx="2"/>
          </p:nvPr>
        </p:nvSpPr>
        <p:spPr/>
        <p:txBody>
          <a:bodyPr>
            <a:normAutofit fontScale="85000" lnSpcReduction="20000"/>
          </a:bodyPr>
          <a:lstStyle/>
          <a:p>
            <a:pPr>
              <a:buNone/>
            </a:pPr>
            <a:r>
              <a:rPr lang="en-US" i="1" dirty="0" smtClean="0">
                <a:latin typeface="Cambria" pitchFamily="18" charset="0"/>
                <a:ea typeface="Cambria" pitchFamily="18" charset="0"/>
              </a:rPr>
              <a:t>The understanding of the concept of the archetype </a:t>
            </a:r>
            <a:r>
              <a:rPr lang="en-US" b="1" i="1" dirty="0" smtClean="0">
                <a:latin typeface="Cambria" pitchFamily="18" charset="0"/>
                <a:ea typeface="Cambria" pitchFamily="18" charset="0"/>
              </a:rPr>
              <a:t>originates with Plato.</a:t>
            </a:r>
          </a:p>
          <a:p>
            <a:pPr>
              <a:buNone/>
            </a:pPr>
            <a:endParaRPr lang="en-GB" dirty="0" smtClean="0">
              <a:latin typeface="Cambria" pitchFamily="18" charset="0"/>
              <a:ea typeface="Cambria" pitchFamily="18" charset="0"/>
            </a:endParaRPr>
          </a:p>
          <a:p>
            <a:pPr>
              <a:buNone/>
            </a:pPr>
            <a:r>
              <a:rPr lang="en-GB" sz="1600" dirty="0" smtClean="0">
                <a:latin typeface="Cambria" pitchFamily="18" charset="0"/>
                <a:ea typeface="Cambria" pitchFamily="18" charset="0"/>
              </a:rPr>
              <a:t>Jung</a:t>
            </a:r>
            <a:r>
              <a:rPr lang="en-GB" sz="1600" dirty="0" smtClean="0">
                <a:latin typeface="Cambria" pitchFamily="18" charset="0"/>
                <a:ea typeface="Cambria" pitchFamily="18" charset="0"/>
              </a:rPr>
              <a:t>, C.G.. ‘Psychological Aspects of the Mother Archetype’, in The Archetypes and the Collective Unconscious, Collected Works, Vol. 9, part 1, translated by R.F. C. Hull, 1959, London: </a:t>
            </a:r>
            <a:r>
              <a:rPr lang="en-GB" sz="1600" dirty="0" err="1" smtClean="0">
                <a:latin typeface="Cambria" pitchFamily="18" charset="0"/>
                <a:ea typeface="Cambria" pitchFamily="18" charset="0"/>
              </a:rPr>
              <a:t>Routledge</a:t>
            </a:r>
            <a:r>
              <a:rPr lang="en-GB" sz="1600" dirty="0" smtClean="0">
                <a:latin typeface="Cambria" pitchFamily="18" charset="0"/>
                <a:ea typeface="Cambria" pitchFamily="18" charset="0"/>
              </a:rPr>
              <a:t> and </a:t>
            </a:r>
            <a:r>
              <a:rPr lang="en-GB" sz="1600" dirty="0" err="1" smtClean="0">
                <a:latin typeface="Cambria" pitchFamily="18" charset="0"/>
                <a:ea typeface="Cambria" pitchFamily="18" charset="0"/>
              </a:rPr>
              <a:t>Kegan</a:t>
            </a:r>
            <a:r>
              <a:rPr lang="en-GB" sz="1600" dirty="0" smtClean="0">
                <a:latin typeface="Cambria" pitchFamily="18" charset="0"/>
                <a:ea typeface="Cambria" pitchFamily="18" charset="0"/>
              </a:rPr>
              <a:t> Paul, 1968, </a:t>
            </a:r>
            <a:r>
              <a:rPr lang="en-GB" sz="1600" dirty="0" smtClean="0">
                <a:latin typeface="Cambria" pitchFamily="18" charset="0"/>
                <a:ea typeface="Cambria" pitchFamily="18" charset="0"/>
              </a:rPr>
              <a:t>pp.75-110, </a:t>
            </a:r>
            <a:r>
              <a:rPr lang="en-GB" sz="1600" dirty="0" err="1" smtClean="0">
                <a:latin typeface="Cambria" pitchFamily="18" charset="0"/>
                <a:ea typeface="Cambria" pitchFamily="18" charset="0"/>
              </a:rPr>
              <a:t>para</a:t>
            </a:r>
            <a:r>
              <a:rPr lang="en-GB" sz="1600" dirty="0" smtClean="0">
                <a:latin typeface="Cambria" pitchFamily="18" charset="0"/>
                <a:ea typeface="Cambria" pitchFamily="18" charset="0"/>
              </a:rPr>
              <a:t>. 149.</a:t>
            </a:r>
          </a:p>
          <a:p>
            <a:pPr>
              <a:buNone/>
            </a:pPr>
            <a:endParaRPr lang="en-US" sz="1600" dirty="0" smtClean="0">
              <a:latin typeface="Cambria" pitchFamily="18" charset="0"/>
              <a:ea typeface="Cambria" pitchFamily="18" charset="0"/>
            </a:endParaRPr>
          </a:p>
          <a:p>
            <a:r>
              <a:rPr lang="en-US" dirty="0" smtClean="0">
                <a:latin typeface="Cambria" pitchFamily="18" charset="0"/>
                <a:ea typeface="Cambria" pitchFamily="18" charset="0"/>
              </a:rPr>
              <a:t>Archetypal Psychology</a:t>
            </a:r>
          </a:p>
          <a:p>
            <a:r>
              <a:rPr lang="en-US" dirty="0" smtClean="0">
                <a:latin typeface="Cambria" pitchFamily="18" charset="0"/>
                <a:ea typeface="Cambria" pitchFamily="18" charset="0"/>
              </a:rPr>
              <a:t>Archetypal Cosmology</a:t>
            </a:r>
          </a:p>
          <a:p>
            <a:r>
              <a:rPr lang="en-US" dirty="0" smtClean="0">
                <a:latin typeface="Cambria" pitchFamily="18" charset="0"/>
                <a:ea typeface="Cambria" pitchFamily="18" charset="0"/>
              </a:rPr>
              <a:t>Archetypal Astrology</a:t>
            </a:r>
            <a:endParaRPr lang="en-GB" dirty="0">
              <a:latin typeface="Cambria" pitchFamily="18" charset="0"/>
              <a:ea typeface="Cambria" pitchFamily="18" charset="0"/>
            </a:endParaRPr>
          </a:p>
        </p:txBody>
      </p:sp>
      <p:pic>
        <p:nvPicPr>
          <p:cNvPr id="6" name="Picture 5" descr="Jung.jpg"/>
          <p:cNvPicPr>
            <a:picLocks noChangeAspect="1"/>
          </p:cNvPicPr>
          <p:nvPr/>
        </p:nvPicPr>
        <p:blipFill>
          <a:blip r:embed="rId2" cstate="print"/>
          <a:stretch>
            <a:fillRect/>
          </a:stretch>
        </p:blipFill>
        <p:spPr>
          <a:xfrm>
            <a:off x="8003144" y="5301208"/>
            <a:ext cx="1140855" cy="155679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ambria" pitchFamily="18" charset="0"/>
                <a:ea typeface="Cambria" pitchFamily="18" charset="0"/>
              </a:rPr>
              <a:t>The fundamental premise of </a:t>
            </a:r>
            <a:r>
              <a:rPr lang="en-US" dirty="0" smtClean="0">
                <a:latin typeface="Cambria" pitchFamily="18" charset="0"/>
                <a:ea typeface="Cambria" pitchFamily="18" charset="0"/>
              </a:rPr>
              <a:t>Platonic astrology</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7500" lnSpcReduction="20000"/>
          </a:bodyPr>
          <a:lstStyle/>
          <a:p>
            <a:pPr>
              <a:buNone/>
            </a:pPr>
            <a:r>
              <a:rPr lang="en-GB" dirty="0" smtClean="0">
                <a:latin typeface="Cambria" pitchFamily="18" charset="0"/>
                <a:ea typeface="Cambria" pitchFamily="18" charset="0"/>
              </a:rPr>
              <a:t>'Wherefore, as a consequence of this reasoning and design on the part of God, with a view to the generation of Time, the sun and moon and five other stars, which bear the appellation of "planets" [i.e., 'wanderers'], came into </a:t>
            </a:r>
            <a:r>
              <a:rPr lang="en-GB" b="1" i="1" dirty="0" smtClean="0">
                <a:latin typeface="Cambria" pitchFamily="18" charset="0"/>
                <a:ea typeface="Cambria" pitchFamily="18" charset="0"/>
              </a:rPr>
              <a:t>existence for the determining and preserving of the numbers of Time</a:t>
            </a:r>
            <a:r>
              <a:rPr lang="en-GB" b="1" dirty="0" smtClean="0">
                <a:latin typeface="Cambria" pitchFamily="18" charset="0"/>
                <a:ea typeface="Cambria" pitchFamily="18" charset="0"/>
              </a:rPr>
              <a:t>’. </a:t>
            </a:r>
          </a:p>
          <a:p>
            <a:pPr>
              <a:buNone/>
            </a:pPr>
            <a:r>
              <a:rPr lang="en-US" dirty="0" smtClean="0">
                <a:latin typeface="Cambria" pitchFamily="18" charset="0"/>
                <a:ea typeface="Cambria" pitchFamily="18" charset="0"/>
              </a:rPr>
              <a:t> </a:t>
            </a:r>
            <a:r>
              <a:rPr lang="en-GB" i="1" dirty="0" err="1" smtClean="0">
                <a:latin typeface="Cambria" pitchFamily="18" charset="0"/>
                <a:ea typeface="Cambria" pitchFamily="18" charset="0"/>
              </a:rPr>
              <a:t>Timaeus</a:t>
            </a:r>
            <a:r>
              <a:rPr lang="en-GB" dirty="0" smtClean="0">
                <a:latin typeface="Cambria" pitchFamily="18" charset="0"/>
                <a:ea typeface="Cambria" pitchFamily="18" charset="0"/>
              </a:rPr>
              <a:t> 38C</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The cycles of the stars and planets from day to day and year </a:t>
            </a:r>
            <a:r>
              <a:rPr lang="en-GB" i="1" dirty="0" smtClean="0">
                <a:latin typeface="Cambria" pitchFamily="18" charset="0"/>
                <a:ea typeface="Cambria" pitchFamily="18" charset="0"/>
              </a:rPr>
              <a:t>to year </a:t>
            </a:r>
            <a:r>
              <a:rPr lang="en-GB" b="1" i="1" dirty="0" smtClean="0">
                <a:latin typeface="Cambria" pitchFamily="18" charset="0"/>
                <a:ea typeface="Cambria" pitchFamily="18" charset="0"/>
              </a:rPr>
              <a:t>reveal the ‘revolutions of Reason in the Heaven</a:t>
            </a:r>
            <a:r>
              <a:rPr lang="en-GB" b="1" dirty="0" smtClean="0">
                <a:latin typeface="Cambria" pitchFamily="18" charset="0"/>
                <a:ea typeface="Cambria" pitchFamily="18" charset="0"/>
              </a:rPr>
              <a:t>'. </a:t>
            </a:r>
          </a:p>
          <a:p>
            <a:pPr>
              <a:buNone/>
            </a:pPr>
            <a:r>
              <a:rPr lang="en-GB" i="1" dirty="0" err="1" smtClean="0">
                <a:latin typeface="Cambria" pitchFamily="18" charset="0"/>
                <a:ea typeface="Cambria" pitchFamily="18" charset="0"/>
              </a:rPr>
              <a:t>Timaeus</a:t>
            </a:r>
            <a:r>
              <a:rPr lang="en-GB" dirty="0" smtClean="0">
                <a:latin typeface="Cambria" pitchFamily="18" charset="0"/>
                <a:ea typeface="Cambria" pitchFamily="18" charset="0"/>
              </a:rPr>
              <a:t> </a:t>
            </a:r>
            <a:r>
              <a:rPr lang="en-GB" dirty="0" smtClean="0">
                <a:latin typeface="Cambria" pitchFamily="18" charset="0"/>
                <a:ea typeface="Cambria" pitchFamily="18" charset="0"/>
              </a:rPr>
              <a:t>47C.</a:t>
            </a:r>
          </a:p>
          <a:p>
            <a:pPr>
              <a:buNone/>
            </a:pPr>
            <a:r>
              <a:rPr lang="en-GB" dirty="0" smtClean="0">
                <a:latin typeface="Cambria" pitchFamily="18" charset="0"/>
                <a:ea typeface="Cambria" pitchFamily="18" charset="0"/>
              </a:rPr>
              <a:t> </a:t>
            </a:r>
          </a:p>
          <a:p>
            <a:endParaRPr lang="en-GB" dirty="0"/>
          </a:p>
        </p:txBody>
      </p:sp>
      <p:pic>
        <p:nvPicPr>
          <p:cNvPr id="4" name="Picture 3" descr="Plato 5.jpg"/>
          <p:cNvPicPr>
            <a:picLocks noChangeAspect="1"/>
          </p:cNvPicPr>
          <p:nvPr/>
        </p:nvPicPr>
        <p:blipFill>
          <a:blip r:embed="rId2" cstate="print"/>
          <a:stretch>
            <a:fillRect/>
          </a:stretch>
        </p:blipFill>
        <p:spPr>
          <a:xfrm>
            <a:off x="7452320" y="4997334"/>
            <a:ext cx="1384548" cy="168914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Cambria" pitchFamily="18" charset="0"/>
                <a:ea typeface="Cambria" pitchFamily="18" charset="0"/>
              </a:rPr>
              <a:t>Platonic astrology in the 17</a:t>
            </a:r>
            <a:r>
              <a:rPr lang="en-US" b="1" baseline="30000" dirty="0" smtClean="0">
                <a:latin typeface="Cambria" pitchFamily="18" charset="0"/>
                <a:ea typeface="Cambria" pitchFamily="18" charset="0"/>
              </a:rPr>
              <a:t>th</a:t>
            </a:r>
            <a:r>
              <a:rPr lang="en-US" b="1" dirty="0" smtClean="0">
                <a:latin typeface="Cambria" pitchFamily="18" charset="0"/>
                <a:ea typeface="Cambria" pitchFamily="18" charset="0"/>
              </a:rPr>
              <a:t>: the principles of </a:t>
            </a:r>
            <a:r>
              <a:rPr lang="en-US" b="1" dirty="0" err="1" smtClean="0">
                <a:latin typeface="Cambria" pitchFamily="18" charset="0"/>
                <a:ea typeface="Cambria" pitchFamily="18" charset="0"/>
              </a:rPr>
              <a:t>Kepler’s</a:t>
            </a:r>
            <a:r>
              <a:rPr lang="en-US" b="1" dirty="0" smtClean="0">
                <a:latin typeface="Cambria" pitchFamily="18" charset="0"/>
                <a:ea typeface="Cambria" pitchFamily="18" charset="0"/>
              </a:rPr>
              <a:t> astrology</a:t>
            </a:r>
            <a:endParaRPr lang="en-GB" b="1"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92500" lnSpcReduction="20000"/>
          </a:bodyPr>
          <a:lstStyle/>
          <a:p>
            <a:pPr>
              <a:buNone/>
            </a:pPr>
            <a:r>
              <a:rPr lang="en-US" dirty="0" err="1" smtClean="0">
                <a:latin typeface="Cambria" pitchFamily="18" charset="0"/>
                <a:ea typeface="Cambria" pitchFamily="18" charset="0"/>
              </a:rPr>
              <a:t>Emphasise</a:t>
            </a:r>
            <a:r>
              <a:rPr lang="en-US" dirty="0" smtClean="0">
                <a:latin typeface="Cambria" pitchFamily="18" charset="0"/>
                <a:ea typeface="Cambria" pitchFamily="18" charset="0"/>
              </a:rPr>
              <a:t> planetary cycles</a:t>
            </a:r>
          </a:p>
          <a:p>
            <a:pPr>
              <a:buNone/>
            </a:pPr>
            <a:r>
              <a:rPr lang="en-US" dirty="0" smtClean="0">
                <a:latin typeface="Cambria" pitchFamily="18" charset="0"/>
                <a:ea typeface="Cambria" pitchFamily="18" charset="0"/>
              </a:rPr>
              <a:t>Repetition of planetary aspects in the same or related degrees.</a:t>
            </a:r>
          </a:p>
          <a:p>
            <a:pPr>
              <a:buNone/>
            </a:pPr>
            <a:r>
              <a:rPr lang="en-US" dirty="0" smtClean="0">
                <a:latin typeface="Cambria" pitchFamily="18" charset="0"/>
                <a:ea typeface="Cambria" pitchFamily="18" charset="0"/>
              </a:rPr>
              <a:t>Reject zodiac signs and houses</a:t>
            </a:r>
          </a:p>
          <a:p>
            <a:pPr>
              <a:buNone/>
            </a:pPr>
            <a:r>
              <a:rPr lang="en-US" dirty="0" smtClean="0">
                <a:latin typeface="Cambria" pitchFamily="18" charset="0"/>
                <a:ea typeface="Cambria" pitchFamily="18" charset="0"/>
              </a:rPr>
              <a:t>Reject all medieval and classical astrology</a:t>
            </a:r>
            <a:endParaRPr lang="en-US" dirty="0" smtClean="0">
              <a:latin typeface="Cambria" pitchFamily="18" charset="0"/>
              <a:ea typeface="Cambria" pitchFamily="18" charset="0"/>
            </a:endParaRPr>
          </a:p>
          <a:p>
            <a:pPr>
              <a:buNone/>
            </a:pPr>
            <a:endParaRPr lang="en-US" dirty="0" smtClean="0">
              <a:latin typeface="Cambria" pitchFamily="18" charset="0"/>
              <a:ea typeface="Cambria" pitchFamily="18" charset="0"/>
            </a:endParaRPr>
          </a:p>
          <a:p>
            <a:pPr>
              <a:buNone/>
            </a:pPr>
            <a:r>
              <a:rPr lang="en-US" b="1" dirty="0" smtClean="0">
                <a:latin typeface="Cambria" pitchFamily="18" charset="0"/>
                <a:ea typeface="Cambria" pitchFamily="18" charset="0"/>
              </a:rPr>
              <a:t>‘Neo-</a:t>
            </a:r>
            <a:r>
              <a:rPr lang="en-US" b="1" dirty="0" err="1" smtClean="0">
                <a:latin typeface="Cambria" pitchFamily="18" charset="0"/>
                <a:ea typeface="Cambria" pitchFamily="18" charset="0"/>
              </a:rPr>
              <a:t>Keplerian</a:t>
            </a:r>
            <a:r>
              <a:rPr lang="en-US" b="1" dirty="0" smtClean="0">
                <a:latin typeface="Cambria" pitchFamily="18" charset="0"/>
                <a:ea typeface="Cambria" pitchFamily="18" charset="0"/>
              </a:rPr>
              <a:t> Astrology’ </a:t>
            </a:r>
            <a:r>
              <a:rPr lang="en-US" dirty="0" smtClean="0">
                <a:latin typeface="Cambria" pitchFamily="18" charset="0"/>
                <a:ea typeface="Cambria" pitchFamily="18" charset="0"/>
              </a:rPr>
              <a:t>– 20</a:t>
            </a:r>
            <a:r>
              <a:rPr lang="en-US" baseline="30000" dirty="0" smtClean="0">
                <a:latin typeface="Cambria" pitchFamily="18" charset="0"/>
                <a:ea typeface="Cambria" pitchFamily="18" charset="0"/>
              </a:rPr>
              <a:t>th</a:t>
            </a:r>
            <a:r>
              <a:rPr lang="en-US" dirty="0" smtClean="0">
                <a:latin typeface="Cambria" pitchFamily="18" charset="0"/>
                <a:ea typeface="Cambria" pitchFamily="18" charset="0"/>
              </a:rPr>
              <a:t> c</a:t>
            </a:r>
          </a:p>
          <a:p>
            <a:pPr>
              <a:buNone/>
            </a:pPr>
            <a:r>
              <a:rPr lang="en-US" dirty="0" smtClean="0">
                <a:latin typeface="Cambria" pitchFamily="18" charset="0"/>
                <a:ea typeface="Cambria" pitchFamily="18" charset="0"/>
              </a:rPr>
              <a:t>As above, but use zodiac signs and houses</a:t>
            </a:r>
          </a:p>
          <a:p>
            <a:pPr>
              <a:buNone/>
            </a:pPr>
            <a:r>
              <a:rPr lang="en-US" dirty="0" err="1" smtClean="0">
                <a:latin typeface="Cambria" pitchFamily="18" charset="0"/>
                <a:ea typeface="Cambria" pitchFamily="18" charset="0"/>
              </a:rPr>
              <a:t>Emphasise</a:t>
            </a:r>
            <a:r>
              <a:rPr lang="en-US" dirty="0" smtClean="0">
                <a:latin typeface="Cambria" pitchFamily="18" charset="0"/>
                <a:ea typeface="Cambria" pitchFamily="18" charset="0"/>
              </a:rPr>
              <a:t> major ‘hard’ aspects – conjunction, square, opposition, then trine, sextile.</a:t>
            </a:r>
            <a:endParaRPr lang="en-GB" dirty="0">
              <a:latin typeface="Cambria" pitchFamily="18" charset="0"/>
              <a:ea typeface="Cambria" pitchFamily="18" charset="0"/>
            </a:endParaRPr>
          </a:p>
        </p:txBody>
      </p:sp>
      <p:pic>
        <p:nvPicPr>
          <p:cNvPr id="4" name="Content Placeholder 3" descr="Kepler.jpg"/>
          <p:cNvPicPr>
            <a:picLocks noChangeAspect="1"/>
          </p:cNvPicPr>
          <p:nvPr/>
        </p:nvPicPr>
        <p:blipFill>
          <a:blip r:embed="rId2" cstate="print"/>
          <a:stretch>
            <a:fillRect/>
          </a:stretch>
        </p:blipFill>
        <p:spPr>
          <a:xfrm>
            <a:off x="7889382" y="2996952"/>
            <a:ext cx="1254618" cy="172653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ambria" pitchFamily="18" charset="0"/>
                <a:ea typeface="Cambria" pitchFamily="18" charset="0"/>
              </a:rPr>
              <a:t>Speaking through Jungian interpreters</a:t>
            </a:r>
            <a:endParaRPr lang="en-GB" dirty="0">
              <a:latin typeface="Cambria" pitchFamily="18" charset="0"/>
              <a:ea typeface="Cambria" pitchFamily="18" charset="0"/>
            </a:endParaRPr>
          </a:p>
        </p:txBody>
      </p:sp>
      <p:pic>
        <p:nvPicPr>
          <p:cNvPr id="4" name="Content Placeholder 3" descr="Charles Harvey Radio Times 1980.jpg"/>
          <p:cNvPicPr>
            <a:picLocks noGrp="1" noChangeAspect="1"/>
          </p:cNvPicPr>
          <p:nvPr>
            <p:ph idx="1"/>
          </p:nvPr>
        </p:nvPicPr>
        <p:blipFill>
          <a:blip r:embed="rId2" cstate="print"/>
          <a:stretch>
            <a:fillRect/>
          </a:stretch>
        </p:blipFill>
        <p:spPr>
          <a:xfrm>
            <a:off x="755576" y="4376861"/>
            <a:ext cx="2040462" cy="2481139"/>
          </a:xfrm>
        </p:spPr>
      </p:pic>
      <p:pic>
        <p:nvPicPr>
          <p:cNvPr id="5" name="Picture 4" descr="Liz Greene.jpeg"/>
          <p:cNvPicPr>
            <a:picLocks noChangeAspect="1"/>
          </p:cNvPicPr>
          <p:nvPr/>
        </p:nvPicPr>
        <p:blipFill>
          <a:blip r:embed="rId3" cstate="print"/>
          <a:stretch>
            <a:fillRect/>
          </a:stretch>
        </p:blipFill>
        <p:spPr>
          <a:xfrm>
            <a:off x="5076056" y="4509120"/>
            <a:ext cx="1676400" cy="2057400"/>
          </a:xfrm>
          <a:prstGeom prst="rect">
            <a:avLst/>
          </a:prstGeom>
        </p:spPr>
      </p:pic>
      <p:pic>
        <p:nvPicPr>
          <p:cNvPr id="6" name="Picture 5" descr="robert_hand.jpg"/>
          <p:cNvPicPr>
            <a:picLocks noChangeAspect="1"/>
          </p:cNvPicPr>
          <p:nvPr/>
        </p:nvPicPr>
        <p:blipFill>
          <a:blip r:embed="rId4" cstate="print"/>
          <a:stretch>
            <a:fillRect/>
          </a:stretch>
        </p:blipFill>
        <p:spPr>
          <a:xfrm>
            <a:off x="7092280" y="4581128"/>
            <a:ext cx="1600060" cy="1375152"/>
          </a:xfrm>
          <a:prstGeom prst="rect">
            <a:avLst/>
          </a:prstGeom>
        </p:spPr>
      </p:pic>
      <p:pic>
        <p:nvPicPr>
          <p:cNvPr id="7" name="Picture 6" descr="Howard Sasportas.jpg"/>
          <p:cNvPicPr>
            <a:picLocks noChangeAspect="1"/>
          </p:cNvPicPr>
          <p:nvPr/>
        </p:nvPicPr>
        <p:blipFill>
          <a:blip r:embed="rId5" cstate="print"/>
          <a:stretch>
            <a:fillRect/>
          </a:stretch>
        </p:blipFill>
        <p:spPr>
          <a:xfrm>
            <a:off x="0" y="2348880"/>
            <a:ext cx="1656184" cy="1863207"/>
          </a:xfrm>
          <a:prstGeom prst="rect">
            <a:avLst/>
          </a:prstGeom>
        </p:spPr>
      </p:pic>
      <p:pic>
        <p:nvPicPr>
          <p:cNvPr id="8" name="Picture 7" descr="Richard_Tarnas_headshot_2017.jpg"/>
          <p:cNvPicPr>
            <a:picLocks noChangeAspect="1"/>
          </p:cNvPicPr>
          <p:nvPr/>
        </p:nvPicPr>
        <p:blipFill>
          <a:blip r:embed="rId6" cstate="print"/>
          <a:stretch>
            <a:fillRect/>
          </a:stretch>
        </p:blipFill>
        <p:spPr>
          <a:xfrm>
            <a:off x="5076056" y="2852936"/>
            <a:ext cx="2085975" cy="1733550"/>
          </a:xfrm>
          <a:prstGeom prst="rect">
            <a:avLst/>
          </a:prstGeom>
        </p:spPr>
      </p:pic>
      <p:pic>
        <p:nvPicPr>
          <p:cNvPr id="9" name="Picture 8" descr="Michael Baigent.jpg"/>
          <p:cNvPicPr>
            <a:picLocks noChangeAspect="1"/>
          </p:cNvPicPr>
          <p:nvPr/>
        </p:nvPicPr>
        <p:blipFill>
          <a:blip r:embed="rId7" cstate="print"/>
          <a:stretch>
            <a:fillRect/>
          </a:stretch>
        </p:blipFill>
        <p:spPr>
          <a:xfrm>
            <a:off x="2771800" y="3140968"/>
            <a:ext cx="1749963" cy="2761112"/>
          </a:xfrm>
          <a:prstGeom prst="rect">
            <a:avLst/>
          </a:prstGeom>
        </p:spPr>
      </p:pic>
      <p:pic>
        <p:nvPicPr>
          <p:cNvPr id="10" name="Picture 9" descr="James Hillman.jpg"/>
          <p:cNvPicPr>
            <a:picLocks noChangeAspect="1"/>
          </p:cNvPicPr>
          <p:nvPr/>
        </p:nvPicPr>
        <p:blipFill>
          <a:blip r:embed="rId8" cstate="print"/>
          <a:stretch>
            <a:fillRect/>
          </a:stretch>
        </p:blipFill>
        <p:spPr>
          <a:xfrm>
            <a:off x="7236296" y="2708920"/>
            <a:ext cx="1682496" cy="1673352"/>
          </a:xfrm>
          <a:prstGeom prst="rect">
            <a:avLst/>
          </a:prstGeom>
        </p:spPr>
      </p:pic>
      <p:pic>
        <p:nvPicPr>
          <p:cNvPr id="11" name="Content Placeholder 3" descr="Kepler.jpg"/>
          <p:cNvPicPr>
            <a:picLocks noChangeAspect="1"/>
          </p:cNvPicPr>
          <p:nvPr/>
        </p:nvPicPr>
        <p:blipFill>
          <a:blip r:embed="rId9" cstate="print"/>
          <a:stretch>
            <a:fillRect/>
          </a:stretch>
        </p:blipFill>
        <p:spPr>
          <a:xfrm>
            <a:off x="1619672" y="908720"/>
            <a:ext cx="1187624" cy="1634345"/>
          </a:xfrm>
          <a:prstGeom prst="rect">
            <a:avLst/>
          </a:prstGeom>
        </p:spPr>
      </p:pic>
      <p:pic>
        <p:nvPicPr>
          <p:cNvPr id="12" name="Picture 11" descr="Plato 5.jpg"/>
          <p:cNvPicPr>
            <a:picLocks noChangeAspect="1"/>
          </p:cNvPicPr>
          <p:nvPr/>
        </p:nvPicPr>
        <p:blipFill>
          <a:blip r:embed="rId10" cstate="print"/>
          <a:stretch>
            <a:fillRect/>
          </a:stretch>
        </p:blipFill>
        <p:spPr>
          <a:xfrm>
            <a:off x="179512" y="260648"/>
            <a:ext cx="1384548" cy="1689149"/>
          </a:xfrm>
          <a:prstGeom prst="rect">
            <a:avLst/>
          </a:prstGeom>
        </p:spPr>
      </p:pic>
      <p:pic>
        <p:nvPicPr>
          <p:cNvPr id="13" name="Picture 12" descr="Jung.jpg"/>
          <p:cNvPicPr>
            <a:picLocks noChangeAspect="1"/>
          </p:cNvPicPr>
          <p:nvPr/>
        </p:nvPicPr>
        <p:blipFill>
          <a:blip r:embed="rId11" cstate="print"/>
          <a:stretch>
            <a:fillRect/>
          </a:stretch>
        </p:blipFill>
        <p:spPr>
          <a:xfrm>
            <a:off x="7844837" y="116632"/>
            <a:ext cx="1299163" cy="177281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The current times?</a:t>
            </a:r>
            <a:endParaRPr lang="en-GB" dirty="0">
              <a:latin typeface="Cambria" pitchFamily="18" charset="0"/>
              <a:ea typeface="Cambria" pitchFamily="18" charset="0"/>
            </a:endParaRPr>
          </a:p>
        </p:txBody>
      </p:sp>
      <p:pic>
        <p:nvPicPr>
          <p:cNvPr id="4" name="Content Placeholder 3" descr="New Statesman 19-25 Oct 2018.jpg"/>
          <p:cNvPicPr>
            <a:picLocks noGrp="1" noChangeAspect="1"/>
          </p:cNvPicPr>
          <p:nvPr>
            <p:ph idx="1"/>
          </p:nvPr>
        </p:nvPicPr>
        <p:blipFill>
          <a:blip r:embed="rId2" cstate="print"/>
          <a:stretch>
            <a:fillRect/>
          </a:stretch>
        </p:blipFill>
        <p:spPr>
          <a:xfrm>
            <a:off x="251520" y="3545475"/>
            <a:ext cx="2520280" cy="3312525"/>
          </a:xfrm>
        </p:spPr>
      </p:pic>
      <p:pic>
        <p:nvPicPr>
          <p:cNvPr id="5" name="Picture 4" descr="Populism.jpg"/>
          <p:cNvPicPr>
            <a:picLocks noChangeAspect="1"/>
          </p:cNvPicPr>
          <p:nvPr/>
        </p:nvPicPr>
        <p:blipFill>
          <a:blip r:embed="rId3" cstate="print"/>
          <a:stretch>
            <a:fillRect/>
          </a:stretch>
        </p:blipFill>
        <p:spPr>
          <a:xfrm>
            <a:off x="2843808" y="3573016"/>
            <a:ext cx="2857500" cy="1600200"/>
          </a:xfrm>
          <a:prstGeom prst="rect">
            <a:avLst/>
          </a:prstGeom>
        </p:spPr>
      </p:pic>
      <p:pic>
        <p:nvPicPr>
          <p:cNvPr id="6" name="Picture 5" descr="Brexit.jpg"/>
          <p:cNvPicPr>
            <a:picLocks noChangeAspect="1"/>
          </p:cNvPicPr>
          <p:nvPr/>
        </p:nvPicPr>
        <p:blipFill>
          <a:blip r:embed="rId4" cstate="print"/>
          <a:stretch>
            <a:fillRect/>
          </a:stretch>
        </p:blipFill>
        <p:spPr>
          <a:xfrm>
            <a:off x="2843808" y="5013176"/>
            <a:ext cx="2847975" cy="1600200"/>
          </a:xfrm>
          <a:prstGeom prst="rect">
            <a:avLst/>
          </a:prstGeom>
        </p:spPr>
      </p:pic>
      <p:pic>
        <p:nvPicPr>
          <p:cNvPr id="7" name="Picture 6" descr="Crash 2008.jpg"/>
          <p:cNvPicPr>
            <a:picLocks noChangeAspect="1"/>
          </p:cNvPicPr>
          <p:nvPr/>
        </p:nvPicPr>
        <p:blipFill>
          <a:blip r:embed="rId5" cstate="print"/>
          <a:stretch>
            <a:fillRect/>
          </a:stretch>
        </p:blipFill>
        <p:spPr>
          <a:xfrm>
            <a:off x="5724128" y="1124744"/>
            <a:ext cx="2857500" cy="1600200"/>
          </a:xfrm>
          <a:prstGeom prst="rect">
            <a:avLst/>
          </a:prstGeom>
        </p:spPr>
      </p:pic>
      <p:pic>
        <p:nvPicPr>
          <p:cNvPr id="8" name="Picture 7" descr="Arab Spring.jpg"/>
          <p:cNvPicPr>
            <a:picLocks noChangeAspect="1"/>
          </p:cNvPicPr>
          <p:nvPr/>
        </p:nvPicPr>
        <p:blipFill>
          <a:blip r:embed="rId6" cstate="print"/>
          <a:stretch>
            <a:fillRect/>
          </a:stretch>
        </p:blipFill>
        <p:spPr>
          <a:xfrm>
            <a:off x="3347864" y="2060848"/>
            <a:ext cx="2857500" cy="1600200"/>
          </a:xfrm>
          <a:prstGeom prst="rect">
            <a:avLst/>
          </a:prstGeom>
        </p:spPr>
      </p:pic>
      <p:pic>
        <p:nvPicPr>
          <p:cNvPr id="9" name="Picture 8" descr="Trump.jpg"/>
          <p:cNvPicPr>
            <a:picLocks noChangeAspect="1"/>
          </p:cNvPicPr>
          <p:nvPr/>
        </p:nvPicPr>
        <p:blipFill>
          <a:blip r:embed="rId7" cstate="print"/>
          <a:stretch>
            <a:fillRect/>
          </a:stretch>
        </p:blipFill>
        <p:spPr>
          <a:xfrm>
            <a:off x="5868144" y="4797152"/>
            <a:ext cx="2857500" cy="1600200"/>
          </a:xfrm>
          <a:prstGeom prst="rect">
            <a:avLst/>
          </a:prstGeom>
        </p:spPr>
      </p:pic>
      <p:pic>
        <p:nvPicPr>
          <p:cNvPr id="10" name="Picture 9" descr="Syria.jpg"/>
          <p:cNvPicPr>
            <a:picLocks noChangeAspect="1"/>
          </p:cNvPicPr>
          <p:nvPr/>
        </p:nvPicPr>
        <p:blipFill>
          <a:blip r:embed="rId8" cstate="print"/>
          <a:stretch>
            <a:fillRect/>
          </a:stretch>
        </p:blipFill>
        <p:spPr>
          <a:xfrm>
            <a:off x="6228184" y="2780928"/>
            <a:ext cx="2017657" cy="182957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5842" name="Picture 2"/>
          <p:cNvPicPr>
            <a:picLocks noGrp="1" noChangeAspect="1" noChangeArrowheads="1"/>
          </p:cNvPicPr>
          <p:nvPr>
            <p:ph idx="1"/>
          </p:nvPr>
        </p:nvPicPr>
        <p:blipFill>
          <a:blip r:embed="rId2" cstate="print"/>
          <a:srcRect l="13250" t="6364" r="57000" b="6526"/>
          <a:stretch>
            <a:fillRect/>
          </a:stretch>
        </p:blipFill>
        <p:spPr bwMode="auto">
          <a:xfrm>
            <a:off x="467544" y="781647"/>
            <a:ext cx="6192688" cy="5828412"/>
          </a:xfrm>
          <a:prstGeom prst="rect">
            <a:avLst/>
          </a:prstGeom>
          <a:noFill/>
          <a:ln w="9525">
            <a:noFill/>
            <a:miter lim="800000"/>
            <a:headEnd/>
            <a:tailEnd/>
          </a:ln>
        </p:spPr>
      </p:pic>
      <p:sp>
        <p:nvSpPr>
          <p:cNvPr id="5" name="Rectangle 4"/>
          <p:cNvSpPr/>
          <p:nvPr/>
        </p:nvSpPr>
        <p:spPr>
          <a:xfrm>
            <a:off x="6516216" y="3068961"/>
            <a:ext cx="2448272" cy="1200329"/>
          </a:xfrm>
          <a:prstGeom prst="rect">
            <a:avLst/>
          </a:prstGeom>
        </p:spPr>
        <p:txBody>
          <a:bodyPr wrap="square">
            <a:spAutoFit/>
          </a:bodyPr>
          <a:lstStyle/>
          <a:p>
            <a:r>
              <a:rPr lang="en-GB" dirty="0" smtClean="0"/>
              <a:t>https://www.sbrhsbreeze.org/news/opinion/2018/02/26/the-rise-of-populism/</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The USA</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0000" lnSpcReduction="20000"/>
          </a:bodyPr>
          <a:lstStyle/>
          <a:p>
            <a:pPr>
              <a:buNone/>
            </a:pPr>
            <a:r>
              <a:rPr lang="en-GB" dirty="0">
                <a:latin typeface="Cambria" pitchFamily="18" charset="0"/>
                <a:ea typeface="Cambria" pitchFamily="18" charset="0"/>
              </a:rPr>
              <a:t>‘America cannot afford “a truculent child president” if it is to fulfil its global leadership role, the former US secretary of state John Kerry said on Thursday as he lambasted Donald Trump for failing to attend a key Armistice Day commemoration ceremony in Paris at the weekend’.</a:t>
            </a:r>
          </a:p>
          <a:p>
            <a:pPr>
              <a:buNone/>
            </a:pPr>
            <a:r>
              <a:rPr lang="en-GB" dirty="0">
                <a:latin typeface="Cambria" pitchFamily="18" charset="0"/>
                <a:ea typeface="Cambria" pitchFamily="18" charset="0"/>
              </a:rPr>
              <a:t> </a:t>
            </a:r>
            <a:r>
              <a:rPr lang="en-GB" sz="2200" dirty="0" smtClean="0">
                <a:latin typeface="Cambria" pitchFamily="18" charset="0"/>
                <a:ea typeface="Cambria" pitchFamily="18" charset="0"/>
              </a:rPr>
              <a:t>Patrick </a:t>
            </a:r>
            <a:r>
              <a:rPr lang="en-GB" sz="2200" dirty="0" err="1" smtClean="0">
                <a:latin typeface="Cambria" pitchFamily="18" charset="0"/>
                <a:ea typeface="Cambria" pitchFamily="18" charset="0"/>
              </a:rPr>
              <a:t>Wintour</a:t>
            </a:r>
            <a:r>
              <a:rPr lang="en-GB" sz="2200" dirty="0" smtClean="0">
                <a:latin typeface="Cambria" pitchFamily="18" charset="0"/>
                <a:ea typeface="Cambria" pitchFamily="18" charset="0"/>
              </a:rPr>
              <a:t>, ‘John Kerry: US 'cannot afford truculent child president', </a:t>
            </a:r>
            <a:r>
              <a:rPr lang="en-GB" sz="2200" i="1" dirty="0" smtClean="0">
                <a:latin typeface="Cambria" pitchFamily="18" charset="0"/>
                <a:ea typeface="Cambria" pitchFamily="18" charset="0"/>
              </a:rPr>
              <a:t>The Guardian</a:t>
            </a:r>
            <a:r>
              <a:rPr lang="en-GB" sz="2200" dirty="0" smtClean="0">
                <a:latin typeface="Cambria" pitchFamily="18" charset="0"/>
                <a:ea typeface="Cambria" pitchFamily="18" charset="0"/>
              </a:rPr>
              <a:t>, 15 Nov 2018, https://www.theguardian.com/us-news/2018/nov/15/john-kerry-trump-america-truculent-president</a:t>
            </a:r>
          </a:p>
          <a:p>
            <a:pPr>
              <a:buNone/>
            </a:pPr>
            <a:endParaRPr lang="en-GB" dirty="0">
              <a:latin typeface="Cambria" pitchFamily="18" charset="0"/>
              <a:ea typeface="Cambria" pitchFamily="18" charset="0"/>
            </a:endParaRPr>
          </a:p>
          <a:p>
            <a:pPr>
              <a:buNone/>
            </a:pPr>
            <a:r>
              <a:rPr lang="en-GB" dirty="0">
                <a:latin typeface="Cambria" pitchFamily="18" charset="0"/>
                <a:ea typeface="Cambria" pitchFamily="18" charset="0"/>
              </a:rPr>
              <a:t>‘Not within living memory has America been so divided’. </a:t>
            </a:r>
          </a:p>
          <a:p>
            <a:pPr>
              <a:buNone/>
            </a:pPr>
            <a:r>
              <a:rPr lang="en-US" dirty="0">
                <a:latin typeface="Cambria" pitchFamily="18" charset="0"/>
                <a:ea typeface="Cambria" pitchFamily="18" charset="0"/>
              </a:rPr>
              <a:t> </a:t>
            </a:r>
            <a:endParaRPr lang="en-GB" dirty="0">
              <a:latin typeface="Cambria" pitchFamily="18" charset="0"/>
              <a:ea typeface="Cambria" pitchFamily="18" charset="0"/>
            </a:endParaRPr>
          </a:p>
          <a:p>
            <a:pPr>
              <a:buNone/>
            </a:pPr>
            <a:r>
              <a:rPr lang="en-GB" sz="2200" dirty="0">
                <a:latin typeface="Cambria" pitchFamily="18" charset="0"/>
                <a:ea typeface="Cambria" pitchFamily="18" charset="0"/>
              </a:rPr>
              <a:t>Ed </a:t>
            </a:r>
            <a:r>
              <a:rPr lang="en-GB" sz="2200" dirty="0" err="1">
                <a:latin typeface="Cambria" pitchFamily="18" charset="0"/>
                <a:ea typeface="Cambria" pitchFamily="18" charset="0"/>
              </a:rPr>
              <a:t>Vulliamy</a:t>
            </a:r>
            <a:r>
              <a:rPr lang="en-GB" sz="2200" dirty="0">
                <a:latin typeface="Cambria" pitchFamily="18" charset="0"/>
                <a:ea typeface="Cambria" pitchFamily="18" charset="0"/>
              </a:rPr>
              <a:t>, ‘How Trump's presidency has divided Jewish America’, 14 November 2018, https://www.theguardian.com/us-news/2018/nov/14/american-jewish-community-divisions-trump-pittsburgh</a:t>
            </a:r>
          </a:p>
          <a:p>
            <a:r>
              <a:rPr lang="en-US" dirty="0"/>
              <a:t> </a:t>
            </a:r>
            <a:endParaRPr lang="en-GB" dirty="0"/>
          </a:p>
          <a:p>
            <a:endParaRPr lang="en-GB" dirty="0"/>
          </a:p>
        </p:txBody>
      </p:sp>
      <p:pic>
        <p:nvPicPr>
          <p:cNvPr id="4" name="Picture 3" descr="Trump.jpg"/>
          <p:cNvPicPr>
            <a:picLocks noChangeAspect="1"/>
          </p:cNvPicPr>
          <p:nvPr/>
        </p:nvPicPr>
        <p:blipFill>
          <a:blip r:embed="rId2" cstate="print"/>
          <a:stretch>
            <a:fillRect/>
          </a:stretch>
        </p:blipFill>
        <p:spPr>
          <a:xfrm>
            <a:off x="6286500" y="5257800"/>
            <a:ext cx="2857500" cy="16002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USA ‘</a:t>
            </a:r>
            <a:r>
              <a:rPr lang="en-US" dirty="0" err="1" smtClean="0"/>
              <a:t>Sibly</a:t>
            </a:r>
            <a:r>
              <a:rPr lang="en-US" dirty="0" smtClean="0"/>
              <a:t> Chart’</a:t>
            </a:r>
            <a:endParaRPr lang="en-GB" dirty="0"/>
          </a:p>
        </p:txBody>
      </p:sp>
      <p:sp>
        <p:nvSpPr>
          <p:cNvPr id="3" name="Content Placeholder 2"/>
          <p:cNvSpPr>
            <a:spLocks noGrp="1"/>
          </p:cNvSpPr>
          <p:nvPr>
            <p:ph idx="1"/>
          </p:nvPr>
        </p:nvSpPr>
        <p:spPr>
          <a:xfrm>
            <a:off x="457200" y="1600200"/>
            <a:ext cx="8363272" cy="4525963"/>
          </a:xfrm>
        </p:spPr>
        <p:txBody>
          <a:bodyPr/>
          <a:lstStyle/>
          <a:p>
            <a:endParaRPr lang="en-GB" dirty="0"/>
          </a:p>
        </p:txBody>
      </p:sp>
      <p:pic>
        <p:nvPicPr>
          <p:cNvPr id="4" name="Picture 3"/>
          <p:cNvPicPr/>
          <p:nvPr/>
        </p:nvPicPr>
        <p:blipFill>
          <a:blip r:embed="rId2" cstate="print"/>
          <a:srcRect r="11650"/>
          <a:stretch>
            <a:fillRect/>
          </a:stretch>
        </p:blipFill>
        <p:spPr bwMode="auto">
          <a:xfrm>
            <a:off x="467544" y="1673423"/>
            <a:ext cx="7992888" cy="5184577"/>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r="11943"/>
          <a:stretch>
            <a:fillRect/>
          </a:stretch>
        </p:blipFill>
        <p:spPr bwMode="auto">
          <a:xfrm>
            <a:off x="503995" y="908720"/>
            <a:ext cx="8244469" cy="5217443"/>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51520" y="1412776"/>
            <a:ext cx="8784976" cy="4713387"/>
          </a:xfrm>
        </p:spPr>
        <p:txBody>
          <a:bodyPr/>
          <a:lstStyle/>
          <a:p>
            <a:endParaRPr lang="en-GB" dirty="0"/>
          </a:p>
        </p:txBody>
      </p:sp>
      <p:sp>
        <p:nvSpPr>
          <p:cNvPr id="6" name="Left Arrow 5"/>
          <p:cNvSpPr/>
          <p:nvPr/>
        </p:nvSpPr>
        <p:spPr>
          <a:xfrm>
            <a:off x="6804248" y="2924944"/>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p:cNvCxnSpPr/>
          <p:nvPr/>
        </p:nvCxnSpPr>
        <p:spPr>
          <a:xfrm>
            <a:off x="5868144" y="3429000"/>
            <a:ext cx="0" cy="0"/>
          </a:xfrm>
          <a:prstGeom prst="line">
            <a:avLst/>
          </a:prstGeom>
        </p:spPr>
        <p:style>
          <a:lnRef idx="1">
            <a:schemeClr val="accent1"/>
          </a:lnRef>
          <a:fillRef idx="0">
            <a:schemeClr val="accent1"/>
          </a:fillRef>
          <a:effectRef idx="0">
            <a:schemeClr val="accent1"/>
          </a:effectRef>
          <a:fontRef idx="minor">
            <a:schemeClr val="tx1"/>
          </a:fontRef>
        </p:style>
      </p:cxnSp>
      <p:pic>
        <p:nvPicPr>
          <p:cNvPr id="13" name="Picture 12"/>
          <p:cNvPicPr/>
          <p:nvPr/>
        </p:nvPicPr>
        <p:blipFill>
          <a:blip r:embed="rId2" cstate="print"/>
          <a:srcRect/>
          <a:stretch>
            <a:fillRect/>
          </a:stretch>
        </p:blipFill>
        <p:spPr bwMode="auto">
          <a:xfrm>
            <a:off x="323528" y="1340768"/>
            <a:ext cx="8712968" cy="4915885"/>
          </a:xfrm>
          <a:prstGeom prst="rect">
            <a:avLst/>
          </a:prstGeom>
          <a:noFill/>
          <a:ln w="9525">
            <a:noFill/>
            <a:miter lim="800000"/>
            <a:headEnd/>
            <a:tailEnd/>
          </a:ln>
        </p:spPr>
      </p:pic>
      <p:sp>
        <p:nvSpPr>
          <p:cNvPr id="14" name="Down Arrow 13"/>
          <p:cNvSpPr/>
          <p:nvPr/>
        </p:nvSpPr>
        <p:spPr>
          <a:xfrm>
            <a:off x="3131840" y="1196752"/>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Left Arrow 14"/>
          <p:cNvSpPr/>
          <p:nvPr/>
        </p:nvSpPr>
        <p:spPr>
          <a:xfrm>
            <a:off x="6732240" y="2924944"/>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latin typeface="Cambria" pitchFamily="18" charset="0"/>
                <a:ea typeface="Cambria" pitchFamily="18" charset="0"/>
              </a:rPr>
              <a:t>Trump and the USA</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62500" lnSpcReduction="20000"/>
          </a:bodyPr>
          <a:lstStyle/>
          <a:p>
            <a:pPr>
              <a:buNone/>
            </a:pPr>
            <a:r>
              <a:rPr lang="en-US" dirty="0" smtClean="0">
                <a:latin typeface="Cambria" pitchFamily="18" charset="0"/>
                <a:ea typeface="Cambria" pitchFamily="18" charset="0"/>
              </a:rPr>
              <a:t>USA </a:t>
            </a:r>
            <a:r>
              <a:rPr lang="en-US" dirty="0" err="1" smtClean="0">
                <a:latin typeface="Cambria" pitchFamily="18" charset="0"/>
                <a:ea typeface="Cambria" pitchFamily="18" charset="0"/>
              </a:rPr>
              <a:t>Sibly</a:t>
            </a:r>
            <a:r>
              <a:rPr lang="en-US" dirty="0" smtClean="0">
                <a:latin typeface="Cambria" pitchFamily="18" charset="0"/>
                <a:ea typeface="Cambria" pitchFamily="18" charset="0"/>
              </a:rPr>
              <a:t> Chart</a:t>
            </a:r>
          </a:p>
          <a:p>
            <a:pPr>
              <a:buNone/>
            </a:pPr>
            <a:r>
              <a:rPr lang="en-US" dirty="0" smtClean="0">
                <a:latin typeface="Cambria" pitchFamily="18" charset="0"/>
                <a:ea typeface="Cambria" pitchFamily="18" charset="0"/>
              </a:rPr>
              <a:t>Liz Greene: Sun Cancer square Saturn = a inferiority complex, a need </a:t>
            </a:r>
            <a:r>
              <a:rPr lang="en-US" dirty="0" smtClean="0">
                <a:latin typeface="Cambria" pitchFamily="18" charset="0"/>
                <a:ea typeface="Cambria" pitchFamily="18" charset="0"/>
              </a:rPr>
              <a:t>t</a:t>
            </a:r>
            <a:r>
              <a:rPr lang="en-US" dirty="0" smtClean="0">
                <a:latin typeface="Cambria" pitchFamily="18" charset="0"/>
                <a:ea typeface="Cambria" pitchFamily="18" charset="0"/>
              </a:rPr>
              <a:t>o prove one’s self.</a:t>
            </a:r>
          </a:p>
          <a:p>
            <a:pPr>
              <a:buNone/>
            </a:pPr>
            <a:r>
              <a:rPr lang="en-GB" dirty="0" smtClean="0">
                <a:latin typeface="Cambria" pitchFamily="18" charset="0"/>
                <a:ea typeface="Cambria" pitchFamily="18" charset="0"/>
              </a:rPr>
              <a:t>‘Of </a:t>
            </a:r>
            <a:r>
              <a:rPr lang="en-GB" dirty="0" smtClean="0">
                <a:latin typeface="Cambria" pitchFamily="18" charset="0"/>
                <a:ea typeface="Cambria" pitchFamily="18" charset="0"/>
              </a:rPr>
              <a:t>importance is Saturn's square to the Sun. The positive side has been mentioned but the negative characteristics of this would suggest that a basic self-doubt, a feeling of inadequacy, runs through the nation leading to overcompensation, to acting louder, bigger, greater than any </a:t>
            </a:r>
            <a:r>
              <a:rPr lang="en-GB" dirty="0" smtClean="0">
                <a:latin typeface="Cambria" pitchFamily="18" charset="0"/>
                <a:ea typeface="Cambria" pitchFamily="18" charset="0"/>
              </a:rPr>
              <a:t>competition’.</a:t>
            </a:r>
          </a:p>
          <a:p>
            <a:pPr>
              <a:buNone/>
            </a:pPr>
            <a:r>
              <a:rPr lang="en-US" sz="2200" dirty="0" err="1" smtClean="0">
                <a:latin typeface="Cambria" pitchFamily="18" charset="0"/>
                <a:ea typeface="Cambria" pitchFamily="18" charset="0"/>
              </a:rPr>
              <a:t>Baigent</a:t>
            </a:r>
            <a:r>
              <a:rPr lang="en-US" sz="2200" dirty="0" smtClean="0">
                <a:latin typeface="Cambria" pitchFamily="18" charset="0"/>
                <a:ea typeface="Cambria" pitchFamily="18" charset="0"/>
              </a:rPr>
              <a:t>, Michael, The Horoscope of the USA’, in </a:t>
            </a:r>
            <a:r>
              <a:rPr lang="en-US" sz="2200" dirty="0" err="1" smtClean="0">
                <a:latin typeface="Cambria" pitchFamily="18" charset="0"/>
                <a:ea typeface="Cambria" pitchFamily="18" charset="0"/>
              </a:rPr>
              <a:t>Baigent</a:t>
            </a:r>
            <a:r>
              <a:rPr lang="en-US" sz="2200" dirty="0" smtClean="0">
                <a:latin typeface="Cambria" pitchFamily="18" charset="0"/>
                <a:ea typeface="Cambria" pitchFamily="18" charset="0"/>
              </a:rPr>
              <a:t>, Michael, Nicholas Campion and Charles Harvey (1984), </a:t>
            </a:r>
            <a:r>
              <a:rPr lang="en-US" sz="2200" i="1" dirty="0" smtClean="0">
                <a:latin typeface="Cambria" pitchFamily="18" charset="0"/>
                <a:ea typeface="Cambria" pitchFamily="18" charset="0"/>
              </a:rPr>
              <a:t>Mundane Astrology</a:t>
            </a:r>
            <a:r>
              <a:rPr lang="en-US" sz="2200" dirty="0" smtClean="0">
                <a:latin typeface="Cambria" pitchFamily="18" charset="0"/>
                <a:ea typeface="Cambria" pitchFamily="18" charset="0"/>
              </a:rPr>
              <a:t>, </a:t>
            </a:r>
            <a:r>
              <a:rPr lang="en-US" sz="2200" dirty="0" err="1" smtClean="0">
                <a:latin typeface="Cambria" pitchFamily="18" charset="0"/>
                <a:ea typeface="Cambria" pitchFamily="18" charset="0"/>
              </a:rPr>
              <a:t>Wellingborough</a:t>
            </a:r>
            <a:r>
              <a:rPr lang="en-US" sz="2200" dirty="0" smtClean="0">
                <a:latin typeface="Cambria" pitchFamily="18" charset="0"/>
                <a:ea typeface="Cambria" pitchFamily="18" charset="0"/>
              </a:rPr>
              <a:t>: Aquarian Press, pp. 437-40 (p. 438</a:t>
            </a:r>
            <a:r>
              <a:rPr lang="en-US" sz="2200" dirty="0" smtClean="0">
                <a:latin typeface="Cambria" pitchFamily="18" charset="0"/>
                <a:ea typeface="Cambria" pitchFamily="18" charset="0"/>
              </a:rPr>
              <a:t>).</a:t>
            </a:r>
          </a:p>
        </p:txBody>
      </p:sp>
      <p:sp>
        <p:nvSpPr>
          <p:cNvPr id="7" name="Content Placeholder 6"/>
          <p:cNvSpPr>
            <a:spLocks noGrp="1"/>
          </p:cNvSpPr>
          <p:nvPr>
            <p:ph sz="half" idx="2"/>
          </p:nvPr>
        </p:nvSpPr>
        <p:spPr/>
        <p:txBody>
          <a:bodyPr>
            <a:normAutofit fontScale="62500" lnSpcReduction="20000"/>
          </a:bodyPr>
          <a:lstStyle/>
          <a:p>
            <a:pPr>
              <a:buNone/>
            </a:pPr>
            <a:r>
              <a:rPr lang="en-US" dirty="0" smtClean="0">
                <a:latin typeface="Cambria" pitchFamily="18" charset="0"/>
                <a:ea typeface="Cambria" pitchFamily="18" charset="0"/>
              </a:rPr>
              <a:t>USA </a:t>
            </a:r>
            <a:r>
              <a:rPr lang="en-US" dirty="0" err="1" smtClean="0">
                <a:latin typeface="Cambria" pitchFamily="18" charset="0"/>
                <a:ea typeface="Cambria" pitchFamily="18" charset="0"/>
              </a:rPr>
              <a:t>Sibly</a:t>
            </a:r>
            <a:r>
              <a:rPr lang="en-US" dirty="0" smtClean="0">
                <a:latin typeface="Cambria" pitchFamily="18" charset="0"/>
                <a:ea typeface="Cambria" pitchFamily="18" charset="0"/>
              </a:rPr>
              <a:t> Chart</a:t>
            </a:r>
          </a:p>
          <a:p>
            <a:pPr>
              <a:buNone/>
            </a:pPr>
            <a:r>
              <a:rPr lang="en-US" dirty="0" smtClean="0">
                <a:latin typeface="Cambria" pitchFamily="18" charset="0"/>
                <a:ea typeface="Cambria" pitchFamily="18" charset="0"/>
              </a:rPr>
              <a:t>Mars 21 Gemini trine Saturn 14 Libra </a:t>
            </a:r>
          </a:p>
          <a:p>
            <a:pPr>
              <a:buNone/>
            </a:pPr>
            <a:endParaRPr lang="en-US" dirty="0" smtClean="0">
              <a:latin typeface="Cambria" pitchFamily="18" charset="0"/>
              <a:ea typeface="Cambria" pitchFamily="18" charset="0"/>
            </a:endParaRPr>
          </a:p>
          <a:p>
            <a:pPr>
              <a:buNone/>
            </a:pPr>
            <a:r>
              <a:rPr lang="en-US" dirty="0" smtClean="0">
                <a:latin typeface="Cambria" pitchFamily="18" charset="0"/>
                <a:ea typeface="Cambria" pitchFamily="18" charset="0"/>
              </a:rPr>
              <a:t>Trump</a:t>
            </a:r>
          </a:p>
          <a:p>
            <a:pPr>
              <a:buNone/>
            </a:pPr>
            <a:r>
              <a:rPr lang="en-US" dirty="0" smtClean="0">
                <a:latin typeface="Cambria" pitchFamily="18" charset="0"/>
                <a:ea typeface="Cambria" pitchFamily="18" charset="0"/>
              </a:rPr>
              <a:t>Sun 22 Gemini trine Jupiter 17 Libra</a:t>
            </a:r>
          </a:p>
          <a:p>
            <a:pPr>
              <a:buNone/>
            </a:pPr>
            <a:endParaRPr lang="en-US" dirty="0" smtClean="0">
              <a:latin typeface="Cambria" pitchFamily="18" charset="0"/>
              <a:ea typeface="Cambria" pitchFamily="18" charset="0"/>
            </a:endParaRPr>
          </a:p>
          <a:p>
            <a:pPr>
              <a:buNone/>
            </a:pPr>
            <a:r>
              <a:rPr lang="en-US" dirty="0" smtClean="0">
                <a:latin typeface="Cambria" pitchFamily="18" charset="0"/>
                <a:ea typeface="Cambria" pitchFamily="18" charset="0"/>
              </a:rPr>
              <a:t>Does this configuration ‘inflate’  the Sun-Saturn square?</a:t>
            </a:r>
          </a:p>
          <a:p>
            <a:pPr>
              <a:buNone/>
            </a:pPr>
            <a:endParaRPr lang="en-US" dirty="0" smtClean="0">
              <a:latin typeface="Cambria" pitchFamily="18" charset="0"/>
              <a:ea typeface="Cambria" pitchFamily="18" charset="0"/>
            </a:endParaRPr>
          </a:p>
          <a:p>
            <a:pPr>
              <a:buNone/>
            </a:pPr>
            <a:endParaRPr lang="en-US" dirty="0" smtClean="0">
              <a:latin typeface="Cambria" pitchFamily="18" charset="0"/>
              <a:ea typeface="Cambria" pitchFamily="18" charset="0"/>
            </a:endParaRPr>
          </a:p>
          <a:p>
            <a:pPr>
              <a:buNone/>
            </a:pPr>
            <a:endParaRPr lang="en-US" dirty="0" smtClean="0">
              <a:latin typeface="Cambria" pitchFamily="18" charset="0"/>
              <a:ea typeface="Cambria" pitchFamily="18" charset="0"/>
            </a:endParaRPr>
          </a:p>
          <a:p>
            <a:pPr>
              <a:buNone/>
            </a:pPr>
            <a:endParaRPr lang="en-GB" dirty="0">
              <a:latin typeface="Cambria" pitchFamily="18" charset="0"/>
              <a:ea typeface="Cambria" pitchFamily="18" charset="0"/>
            </a:endParaRPr>
          </a:p>
        </p:txBody>
      </p:sp>
      <p:pic>
        <p:nvPicPr>
          <p:cNvPr id="4" name="Picture 3" descr="Liz Greene.jpeg"/>
          <p:cNvPicPr>
            <a:picLocks noChangeAspect="1"/>
          </p:cNvPicPr>
          <p:nvPr/>
        </p:nvPicPr>
        <p:blipFill>
          <a:blip r:embed="rId2" cstate="print"/>
          <a:stretch>
            <a:fillRect/>
          </a:stretch>
        </p:blipFill>
        <p:spPr>
          <a:xfrm>
            <a:off x="6660231" y="4797152"/>
            <a:ext cx="1314813" cy="1613634"/>
          </a:xfrm>
          <a:prstGeom prst="rect">
            <a:avLst/>
          </a:prstGeom>
        </p:spPr>
      </p:pic>
      <p:pic>
        <p:nvPicPr>
          <p:cNvPr id="5" name="Picture 4" descr="Michael Baigent.jpg"/>
          <p:cNvPicPr>
            <a:picLocks noChangeAspect="1"/>
          </p:cNvPicPr>
          <p:nvPr/>
        </p:nvPicPr>
        <p:blipFill>
          <a:blip r:embed="rId3" cstate="print"/>
          <a:stretch>
            <a:fillRect/>
          </a:stretch>
        </p:blipFill>
        <p:spPr>
          <a:xfrm>
            <a:off x="5207907" y="4581128"/>
            <a:ext cx="1236301" cy="195065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Trump and Popular Psychology</a:t>
            </a:r>
            <a:endParaRPr lang="en-GB" dirty="0"/>
          </a:p>
        </p:txBody>
      </p:sp>
      <p:sp>
        <p:nvSpPr>
          <p:cNvPr id="3" name="Content Placeholder 2"/>
          <p:cNvSpPr>
            <a:spLocks noGrp="1"/>
          </p:cNvSpPr>
          <p:nvPr>
            <p:ph sz="half" idx="1"/>
          </p:nvPr>
        </p:nvSpPr>
        <p:spPr/>
        <p:txBody>
          <a:bodyPr>
            <a:normAutofit fontScale="40000" lnSpcReduction="20000"/>
          </a:bodyPr>
          <a:lstStyle/>
          <a:p>
            <a:pPr>
              <a:buNone/>
            </a:pPr>
            <a:r>
              <a:rPr lang="en-GB" dirty="0" smtClean="0">
                <a:latin typeface="Cambria" pitchFamily="18" charset="0"/>
                <a:ea typeface="Cambria" pitchFamily="18" charset="0"/>
              </a:rPr>
              <a:t>‘Gemini loves variety, change and has a curious, agile mind. It's a busting apart sign, to see anew, and find what's funny in any situation. Gemini in Love is like a one man or one woman show.</a:t>
            </a:r>
          </a:p>
          <a:p>
            <a:pPr>
              <a:buNone/>
            </a:pPr>
            <a:r>
              <a:rPr lang="en-GB" dirty="0" smtClean="0">
                <a:latin typeface="Cambria" pitchFamily="18" charset="0"/>
                <a:ea typeface="Cambria" pitchFamily="18" charset="0"/>
              </a:rPr>
              <a:t>Gemini is a super fun sign that always seems to know what's happening around town. The light way of Gemini makes them easy to be around, and the ones who bring comic relief. </a:t>
            </a:r>
          </a:p>
          <a:p>
            <a:pPr>
              <a:buNone/>
            </a:pPr>
            <a:r>
              <a:rPr lang="en-GB" dirty="0" smtClean="0">
                <a:latin typeface="Cambria" pitchFamily="18" charset="0"/>
                <a:ea typeface="Cambria" pitchFamily="18" charset="0"/>
              </a:rPr>
              <a:t>It's hard to pin down a Gemini, and those who try, will not last long in their flight path. They aren't consistent in their </a:t>
            </a:r>
            <a:r>
              <a:rPr lang="en-GB" dirty="0" err="1" smtClean="0">
                <a:latin typeface="Cambria" pitchFamily="18" charset="0"/>
                <a:ea typeface="Cambria" pitchFamily="18" charset="0"/>
              </a:rPr>
              <a:t>behavior</a:t>
            </a:r>
            <a:r>
              <a:rPr lang="en-GB" dirty="0" smtClean="0">
                <a:latin typeface="Cambria" pitchFamily="18" charset="0"/>
                <a:ea typeface="Cambria" pitchFamily="18" charset="0"/>
              </a:rPr>
              <a:t> or ideas, and that comes across to some as unstable. But it's part of their ever-shifting nature, to be on the move in every way’. </a:t>
            </a:r>
            <a:endParaRPr lang="en-GB" dirty="0" smtClean="0">
              <a:latin typeface="Cambria" pitchFamily="18" charset="0"/>
              <a:ea typeface="Cambria" pitchFamily="18" charset="0"/>
            </a:endParaRPr>
          </a:p>
          <a:p>
            <a:pPr>
              <a:buNone/>
            </a:pPr>
            <a:endParaRPr lang="en-GB" dirty="0" smtClean="0">
              <a:latin typeface="Cambria" pitchFamily="18" charset="0"/>
              <a:ea typeface="Cambria" pitchFamily="18" charset="0"/>
            </a:endParaRPr>
          </a:p>
          <a:p>
            <a:r>
              <a:rPr lang="en-GB" dirty="0" smtClean="0"/>
              <a:t>Molly Hall, ‘Gemini the Twins: Zodiac Signs’, Thought.co, 16 April 2018, https://www.thoughtco.com/gemini-the-twins-zodiac-signs-206753 [accessed 23 Nov 2018]</a:t>
            </a:r>
            <a:endParaRPr lang="en-GB" dirty="0"/>
          </a:p>
        </p:txBody>
      </p:sp>
      <p:sp>
        <p:nvSpPr>
          <p:cNvPr id="7" name="Content Placeholder 6"/>
          <p:cNvSpPr>
            <a:spLocks noGrp="1"/>
          </p:cNvSpPr>
          <p:nvPr>
            <p:ph sz="half" idx="2"/>
          </p:nvPr>
        </p:nvSpPr>
        <p:spPr/>
        <p:txBody>
          <a:bodyPr>
            <a:normAutofit fontScale="40000" lnSpcReduction="20000"/>
          </a:bodyPr>
          <a:lstStyle/>
          <a:p>
            <a:pPr>
              <a:buNone/>
            </a:pPr>
            <a:r>
              <a:rPr lang="en-GB" dirty="0" smtClean="0"/>
              <a:t>‘Highly Sociable. Mr. Trump likes to entertain, to be the </a:t>
            </a:r>
            <a:r>
              <a:rPr lang="en-GB" dirty="0" err="1" smtClean="0"/>
              <a:t>center</a:t>
            </a:r>
            <a:r>
              <a:rPr lang="en-GB" dirty="0" smtClean="0"/>
              <a:t> of attention, and to talk...a lot. The obvious downside is that he can be unwilling to listen, overbearing, and shoot off at the mouth without thinking.</a:t>
            </a:r>
          </a:p>
          <a:p>
            <a:pPr>
              <a:buNone/>
            </a:pPr>
            <a:r>
              <a:rPr lang="en-GB" dirty="0" smtClean="0"/>
              <a:t> </a:t>
            </a:r>
          </a:p>
          <a:p>
            <a:pPr>
              <a:buNone/>
            </a:pPr>
            <a:r>
              <a:rPr lang="en-GB" dirty="0" smtClean="0"/>
              <a:t>Low on Interpersonal Sensitivity. Mr. Trump is direct, doesn't shy away from confrontation, or really care much about peoples' feelings. The upside is that he is willing to let people go when needed (e.g., "You're Fired"). The downside is that he is hostile and alienates others.</a:t>
            </a:r>
          </a:p>
          <a:p>
            <a:pPr>
              <a:buNone/>
            </a:pPr>
            <a:r>
              <a:rPr lang="en-GB" dirty="0" smtClean="0"/>
              <a:t> </a:t>
            </a:r>
          </a:p>
          <a:p>
            <a:pPr>
              <a:buNone/>
            </a:pPr>
            <a:r>
              <a:rPr lang="en-GB" dirty="0" smtClean="0"/>
              <a:t>Low on Prudence. Mr. Trump doesn't care much for rules and tends to avoid them. He is independent minded and seems unconcerned with details. The positive side is that he will be quick to make decisions and to make things happen.</a:t>
            </a:r>
          </a:p>
          <a:p>
            <a:pPr>
              <a:buNone/>
            </a:pPr>
            <a:r>
              <a:rPr lang="en-GB" dirty="0" smtClean="0"/>
              <a:t> </a:t>
            </a:r>
          </a:p>
          <a:p>
            <a:pPr>
              <a:buNone/>
            </a:pPr>
            <a:r>
              <a:rPr lang="en-GB" dirty="0" smtClean="0"/>
              <a:t>Highly Inquisitive. Mr. Trump has a lot of ideas and a big imagination. He'll have all sorts of ideas for solving problems, but he may have problems implementing them and can be a bit unpredictable’. </a:t>
            </a:r>
          </a:p>
          <a:p>
            <a:endParaRPr lang="en-GB" dirty="0" smtClean="0"/>
          </a:p>
          <a:p>
            <a:endParaRPr lang="en-GB" dirty="0" smtClean="0"/>
          </a:p>
          <a:p>
            <a:endParaRPr lang="en-GB" dirty="0" smtClean="0"/>
          </a:p>
          <a:p>
            <a:r>
              <a:rPr lang="en-GB" dirty="0" smtClean="0"/>
              <a:t>A</a:t>
            </a:r>
            <a:r>
              <a:rPr lang="en-GB" dirty="0" smtClean="0"/>
              <a:t>. Sherman, ‘ The Personality of Donald Trump’, Psychology Today, 17 Sept 2015, https://www.psychologytoday.com/gb/blog/the-situation-lab/201509/the-personality-donald-trump [accessed 23 Nov 2016].</a:t>
            </a:r>
            <a:endParaRPr lang="en-GB" dirty="0"/>
          </a:p>
        </p:txBody>
      </p:sp>
      <p:pic>
        <p:nvPicPr>
          <p:cNvPr id="4" name="Picture 3" descr="Trump.jpg"/>
          <p:cNvPicPr>
            <a:picLocks noChangeAspect="1"/>
          </p:cNvPicPr>
          <p:nvPr/>
        </p:nvPicPr>
        <p:blipFill>
          <a:blip r:embed="rId2" cstate="print"/>
          <a:stretch>
            <a:fillRect/>
          </a:stretch>
        </p:blipFill>
        <p:spPr>
          <a:xfrm>
            <a:off x="1979712" y="5157192"/>
            <a:ext cx="2694649" cy="1509003"/>
          </a:xfrm>
          <a:prstGeom prst="rect">
            <a:avLst/>
          </a:prstGeom>
        </p:spPr>
      </p:pic>
      <p:pic>
        <p:nvPicPr>
          <p:cNvPr id="5" name="Picture 2"/>
          <p:cNvPicPr>
            <a:picLocks noChangeAspect="1" noChangeArrowheads="1"/>
          </p:cNvPicPr>
          <p:nvPr/>
        </p:nvPicPr>
        <p:blipFill>
          <a:blip r:embed="rId3" cstate="print"/>
          <a:srcRect l="13250" t="22698" r="62250" b="20137"/>
          <a:stretch>
            <a:fillRect/>
          </a:stretch>
        </p:blipFill>
        <p:spPr bwMode="auto">
          <a:xfrm>
            <a:off x="179512" y="5589240"/>
            <a:ext cx="1211627" cy="908720"/>
          </a:xfrm>
          <a:prstGeom prst="rect">
            <a:avLst/>
          </a:prstGeom>
          <a:noFill/>
          <a:ln w="9525">
            <a:noFill/>
            <a:miter lim="800000"/>
            <a:headEnd/>
            <a:tailEnd/>
          </a:ln>
        </p:spPr>
      </p:pic>
      <p:pic>
        <p:nvPicPr>
          <p:cNvPr id="8" name="Picture 7" descr="Ryne Sherman.jpg"/>
          <p:cNvPicPr>
            <a:picLocks noChangeAspect="1"/>
          </p:cNvPicPr>
          <p:nvPr/>
        </p:nvPicPr>
        <p:blipFill>
          <a:blip r:embed="rId4" cstate="print"/>
          <a:stretch>
            <a:fillRect/>
          </a:stretch>
        </p:blipFill>
        <p:spPr>
          <a:xfrm>
            <a:off x="8347616" y="5661248"/>
            <a:ext cx="796384" cy="119675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Astrology and Psychology</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55000" lnSpcReduction="20000"/>
          </a:bodyPr>
          <a:lstStyle/>
          <a:p>
            <a:pPr>
              <a:buNone/>
            </a:pPr>
            <a:r>
              <a:rPr lang="en-GB" dirty="0" smtClean="0">
                <a:latin typeface="Cambria" pitchFamily="18" charset="0"/>
                <a:ea typeface="Cambria" pitchFamily="18" charset="0"/>
              </a:rPr>
              <a:t>Trump Sun </a:t>
            </a:r>
            <a:r>
              <a:rPr lang="en-GB" dirty="0" smtClean="0">
                <a:latin typeface="Cambria" pitchFamily="18" charset="0"/>
                <a:ea typeface="Cambria" pitchFamily="18" charset="0"/>
              </a:rPr>
              <a:t>conjunct Uranus</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‘Uranus implies the potential of breakthrough and realisation of something which has previously been unconscious and compulsive’ </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Liz</a:t>
            </a:r>
            <a:r>
              <a:rPr lang="en-GB" dirty="0" smtClean="0">
                <a:latin typeface="Cambria" pitchFamily="18" charset="0"/>
                <a:ea typeface="Cambria" pitchFamily="18" charset="0"/>
              </a:rPr>
              <a:t>, The Astrology of Fate, (York Beach, Maine, 1984), p. 84.</a:t>
            </a:r>
            <a:endParaRPr lang="en-GB" dirty="0">
              <a:latin typeface="Cambria" pitchFamily="18" charset="0"/>
              <a:ea typeface="Cambria" pitchFamily="18" charset="0"/>
            </a:endParaRPr>
          </a:p>
        </p:txBody>
      </p:sp>
      <p:sp>
        <p:nvSpPr>
          <p:cNvPr id="4" name="Content Placeholder 3"/>
          <p:cNvSpPr>
            <a:spLocks noGrp="1"/>
          </p:cNvSpPr>
          <p:nvPr>
            <p:ph sz="half" idx="2"/>
          </p:nvPr>
        </p:nvSpPr>
        <p:spPr/>
        <p:txBody>
          <a:bodyPr>
            <a:normAutofit fontScale="55000" lnSpcReduction="20000"/>
          </a:bodyPr>
          <a:lstStyle/>
          <a:p>
            <a:pPr>
              <a:buNone/>
            </a:pPr>
            <a:r>
              <a:rPr lang="en-GB" b="1" dirty="0" smtClean="0">
                <a:latin typeface="Cambria" pitchFamily="18" charset="0"/>
                <a:ea typeface="Cambria" pitchFamily="18" charset="0"/>
              </a:rPr>
              <a:t>‘Highly</a:t>
            </a:r>
            <a:r>
              <a:rPr lang="en-GB" b="1" dirty="0" smtClean="0">
                <a:latin typeface="Cambria" pitchFamily="18" charset="0"/>
                <a:ea typeface="Cambria" pitchFamily="18" charset="0"/>
              </a:rPr>
              <a:t> Mischievous. </a:t>
            </a:r>
            <a:r>
              <a:rPr lang="en-GB" dirty="0" smtClean="0">
                <a:latin typeface="Cambria" pitchFamily="18" charset="0"/>
                <a:ea typeface="Cambria" pitchFamily="18" charset="0"/>
              </a:rPr>
              <a:t>Mr. Trump seems charming, interesting, and daring. </a:t>
            </a:r>
            <a:r>
              <a:rPr lang="en-GB" b="1" dirty="0" smtClean="0">
                <a:latin typeface="Cambria" pitchFamily="18" charset="0"/>
                <a:ea typeface="Cambria" pitchFamily="18" charset="0"/>
              </a:rPr>
              <a:t>He enjoys taking risks, pushing the limits, and seems to thrive on excitement. </a:t>
            </a:r>
            <a:r>
              <a:rPr lang="en-GB" dirty="0" smtClean="0">
                <a:latin typeface="Cambria" pitchFamily="18" charset="0"/>
                <a:ea typeface="Cambria" pitchFamily="18" charset="0"/>
              </a:rPr>
              <a:t>Such people are hard to work with because they are </a:t>
            </a:r>
            <a:r>
              <a:rPr lang="en-GB" b="1" dirty="0" smtClean="0">
                <a:latin typeface="Cambria" pitchFamily="18" charset="0"/>
                <a:ea typeface="Cambria" pitchFamily="18" charset="0"/>
                <a:hlinkClick r:id="rId2" tooltip="Psychology Today looks at impulsive"/>
              </a:rPr>
              <a:t>impulsive</a:t>
            </a:r>
            <a:r>
              <a:rPr lang="en-GB" b="1" dirty="0" smtClean="0">
                <a:latin typeface="Cambria" pitchFamily="18" charset="0"/>
                <a:ea typeface="Cambria" pitchFamily="18" charset="0"/>
              </a:rPr>
              <a:t>,</a:t>
            </a:r>
            <a:r>
              <a:rPr lang="en-GB" dirty="0" smtClean="0">
                <a:latin typeface="Cambria" pitchFamily="18" charset="0"/>
                <a:ea typeface="Cambria" pitchFamily="18" charset="0"/>
              </a:rPr>
              <a:t> downplay their mistakes, </a:t>
            </a:r>
            <a:r>
              <a:rPr lang="en-GB" b="1" dirty="0" smtClean="0">
                <a:latin typeface="Cambria" pitchFamily="18" charset="0"/>
                <a:ea typeface="Cambria" pitchFamily="18" charset="0"/>
              </a:rPr>
              <a:t>take ill-advised risks</a:t>
            </a:r>
            <a:r>
              <a:rPr lang="en-GB" dirty="0" smtClean="0">
                <a:latin typeface="Cambria" pitchFamily="18" charset="0"/>
                <a:ea typeface="Cambria" pitchFamily="18" charset="0"/>
              </a:rPr>
              <a:t>, and have no regrets.</a:t>
            </a:r>
            <a:br>
              <a:rPr lang="en-GB" dirty="0" smtClean="0">
                <a:latin typeface="Cambria" pitchFamily="18" charset="0"/>
                <a:ea typeface="Cambria" pitchFamily="18" charset="0"/>
              </a:rPr>
            </a:br>
            <a:r>
              <a:rPr lang="en-GB" dirty="0" smtClean="0">
                <a:latin typeface="Cambria" pitchFamily="18" charset="0"/>
                <a:ea typeface="Cambria" pitchFamily="18" charset="0"/>
              </a:rPr>
              <a:t> </a:t>
            </a:r>
          </a:p>
          <a:p>
            <a:pPr>
              <a:buNone/>
            </a:pPr>
            <a:r>
              <a:rPr lang="en-GB" dirty="0" smtClean="0">
                <a:latin typeface="Cambria" pitchFamily="18" charset="0"/>
                <a:ea typeface="Cambria" pitchFamily="18" charset="0"/>
              </a:rPr>
              <a:t> </a:t>
            </a:r>
            <a:r>
              <a:rPr lang="en-GB" dirty="0" smtClean="0">
                <a:latin typeface="Cambria" pitchFamily="18" charset="0"/>
                <a:ea typeface="Cambria" pitchFamily="18" charset="0"/>
              </a:rPr>
              <a:t>Low </a:t>
            </a:r>
            <a:r>
              <a:rPr lang="en-GB" dirty="0" smtClean="0">
                <a:latin typeface="Cambria" pitchFamily="18" charset="0"/>
                <a:ea typeface="Cambria" pitchFamily="18" charset="0"/>
              </a:rPr>
              <a:t>on Dutifulness. Mr. Trump likes to </a:t>
            </a:r>
            <a:r>
              <a:rPr lang="en-GB" b="1" dirty="0" smtClean="0">
                <a:latin typeface="Cambria" pitchFamily="18" charset="0"/>
                <a:ea typeface="Cambria" pitchFamily="18" charset="0"/>
              </a:rPr>
              <a:t>defy the status quo,</a:t>
            </a:r>
            <a:r>
              <a:rPr lang="en-GB" dirty="0" smtClean="0">
                <a:latin typeface="Cambria" pitchFamily="18" charset="0"/>
                <a:ea typeface="Cambria" pitchFamily="18" charset="0"/>
              </a:rPr>
              <a:t> doesn't care about pleasing others, and is quick to make decisions. He </a:t>
            </a:r>
            <a:r>
              <a:rPr lang="en-GB" b="1" dirty="0" smtClean="0">
                <a:latin typeface="Cambria" pitchFamily="18" charset="0"/>
                <a:ea typeface="Cambria" pitchFamily="18" charset="0"/>
              </a:rPr>
              <a:t>won't take orders (or advice) from many people </a:t>
            </a:r>
            <a:r>
              <a:rPr lang="en-GB" dirty="0" smtClean="0">
                <a:latin typeface="Cambria" pitchFamily="18" charset="0"/>
                <a:ea typeface="Cambria" pitchFamily="18" charset="0"/>
              </a:rPr>
              <a:t>(if anyone</a:t>
            </a:r>
            <a:r>
              <a:rPr lang="en-GB" dirty="0" smtClean="0">
                <a:latin typeface="Cambria" pitchFamily="18" charset="0"/>
                <a:ea typeface="Cambria" pitchFamily="18" charset="0"/>
              </a:rPr>
              <a:t>).’</a:t>
            </a:r>
            <a:endParaRPr lang="en-GB" dirty="0" smtClean="0">
              <a:latin typeface="Cambria" pitchFamily="18" charset="0"/>
              <a:ea typeface="Cambria" pitchFamily="18" charset="0"/>
            </a:endParaRPr>
          </a:p>
          <a:p>
            <a:pPr>
              <a:buNone/>
            </a:pPr>
            <a:endParaRPr lang="en-GB" dirty="0" smtClean="0"/>
          </a:p>
          <a:p>
            <a:pPr>
              <a:buNone/>
            </a:pPr>
            <a:r>
              <a:rPr lang="en-GB" dirty="0" smtClean="0">
                <a:latin typeface="Cambria" pitchFamily="18" charset="0"/>
                <a:ea typeface="Cambria" pitchFamily="18" charset="0"/>
              </a:rPr>
              <a:t>A</a:t>
            </a:r>
            <a:r>
              <a:rPr lang="en-GB" dirty="0" smtClean="0">
                <a:latin typeface="Cambria" pitchFamily="18" charset="0"/>
                <a:ea typeface="Cambria" pitchFamily="18" charset="0"/>
              </a:rPr>
              <a:t>. Sherman, ‘ The Personality of Donald Trump’, Psychology Today, 17 Sept 2015, https://www.psychologytoday.com/gb/blog/the-situation-lab/201509/the-personality-donald-trump [accessed 23 Nov 2016].</a:t>
            </a:r>
          </a:p>
          <a:p>
            <a:endParaRPr lang="en-GB" dirty="0"/>
          </a:p>
        </p:txBody>
      </p:sp>
      <p:pic>
        <p:nvPicPr>
          <p:cNvPr id="5" name="Picture 4" descr="Ryne Sherman.jpg"/>
          <p:cNvPicPr>
            <a:picLocks noChangeAspect="1"/>
          </p:cNvPicPr>
          <p:nvPr/>
        </p:nvPicPr>
        <p:blipFill>
          <a:blip r:embed="rId3" cstate="print"/>
          <a:stretch>
            <a:fillRect/>
          </a:stretch>
        </p:blipFill>
        <p:spPr>
          <a:xfrm>
            <a:off x="8347616" y="5661248"/>
            <a:ext cx="796384" cy="1196752"/>
          </a:xfrm>
          <a:prstGeom prst="rect">
            <a:avLst/>
          </a:prstGeom>
        </p:spPr>
      </p:pic>
      <p:pic>
        <p:nvPicPr>
          <p:cNvPr id="6" name="Picture 5" descr="Liz Greene.jpeg"/>
          <p:cNvPicPr>
            <a:picLocks noChangeAspect="1"/>
          </p:cNvPicPr>
          <p:nvPr/>
        </p:nvPicPr>
        <p:blipFill>
          <a:blip r:embed="rId4" cstate="print"/>
          <a:stretch>
            <a:fillRect/>
          </a:stretch>
        </p:blipFill>
        <p:spPr>
          <a:xfrm>
            <a:off x="971600" y="4509120"/>
            <a:ext cx="1676400" cy="20574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latin typeface="Cambria" pitchFamily="18" charset="0"/>
                <a:ea typeface="Cambria" pitchFamily="18" charset="0"/>
              </a:rPr>
              <a:t>Trump USA: Archetypes and Astrology</a:t>
            </a:r>
            <a:endParaRPr lang="en-GB" dirty="0">
              <a:latin typeface="Cambria" pitchFamily="18" charset="0"/>
              <a:ea typeface="Cambria" pitchFamily="18" charset="0"/>
            </a:endParaRPr>
          </a:p>
        </p:txBody>
      </p:sp>
      <p:sp>
        <p:nvSpPr>
          <p:cNvPr id="5" name="Content Placeholder 4"/>
          <p:cNvSpPr>
            <a:spLocks noGrp="1"/>
          </p:cNvSpPr>
          <p:nvPr>
            <p:ph sz="half" idx="1"/>
          </p:nvPr>
        </p:nvSpPr>
        <p:spPr/>
        <p:txBody>
          <a:bodyPr>
            <a:normAutofit lnSpcReduction="10000"/>
          </a:bodyPr>
          <a:lstStyle/>
          <a:p>
            <a:pPr>
              <a:buNone/>
            </a:pPr>
            <a:r>
              <a:rPr lang="en-US" dirty="0" smtClean="0">
                <a:latin typeface="Cambria" pitchFamily="18" charset="0"/>
                <a:ea typeface="Cambria" pitchFamily="18" charset="0"/>
              </a:rPr>
              <a:t>The </a:t>
            </a:r>
            <a:r>
              <a:rPr lang="en-US" dirty="0" smtClean="0">
                <a:latin typeface="Cambria" pitchFamily="18" charset="0"/>
                <a:ea typeface="Cambria" pitchFamily="18" charset="0"/>
              </a:rPr>
              <a:t>Archetypes</a:t>
            </a:r>
            <a:endParaRPr lang="en-US" dirty="0" smtClean="0">
              <a:latin typeface="Cambria" pitchFamily="18" charset="0"/>
              <a:ea typeface="Cambria" pitchFamily="18" charset="0"/>
            </a:endParaRPr>
          </a:p>
          <a:p>
            <a:pPr>
              <a:buNone/>
            </a:pPr>
            <a:r>
              <a:rPr lang="en-US" dirty="0" smtClean="0">
                <a:latin typeface="Cambria" pitchFamily="18" charset="0"/>
                <a:ea typeface="Cambria" pitchFamily="18" charset="0"/>
              </a:rPr>
              <a:t>Sun in Gemini: the Animus/ Father Image – duality, split</a:t>
            </a:r>
          </a:p>
          <a:p>
            <a:pPr>
              <a:buNone/>
            </a:pPr>
            <a:r>
              <a:rPr lang="en-US" dirty="0" smtClean="0">
                <a:latin typeface="Cambria" pitchFamily="18" charset="0"/>
                <a:ea typeface="Cambria" pitchFamily="18" charset="0"/>
              </a:rPr>
              <a:t>Mars in Gemini: the Animus – </a:t>
            </a:r>
            <a:r>
              <a:rPr lang="en-US" dirty="0" smtClean="0">
                <a:latin typeface="Cambria" pitchFamily="18" charset="0"/>
                <a:ea typeface="Cambria" pitchFamily="18" charset="0"/>
              </a:rPr>
              <a:t>duality, split</a:t>
            </a:r>
            <a:endParaRPr lang="en-US" dirty="0" smtClean="0">
              <a:latin typeface="Cambria" pitchFamily="18" charset="0"/>
              <a:ea typeface="Cambria" pitchFamily="18" charset="0"/>
            </a:endParaRPr>
          </a:p>
          <a:p>
            <a:pPr>
              <a:buNone/>
            </a:pPr>
            <a:r>
              <a:rPr lang="en-US" dirty="0" smtClean="0">
                <a:latin typeface="Cambria" pitchFamily="18" charset="0"/>
                <a:ea typeface="Cambria" pitchFamily="18" charset="0"/>
              </a:rPr>
              <a:t>Astrology</a:t>
            </a:r>
          </a:p>
          <a:p>
            <a:pPr>
              <a:buNone/>
            </a:pPr>
            <a:r>
              <a:rPr lang="en-US" dirty="0" smtClean="0">
                <a:latin typeface="Cambria" pitchFamily="18" charset="0"/>
                <a:ea typeface="Cambria" pitchFamily="18" charset="0"/>
              </a:rPr>
              <a:t>Mars – Sun – energy, anger; Gemini duality split</a:t>
            </a:r>
          </a:p>
          <a:p>
            <a:pPr>
              <a:buNone/>
            </a:pPr>
            <a:endParaRPr lang="en-GB" dirty="0"/>
          </a:p>
        </p:txBody>
      </p:sp>
      <p:sp>
        <p:nvSpPr>
          <p:cNvPr id="7" name="Content Placeholder 6"/>
          <p:cNvSpPr>
            <a:spLocks noGrp="1"/>
          </p:cNvSpPr>
          <p:nvPr>
            <p:ph sz="half" idx="2"/>
          </p:nvPr>
        </p:nvSpPr>
        <p:spPr/>
        <p:txBody>
          <a:bodyPr>
            <a:normAutofit lnSpcReduction="10000"/>
          </a:bodyPr>
          <a:lstStyle/>
          <a:p>
            <a:endParaRPr lang="en-GB"/>
          </a:p>
        </p:txBody>
      </p:sp>
      <p:pic>
        <p:nvPicPr>
          <p:cNvPr id="6" name="Picture 5" descr="Liz Greene The Mars Quartet.jpg"/>
          <p:cNvPicPr>
            <a:picLocks noChangeAspect="1"/>
          </p:cNvPicPr>
          <p:nvPr/>
        </p:nvPicPr>
        <p:blipFill>
          <a:blip r:embed="rId2" cstate="print"/>
          <a:stretch>
            <a:fillRect/>
          </a:stretch>
        </p:blipFill>
        <p:spPr>
          <a:xfrm>
            <a:off x="5364088" y="1556792"/>
            <a:ext cx="3190875" cy="4752975"/>
          </a:xfrm>
          <a:prstGeom prst="rect">
            <a:avLst/>
          </a:prstGeom>
        </p:spPr>
      </p:pic>
      <p:pic>
        <p:nvPicPr>
          <p:cNvPr id="8" name="Picture 7" descr="Trump.jpg"/>
          <p:cNvPicPr>
            <a:picLocks noChangeAspect="1"/>
          </p:cNvPicPr>
          <p:nvPr/>
        </p:nvPicPr>
        <p:blipFill>
          <a:blip r:embed="rId3" cstate="print"/>
          <a:stretch>
            <a:fillRect/>
          </a:stretch>
        </p:blipFill>
        <p:spPr>
          <a:xfrm>
            <a:off x="3203848" y="5517232"/>
            <a:ext cx="2160240" cy="1209734"/>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latin typeface="Cambria" pitchFamily="18" charset="0"/>
                <a:ea typeface="Cambria" pitchFamily="18" charset="0"/>
              </a:rPr>
              <a:t>Trump and Jung</a:t>
            </a:r>
            <a:endParaRPr lang="en-GB" dirty="0">
              <a:latin typeface="Cambria" pitchFamily="18" charset="0"/>
              <a:ea typeface="Cambria" pitchFamily="18" charset="0"/>
            </a:endParaRPr>
          </a:p>
        </p:txBody>
      </p:sp>
      <p:sp>
        <p:nvSpPr>
          <p:cNvPr id="6" name="Content Placeholder 5"/>
          <p:cNvSpPr>
            <a:spLocks noGrp="1"/>
          </p:cNvSpPr>
          <p:nvPr>
            <p:ph idx="1"/>
          </p:nvPr>
        </p:nvSpPr>
        <p:spPr/>
        <p:txBody>
          <a:bodyPr/>
          <a:lstStyle/>
          <a:p>
            <a:pPr>
              <a:buNone/>
            </a:pPr>
            <a:r>
              <a:rPr lang="en-GB" sz="2000" dirty="0" smtClean="0">
                <a:latin typeface="Cambria" pitchFamily="18" charset="0"/>
                <a:ea typeface="Cambria" pitchFamily="18" charset="0"/>
              </a:rPr>
              <a:t>Gemini is the </a:t>
            </a:r>
            <a:r>
              <a:rPr lang="en-GB" sz="2000" dirty="0" err="1" smtClean="0">
                <a:latin typeface="Cambria" pitchFamily="18" charset="0"/>
                <a:ea typeface="Cambria" pitchFamily="18" charset="0"/>
              </a:rPr>
              <a:t>Puer</a:t>
            </a:r>
            <a:r>
              <a:rPr lang="en-GB" sz="2000" dirty="0" smtClean="0">
                <a:latin typeface="Cambria" pitchFamily="18" charset="0"/>
                <a:ea typeface="Cambria" pitchFamily="18" charset="0"/>
              </a:rPr>
              <a:t> = the child archetype. </a:t>
            </a:r>
          </a:p>
          <a:p>
            <a:pPr>
              <a:buNone/>
            </a:pPr>
            <a:r>
              <a:rPr lang="en-GB" sz="1400" dirty="0" smtClean="0"/>
              <a:t>Greene, Liz and Howard Sasportas, The Development of the Personality: Seminars in Psychological Astrology (York Beach, Maine: Samuel Weiser, 1987).p. 305</a:t>
            </a:r>
            <a:r>
              <a:rPr lang="en-GB" sz="1400" dirty="0" smtClean="0"/>
              <a:t>.</a:t>
            </a:r>
          </a:p>
          <a:p>
            <a:endParaRPr lang="en-US" sz="1400" dirty="0" smtClean="0"/>
          </a:p>
          <a:p>
            <a:pPr>
              <a:buNone/>
            </a:pPr>
            <a:r>
              <a:rPr lang="en-GB" sz="1800" dirty="0" smtClean="0">
                <a:latin typeface="Cambria" pitchFamily="18" charset="0"/>
                <a:ea typeface="Cambria" pitchFamily="18" charset="0"/>
              </a:rPr>
              <a:t>Positively: Innocence</a:t>
            </a:r>
          </a:p>
          <a:p>
            <a:pPr>
              <a:buNone/>
            </a:pPr>
            <a:r>
              <a:rPr lang="en-GB" sz="1800" dirty="0" smtClean="0">
                <a:latin typeface="Cambria" pitchFamily="18" charset="0"/>
                <a:ea typeface="Cambria" pitchFamily="18" charset="0"/>
              </a:rPr>
              <a:t>Negatively, ‘The </a:t>
            </a:r>
            <a:r>
              <a:rPr lang="en-GB" sz="1800" dirty="0" smtClean="0">
                <a:latin typeface="Cambria" pitchFamily="18" charset="0"/>
                <a:ea typeface="Cambria" pitchFamily="18" charset="0"/>
              </a:rPr>
              <a:t>spontaneity of the act of thinking does not lie, causally, in his conscious mind, but in his </a:t>
            </a:r>
            <a:r>
              <a:rPr lang="en-GB" sz="1800" dirty="0" smtClean="0">
                <a:latin typeface="Cambria" pitchFamily="18" charset="0"/>
                <a:ea typeface="Cambria" pitchFamily="18" charset="0"/>
              </a:rPr>
              <a:t>unconscious…The </a:t>
            </a:r>
            <a:r>
              <a:rPr lang="en-GB" sz="1800" dirty="0" smtClean="0">
                <a:latin typeface="Cambria" pitchFamily="18" charset="0"/>
                <a:ea typeface="Cambria" pitchFamily="18" charset="0"/>
              </a:rPr>
              <a:t>primitive mentality does not invent myths, it experiences </a:t>
            </a:r>
            <a:r>
              <a:rPr lang="en-GB" sz="1800" dirty="0" smtClean="0">
                <a:latin typeface="Cambria" pitchFamily="18" charset="0"/>
                <a:ea typeface="Cambria" pitchFamily="18" charset="0"/>
              </a:rPr>
              <a:t>them…The </a:t>
            </a:r>
            <a:r>
              <a:rPr lang="en-GB" sz="1800" dirty="0" smtClean="0">
                <a:latin typeface="Cambria" pitchFamily="18" charset="0"/>
                <a:ea typeface="Cambria" pitchFamily="18" charset="0"/>
              </a:rPr>
              <a:t>archetype does not proceed from physic al facts, but describes how the psyche experiences the physical fact, and in so doing the psyche often behaves so autocratically  that it denies tangible reality or makes statements that fly in the face of it’. </a:t>
            </a:r>
          </a:p>
          <a:p>
            <a:pPr>
              <a:buNone/>
            </a:pPr>
            <a:endParaRPr lang="en-GB" sz="1400" dirty="0" smtClean="0"/>
          </a:p>
          <a:p>
            <a:pPr>
              <a:buNone/>
            </a:pPr>
            <a:r>
              <a:rPr lang="en-GB" sz="1400" dirty="0" smtClean="0"/>
              <a:t>Jung</a:t>
            </a:r>
            <a:r>
              <a:rPr lang="en-GB" sz="1400" dirty="0" smtClean="0"/>
              <a:t>, C.G.. ‘The Psychology of the Child </a:t>
            </a:r>
            <a:r>
              <a:rPr lang="en-GB" sz="1400" dirty="0" err="1" smtClean="0"/>
              <a:t>Archetype’,in</a:t>
            </a:r>
            <a:r>
              <a:rPr lang="en-GB" sz="1400" dirty="0" smtClean="0"/>
              <a:t> The Archetypes and the Collective Unconscious, Collected Works, Vol. 9, part 1, translated by R.F. C. Hull, 1959, London: </a:t>
            </a:r>
            <a:r>
              <a:rPr lang="en-GB" sz="1400" dirty="0" err="1" smtClean="0"/>
              <a:t>Routledge</a:t>
            </a:r>
            <a:r>
              <a:rPr lang="en-GB" sz="1400" dirty="0" smtClean="0"/>
              <a:t> and </a:t>
            </a:r>
            <a:r>
              <a:rPr lang="en-GB" sz="1400" dirty="0" err="1" smtClean="0"/>
              <a:t>Kegan</a:t>
            </a:r>
            <a:r>
              <a:rPr lang="en-GB" sz="1400" dirty="0" smtClean="0"/>
              <a:t> Paul, 1968, pp. 151-181, pp. 75-110, </a:t>
            </a:r>
            <a:r>
              <a:rPr lang="en-GB" sz="1400" dirty="0" err="1" smtClean="0"/>
              <a:t>para</a:t>
            </a:r>
            <a:r>
              <a:rPr lang="en-GB" sz="1400" dirty="0" smtClean="0"/>
              <a:t> 260.</a:t>
            </a:r>
            <a:endParaRPr lang="en-GB" sz="1400" dirty="0"/>
          </a:p>
        </p:txBody>
      </p:sp>
      <p:pic>
        <p:nvPicPr>
          <p:cNvPr id="7" name="Picture 6" descr="Trump.jpg"/>
          <p:cNvPicPr>
            <a:picLocks noChangeAspect="1"/>
          </p:cNvPicPr>
          <p:nvPr/>
        </p:nvPicPr>
        <p:blipFill>
          <a:blip r:embed="rId2" cstate="print"/>
          <a:stretch>
            <a:fillRect/>
          </a:stretch>
        </p:blipFill>
        <p:spPr>
          <a:xfrm>
            <a:off x="6804248" y="5517232"/>
            <a:ext cx="2180306" cy="1220971"/>
          </a:xfrm>
          <a:prstGeom prst="rect">
            <a:avLst/>
          </a:prstGeom>
        </p:spPr>
      </p:pic>
      <p:pic>
        <p:nvPicPr>
          <p:cNvPr id="8" name="Picture 7" descr="Jung.jpg"/>
          <p:cNvPicPr>
            <a:picLocks noChangeAspect="1"/>
          </p:cNvPicPr>
          <p:nvPr/>
        </p:nvPicPr>
        <p:blipFill>
          <a:blip r:embed="rId3" cstate="print"/>
          <a:stretch>
            <a:fillRect/>
          </a:stretch>
        </p:blipFill>
        <p:spPr>
          <a:xfrm>
            <a:off x="7315200" y="4362450"/>
            <a:ext cx="1828800" cy="249555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latin typeface="Cambria" pitchFamily="18" charset="0"/>
                <a:ea typeface="Cambria" pitchFamily="18" charset="0"/>
              </a:rPr>
              <a:t>Trump and Jung</a:t>
            </a:r>
            <a:endParaRPr lang="en-GB" dirty="0"/>
          </a:p>
        </p:txBody>
      </p:sp>
      <p:sp>
        <p:nvSpPr>
          <p:cNvPr id="7" name="Content Placeholder 6"/>
          <p:cNvSpPr>
            <a:spLocks noGrp="1"/>
          </p:cNvSpPr>
          <p:nvPr>
            <p:ph sz="half" idx="1"/>
          </p:nvPr>
        </p:nvSpPr>
        <p:spPr/>
        <p:txBody>
          <a:bodyPr>
            <a:normAutofit fontScale="62500" lnSpcReduction="20000"/>
          </a:bodyPr>
          <a:lstStyle/>
          <a:p>
            <a:pPr>
              <a:buNone/>
            </a:pPr>
            <a:r>
              <a:rPr lang="en-GB" dirty="0" smtClean="0">
                <a:latin typeface="Cambria" pitchFamily="18" charset="0"/>
                <a:ea typeface="Cambria" pitchFamily="18" charset="0"/>
              </a:rPr>
              <a:t>‘The spontaneity of the act of thinking does not lie, causally, in his conscious mind, but in his unconscious…The primitive mentality does not invent myths, it experiences them…The archetype does not proceed from </a:t>
            </a:r>
            <a:r>
              <a:rPr lang="en-GB" dirty="0" smtClean="0">
                <a:latin typeface="Cambria" pitchFamily="18" charset="0"/>
                <a:ea typeface="Cambria" pitchFamily="18" charset="0"/>
              </a:rPr>
              <a:t>physical </a:t>
            </a:r>
            <a:r>
              <a:rPr lang="en-GB" dirty="0" smtClean="0">
                <a:latin typeface="Cambria" pitchFamily="18" charset="0"/>
                <a:ea typeface="Cambria" pitchFamily="18" charset="0"/>
              </a:rPr>
              <a:t>facts, </a:t>
            </a:r>
            <a:r>
              <a:rPr lang="en-GB" b="1" dirty="0" smtClean="0">
                <a:latin typeface="Cambria" pitchFamily="18" charset="0"/>
                <a:ea typeface="Cambria" pitchFamily="18" charset="0"/>
              </a:rPr>
              <a:t>but describes how the psyche experiences the physical fact, and in so doing the psyche often behaves so autocratically  that it denies tangible reality or makes statements that fly in the face of it’. </a:t>
            </a:r>
          </a:p>
          <a:p>
            <a:pPr>
              <a:buNone/>
            </a:pPr>
            <a:endParaRPr lang="en-GB" sz="2000" dirty="0" smtClean="0"/>
          </a:p>
          <a:p>
            <a:pPr>
              <a:buNone/>
            </a:pPr>
            <a:r>
              <a:rPr lang="en-GB" sz="2000" dirty="0" smtClean="0"/>
              <a:t>Jung, C.G.. ‘The Psychology of the Child </a:t>
            </a:r>
            <a:r>
              <a:rPr lang="en-GB" sz="2000" dirty="0" err="1" smtClean="0"/>
              <a:t>Archetype’,in</a:t>
            </a:r>
            <a:r>
              <a:rPr lang="en-GB" sz="2000" dirty="0" smtClean="0"/>
              <a:t> The Archetypes and the Collective Unconscious, Collected Works, Vol. 9, part 1, translated by R.F. C. Hull, 1959, London: </a:t>
            </a:r>
            <a:r>
              <a:rPr lang="en-GB" sz="2000" dirty="0" err="1" smtClean="0"/>
              <a:t>Routledge</a:t>
            </a:r>
            <a:r>
              <a:rPr lang="en-GB" sz="2000" dirty="0" smtClean="0"/>
              <a:t> and </a:t>
            </a:r>
            <a:r>
              <a:rPr lang="en-GB" sz="2000" dirty="0" err="1" smtClean="0"/>
              <a:t>Kegan</a:t>
            </a:r>
            <a:r>
              <a:rPr lang="en-GB" sz="2000" dirty="0" smtClean="0"/>
              <a:t> Paul, 1968, pp. 151-181, pp. 75-110, </a:t>
            </a:r>
            <a:r>
              <a:rPr lang="en-GB" sz="2000" dirty="0" err="1" smtClean="0"/>
              <a:t>para</a:t>
            </a:r>
            <a:r>
              <a:rPr lang="en-GB" sz="2000" dirty="0" smtClean="0"/>
              <a:t> 260.</a:t>
            </a:r>
          </a:p>
          <a:p>
            <a:endParaRPr lang="en-GB" dirty="0"/>
          </a:p>
        </p:txBody>
      </p:sp>
      <p:sp>
        <p:nvSpPr>
          <p:cNvPr id="8" name="Content Placeholder 7"/>
          <p:cNvSpPr>
            <a:spLocks noGrp="1"/>
          </p:cNvSpPr>
          <p:nvPr>
            <p:ph sz="half" idx="2"/>
          </p:nvPr>
        </p:nvSpPr>
        <p:spPr/>
        <p:txBody>
          <a:bodyPr>
            <a:normAutofit fontScale="62500" lnSpcReduction="20000"/>
          </a:bodyPr>
          <a:lstStyle/>
          <a:p>
            <a:pPr>
              <a:buNone/>
            </a:pPr>
            <a:r>
              <a:rPr lang="en-GB" dirty="0" smtClean="0">
                <a:latin typeface="Cambria" pitchFamily="18" charset="0"/>
                <a:ea typeface="Cambria" pitchFamily="18" charset="0"/>
              </a:rPr>
              <a:t>“The concept of global warming,” he tweeted, “was created by and for the Chinese in order to make U.S. manufacturing non-competitive.”</a:t>
            </a:r>
          </a:p>
          <a:p>
            <a:pPr>
              <a:buNone/>
            </a:pPr>
            <a:r>
              <a:rPr lang="en-GB" dirty="0" smtClean="0">
                <a:latin typeface="Cambria" pitchFamily="18" charset="0"/>
                <a:ea typeface="Cambria" pitchFamily="18" charset="0"/>
              </a:rPr>
              <a:t>Over the next few years, he dubbed climate change a “hoax,” “a total hoax,” “an expensive hoax,” and “a total, and very expensive, hoax.” He also called it “very expensive … bullshit.” </a:t>
            </a:r>
            <a:endParaRPr lang="en-GB" dirty="0" smtClean="0">
              <a:latin typeface="Cambria" pitchFamily="18" charset="0"/>
              <a:ea typeface="Cambria" pitchFamily="18" charset="0"/>
            </a:endParaRPr>
          </a:p>
          <a:p>
            <a:pPr>
              <a:buNone/>
            </a:pPr>
            <a:r>
              <a:rPr lang="en-GB" sz="2200" dirty="0" smtClean="0">
                <a:latin typeface="Cambria" pitchFamily="18" charset="0"/>
                <a:ea typeface="Cambria" pitchFamily="18" charset="0"/>
              </a:rPr>
              <a:t>Robinson Meyer ‘Trump Slightly Revises His Views on Climate Change’, The Atlantic, 16 Oct 2018, </a:t>
            </a:r>
          </a:p>
          <a:p>
            <a:pPr>
              <a:buNone/>
            </a:pPr>
            <a:r>
              <a:rPr lang="en-GB" sz="2200" dirty="0" smtClean="0">
                <a:latin typeface="Cambria" pitchFamily="18" charset="0"/>
                <a:ea typeface="Cambria" pitchFamily="18" charset="0"/>
              </a:rPr>
              <a:t>https://www.theatlantic.com/science/archive/2018/10/trumps-always-shifting-views-on-climate-change/573037/</a:t>
            </a:r>
          </a:p>
          <a:p>
            <a:endParaRPr lang="en-GB" dirty="0" smtClean="0"/>
          </a:p>
          <a:p>
            <a:endParaRPr lang="en-GB" dirty="0"/>
          </a:p>
        </p:txBody>
      </p:sp>
      <p:pic>
        <p:nvPicPr>
          <p:cNvPr id="9" name="Picture 8" descr="Trump.jpg"/>
          <p:cNvPicPr>
            <a:picLocks noChangeAspect="1"/>
          </p:cNvPicPr>
          <p:nvPr/>
        </p:nvPicPr>
        <p:blipFill>
          <a:blip r:embed="rId2" cstate="print"/>
          <a:stretch>
            <a:fillRect/>
          </a:stretch>
        </p:blipFill>
        <p:spPr>
          <a:xfrm>
            <a:off x="6372200" y="5373216"/>
            <a:ext cx="2180306" cy="1220971"/>
          </a:xfrm>
          <a:prstGeom prst="rect">
            <a:avLst/>
          </a:prstGeom>
        </p:spPr>
      </p:pic>
      <p:pic>
        <p:nvPicPr>
          <p:cNvPr id="10" name="Picture 9" descr="Jung.jpg"/>
          <p:cNvPicPr>
            <a:picLocks noChangeAspect="1"/>
          </p:cNvPicPr>
          <p:nvPr/>
        </p:nvPicPr>
        <p:blipFill>
          <a:blip r:embed="rId3" cstate="print"/>
          <a:stretch>
            <a:fillRect/>
          </a:stretch>
        </p:blipFill>
        <p:spPr>
          <a:xfrm>
            <a:off x="4355976" y="5196975"/>
            <a:ext cx="1217240" cy="1661025"/>
          </a:xfrm>
          <a:prstGeom prst="rect">
            <a:avLst/>
          </a:prstGeom>
        </p:spPr>
      </p:pic>
      <p:pic>
        <p:nvPicPr>
          <p:cNvPr id="11" name="Picture 10" descr="Jung.jpg"/>
          <p:cNvPicPr>
            <a:picLocks noChangeAspect="1"/>
          </p:cNvPicPr>
          <p:nvPr/>
        </p:nvPicPr>
        <p:blipFill>
          <a:blip r:embed="rId3" cstate="print"/>
          <a:stretch>
            <a:fillRect/>
          </a:stretch>
        </p:blipFill>
        <p:spPr>
          <a:xfrm>
            <a:off x="7315200" y="4362450"/>
            <a:ext cx="1828800" cy="249555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Transits to 1776</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lstStyle/>
          <a:p>
            <a:endParaRPr lang="en-GB" dirty="0"/>
          </a:p>
        </p:txBody>
      </p:sp>
      <p:pic>
        <p:nvPicPr>
          <p:cNvPr id="4" name="Picture 3"/>
          <p:cNvPicPr/>
          <p:nvPr/>
        </p:nvPicPr>
        <p:blipFill>
          <a:blip r:embed="rId2" cstate="print"/>
          <a:srcRect r="11413"/>
          <a:stretch>
            <a:fillRect/>
          </a:stretch>
        </p:blipFill>
        <p:spPr bwMode="auto">
          <a:xfrm>
            <a:off x="323528" y="1196752"/>
            <a:ext cx="8100392" cy="4968552"/>
          </a:xfrm>
          <a:prstGeom prst="rect">
            <a:avLst/>
          </a:prstGeom>
          <a:noFill/>
          <a:ln w="9525">
            <a:noFill/>
            <a:miter lim="800000"/>
            <a:headEnd/>
            <a:tailEnd/>
          </a:ln>
        </p:spPr>
      </p:pic>
      <p:sp>
        <p:nvSpPr>
          <p:cNvPr id="5" name="Down Arrow 4"/>
          <p:cNvSpPr/>
          <p:nvPr/>
        </p:nvSpPr>
        <p:spPr>
          <a:xfrm>
            <a:off x="3131840" y="1556792"/>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6660232" y="476672"/>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Left Arrow 6"/>
          <p:cNvSpPr/>
          <p:nvPr/>
        </p:nvSpPr>
        <p:spPr>
          <a:xfrm>
            <a:off x="7956376" y="4293096"/>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err="1" smtClean="0">
                <a:latin typeface="Cambria" pitchFamily="18" charset="0"/>
                <a:ea typeface="Cambria" pitchFamily="18" charset="0"/>
              </a:rPr>
              <a:t>Brexit</a:t>
            </a:r>
            <a:r>
              <a:rPr lang="en-US" dirty="0" smtClean="0">
                <a:latin typeface="Cambria" pitchFamily="18" charset="0"/>
                <a:ea typeface="Cambria" pitchFamily="18" charset="0"/>
              </a:rPr>
              <a:t>: the competing views</a:t>
            </a:r>
            <a:endParaRPr lang="en-GB" dirty="0">
              <a:latin typeface="Cambria" pitchFamily="18" charset="0"/>
              <a:ea typeface="Cambria" pitchFamily="18" charset="0"/>
            </a:endParaRPr>
          </a:p>
        </p:txBody>
      </p:sp>
      <p:sp>
        <p:nvSpPr>
          <p:cNvPr id="6" name="Content Placeholder 5"/>
          <p:cNvSpPr>
            <a:spLocks noGrp="1"/>
          </p:cNvSpPr>
          <p:nvPr>
            <p:ph sz="half" idx="1"/>
          </p:nvPr>
        </p:nvSpPr>
        <p:spPr>
          <a:xfrm>
            <a:off x="395536" y="1556792"/>
            <a:ext cx="4038600" cy="4525963"/>
          </a:xfrm>
        </p:spPr>
        <p:txBody>
          <a:bodyPr>
            <a:normAutofit fontScale="92500" lnSpcReduction="20000"/>
          </a:bodyPr>
          <a:lstStyle/>
          <a:p>
            <a:pPr>
              <a:buNone/>
            </a:pPr>
            <a:r>
              <a:rPr lang="en-GB" sz="2000" dirty="0" smtClean="0">
                <a:latin typeface="Cambria" pitchFamily="18" charset="0"/>
                <a:ea typeface="Cambria" pitchFamily="18" charset="0"/>
              </a:rPr>
              <a:t>‘After forty-three years, we have pushed the door ajar. A rectangle of light dazzles us and, as our eyes adjust, we see a summer meadow. Swallows swoop against the blue sky. We hear the gurgling of a little brook. Now to stride into the sunset’. </a:t>
            </a:r>
          </a:p>
          <a:p>
            <a:pPr>
              <a:buNone/>
            </a:pPr>
            <a:r>
              <a:rPr lang="en-GB" sz="2000" dirty="0" smtClean="0">
                <a:latin typeface="Cambria" pitchFamily="18" charset="0"/>
                <a:ea typeface="Cambria" pitchFamily="18" charset="0"/>
              </a:rPr>
              <a:t>Daniel </a:t>
            </a:r>
            <a:r>
              <a:rPr lang="en-GB" sz="2000" dirty="0" err="1" smtClean="0">
                <a:latin typeface="Cambria" pitchFamily="18" charset="0"/>
                <a:ea typeface="Cambria" pitchFamily="18" charset="0"/>
              </a:rPr>
              <a:t>Hannan</a:t>
            </a:r>
            <a:r>
              <a:rPr lang="en-GB" sz="2000" dirty="0" smtClean="0">
                <a:latin typeface="Cambria" pitchFamily="18" charset="0"/>
                <a:ea typeface="Cambria" pitchFamily="18" charset="0"/>
              </a:rPr>
              <a:t>, </a:t>
            </a:r>
            <a:r>
              <a:rPr lang="en-GB" sz="2000" i="1" dirty="0" smtClean="0">
                <a:latin typeface="Cambria" pitchFamily="18" charset="0"/>
                <a:ea typeface="Cambria" pitchFamily="18" charset="0"/>
              </a:rPr>
              <a:t>What Next: How to Get the Best from </a:t>
            </a:r>
            <a:r>
              <a:rPr lang="en-GB" sz="2000" i="1" dirty="0" err="1" smtClean="0">
                <a:latin typeface="Cambria" pitchFamily="18" charset="0"/>
                <a:ea typeface="Cambria" pitchFamily="18" charset="0"/>
              </a:rPr>
              <a:t>Brexit</a:t>
            </a:r>
            <a:endParaRPr lang="en-GB" sz="2000" i="1" dirty="0" smtClean="0">
              <a:latin typeface="Cambria" pitchFamily="18" charset="0"/>
              <a:ea typeface="Cambria" pitchFamily="18" charset="0"/>
            </a:endParaRPr>
          </a:p>
          <a:p>
            <a:endParaRPr lang="en-GB" dirty="0"/>
          </a:p>
        </p:txBody>
      </p:sp>
      <p:sp>
        <p:nvSpPr>
          <p:cNvPr id="7" name="Content Placeholder 6"/>
          <p:cNvSpPr>
            <a:spLocks noGrp="1"/>
          </p:cNvSpPr>
          <p:nvPr>
            <p:ph sz="half" idx="2"/>
          </p:nvPr>
        </p:nvSpPr>
        <p:spPr/>
        <p:txBody>
          <a:bodyPr>
            <a:normAutofit fontScale="92500" lnSpcReduction="20000"/>
          </a:bodyPr>
          <a:lstStyle/>
          <a:p>
            <a:pPr>
              <a:buNone/>
            </a:pPr>
            <a:r>
              <a:rPr lang="en-GB" dirty="0" smtClean="0">
                <a:latin typeface="Cambria" pitchFamily="18" charset="0"/>
                <a:ea typeface="Cambria" pitchFamily="18" charset="0"/>
              </a:rPr>
              <a:t>‘Britain is </a:t>
            </a:r>
            <a:r>
              <a:rPr lang="en-GB" dirty="0" smtClean="0">
                <a:latin typeface="Cambria" pitchFamily="18" charset="0"/>
                <a:ea typeface="Cambria" pitchFamily="18" charset="0"/>
              </a:rPr>
              <a:t>about to embark upon a national act of self-harm on an epic scale. The country, as it makes its decision on who it wants to lead the most important negotiations since the war, deserves to be </a:t>
            </a:r>
            <a:r>
              <a:rPr lang="en-GB" dirty="0" smtClean="0">
                <a:latin typeface="Cambria" pitchFamily="18" charset="0"/>
                <a:ea typeface="Cambria" pitchFamily="18" charset="0"/>
              </a:rPr>
              <a:t>warned’.</a:t>
            </a:r>
            <a:endParaRPr lang="en-US" dirty="0" smtClean="0">
              <a:latin typeface="Cambria" pitchFamily="18" charset="0"/>
              <a:ea typeface="Cambria" pitchFamily="18" charset="0"/>
            </a:endParaRPr>
          </a:p>
          <a:p>
            <a:r>
              <a:rPr lang="en-GB" sz="1600" dirty="0" smtClean="0">
                <a:latin typeface="Cambria" pitchFamily="18" charset="0"/>
                <a:ea typeface="Cambria" pitchFamily="18" charset="0"/>
              </a:rPr>
              <a:t>Will </a:t>
            </a:r>
            <a:r>
              <a:rPr lang="en-GB" sz="1600" dirty="0" smtClean="0">
                <a:latin typeface="Cambria" pitchFamily="18" charset="0"/>
                <a:ea typeface="Cambria" pitchFamily="18" charset="0"/>
              </a:rPr>
              <a:t>Hutton ‘Britain is being led to an epic act of national self-harm over </a:t>
            </a:r>
            <a:r>
              <a:rPr lang="en-GB" sz="1600" dirty="0" err="1" smtClean="0">
                <a:latin typeface="Cambria" pitchFamily="18" charset="0"/>
                <a:ea typeface="Cambria" pitchFamily="18" charset="0"/>
              </a:rPr>
              <a:t>Brexit</a:t>
            </a:r>
            <a:r>
              <a:rPr lang="en-GB" sz="1600" dirty="0" smtClean="0">
                <a:latin typeface="Cambria" pitchFamily="18" charset="0"/>
                <a:ea typeface="Cambria" pitchFamily="18" charset="0"/>
              </a:rPr>
              <a:t>’, The Guardian, 3 June 2017, https://www.theguardian.com/commentisfree/2017/jun/03/britain-being-led-to-epic-act-self-harm-brexit</a:t>
            </a:r>
            <a:endParaRPr lang="en-GB" sz="1600" dirty="0">
              <a:latin typeface="Cambria" pitchFamily="18" charset="0"/>
              <a:ea typeface="Cambria" pitchFamily="18" charset="0"/>
            </a:endParaRPr>
          </a:p>
        </p:txBody>
      </p:sp>
      <p:pic>
        <p:nvPicPr>
          <p:cNvPr id="8" name="Content Placeholder 6" descr="Daniel Hannan.jpg"/>
          <p:cNvPicPr>
            <a:picLocks noChangeAspect="1"/>
          </p:cNvPicPr>
          <p:nvPr/>
        </p:nvPicPr>
        <p:blipFill>
          <a:blip r:embed="rId2" cstate="print"/>
          <a:stretch>
            <a:fillRect/>
          </a:stretch>
        </p:blipFill>
        <p:spPr>
          <a:xfrm>
            <a:off x="179512" y="5013176"/>
            <a:ext cx="1156263" cy="1844824"/>
          </a:xfrm>
          <a:prstGeom prst="rect">
            <a:avLst/>
          </a:prstGeom>
        </p:spPr>
      </p:pic>
      <p:pic>
        <p:nvPicPr>
          <p:cNvPr id="9" name="Picture 8" descr="Dan-hannan-official-portrait.jpg"/>
          <p:cNvPicPr>
            <a:picLocks noChangeAspect="1"/>
          </p:cNvPicPr>
          <p:nvPr/>
        </p:nvPicPr>
        <p:blipFill>
          <a:blip r:embed="rId3" cstate="print"/>
          <a:stretch>
            <a:fillRect/>
          </a:stretch>
        </p:blipFill>
        <p:spPr>
          <a:xfrm>
            <a:off x="1403648" y="5127690"/>
            <a:ext cx="1368152" cy="1730310"/>
          </a:xfrm>
          <a:prstGeom prst="rect">
            <a:avLst/>
          </a:prstGeom>
        </p:spPr>
      </p:pic>
      <p:pic>
        <p:nvPicPr>
          <p:cNvPr id="10" name="Picture 9" descr="Will Hutton.jpg"/>
          <p:cNvPicPr>
            <a:picLocks noChangeAspect="1"/>
          </p:cNvPicPr>
          <p:nvPr/>
        </p:nvPicPr>
        <p:blipFill>
          <a:blip r:embed="rId4" cstate="print"/>
          <a:stretch>
            <a:fillRect/>
          </a:stretch>
        </p:blipFill>
        <p:spPr>
          <a:xfrm>
            <a:off x="3275856" y="5157192"/>
            <a:ext cx="1623244" cy="1485096"/>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latin typeface="Cambria" pitchFamily="18" charset="0"/>
                <a:ea typeface="Cambria" pitchFamily="18" charset="0"/>
              </a:rPr>
              <a:t>Brexit</a:t>
            </a:r>
            <a:r>
              <a:rPr lang="en-US" dirty="0" smtClean="0">
                <a:latin typeface="Cambria" pitchFamily="18" charset="0"/>
                <a:ea typeface="Cambria" pitchFamily="18" charset="0"/>
              </a:rPr>
              <a:t> as Toxic</a:t>
            </a:r>
            <a:endParaRPr lang="en-GB" dirty="0">
              <a:latin typeface="Cambria" pitchFamily="18" charset="0"/>
              <a:ea typeface="Cambria" pitchFamily="18" charset="0"/>
            </a:endParaRPr>
          </a:p>
        </p:txBody>
      </p:sp>
      <p:sp>
        <p:nvSpPr>
          <p:cNvPr id="4" name="Content Placeholder 3"/>
          <p:cNvSpPr>
            <a:spLocks noGrp="1"/>
          </p:cNvSpPr>
          <p:nvPr>
            <p:ph sz="half" idx="2"/>
          </p:nvPr>
        </p:nvSpPr>
        <p:spPr/>
        <p:txBody>
          <a:bodyPr>
            <a:normAutofit fontScale="55000" lnSpcReduction="20000"/>
          </a:bodyPr>
          <a:lstStyle/>
          <a:p>
            <a:pPr>
              <a:buNone/>
            </a:pPr>
            <a:r>
              <a:rPr lang="en-GB" dirty="0" smtClean="0">
                <a:latin typeface="Cambria" pitchFamily="18" charset="0"/>
                <a:ea typeface="Cambria" pitchFamily="18" charset="0"/>
              </a:rPr>
              <a:t>‘</a:t>
            </a:r>
            <a:r>
              <a:rPr lang="en-GB" dirty="0" err="1" smtClean="0">
                <a:latin typeface="Cambria" pitchFamily="18" charset="0"/>
                <a:ea typeface="Cambria" pitchFamily="18" charset="0"/>
              </a:rPr>
              <a:t>Brexit</a:t>
            </a:r>
            <a:r>
              <a:rPr lang="en-GB" dirty="0" smtClean="0">
                <a:latin typeface="Cambria" pitchFamily="18" charset="0"/>
                <a:ea typeface="Cambria" pitchFamily="18" charset="0"/>
              </a:rPr>
              <a:t> is such a </a:t>
            </a:r>
            <a:r>
              <a:rPr lang="en-GB" b="1" dirty="0" smtClean="0">
                <a:latin typeface="Cambria" pitchFamily="18" charset="0"/>
                <a:ea typeface="Cambria" pitchFamily="18" charset="0"/>
              </a:rPr>
              <a:t>toxic</a:t>
            </a:r>
            <a:r>
              <a:rPr lang="en-GB" dirty="0" smtClean="0">
                <a:latin typeface="Cambria" pitchFamily="18" charset="0"/>
                <a:ea typeface="Cambria" pitchFamily="18" charset="0"/>
              </a:rPr>
              <a:t> topic of conversation in London that some dinner party hosts ban it while others insist that it should not be mentioned until the coffee. Nobody has ever changed their mind about Europe after arguing about it over a few glasses of wine but </a:t>
            </a:r>
            <a:r>
              <a:rPr lang="en-GB" dirty="0" err="1" smtClean="0">
                <a:latin typeface="Cambria" pitchFamily="18" charset="0"/>
                <a:ea typeface="Cambria" pitchFamily="18" charset="0"/>
              </a:rPr>
              <a:t>Brexit</a:t>
            </a:r>
            <a:r>
              <a:rPr lang="en-GB" dirty="0" smtClean="0">
                <a:latin typeface="Cambria" pitchFamily="18" charset="0"/>
                <a:ea typeface="Cambria" pitchFamily="18" charset="0"/>
              </a:rPr>
              <a:t> bust-ups are often revealing in other ways’. </a:t>
            </a:r>
            <a:endParaRPr lang="en-GB" dirty="0" smtClean="0">
              <a:latin typeface="Cambria" pitchFamily="18" charset="0"/>
              <a:ea typeface="Cambria" pitchFamily="18" charset="0"/>
            </a:endParaRP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Dennis </a:t>
            </a:r>
            <a:r>
              <a:rPr lang="en-GB" dirty="0" smtClean="0">
                <a:latin typeface="Cambria" pitchFamily="18" charset="0"/>
                <a:ea typeface="Cambria" pitchFamily="18" charset="0"/>
              </a:rPr>
              <a:t>Staunton, ‘</a:t>
            </a:r>
            <a:r>
              <a:rPr lang="en-GB" dirty="0" err="1" smtClean="0">
                <a:latin typeface="Cambria" pitchFamily="18" charset="0"/>
                <a:ea typeface="Cambria" pitchFamily="18" charset="0"/>
              </a:rPr>
              <a:t>Brexit</a:t>
            </a:r>
            <a:r>
              <a:rPr lang="en-GB" dirty="0" smtClean="0">
                <a:latin typeface="Cambria" pitchFamily="18" charset="0"/>
                <a:ea typeface="Cambria" pitchFamily="18" charset="0"/>
              </a:rPr>
              <a:t> is so toxic that some ban it as a topic of conversation’, The Irish Times, The November 2018, https://www.irishtimes.com/news/world/uk/brexit-is-so-toxic-that-some-ban-it-as-a-topic-of-conversation-1.3412162</a:t>
            </a:r>
            <a:endParaRPr lang="en-GB" dirty="0">
              <a:latin typeface="Cambria" pitchFamily="18" charset="0"/>
              <a:ea typeface="Cambria" pitchFamily="18" charset="0"/>
            </a:endParaRPr>
          </a:p>
        </p:txBody>
      </p:sp>
      <p:sp>
        <p:nvSpPr>
          <p:cNvPr id="6" name="Content Placeholder 5"/>
          <p:cNvSpPr>
            <a:spLocks noGrp="1"/>
          </p:cNvSpPr>
          <p:nvPr>
            <p:ph sz="half" idx="1"/>
          </p:nvPr>
        </p:nvSpPr>
        <p:spPr/>
        <p:txBody>
          <a:bodyPr>
            <a:normAutofit fontScale="55000" lnSpcReduction="20000"/>
          </a:bodyPr>
          <a:lstStyle/>
          <a:p>
            <a:pPr>
              <a:buNone/>
            </a:pPr>
            <a:r>
              <a:rPr lang="en-GB" dirty="0" smtClean="0">
                <a:latin typeface="Cambria" pitchFamily="18" charset="0"/>
                <a:ea typeface="Cambria" pitchFamily="18" charset="0"/>
              </a:rPr>
              <a:t>‘Did </a:t>
            </a:r>
            <a:r>
              <a:rPr lang="en-GB" dirty="0" err="1" smtClean="0">
                <a:latin typeface="Cambria" pitchFamily="18" charset="0"/>
                <a:ea typeface="Cambria" pitchFamily="18" charset="0"/>
              </a:rPr>
              <a:t>Brexit</a:t>
            </a:r>
            <a:r>
              <a:rPr lang="en-GB" dirty="0" smtClean="0">
                <a:latin typeface="Cambria" pitchFamily="18" charset="0"/>
                <a:ea typeface="Cambria" pitchFamily="18" charset="0"/>
              </a:rPr>
              <a:t> always have to become, like the current White House, another vehicle for </a:t>
            </a:r>
            <a:r>
              <a:rPr lang="en-GB" dirty="0" err="1" smtClean="0">
                <a:latin typeface="Cambria" pitchFamily="18" charset="0"/>
                <a:ea typeface="Cambria" pitchFamily="18" charset="0"/>
              </a:rPr>
              <a:t>hypermasculine</a:t>
            </a:r>
            <a:r>
              <a:rPr lang="en-GB" dirty="0" smtClean="0">
                <a:latin typeface="Cambria" pitchFamily="18" charset="0"/>
                <a:ea typeface="Cambria" pitchFamily="18" charset="0"/>
              </a:rPr>
              <a:t> displaying? Certainly, once the debate had been characterised, with the lethal connivance of the BBC (another such platform), as a binary, Westminster-style standoff, as opposed to an exercise in public deliberation, its dominance by bullies, specialists in confrontational flourishes, could have been more often recognised, and deplored’. </a:t>
            </a: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Catherine Bennett, ‘</a:t>
            </a:r>
            <a:r>
              <a:rPr lang="en-GB" dirty="0" err="1" smtClean="0">
                <a:latin typeface="Cambria" pitchFamily="18" charset="0"/>
                <a:ea typeface="Cambria" pitchFamily="18" charset="0"/>
              </a:rPr>
              <a:t>Brexit</a:t>
            </a:r>
            <a:r>
              <a:rPr lang="en-GB" dirty="0" smtClean="0">
                <a:latin typeface="Cambria" pitchFamily="18" charset="0"/>
                <a:ea typeface="Cambria" pitchFamily="18" charset="0"/>
              </a:rPr>
              <a:t> is lost in </a:t>
            </a:r>
            <a:r>
              <a:rPr lang="en-GB" b="1" dirty="0" smtClean="0">
                <a:latin typeface="Cambria" pitchFamily="18" charset="0"/>
                <a:ea typeface="Cambria" pitchFamily="18" charset="0"/>
              </a:rPr>
              <a:t>toxic</a:t>
            </a:r>
            <a:r>
              <a:rPr lang="en-GB" dirty="0" smtClean="0">
                <a:latin typeface="Cambria" pitchFamily="18" charset="0"/>
                <a:ea typeface="Cambria" pitchFamily="18" charset="0"/>
              </a:rPr>
              <a:t> masculinity. No wonder women are turning against it’, The Observer, 9 February 2018, https://www.theguardian.com/commentisfree/2018/sep/09/bosis-johnson-brexit-toxic-masculinity</a:t>
            </a:r>
          </a:p>
          <a:p>
            <a:endParaRPr lang="en-GB" dirty="0"/>
          </a:p>
        </p:txBody>
      </p:sp>
      <p:pic>
        <p:nvPicPr>
          <p:cNvPr id="7" name="Picture 6" descr="Brexit.jpg"/>
          <p:cNvPicPr>
            <a:picLocks noChangeAspect="1"/>
          </p:cNvPicPr>
          <p:nvPr/>
        </p:nvPicPr>
        <p:blipFill>
          <a:blip r:embed="rId2" cstate="print"/>
          <a:stretch>
            <a:fillRect/>
          </a:stretch>
        </p:blipFill>
        <p:spPr>
          <a:xfrm>
            <a:off x="4499992" y="4869160"/>
            <a:ext cx="2847975" cy="16002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r="12828"/>
          <a:stretch>
            <a:fillRect/>
          </a:stretch>
        </p:blipFill>
        <p:spPr bwMode="auto">
          <a:xfrm>
            <a:off x="503995" y="764704"/>
            <a:ext cx="8172461" cy="5361459"/>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p:cNvPicPr>
          <p:nvPr>
            <p:ph idx="1"/>
          </p:nvPr>
        </p:nvPicPr>
        <p:blipFill>
          <a:blip r:embed="rId2" cstate="print"/>
          <a:srcRect r="12295"/>
          <a:stretch>
            <a:fillRect/>
          </a:stretch>
        </p:blipFill>
        <p:spPr bwMode="auto">
          <a:xfrm>
            <a:off x="251520" y="836712"/>
            <a:ext cx="8424936" cy="5400600"/>
          </a:xfrm>
          <a:prstGeom prst="rect">
            <a:avLst/>
          </a:prstGeom>
          <a:noFill/>
          <a:ln w="9525">
            <a:noFill/>
            <a:miter lim="800000"/>
            <a:headEnd/>
            <a:tailEnd/>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p:nvPr/>
        </p:nvPicPr>
        <p:blipFill>
          <a:blip r:embed="rId2" cstate="print"/>
          <a:srcRect/>
          <a:stretch>
            <a:fillRect/>
          </a:stretch>
        </p:blipFill>
        <p:spPr bwMode="auto">
          <a:xfrm>
            <a:off x="395536" y="1412777"/>
            <a:ext cx="8640960" cy="4824536"/>
          </a:xfrm>
          <a:prstGeom prst="rect">
            <a:avLst/>
          </a:prstGeom>
          <a:noFill/>
          <a:ln w="9525">
            <a:noFill/>
            <a:miter lim="800000"/>
            <a:headEnd/>
            <a:tailEnd/>
          </a:ln>
        </p:spPr>
      </p:pic>
      <p:sp>
        <p:nvSpPr>
          <p:cNvPr id="5" name="Up Arrow 4"/>
          <p:cNvSpPr/>
          <p:nvPr/>
        </p:nvSpPr>
        <p:spPr>
          <a:xfrm>
            <a:off x="5220072" y="5879592"/>
            <a:ext cx="484632" cy="9784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3923928" y="836712"/>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The Referendum</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92500" lnSpcReduction="10000"/>
          </a:bodyPr>
          <a:lstStyle/>
          <a:p>
            <a:pPr>
              <a:buNone/>
            </a:pPr>
            <a:r>
              <a:rPr lang="en-GB" dirty="0" smtClean="0"/>
              <a:t>‘</a:t>
            </a:r>
            <a:r>
              <a:rPr lang="en-GB" dirty="0" smtClean="0">
                <a:latin typeface="Cambria" pitchFamily="18" charset="0"/>
                <a:ea typeface="Cambria" pitchFamily="18" charset="0"/>
              </a:rPr>
              <a:t>On </a:t>
            </a:r>
            <a:r>
              <a:rPr lang="en-GB" dirty="0" smtClean="0">
                <a:latin typeface="Cambria" pitchFamily="18" charset="0"/>
                <a:ea typeface="Cambria" pitchFamily="18" charset="0"/>
              </a:rPr>
              <a:t>June 23, the British people defied expectations by voting to leave the European Union. The hotly contested referendum was marked by the </a:t>
            </a:r>
            <a:r>
              <a:rPr lang="en-GB" b="1" dirty="0" smtClean="0">
                <a:latin typeface="Cambria" pitchFamily="18" charset="0"/>
                <a:ea typeface="Cambria" pitchFamily="18" charset="0"/>
              </a:rPr>
              <a:t>rise of a populism</a:t>
            </a:r>
            <a:r>
              <a:rPr lang="en-GB" dirty="0" smtClean="0">
                <a:latin typeface="Cambria" pitchFamily="18" charset="0"/>
                <a:ea typeface="Cambria" pitchFamily="18" charset="0"/>
              </a:rPr>
              <a:t> based on the desire to </a:t>
            </a:r>
            <a:r>
              <a:rPr lang="en-GB" b="1" dirty="0" smtClean="0">
                <a:latin typeface="Cambria" pitchFamily="18" charset="0"/>
                <a:ea typeface="Cambria" pitchFamily="18" charset="0"/>
              </a:rPr>
              <a:t>regain control </a:t>
            </a:r>
            <a:r>
              <a:rPr lang="en-GB" dirty="0" smtClean="0">
                <a:latin typeface="Cambria" pitchFamily="18" charset="0"/>
                <a:ea typeface="Cambria" pitchFamily="18" charset="0"/>
              </a:rPr>
              <a:t>of immigration and </a:t>
            </a:r>
            <a:r>
              <a:rPr lang="en-GB" b="1" dirty="0" smtClean="0">
                <a:latin typeface="Cambria" pitchFamily="18" charset="0"/>
                <a:ea typeface="Cambria" pitchFamily="18" charset="0"/>
              </a:rPr>
              <a:t>reclaim national sovereignty </a:t>
            </a:r>
            <a:r>
              <a:rPr lang="en-GB" dirty="0" smtClean="0">
                <a:latin typeface="Cambria" pitchFamily="18" charset="0"/>
                <a:ea typeface="Cambria" pitchFamily="18" charset="0"/>
              </a:rPr>
              <a:t>from international </a:t>
            </a:r>
            <a:r>
              <a:rPr lang="en-GB" dirty="0" smtClean="0">
                <a:latin typeface="Cambria" pitchFamily="18" charset="0"/>
                <a:ea typeface="Cambria" pitchFamily="18" charset="0"/>
              </a:rPr>
              <a:t>institutions’.  </a:t>
            </a:r>
          </a:p>
          <a:p>
            <a:endParaRPr lang="en-GB" sz="2100" dirty="0" smtClean="0">
              <a:latin typeface="Cambria" pitchFamily="18" charset="0"/>
              <a:ea typeface="Cambria" pitchFamily="18" charset="0"/>
            </a:endParaRPr>
          </a:p>
          <a:p>
            <a:pPr>
              <a:buNone/>
            </a:pPr>
            <a:r>
              <a:rPr lang="en-GB" sz="2100" dirty="0" smtClean="0">
                <a:latin typeface="Cambria" pitchFamily="18" charset="0"/>
                <a:ea typeface="Cambria" pitchFamily="18" charset="0"/>
              </a:rPr>
              <a:t>‘</a:t>
            </a:r>
            <a:r>
              <a:rPr lang="en-GB" sz="2100" dirty="0" smtClean="0">
                <a:latin typeface="Cambria" pitchFamily="18" charset="0"/>
                <a:ea typeface="Cambria" pitchFamily="18" charset="0"/>
              </a:rPr>
              <a:t>What </a:t>
            </a:r>
            <a:r>
              <a:rPr lang="en-GB" sz="2100" dirty="0" err="1" smtClean="0">
                <a:latin typeface="Cambria" pitchFamily="18" charset="0"/>
                <a:ea typeface="Cambria" pitchFamily="18" charset="0"/>
              </a:rPr>
              <a:t>Brexit</a:t>
            </a:r>
            <a:r>
              <a:rPr lang="en-GB" sz="2100" dirty="0" smtClean="0">
                <a:latin typeface="Cambria" pitchFamily="18" charset="0"/>
                <a:ea typeface="Cambria" pitchFamily="18" charset="0"/>
              </a:rPr>
              <a:t> Reveals About Rising Populism’, Council on Foreign Relations, 29 June 2016, https://www.cfr.org/interview/what-brexit-reveals-about-rising-populism</a:t>
            </a:r>
            <a:endParaRPr lang="en-GB" sz="2100" dirty="0">
              <a:latin typeface="Cambria" pitchFamily="18" charset="0"/>
              <a:ea typeface="Cambria" pitchFamily="18" charset="0"/>
            </a:endParaRPr>
          </a:p>
        </p:txBody>
      </p:sp>
      <p:pic>
        <p:nvPicPr>
          <p:cNvPr id="4" name="Picture 3" descr="Brexit.jpg"/>
          <p:cNvPicPr>
            <a:picLocks noChangeAspect="1"/>
          </p:cNvPicPr>
          <p:nvPr/>
        </p:nvPicPr>
        <p:blipFill>
          <a:blip r:embed="rId2" cstate="print"/>
          <a:stretch>
            <a:fillRect/>
          </a:stretch>
        </p:blipFill>
        <p:spPr>
          <a:xfrm>
            <a:off x="6444208" y="5460097"/>
            <a:ext cx="2487935" cy="1397903"/>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latin typeface="Cambria" pitchFamily="18" charset="0"/>
                <a:ea typeface="Cambria" pitchFamily="18" charset="0"/>
              </a:rPr>
              <a:t>Brexit</a:t>
            </a:r>
            <a:r>
              <a:rPr lang="en-US" dirty="0" smtClean="0">
                <a:latin typeface="Cambria" pitchFamily="18" charset="0"/>
                <a:ea typeface="Cambria" pitchFamily="18" charset="0"/>
              </a:rPr>
              <a:t>: possible outcomes</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7500" lnSpcReduction="20000"/>
          </a:bodyPr>
          <a:lstStyle/>
          <a:p>
            <a:r>
              <a:rPr lang="en-US" dirty="0" smtClean="0">
                <a:latin typeface="Cambria" pitchFamily="18" charset="0"/>
                <a:ea typeface="Cambria" pitchFamily="18" charset="0"/>
              </a:rPr>
              <a:t>The UK crashes out of the EU with no deal: a large amount of trade virtually ceases, sudden surge in unemployment, the pound crashes, inflation shoots up, as do interest rates, investment drops.</a:t>
            </a:r>
          </a:p>
          <a:p>
            <a:r>
              <a:rPr lang="en-US" dirty="0" smtClean="0">
                <a:latin typeface="Cambria" pitchFamily="18" charset="0"/>
                <a:ea typeface="Cambria" pitchFamily="18" charset="0"/>
              </a:rPr>
              <a:t>Parliament forces a second referendum: depending on the question, the UK will stay in the EU or remain in limbo. Either way bitterness and uncertainty continue.</a:t>
            </a:r>
          </a:p>
          <a:p>
            <a:r>
              <a:rPr lang="en-US" dirty="0" err="1" smtClean="0">
                <a:latin typeface="Cambria" pitchFamily="18" charset="0"/>
                <a:ea typeface="Cambria" pitchFamily="18" charset="0"/>
              </a:rPr>
              <a:t>Labour</a:t>
            </a:r>
            <a:r>
              <a:rPr lang="en-US" dirty="0" smtClean="0">
                <a:latin typeface="Cambria" pitchFamily="18" charset="0"/>
                <a:ea typeface="Cambria" pitchFamily="18" charset="0"/>
              </a:rPr>
              <a:t> either votes for the Deal or abstains. It is then passed against huge opposition in the Tory party which then splits. </a:t>
            </a:r>
            <a:r>
              <a:rPr lang="en-US" dirty="0" err="1" smtClean="0">
                <a:latin typeface="Cambria" pitchFamily="18" charset="0"/>
                <a:ea typeface="Cambria" pitchFamily="18" charset="0"/>
              </a:rPr>
              <a:t>Labour</a:t>
            </a:r>
            <a:r>
              <a:rPr lang="en-US" dirty="0" smtClean="0">
                <a:latin typeface="Cambria" pitchFamily="18" charset="0"/>
                <a:ea typeface="Cambria" pitchFamily="18" charset="0"/>
              </a:rPr>
              <a:t> also splits.</a:t>
            </a:r>
          </a:p>
          <a:p>
            <a:r>
              <a:rPr lang="en-US" dirty="0" smtClean="0">
                <a:latin typeface="Cambria" pitchFamily="18" charset="0"/>
                <a:ea typeface="Cambria" pitchFamily="18" charset="0"/>
              </a:rPr>
              <a:t>A General Election: unlikely as 2/3 of MPs have to vote in </a:t>
            </a:r>
            <a:r>
              <a:rPr lang="en-US" dirty="0" err="1" smtClean="0">
                <a:latin typeface="Cambria" pitchFamily="18" charset="0"/>
                <a:ea typeface="Cambria" pitchFamily="18" charset="0"/>
              </a:rPr>
              <a:t>favour</a:t>
            </a:r>
            <a:endParaRPr lang="en-US" dirty="0" smtClean="0">
              <a:latin typeface="Cambria" pitchFamily="18" charset="0"/>
              <a:ea typeface="Cambria" pitchFamily="18" charset="0"/>
            </a:endParaRPr>
          </a:p>
          <a:p>
            <a:endParaRPr lang="en-GB" dirty="0"/>
          </a:p>
        </p:txBody>
      </p:sp>
      <p:pic>
        <p:nvPicPr>
          <p:cNvPr id="4" name="Picture 3" descr="Brexit.jpg"/>
          <p:cNvPicPr>
            <a:picLocks noChangeAspect="1"/>
          </p:cNvPicPr>
          <p:nvPr/>
        </p:nvPicPr>
        <p:blipFill>
          <a:blip r:embed="rId3" cstate="print"/>
          <a:stretch>
            <a:fillRect/>
          </a:stretch>
        </p:blipFill>
        <p:spPr>
          <a:xfrm>
            <a:off x="6444208" y="5287480"/>
            <a:ext cx="2487935" cy="1397903"/>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Archetypal Saturn</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92500" lnSpcReduction="20000"/>
          </a:bodyPr>
          <a:lstStyle/>
          <a:p>
            <a:pPr>
              <a:buNone/>
            </a:pPr>
            <a:r>
              <a:rPr lang="en-GB" dirty="0" smtClean="0">
                <a:latin typeface="Cambria" pitchFamily="18" charset="0"/>
                <a:ea typeface="Cambria" pitchFamily="18" charset="0"/>
              </a:rPr>
              <a:t>‘</a:t>
            </a:r>
            <a:r>
              <a:rPr lang="en-GB" b="1" dirty="0" smtClean="0">
                <a:latin typeface="Cambria" pitchFamily="18" charset="0"/>
                <a:ea typeface="Cambria" pitchFamily="18" charset="0"/>
              </a:rPr>
              <a:t>Saturn</a:t>
            </a:r>
            <a:r>
              <a:rPr lang="en-GB" dirty="0" smtClean="0">
                <a:latin typeface="Cambria" pitchFamily="18" charset="0"/>
                <a:ea typeface="Cambria" pitchFamily="18" charset="0"/>
              </a:rPr>
              <a:t> is the archetype that rules the structure of our lives. It is the matrix of things, that which provides both limit and structure’. </a:t>
            </a:r>
            <a:r>
              <a:rPr lang="en-GB" sz="2300" dirty="0" smtClean="0">
                <a:latin typeface="Cambria" pitchFamily="18" charset="0"/>
                <a:ea typeface="Cambria" pitchFamily="18" charset="0"/>
              </a:rPr>
              <a:t>Richard Tarnas, ‘An Introduction to Archetypal Astrological Analysis’, http://www.gaiamind.org/AstroIntro.htmlLiz Greene on Saturn-Pluto </a:t>
            </a:r>
          </a:p>
          <a:p>
            <a:pPr>
              <a:buNone/>
            </a:pPr>
            <a:endParaRPr lang="en-GB" dirty="0" smtClean="0">
              <a:latin typeface="Cambria" pitchFamily="18" charset="0"/>
              <a:ea typeface="Cambria" pitchFamily="18" charset="0"/>
            </a:endParaRPr>
          </a:p>
          <a:p>
            <a:pPr>
              <a:buNone/>
            </a:pPr>
            <a:r>
              <a:rPr lang="en-GB" b="1" dirty="0" smtClean="0">
                <a:latin typeface="Cambria" pitchFamily="18" charset="0"/>
                <a:ea typeface="Cambria" pitchFamily="18" charset="0"/>
              </a:rPr>
              <a:t>Liz Greene: </a:t>
            </a:r>
            <a:r>
              <a:rPr lang="en-GB" dirty="0" smtClean="0">
                <a:latin typeface="Cambria" pitchFamily="18" charset="0"/>
                <a:ea typeface="Cambria" pitchFamily="18" charset="0"/>
              </a:rPr>
              <a:t>Saturn is the ‘membrane’ </a:t>
            </a:r>
            <a:r>
              <a:rPr lang="en-GB" dirty="0" smtClean="0">
                <a:latin typeface="Cambria" pitchFamily="18" charset="0"/>
                <a:ea typeface="Cambria" pitchFamily="18" charset="0"/>
              </a:rPr>
              <a:t>which separates the personal unconscious from the collective unconscious. </a:t>
            </a:r>
            <a:endParaRPr lang="en-GB" dirty="0" smtClean="0">
              <a:latin typeface="Cambria" pitchFamily="18" charset="0"/>
              <a:ea typeface="Cambria" pitchFamily="18" charset="0"/>
            </a:endParaRPr>
          </a:p>
          <a:p>
            <a:pPr>
              <a:buNone/>
            </a:pPr>
            <a:r>
              <a:rPr lang="en-GB" sz="1900" dirty="0" smtClean="0">
                <a:latin typeface="Cambria" pitchFamily="18" charset="0"/>
                <a:ea typeface="Cambria" pitchFamily="18" charset="0"/>
              </a:rPr>
              <a:t>Liz </a:t>
            </a:r>
            <a:r>
              <a:rPr lang="en-GB" sz="1900" dirty="0" smtClean="0">
                <a:latin typeface="Cambria" pitchFamily="18" charset="0"/>
                <a:ea typeface="Cambria" pitchFamily="18" charset="0"/>
              </a:rPr>
              <a:t>Greene, </a:t>
            </a:r>
            <a:r>
              <a:rPr lang="en-GB" sz="1900" i="1" dirty="0" smtClean="0">
                <a:latin typeface="Cambria" pitchFamily="18" charset="0"/>
                <a:ea typeface="Cambria" pitchFamily="18" charset="0"/>
              </a:rPr>
              <a:t>Saturn: a New Look at an Old Devil</a:t>
            </a:r>
            <a:r>
              <a:rPr lang="en-GB" sz="1900" dirty="0" smtClean="0">
                <a:latin typeface="Cambria" pitchFamily="18" charset="0"/>
                <a:ea typeface="Cambria" pitchFamily="18" charset="0"/>
              </a:rPr>
              <a:t>, Wellingborough: Aquarian Press 1976, p. 143. </a:t>
            </a:r>
            <a:endParaRPr lang="en-GB" sz="1900" dirty="0" smtClean="0">
              <a:latin typeface="Cambria" pitchFamily="18" charset="0"/>
              <a:ea typeface="Cambria" pitchFamily="18" charset="0"/>
            </a:endParaRPr>
          </a:p>
          <a:p>
            <a:pPr>
              <a:buNone/>
            </a:pPr>
            <a:endParaRPr lang="en-GB" b="1" dirty="0" smtClean="0">
              <a:latin typeface="Cambria" pitchFamily="18" charset="0"/>
              <a:ea typeface="Cambria" pitchFamily="18" charset="0"/>
            </a:endParaRPr>
          </a:p>
          <a:p>
            <a:endParaRPr lang="en-GB" dirty="0">
              <a:latin typeface="Cambria" pitchFamily="18" charset="0"/>
              <a:ea typeface="Cambria" pitchFamily="18" charset="0"/>
            </a:endParaRPr>
          </a:p>
        </p:txBody>
      </p:sp>
      <p:pic>
        <p:nvPicPr>
          <p:cNvPr id="4" name="Picture 3" descr="Richard_Tarnas_headshot_2017.jpg"/>
          <p:cNvPicPr>
            <a:picLocks noChangeAspect="1"/>
          </p:cNvPicPr>
          <p:nvPr/>
        </p:nvPicPr>
        <p:blipFill>
          <a:blip r:embed="rId2" cstate="print"/>
          <a:stretch>
            <a:fillRect/>
          </a:stretch>
        </p:blipFill>
        <p:spPr>
          <a:xfrm>
            <a:off x="7308304" y="404664"/>
            <a:ext cx="1440160" cy="1196845"/>
          </a:xfrm>
          <a:prstGeom prst="rect">
            <a:avLst/>
          </a:prstGeom>
        </p:spPr>
      </p:pic>
      <p:pic>
        <p:nvPicPr>
          <p:cNvPr id="5" name="Picture 4" descr="Liz Greene.jpeg"/>
          <p:cNvPicPr>
            <a:picLocks noChangeAspect="1"/>
          </p:cNvPicPr>
          <p:nvPr/>
        </p:nvPicPr>
        <p:blipFill>
          <a:blip r:embed="rId3" cstate="print"/>
          <a:stretch>
            <a:fillRect/>
          </a:stretch>
        </p:blipFill>
        <p:spPr>
          <a:xfrm>
            <a:off x="0" y="0"/>
            <a:ext cx="1268497" cy="1556792"/>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Pluto</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85000" lnSpcReduction="10000"/>
          </a:bodyPr>
          <a:lstStyle/>
          <a:p>
            <a:pPr>
              <a:buNone/>
            </a:pPr>
            <a:r>
              <a:rPr lang="en-GB" dirty="0" smtClean="0">
                <a:latin typeface="Cambria" pitchFamily="18" charset="0"/>
                <a:ea typeface="Cambria" pitchFamily="18" charset="0"/>
              </a:rPr>
              <a:t>‘</a:t>
            </a:r>
            <a:r>
              <a:rPr lang="en-GB" dirty="0" smtClean="0">
                <a:latin typeface="Cambria" pitchFamily="18" charset="0"/>
                <a:ea typeface="Cambria" pitchFamily="18" charset="0"/>
              </a:rPr>
              <a:t>The power of the masses, totalitarian, </a:t>
            </a:r>
            <a:r>
              <a:rPr lang="en-GB" b="1" dirty="0" smtClean="0">
                <a:latin typeface="Cambria" pitchFamily="18" charset="0"/>
                <a:ea typeface="Cambria" pitchFamily="18" charset="0"/>
              </a:rPr>
              <a:t>compulsive collective pressures, forces of elimination, regeneration and resurgence</a:t>
            </a:r>
            <a:r>
              <a:rPr lang="en-GB" dirty="0" smtClean="0">
                <a:latin typeface="Cambria" pitchFamily="18" charset="0"/>
                <a:ea typeface="Cambria" pitchFamily="18" charset="0"/>
              </a:rPr>
              <a:t>. Relates to </a:t>
            </a:r>
            <a:r>
              <a:rPr lang="en-GB" b="1" dirty="0" smtClean="0">
                <a:latin typeface="Cambria" pitchFamily="18" charset="0"/>
                <a:ea typeface="Cambria" pitchFamily="18" charset="0"/>
              </a:rPr>
              <a:t>emerging nations and nations in a state of renaissance and reconstruction. </a:t>
            </a:r>
            <a:r>
              <a:rPr lang="en-GB" dirty="0" smtClean="0">
                <a:latin typeface="Cambria" pitchFamily="18" charset="0"/>
                <a:ea typeface="Cambria" pitchFamily="18" charset="0"/>
              </a:rPr>
              <a:t>Also to fanaticism, to an obsession with impersonal, collective ideas and ideals. Can indicate the need to purge the body politic of old, deep-rooted problems. Constellated by a leader it can awaken compulsive instincts for power and dominance’. </a:t>
            </a:r>
          </a:p>
          <a:p>
            <a:pPr>
              <a:buNone/>
            </a:pPr>
            <a:r>
              <a:rPr lang="en-GB" sz="1900" dirty="0" err="1" smtClean="0">
                <a:latin typeface="Cambria" pitchFamily="18" charset="0"/>
                <a:ea typeface="Cambria" pitchFamily="18" charset="0"/>
              </a:rPr>
              <a:t>Baigent</a:t>
            </a:r>
            <a:r>
              <a:rPr lang="en-GB" sz="1900" dirty="0" smtClean="0">
                <a:latin typeface="Cambria" pitchFamily="18" charset="0"/>
                <a:ea typeface="Cambria" pitchFamily="18" charset="0"/>
              </a:rPr>
              <a:t>, Michael, Nicholas Campion and Charles Harvey (1984), </a:t>
            </a:r>
            <a:r>
              <a:rPr lang="en-GB" sz="1900" i="1" dirty="0" smtClean="0">
                <a:latin typeface="Cambria" pitchFamily="18" charset="0"/>
                <a:ea typeface="Cambria" pitchFamily="18" charset="0"/>
              </a:rPr>
              <a:t>Mundane Astrology</a:t>
            </a:r>
            <a:r>
              <a:rPr lang="en-GB" sz="1900" dirty="0" smtClean="0">
                <a:latin typeface="Cambria" pitchFamily="18" charset="0"/>
                <a:ea typeface="Cambria" pitchFamily="18" charset="0"/>
              </a:rPr>
              <a:t>, Wellingborough: Aquarian Press, p. 177. </a:t>
            </a:r>
            <a:endParaRPr lang="en-GB" sz="1900" dirty="0">
              <a:latin typeface="Cambria" pitchFamily="18" charset="0"/>
              <a:ea typeface="Cambria" pitchFamily="18" charset="0"/>
            </a:endParaRPr>
          </a:p>
        </p:txBody>
      </p:sp>
      <p:pic>
        <p:nvPicPr>
          <p:cNvPr id="4" name="Picture 3" descr="Charles Harvey.jpg"/>
          <p:cNvPicPr>
            <a:picLocks noChangeAspect="1"/>
          </p:cNvPicPr>
          <p:nvPr/>
        </p:nvPicPr>
        <p:blipFill>
          <a:blip r:embed="rId2" cstate="print"/>
          <a:stretch>
            <a:fillRect/>
          </a:stretch>
        </p:blipFill>
        <p:spPr>
          <a:xfrm>
            <a:off x="7886700" y="5429250"/>
            <a:ext cx="1257300" cy="1428750"/>
          </a:xfrm>
          <a:prstGeom prst="rect">
            <a:avLst/>
          </a:prstGeom>
        </p:spPr>
      </p:pic>
      <p:pic>
        <p:nvPicPr>
          <p:cNvPr id="5" name="Picture 4" descr="Michael Baigent.jpg"/>
          <p:cNvPicPr>
            <a:picLocks noChangeAspect="1"/>
          </p:cNvPicPr>
          <p:nvPr/>
        </p:nvPicPr>
        <p:blipFill>
          <a:blip r:embed="rId3" cstate="print"/>
          <a:stretch>
            <a:fillRect/>
          </a:stretch>
        </p:blipFill>
        <p:spPr>
          <a:xfrm>
            <a:off x="7884368" y="116632"/>
            <a:ext cx="989076" cy="1560576"/>
          </a:xfrm>
          <a:prstGeom prst="rect">
            <a:avLst/>
          </a:prstGeom>
        </p:spPr>
      </p:pic>
      <p:pic>
        <p:nvPicPr>
          <p:cNvPr id="6" name="Picture 5" descr="Nick1991.jpeg"/>
          <p:cNvPicPr>
            <a:picLocks noChangeAspect="1"/>
          </p:cNvPicPr>
          <p:nvPr/>
        </p:nvPicPr>
        <p:blipFill>
          <a:blip r:embed="rId4" cstate="print"/>
          <a:stretch>
            <a:fillRect/>
          </a:stretch>
        </p:blipFill>
        <p:spPr>
          <a:xfrm>
            <a:off x="107504" y="0"/>
            <a:ext cx="952331" cy="1501924"/>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latin typeface="Cambria" pitchFamily="18" charset="0"/>
                <a:ea typeface="Cambria" pitchFamily="18" charset="0"/>
              </a:rPr>
              <a:t>The </a:t>
            </a:r>
            <a:r>
              <a:rPr lang="en-GB" dirty="0" smtClean="0">
                <a:latin typeface="Cambria" pitchFamily="18" charset="0"/>
                <a:ea typeface="Cambria" pitchFamily="18" charset="0"/>
              </a:rPr>
              <a:t>Saturn-Pluto Cycle</a:t>
            </a:r>
            <a:br>
              <a:rPr lang="en-GB" dirty="0" smtClean="0">
                <a:latin typeface="Cambria" pitchFamily="18" charset="0"/>
                <a:ea typeface="Cambria" pitchFamily="18" charset="0"/>
              </a:rPr>
            </a:b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0000" lnSpcReduction="20000"/>
          </a:bodyPr>
          <a:lstStyle/>
          <a:p>
            <a:pPr>
              <a:buNone/>
            </a:pPr>
            <a:r>
              <a:rPr lang="en-GB" dirty="0" smtClean="0">
                <a:latin typeface="Cambria" pitchFamily="18" charset="0"/>
                <a:ea typeface="Cambria" pitchFamily="18" charset="0"/>
              </a:rPr>
              <a:t>‘(Andre) Barbault </a:t>
            </a:r>
            <a:r>
              <a:rPr lang="en-GB" dirty="0" smtClean="0">
                <a:latin typeface="Cambria" pitchFamily="18" charset="0"/>
                <a:ea typeface="Cambria" pitchFamily="18" charset="0"/>
              </a:rPr>
              <a:t>relates its activities in this century to </a:t>
            </a:r>
            <a:r>
              <a:rPr lang="en-GB" b="1" dirty="0" smtClean="0">
                <a:latin typeface="Cambria" pitchFamily="18" charset="0"/>
                <a:ea typeface="Cambria" pitchFamily="18" charset="0"/>
              </a:rPr>
              <a:t>decolonization</a:t>
            </a:r>
            <a:r>
              <a:rPr lang="en-GB" dirty="0" smtClean="0">
                <a:latin typeface="Cambria" pitchFamily="18" charset="0"/>
                <a:ea typeface="Cambria" pitchFamily="18" charset="0"/>
              </a:rPr>
              <a:t> and the development of cultural structures. It is a remarkable fact that India and Pakistan gained their independence only days after the last SA-0-PL on 11 August 1947. Here we have </a:t>
            </a:r>
            <a:r>
              <a:rPr lang="en-GB" b="1" dirty="0" smtClean="0">
                <a:latin typeface="Cambria" pitchFamily="18" charset="0"/>
                <a:ea typeface="Cambria" pitchFamily="18" charset="0"/>
              </a:rPr>
              <a:t>ancient peoples </a:t>
            </a:r>
            <a:r>
              <a:rPr lang="en-GB" dirty="0" smtClean="0">
                <a:latin typeface="Cambria" pitchFamily="18" charset="0"/>
                <a:ea typeface="Cambria" pitchFamily="18" charset="0"/>
              </a:rPr>
              <a:t>(Saturn) </a:t>
            </a:r>
            <a:r>
              <a:rPr lang="en-GB" b="1" dirty="0" smtClean="0">
                <a:latin typeface="Cambria" pitchFamily="18" charset="0"/>
                <a:ea typeface="Cambria" pitchFamily="18" charset="0"/>
              </a:rPr>
              <a:t>entering a deep inner purgation </a:t>
            </a:r>
            <a:r>
              <a:rPr lang="en-GB" dirty="0" smtClean="0">
                <a:latin typeface="Cambria" pitchFamily="18" charset="0"/>
                <a:ea typeface="Cambria" pitchFamily="18" charset="0"/>
              </a:rPr>
              <a:t>(Pluto). (The Indian sub-continent was plunged into </a:t>
            </a:r>
            <a:r>
              <a:rPr lang="en-GB" b="1" dirty="0" smtClean="0">
                <a:latin typeface="Cambria" pitchFamily="18" charset="0"/>
                <a:ea typeface="Cambria" pitchFamily="18" charset="0"/>
              </a:rPr>
              <a:t>appalling rioting, bloodshed, civil war and sectarian violence</a:t>
            </a:r>
            <a:r>
              <a:rPr lang="en-GB" dirty="0" smtClean="0">
                <a:latin typeface="Cambria" pitchFamily="18" charset="0"/>
                <a:ea typeface="Cambria" pitchFamily="18" charset="0"/>
              </a:rPr>
              <a:t> as soon as independence came.) This closely parallels the experience of the </a:t>
            </a:r>
            <a:r>
              <a:rPr lang="en-GB" b="1" dirty="0" smtClean="0">
                <a:latin typeface="Cambria" pitchFamily="18" charset="0"/>
                <a:ea typeface="Cambria" pitchFamily="18" charset="0"/>
              </a:rPr>
              <a:t>ancient (Saturn) people of Israel </a:t>
            </a:r>
            <a:r>
              <a:rPr lang="en-GB" dirty="0" smtClean="0">
                <a:latin typeface="Cambria" pitchFamily="18" charset="0"/>
                <a:ea typeface="Cambria" pitchFamily="18" charset="0"/>
              </a:rPr>
              <a:t>who declared their unilateral independence in 1948 with Moon and Mars bracketing the SA-0-PL in the tenth house (Fig. 15.24, p. 459)’</a:t>
            </a:r>
          </a:p>
          <a:p>
            <a:pPr>
              <a:buNone/>
            </a:pPr>
            <a:endParaRPr lang="en-GB" dirty="0" smtClean="0">
              <a:latin typeface="Cambria" pitchFamily="18" charset="0"/>
              <a:ea typeface="Cambria" pitchFamily="18" charset="0"/>
            </a:endParaRPr>
          </a:p>
          <a:p>
            <a:pPr>
              <a:buNone/>
            </a:pPr>
            <a:r>
              <a:rPr lang="en-GB" dirty="0" err="1" smtClean="0">
                <a:latin typeface="Cambria" pitchFamily="18" charset="0"/>
                <a:ea typeface="Cambria" pitchFamily="18" charset="0"/>
              </a:rPr>
              <a:t>Baigent</a:t>
            </a:r>
            <a:r>
              <a:rPr lang="en-GB" dirty="0" smtClean="0">
                <a:latin typeface="Cambria" pitchFamily="18" charset="0"/>
                <a:ea typeface="Cambria" pitchFamily="18" charset="0"/>
              </a:rPr>
              <a:t>, Michael, Nicholas Campion and Charles Harvey (1984), </a:t>
            </a:r>
            <a:r>
              <a:rPr lang="en-GB" i="1" dirty="0" smtClean="0">
                <a:latin typeface="Cambria" pitchFamily="18" charset="0"/>
                <a:ea typeface="Cambria" pitchFamily="18" charset="0"/>
              </a:rPr>
              <a:t>Mundane Astrology</a:t>
            </a:r>
            <a:r>
              <a:rPr lang="en-GB" dirty="0" smtClean="0">
                <a:latin typeface="Cambria" pitchFamily="18" charset="0"/>
                <a:ea typeface="Cambria" pitchFamily="18" charset="0"/>
              </a:rPr>
              <a:t>, Wellingborough: Aquarian Press, p. 183.</a:t>
            </a:r>
            <a:endParaRPr lang="en-GB" dirty="0">
              <a:latin typeface="Cambria" pitchFamily="18" charset="0"/>
              <a:ea typeface="Cambria" pitchFamily="18" charset="0"/>
            </a:endParaRPr>
          </a:p>
        </p:txBody>
      </p:sp>
      <p:pic>
        <p:nvPicPr>
          <p:cNvPr id="4" name="Picture 3" descr="Nick1991.jpeg"/>
          <p:cNvPicPr>
            <a:picLocks noChangeAspect="1"/>
          </p:cNvPicPr>
          <p:nvPr/>
        </p:nvPicPr>
        <p:blipFill>
          <a:blip r:embed="rId2" cstate="print"/>
          <a:stretch>
            <a:fillRect/>
          </a:stretch>
        </p:blipFill>
        <p:spPr>
          <a:xfrm>
            <a:off x="107504" y="0"/>
            <a:ext cx="952331" cy="1501924"/>
          </a:xfrm>
          <a:prstGeom prst="rect">
            <a:avLst/>
          </a:prstGeom>
        </p:spPr>
      </p:pic>
      <p:pic>
        <p:nvPicPr>
          <p:cNvPr id="5" name="Picture 4" descr="Michael Baigent.jpg"/>
          <p:cNvPicPr>
            <a:picLocks noChangeAspect="1"/>
          </p:cNvPicPr>
          <p:nvPr/>
        </p:nvPicPr>
        <p:blipFill>
          <a:blip r:embed="rId3" cstate="print"/>
          <a:stretch>
            <a:fillRect/>
          </a:stretch>
        </p:blipFill>
        <p:spPr>
          <a:xfrm>
            <a:off x="7884368" y="116632"/>
            <a:ext cx="989076" cy="1560576"/>
          </a:xfrm>
          <a:prstGeom prst="rect">
            <a:avLst/>
          </a:prstGeom>
        </p:spPr>
      </p:pic>
      <p:pic>
        <p:nvPicPr>
          <p:cNvPr id="6" name="Picture 5" descr="Charles Harvey.jpg"/>
          <p:cNvPicPr>
            <a:picLocks noChangeAspect="1"/>
          </p:cNvPicPr>
          <p:nvPr/>
        </p:nvPicPr>
        <p:blipFill>
          <a:blip r:embed="rId4" cstate="print"/>
          <a:stretch>
            <a:fillRect/>
          </a:stretch>
        </p:blipFill>
        <p:spPr>
          <a:xfrm>
            <a:off x="8172400" y="5625868"/>
            <a:ext cx="971600" cy="1104090"/>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Saturn and Pluto</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92500" lnSpcReduction="10000"/>
          </a:bodyPr>
          <a:lstStyle/>
          <a:p>
            <a:pPr>
              <a:buNone/>
            </a:pPr>
            <a:r>
              <a:rPr lang="en-GB" b="1" dirty="0" smtClean="0">
                <a:latin typeface="Cambria" pitchFamily="18" charset="0"/>
                <a:ea typeface="Cambria" pitchFamily="18" charset="0"/>
              </a:rPr>
              <a:t>On Saturn-Pluto</a:t>
            </a:r>
          </a:p>
          <a:p>
            <a:pPr>
              <a:buNone/>
            </a:pPr>
            <a:r>
              <a:rPr lang="en-GB" dirty="0" smtClean="0">
                <a:latin typeface="Cambria" pitchFamily="18" charset="0"/>
                <a:ea typeface="Cambria" pitchFamily="18" charset="0"/>
              </a:rPr>
              <a:t>'the psyche seems intent upon driving the conscious personality into the burning ground'. </a:t>
            </a:r>
          </a:p>
          <a:p>
            <a:pPr>
              <a:buNone/>
            </a:pPr>
            <a:r>
              <a:rPr lang="en-GB" sz="2600" dirty="0" smtClean="0">
                <a:latin typeface="Cambria" pitchFamily="18" charset="0"/>
                <a:ea typeface="Cambria" pitchFamily="18" charset="0"/>
              </a:rPr>
              <a:t>Liz Greene, </a:t>
            </a:r>
            <a:r>
              <a:rPr lang="en-GB" sz="2600" i="1" dirty="0" smtClean="0">
                <a:latin typeface="Cambria" pitchFamily="18" charset="0"/>
                <a:ea typeface="Cambria" pitchFamily="18" charset="0"/>
              </a:rPr>
              <a:t>Saturn: a New Look at an Old Devil</a:t>
            </a:r>
            <a:r>
              <a:rPr lang="en-GB" sz="2600" dirty="0" smtClean="0">
                <a:latin typeface="Cambria" pitchFamily="18" charset="0"/>
                <a:ea typeface="Cambria" pitchFamily="18" charset="0"/>
              </a:rPr>
              <a:t>, Wellingborough: Aquarian Press 1976, p. 143.</a:t>
            </a:r>
          </a:p>
          <a:p>
            <a:pPr>
              <a:buNone/>
            </a:pPr>
            <a:r>
              <a:rPr lang="en-GB" dirty="0" smtClean="0">
                <a:latin typeface="Cambria" pitchFamily="18" charset="0"/>
                <a:ea typeface="Cambria" pitchFamily="18" charset="0"/>
              </a:rPr>
              <a:t> </a:t>
            </a:r>
          </a:p>
          <a:p>
            <a:pPr>
              <a:buNone/>
            </a:pPr>
            <a:r>
              <a:rPr lang="en-GB" dirty="0" smtClean="0">
                <a:latin typeface="Cambria" pitchFamily="18" charset="0"/>
                <a:ea typeface="Cambria" pitchFamily="18" charset="0"/>
              </a:rPr>
              <a:t>'there often seems to be a carefully and deliberately organised movement towards some sort of self-destructive experience'.    </a:t>
            </a:r>
          </a:p>
          <a:p>
            <a:pPr>
              <a:buNone/>
            </a:pPr>
            <a:r>
              <a:rPr lang="en-GB" sz="2300" dirty="0" smtClean="0">
                <a:latin typeface="Cambria" pitchFamily="18" charset="0"/>
                <a:ea typeface="Cambria" pitchFamily="18" charset="0"/>
              </a:rPr>
              <a:t>Liz Greene, </a:t>
            </a:r>
            <a:r>
              <a:rPr lang="en-GB" sz="2300" i="1" dirty="0" smtClean="0">
                <a:latin typeface="Cambria" pitchFamily="18" charset="0"/>
                <a:ea typeface="Cambria" pitchFamily="18" charset="0"/>
              </a:rPr>
              <a:t>Saturn</a:t>
            </a:r>
            <a:r>
              <a:rPr lang="en-GB" sz="2300" dirty="0" smtClean="0">
                <a:latin typeface="Cambria" pitchFamily="18" charset="0"/>
                <a:ea typeface="Cambria" pitchFamily="18" charset="0"/>
              </a:rPr>
              <a:t>, p. 142.</a:t>
            </a:r>
          </a:p>
          <a:p>
            <a:endParaRPr lang="en-GB" dirty="0"/>
          </a:p>
        </p:txBody>
      </p:sp>
      <p:pic>
        <p:nvPicPr>
          <p:cNvPr id="4" name="Picture 3" descr="Liz Greene.jpeg"/>
          <p:cNvPicPr>
            <a:picLocks noChangeAspect="1"/>
          </p:cNvPicPr>
          <p:nvPr/>
        </p:nvPicPr>
        <p:blipFill>
          <a:blip r:embed="rId2" cstate="print"/>
          <a:stretch>
            <a:fillRect/>
          </a:stretch>
        </p:blipFill>
        <p:spPr>
          <a:xfrm>
            <a:off x="7668344" y="5232648"/>
            <a:ext cx="1324361" cy="1625352"/>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Pluto, Moon and Saturn</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77500" lnSpcReduction="20000"/>
          </a:bodyPr>
          <a:lstStyle/>
          <a:p>
            <a:pPr>
              <a:buNone/>
            </a:pPr>
            <a:r>
              <a:rPr lang="en-GB" dirty="0" smtClean="0">
                <a:latin typeface="Cambria" pitchFamily="18" charset="0"/>
                <a:ea typeface="Cambria" pitchFamily="18" charset="0"/>
              </a:rPr>
              <a:t>‘When transiting Pluto came to conjunct his Moon, it triggered the natal </a:t>
            </a:r>
            <a:r>
              <a:rPr lang="en-GB" dirty="0" smtClean="0">
                <a:latin typeface="Cambria" pitchFamily="18" charset="0"/>
                <a:ea typeface="Cambria" pitchFamily="18" charset="0"/>
              </a:rPr>
              <a:t>Moon-Saturn </a:t>
            </a:r>
            <a:r>
              <a:rPr lang="en-GB" dirty="0" smtClean="0">
                <a:latin typeface="Cambria" pitchFamily="18" charset="0"/>
                <a:ea typeface="Cambria" pitchFamily="18" charset="0"/>
              </a:rPr>
              <a:t>square. The images and issues associated with his natal square were revived again. </a:t>
            </a:r>
            <a:r>
              <a:rPr lang="en-GB" b="1" dirty="0" smtClean="0">
                <a:latin typeface="Cambria" pitchFamily="18" charset="0"/>
                <a:ea typeface="Cambria" pitchFamily="18" charset="0"/>
              </a:rPr>
              <a:t>At this time he tentatively formed a relationship with a woman, but he was terrified to open up  her and show his feelings</a:t>
            </a:r>
            <a:r>
              <a:rPr lang="en-GB" dirty="0" smtClean="0">
                <a:latin typeface="Cambria" pitchFamily="18" charset="0"/>
                <a:ea typeface="Cambria" pitchFamily="18" charset="0"/>
              </a:rPr>
              <a:t>, Experiencing him as cold and withdrawn </a:t>
            </a:r>
            <a:r>
              <a:rPr lang="en-GB" b="1" dirty="0" smtClean="0">
                <a:latin typeface="Cambria" pitchFamily="18" charset="0"/>
                <a:ea typeface="Cambria" pitchFamily="18" charset="0"/>
              </a:rPr>
              <a:t>, she broke off the involvement</a:t>
            </a:r>
            <a:r>
              <a:rPr lang="en-GB" dirty="0" smtClean="0">
                <a:latin typeface="Cambria" pitchFamily="18" charset="0"/>
                <a:ea typeface="Cambria" pitchFamily="18" charset="0"/>
              </a:rPr>
              <a:t>. Our deep seated complexes have a way of proving themselves true: his personal myth told him that he was someone who doesn’t get what he needs and there it is better no to admit to feelings’. </a:t>
            </a:r>
            <a:endParaRPr lang="en-GB" dirty="0" smtClean="0">
              <a:latin typeface="Cambria" pitchFamily="18" charset="0"/>
              <a:ea typeface="Cambria" pitchFamily="18" charset="0"/>
            </a:endParaRPr>
          </a:p>
          <a:p>
            <a:pPr>
              <a:buNone/>
            </a:pPr>
            <a:r>
              <a:rPr lang="en-GB" sz="2300" dirty="0" smtClean="0">
                <a:latin typeface="Cambria" pitchFamily="18" charset="0"/>
                <a:ea typeface="Cambria" pitchFamily="18" charset="0"/>
              </a:rPr>
              <a:t>Sasportas</a:t>
            </a:r>
            <a:r>
              <a:rPr lang="en-GB" sz="2300" dirty="0" smtClean="0">
                <a:latin typeface="Cambria" pitchFamily="18" charset="0"/>
                <a:ea typeface="Cambria" pitchFamily="18" charset="0"/>
              </a:rPr>
              <a:t>, Howard, </a:t>
            </a:r>
            <a:r>
              <a:rPr lang="en-GB" sz="2300" i="1" dirty="0" smtClean="0">
                <a:latin typeface="Cambria" pitchFamily="18" charset="0"/>
                <a:ea typeface="Cambria" pitchFamily="18" charset="0"/>
              </a:rPr>
              <a:t>The Gods of Change: Pain, Crisis and the Transits of Uranus, Neptune and Pluto </a:t>
            </a:r>
            <a:r>
              <a:rPr lang="en-GB" sz="2300" dirty="0" smtClean="0">
                <a:latin typeface="Cambria" pitchFamily="18" charset="0"/>
                <a:ea typeface="Cambria" pitchFamily="18" charset="0"/>
              </a:rPr>
              <a:t>(London: </a:t>
            </a:r>
            <a:r>
              <a:rPr lang="en-GB" sz="2300" dirty="0" err="1" smtClean="0">
                <a:latin typeface="Cambria" pitchFamily="18" charset="0"/>
                <a:ea typeface="Cambria" pitchFamily="18" charset="0"/>
              </a:rPr>
              <a:t>Arkana</a:t>
            </a:r>
            <a:r>
              <a:rPr lang="en-GB" sz="2300" dirty="0" smtClean="0">
                <a:latin typeface="Cambria" pitchFamily="18" charset="0"/>
                <a:ea typeface="Cambria" pitchFamily="18" charset="0"/>
              </a:rPr>
              <a:t>, 1989), p. 264.</a:t>
            </a:r>
            <a:endParaRPr lang="en-GB" sz="2300" dirty="0">
              <a:latin typeface="Cambria" pitchFamily="18" charset="0"/>
              <a:ea typeface="Cambria" pitchFamily="18" charset="0"/>
            </a:endParaRPr>
          </a:p>
        </p:txBody>
      </p:sp>
      <p:pic>
        <p:nvPicPr>
          <p:cNvPr id="4" name="Picture 3" descr="Howard Sasportas.jpg"/>
          <p:cNvPicPr>
            <a:picLocks noChangeAspect="1"/>
          </p:cNvPicPr>
          <p:nvPr/>
        </p:nvPicPr>
        <p:blipFill>
          <a:blip r:embed="rId2" cstate="print"/>
          <a:stretch>
            <a:fillRect/>
          </a:stretch>
        </p:blipFill>
        <p:spPr>
          <a:xfrm>
            <a:off x="7668344" y="0"/>
            <a:ext cx="1475656" cy="1660113"/>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The Relationship: the divorce</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55000" lnSpcReduction="20000"/>
          </a:bodyPr>
          <a:lstStyle/>
          <a:p>
            <a:pPr>
              <a:buNone/>
            </a:pPr>
            <a:r>
              <a:rPr lang="en-GB" dirty="0" smtClean="0"/>
              <a:t>‘The </a:t>
            </a:r>
            <a:r>
              <a:rPr lang="en-GB" dirty="0" smtClean="0"/>
              <a:t>United Kingdom's relationship with the EU - or, in political parlance, "Europe" - has long been one of the most </a:t>
            </a:r>
            <a:r>
              <a:rPr lang="en-GB" b="1" dirty="0" smtClean="0"/>
              <a:t>divisive, emotive issues </a:t>
            </a:r>
            <a:r>
              <a:rPr lang="en-GB" dirty="0" smtClean="0"/>
              <a:t>in British politics.</a:t>
            </a:r>
          </a:p>
          <a:p>
            <a:pPr>
              <a:buNone/>
            </a:pPr>
            <a:r>
              <a:rPr lang="en-GB" dirty="0" smtClean="0"/>
              <a:t>But why does Europe produce such a polarised reaction? Many Britons, on both sides of the debate, love visiting European countries and idolise elements of their culture - not least the food. Indeed, more than 1.5 million Britons have moved there to live.</a:t>
            </a:r>
          </a:p>
          <a:p>
            <a:pPr>
              <a:buNone/>
            </a:pPr>
            <a:r>
              <a:rPr lang="en-GB" dirty="0" smtClean="0"/>
              <a:t>But Europeans viewing British newspaper coverage, political debates or opinion polls would be forgiven for thinking we have little but contempt for our neighbours. </a:t>
            </a:r>
            <a:r>
              <a:rPr lang="en-GB" b="1" dirty="0" smtClean="0"/>
              <a:t>It is, to say the least, a complex </a:t>
            </a:r>
            <a:r>
              <a:rPr lang="en-GB" b="1" dirty="0" smtClean="0"/>
              <a:t>relationship’</a:t>
            </a:r>
          </a:p>
          <a:p>
            <a:pPr>
              <a:buNone/>
            </a:pPr>
            <a:r>
              <a:rPr lang="en-GB" dirty="0" smtClean="0"/>
              <a:t>.</a:t>
            </a:r>
            <a:endParaRPr lang="en-GB" dirty="0" smtClean="0"/>
          </a:p>
          <a:p>
            <a:pPr>
              <a:buNone/>
            </a:pPr>
            <a:r>
              <a:rPr lang="en-GB" dirty="0" smtClean="0"/>
              <a:t>Sam Wilson, ‘Britain and the EU: A long and rocky relationship’, BBC News, 1 April 2014, https://www.bbc.co.uk/news/uk-politics-26515129</a:t>
            </a:r>
            <a:endParaRPr lang="en-GB" dirty="0"/>
          </a:p>
        </p:txBody>
      </p:sp>
      <p:pic>
        <p:nvPicPr>
          <p:cNvPr id="38914" name="Picture 2"/>
          <p:cNvPicPr>
            <a:picLocks noGrp="1" noChangeAspect="1" noChangeArrowheads="1"/>
          </p:cNvPicPr>
          <p:nvPr>
            <p:ph sz="half" idx="2"/>
          </p:nvPr>
        </p:nvPicPr>
        <p:blipFill>
          <a:blip r:embed="rId2" cstate="print"/>
          <a:srcRect l="10594" t="27647" r="62661" b="11335"/>
          <a:stretch>
            <a:fillRect/>
          </a:stretch>
        </p:blipFill>
        <p:spPr bwMode="auto">
          <a:xfrm>
            <a:off x="4716016" y="2204864"/>
            <a:ext cx="4183010" cy="3067540"/>
          </a:xfrm>
          <a:prstGeom prst="rect">
            <a:avLst/>
          </a:prstGeom>
          <a:noFill/>
          <a:ln w="9525">
            <a:noFill/>
            <a:miter lim="800000"/>
            <a:headEnd/>
            <a:tailEnd/>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Conclusions</a:t>
            </a:r>
            <a:endParaRPr lang="en-GB" dirty="0">
              <a:latin typeface="Cambria" pitchFamily="18" charset="0"/>
              <a:ea typeface="Cambria" pitchFamily="18" charset="0"/>
            </a:endParaRPr>
          </a:p>
        </p:txBody>
      </p:sp>
      <p:sp>
        <p:nvSpPr>
          <p:cNvPr id="5" name="Content Placeholder 4"/>
          <p:cNvSpPr>
            <a:spLocks noGrp="1"/>
          </p:cNvSpPr>
          <p:nvPr>
            <p:ph idx="1"/>
          </p:nvPr>
        </p:nvSpPr>
        <p:spPr/>
        <p:txBody>
          <a:bodyPr>
            <a:normAutofit fontScale="92500"/>
          </a:bodyPr>
          <a:lstStyle/>
          <a:p>
            <a:pPr>
              <a:buNone/>
            </a:pPr>
            <a:r>
              <a:rPr lang="en-US" dirty="0" smtClean="0">
                <a:latin typeface="Cambria" pitchFamily="18" charset="0"/>
                <a:ea typeface="Cambria" pitchFamily="18" charset="0"/>
              </a:rPr>
              <a:t>In my view the descriptions by psychological 	astrologers of the current astrological configuration give an account of </a:t>
            </a:r>
            <a:r>
              <a:rPr lang="en-US" dirty="0" err="1" smtClean="0">
                <a:latin typeface="Cambria" pitchFamily="18" charset="0"/>
                <a:ea typeface="Cambria" pitchFamily="18" charset="0"/>
              </a:rPr>
              <a:t>Brexit</a:t>
            </a:r>
            <a:r>
              <a:rPr lang="en-US" dirty="0" smtClean="0">
                <a:latin typeface="Cambria" pitchFamily="18" charset="0"/>
                <a:ea typeface="Cambria" pitchFamily="18" charset="0"/>
              </a:rPr>
              <a:t> as described in public narratives.</a:t>
            </a:r>
          </a:p>
          <a:p>
            <a:pPr>
              <a:buNone/>
            </a:pPr>
            <a:r>
              <a:rPr lang="en-US" dirty="0" smtClean="0">
                <a:latin typeface="Cambria" pitchFamily="18" charset="0"/>
                <a:ea typeface="Cambria" pitchFamily="18" charset="0"/>
              </a:rPr>
              <a:t>The astrological conclusion is that there is little chance of a ‘smooth and orderly’ departure, and what ever the legal outcome bitterness will continue for many years: one side has to lose.</a:t>
            </a:r>
            <a:endParaRPr lang="en-US" dirty="0" smtClean="0">
              <a:latin typeface="Cambria" pitchFamily="18" charset="0"/>
              <a:ea typeface="Cambria" pitchFamily="18" charset="0"/>
            </a:endParaRPr>
          </a:p>
          <a:p>
            <a:pPr>
              <a:buNone/>
            </a:pPr>
            <a:r>
              <a:rPr lang="en-US" dirty="0" smtClean="0">
                <a:latin typeface="Cambria" pitchFamily="18" charset="0"/>
                <a:ea typeface="Cambria" pitchFamily="18" charset="0"/>
              </a:rPr>
              <a:t> </a:t>
            </a:r>
            <a:endParaRPr lang="en-GB" dirty="0">
              <a:latin typeface="Cambria" pitchFamily="18" charset="0"/>
              <a:ea typeface="Cambria" pitchFamily="18" charset="0"/>
            </a:endParaRPr>
          </a:p>
        </p:txBody>
      </p:sp>
      <p:pic>
        <p:nvPicPr>
          <p:cNvPr id="6" name="Picture 5" descr="Brexit.jpg"/>
          <p:cNvPicPr>
            <a:picLocks noChangeAspect="1"/>
          </p:cNvPicPr>
          <p:nvPr/>
        </p:nvPicPr>
        <p:blipFill>
          <a:blip r:embed="rId2" cstate="print"/>
          <a:stretch>
            <a:fillRect/>
          </a:stretch>
        </p:blipFill>
        <p:spPr>
          <a:xfrm>
            <a:off x="6660232" y="5408858"/>
            <a:ext cx="2271911" cy="1276525"/>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latin typeface="Cambria" pitchFamily="18" charset="0"/>
                <a:ea typeface="Cambria" pitchFamily="18" charset="0"/>
              </a:rPr>
              <a:t>Back to General Affairs</a:t>
            </a:r>
            <a:endParaRPr lang="en-GB" dirty="0">
              <a:latin typeface="Cambria" pitchFamily="18" charset="0"/>
              <a:ea typeface="Cambria" pitchFamily="18" charset="0"/>
            </a:endParaRPr>
          </a:p>
        </p:txBody>
      </p:sp>
      <p:sp>
        <p:nvSpPr>
          <p:cNvPr id="6" name="Content Placeholder 5"/>
          <p:cNvSpPr>
            <a:spLocks noGrp="1"/>
          </p:cNvSpPr>
          <p:nvPr>
            <p:ph sz="half" idx="2"/>
          </p:nvPr>
        </p:nvSpPr>
        <p:spPr/>
        <p:txBody>
          <a:bodyPr>
            <a:normAutofit fontScale="70000" lnSpcReduction="20000"/>
          </a:bodyPr>
          <a:lstStyle/>
          <a:p>
            <a:r>
              <a:rPr lang="en-GB" dirty="0" smtClean="0"/>
              <a:t>‘The </a:t>
            </a:r>
            <a:r>
              <a:rPr lang="en-GB" dirty="0" smtClean="0"/>
              <a:t>nationalist god has attacked Christianity on a broad front. In Russia he is called technology and science, in Italy </a:t>
            </a:r>
            <a:r>
              <a:rPr lang="en-GB" dirty="0" err="1" smtClean="0"/>
              <a:t>Duce</a:t>
            </a:r>
            <a:r>
              <a:rPr lang="en-GB" dirty="0" smtClean="0"/>
              <a:t>, and in Germany, , and in Germany, </a:t>
            </a:r>
            <a:r>
              <a:rPr lang="en-GB" dirty="0" smtClean="0"/>
              <a:t>“German Faith”, </a:t>
            </a:r>
            <a:r>
              <a:rPr lang="en-GB" dirty="0" smtClean="0"/>
              <a:t>German Christianity” or the </a:t>
            </a:r>
            <a:r>
              <a:rPr lang="en-GB" dirty="0" smtClean="0"/>
              <a:t>State’.</a:t>
            </a:r>
            <a:endParaRPr lang="en-GB" dirty="0" smtClean="0"/>
          </a:p>
          <a:p>
            <a:r>
              <a:rPr lang="en-GB" sz="2000" dirty="0" smtClean="0"/>
              <a:t>Jung, C.G. </a:t>
            </a:r>
            <a:r>
              <a:rPr lang="en-GB" sz="2000" dirty="0" smtClean="0"/>
              <a:t>'Wotan‘ [1936], </a:t>
            </a:r>
            <a:r>
              <a:rPr lang="en-GB" sz="2000" dirty="0" smtClean="0"/>
              <a:t>in </a:t>
            </a:r>
            <a:r>
              <a:rPr lang="en-GB" sz="2000" i="1" dirty="0" smtClean="0"/>
              <a:t>Civilisation in Transition</a:t>
            </a:r>
            <a:r>
              <a:rPr lang="en-GB" sz="2000" dirty="0" smtClean="0"/>
              <a:t>, </a:t>
            </a:r>
            <a:r>
              <a:rPr lang="en-GB" sz="2000" i="1" dirty="0" smtClean="0"/>
              <a:t>Collected Works,</a:t>
            </a:r>
            <a:r>
              <a:rPr lang="en-GB" sz="2000" dirty="0" smtClean="0"/>
              <a:t>. Vol. 10, translated by R. F. C. Hull ( London: </a:t>
            </a:r>
            <a:r>
              <a:rPr lang="en-GB" sz="2000" dirty="0" err="1" smtClean="0"/>
              <a:t>Routledge</a:t>
            </a:r>
            <a:r>
              <a:rPr lang="en-GB" sz="2000" dirty="0" smtClean="0"/>
              <a:t> and </a:t>
            </a:r>
            <a:r>
              <a:rPr lang="en-GB" sz="2000" dirty="0" err="1" smtClean="0"/>
              <a:t>Kegan</a:t>
            </a:r>
            <a:r>
              <a:rPr lang="en-GB" sz="2000" dirty="0" smtClean="0"/>
              <a:t> Paul, 1964), pp. 179-193, </a:t>
            </a:r>
            <a:r>
              <a:rPr lang="en-GB" sz="2000" dirty="0" err="1" smtClean="0"/>
              <a:t>para</a:t>
            </a:r>
            <a:r>
              <a:rPr lang="en-GB" sz="2000" dirty="0" smtClean="0"/>
              <a:t>. 397</a:t>
            </a:r>
          </a:p>
          <a:p>
            <a:r>
              <a:rPr lang="en-US" dirty="0" smtClean="0"/>
              <a:t> </a:t>
            </a:r>
            <a:endParaRPr lang="en-GB" dirty="0" smtClean="0"/>
          </a:p>
          <a:p>
            <a:endParaRPr lang="en-GB" dirty="0"/>
          </a:p>
        </p:txBody>
      </p:sp>
      <p:sp>
        <p:nvSpPr>
          <p:cNvPr id="7" name="Content Placeholder 6"/>
          <p:cNvSpPr>
            <a:spLocks noGrp="1"/>
          </p:cNvSpPr>
          <p:nvPr>
            <p:ph sz="half" idx="1"/>
          </p:nvPr>
        </p:nvSpPr>
        <p:spPr/>
        <p:txBody>
          <a:bodyPr>
            <a:normAutofit fontScale="70000" lnSpcReduction="20000"/>
          </a:bodyPr>
          <a:lstStyle/>
          <a:p>
            <a:r>
              <a:rPr lang="en-US" dirty="0" smtClean="0"/>
              <a:t> </a:t>
            </a:r>
            <a:endParaRPr lang="en-GB" dirty="0" smtClean="0"/>
          </a:p>
          <a:p>
            <a:endParaRPr lang="en-GB" sz="1500" dirty="0" smtClean="0"/>
          </a:p>
          <a:p>
            <a:endParaRPr lang="en-GB" sz="1500" dirty="0" smtClean="0"/>
          </a:p>
          <a:p>
            <a:endParaRPr lang="en-GB" sz="1500" dirty="0" smtClean="0"/>
          </a:p>
          <a:p>
            <a:endParaRPr lang="en-US" sz="1500" dirty="0" smtClean="0"/>
          </a:p>
          <a:p>
            <a:endParaRPr lang="en-US" sz="1500" dirty="0" smtClean="0"/>
          </a:p>
          <a:p>
            <a:endParaRPr lang="en-US" sz="1500" dirty="0" smtClean="0"/>
          </a:p>
          <a:p>
            <a:endParaRPr lang="en-US" sz="1500" dirty="0" smtClean="0"/>
          </a:p>
          <a:p>
            <a:endParaRPr lang="en-US" sz="1500" dirty="0" smtClean="0"/>
          </a:p>
          <a:p>
            <a:endParaRPr lang="en-US" sz="1500" dirty="0" smtClean="0"/>
          </a:p>
          <a:p>
            <a:endParaRPr lang="en-US" sz="1500" dirty="0" smtClean="0"/>
          </a:p>
          <a:p>
            <a:endParaRPr lang="en-US" sz="1500" dirty="0" smtClean="0"/>
          </a:p>
          <a:p>
            <a:endParaRPr lang="en-US" sz="1500" dirty="0" smtClean="0"/>
          </a:p>
          <a:p>
            <a:endParaRPr lang="en-US" sz="1500" dirty="0" smtClean="0"/>
          </a:p>
          <a:p>
            <a:endParaRPr lang="en-US" sz="1500" dirty="0" smtClean="0"/>
          </a:p>
          <a:p>
            <a:endParaRPr lang="en-US" sz="1500" dirty="0" smtClean="0"/>
          </a:p>
          <a:p>
            <a:endParaRPr lang="en-US" sz="1500" dirty="0" smtClean="0"/>
          </a:p>
          <a:p>
            <a:endParaRPr lang="en-US" sz="1500" dirty="0" smtClean="0"/>
          </a:p>
          <a:p>
            <a:endParaRPr lang="en-GB" sz="1500" dirty="0" smtClean="0"/>
          </a:p>
          <a:p>
            <a:r>
              <a:rPr lang="en-GB" sz="1500" dirty="0" smtClean="0"/>
              <a:t>Paul </a:t>
            </a:r>
            <a:r>
              <a:rPr lang="en-GB" sz="1500" dirty="0" smtClean="0"/>
              <a:t>Lewis and Jennifer Rankin, ‘Steve </a:t>
            </a:r>
            <a:r>
              <a:rPr lang="en-GB" sz="1500" dirty="0" err="1" smtClean="0"/>
              <a:t>Bannon's</a:t>
            </a:r>
            <a:r>
              <a:rPr lang="en-GB" sz="1500" dirty="0" smtClean="0"/>
              <a:t> far-right Europe operation undermined by election laws’, </a:t>
            </a:r>
            <a:r>
              <a:rPr lang="en-GB" sz="1500" i="1" dirty="0" smtClean="0"/>
              <a:t>The Guardian</a:t>
            </a:r>
            <a:r>
              <a:rPr lang="en-GB" sz="1500" dirty="0" smtClean="0"/>
              <a:t>, 21 November 2018, </a:t>
            </a:r>
            <a:r>
              <a:rPr lang="en-GB" sz="1500" u="sng" dirty="0" smtClean="0">
                <a:hlinkClick r:id="rId2"/>
              </a:rPr>
              <a:t>https://www.theguardian.com/world/2018/nov/21/steve-bannons-rightwing-europe-operation-undermined-by-election-laws</a:t>
            </a:r>
            <a:r>
              <a:rPr lang="en-GB" sz="1500" dirty="0" smtClean="0"/>
              <a:t>; ‘How Steve </a:t>
            </a:r>
            <a:r>
              <a:rPr lang="en-GB" sz="1500" dirty="0" err="1" smtClean="0"/>
              <a:t>Bannon's</a:t>
            </a:r>
            <a:r>
              <a:rPr lang="en-GB" sz="1500" dirty="0" smtClean="0"/>
              <a:t> far-right 'Movement' stalled in Europe’, https://www.youtube.com/watch?v=SX2twSMMdHs</a:t>
            </a:r>
            <a:endParaRPr lang="en-GB" sz="1500" b="1" dirty="0" smtClean="0"/>
          </a:p>
          <a:p>
            <a:endParaRPr lang="en-GB" dirty="0"/>
          </a:p>
        </p:txBody>
      </p:sp>
      <p:sp>
        <p:nvSpPr>
          <p:cNvPr id="4101" name="Rectangle 5"/>
          <p:cNvSpPr>
            <a:spLocks noChangeArrowheads="1"/>
          </p:cNvSpPr>
          <p:nvPr/>
        </p:nvSpPr>
        <p:spPr bwMode="auto">
          <a:xfrm>
            <a:off x="0" y="561345"/>
            <a:ext cx="290464" cy="2616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100" b="0" i="0" u="none" strike="noStrike" cap="none" normalizeH="0" baseline="30000" dirty="0" smtClean="0">
                <a:ln>
                  <a:noFill/>
                </a:ln>
                <a:solidFill>
                  <a:schemeClr val="tx1"/>
                </a:solidFill>
                <a:effectLst/>
                <a:latin typeface="Calibri" pitchFamily="34" charset="0"/>
                <a:ea typeface="Calibri" pitchFamily="34" charset="0"/>
                <a:cs typeface="Times New Roman" pitchFamily="18" charset="0"/>
                <a:hlinkClick r:id=""/>
              </a:rPr>
              <a:t>[</a:t>
            </a:r>
            <a:r>
              <a:rPr kumimoji="0" lang="en-GB" sz="1100" b="0" i="0" u="none" strike="noStrike" cap="none" normalizeH="0" baseline="30000" dirty="0" smtClean="0" bmk="">
                <a:ln>
                  <a:noFill/>
                </a:ln>
                <a:solidFill>
                  <a:schemeClr val="tx1"/>
                </a:solidFill>
                <a:effectLst/>
                <a:latin typeface="Calibri" pitchFamily="34" charset="0"/>
                <a:ea typeface="Calibri" pitchFamily="34" charset="0"/>
                <a:cs typeface="Times New Roman" pitchFamily="18" charset="0"/>
                <a:hlinkClick r:id=""/>
              </a:rPr>
              <a:t>1]</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11" name="Picture 2"/>
          <p:cNvPicPr>
            <a:picLocks noChangeAspect="1" noChangeArrowheads="1"/>
          </p:cNvPicPr>
          <p:nvPr/>
        </p:nvPicPr>
        <p:blipFill>
          <a:blip r:embed="rId3" cstate="print"/>
          <a:srcRect l="9171" t="27647" r="79041" b="26332"/>
          <a:stretch>
            <a:fillRect/>
          </a:stretch>
        </p:blipFill>
        <p:spPr bwMode="auto">
          <a:xfrm>
            <a:off x="467544" y="1340767"/>
            <a:ext cx="4032448" cy="5060327"/>
          </a:xfrm>
          <a:prstGeom prst="rect">
            <a:avLst/>
          </a:prstGeom>
          <a:noFill/>
          <a:ln w="9525">
            <a:noFill/>
            <a:miter lim="800000"/>
            <a:headEnd/>
            <a:tailEnd/>
          </a:ln>
        </p:spPr>
      </p:pic>
      <p:sp>
        <p:nvSpPr>
          <p:cNvPr id="12" name="Rectangle 11"/>
          <p:cNvSpPr/>
          <p:nvPr/>
        </p:nvSpPr>
        <p:spPr>
          <a:xfrm>
            <a:off x="5004048" y="4365104"/>
            <a:ext cx="2592288" cy="1569660"/>
          </a:xfrm>
          <a:prstGeom prst="rect">
            <a:avLst/>
          </a:prstGeom>
        </p:spPr>
        <p:txBody>
          <a:bodyPr wrap="square">
            <a:spAutoFit/>
          </a:bodyPr>
          <a:lstStyle/>
          <a:p>
            <a:r>
              <a:rPr lang="en-GB" sz="1200" dirty="0" smtClean="0"/>
              <a:t>Paul Lewis and Jennifer Rankin, ‘Steve </a:t>
            </a:r>
            <a:r>
              <a:rPr lang="en-GB" sz="1200" dirty="0" err="1" smtClean="0"/>
              <a:t>Bannon's</a:t>
            </a:r>
            <a:r>
              <a:rPr lang="en-GB" sz="1200" dirty="0" smtClean="0"/>
              <a:t> far-right Europe operation undermined by election laws’, The Guardian, 21 November 2018, https://www.theguardian.com/world/2018/nov/21/steve-bannons-rightwing-europe-operation-undermined-by-election-laws</a:t>
            </a:r>
            <a:endParaRPr lang="en-GB" sz="1200"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Stev</a:t>
            </a:r>
            <a:r>
              <a:rPr lang="en-US" dirty="0" smtClean="0">
                <a:latin typeface="Cambria" pitchFamily="18" charset="0"/>
                <a:ea typeface="Cambria" pitchFamily="18" charset="0"/>
              </a:rPr>
              <a:t>e </a:t>
            </a:r>
            <a:r>
              <a:rPr lang="en-US" dirty="0" err="1" smtClean="0">
                <a:latin typeface="Cambria" pitchFamily="18" charset="0"/>
                <a:ea typeface="Cambria" pitchFamily="18" charset="0"/>
              </a:rPr>
              <a:t>Bannon</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normAutofit fontScale="55000" lnSpcReduction="20000"/>
          </a:bodyPr>
          <a:lstStyle/>
          <a:p>
            <a:pPr>
              <a:buNone/>
            </a:pPr>
            <a:r>
              <a:rPr lang="en-GB" dirty="0" smtClean="0">
                <a:latin typeface="Cambria" pitchFamily="18" charset="0"/>
                <a:ea typeface="Cambria" pitchFamily="18" charset="0"/>
              </a:rPr>
              <a:t>‘In May, when Channel 4’s Matt </a:t>
            </a:r>
            <a:r>
              <a:rPr lang="en-GB" dirty="0" err="1" smtClean="0">
                <a:latin typeface="Cambria" pitchFamily="18" charset="0"/>
                <a:ea typeface="Cambria" pitchFamily="18" charset="0"/>
              </a:rPr>
              <a:t>Frei</a:t>
            </a:r>
            <a:r>
              <a:rPr lang="en-GB" dirty="0" smtClean="0">
                <a:latin typeface="Cambria" pitchFamily="18" charset="0"/>
                <a:ea typeface="Cambria" pitchFamily="18" charset="0"/>
              </a:rPr>
              <a:t> suggested that by promoting the politics of fear and loathing, right-wing populism in Europe raised the spectre of the 1930s, </a:t>
            </a:r>
            <a:r>
              <a:rPr lang="en-GB" dirty="0" err="1" smtClean="0">
                <a:latin typeface="Cambria" pitchFamily="18" charset="0"/>
                <a:ea typeface="Cambria" pitchFamily="18" charset="0"/>
              </a:rPr>
              <a:t>Bannon</a:t>
            </a:r>
            <a:r>
              <a:rPr lang="en-GB" dirty="0" smtClean="0">
                <a:latin typeface="Cambria" pitchFamily="18" charset="0"/>
                <a:ea typeface="Cambria" pitchFamily="18" charset="0"/>
              </a:rPr>
              <a:t> dismissed the comparison as a “classic globalist put-down” and refused to engage. </a:t>
            </a:r>
            <a:r>
              <a:rPr lang="en-GB" b="1" dirty="0" smtClean="0">
                <a:latin typeface="Cambria" pitchFamily="18" charset="0"/>
                <a:ea typeface="Cambria" pitchFamily="18" charset="0"/>
              </a:rPr>
              <a:t>It’s easy to hear echoes of 1930s </a:t>
            </a:r>
            <a:r>
              <a:rPr lang="en-GB" dirty="0" smtClean="0">
                <a:latin typeface="Cambria" pitchFamily="18" charset="0"/>
                <a:ea typeface="Cambria" pitchFamily="18" charset="0"/>
              </a:rPr>
              <a:t>fascism in the language of </a:t>
            </a:r>
            <a:r>
              <a:rPr lang="en-GB" dirty="0" err="1" smtClean="0">
                <a:latin typeface="Cambria" pitchFamily="18" charset="0"/>
                <a:ea typeface="Cambria" pitchFamily="18" charset="0"/>
              </a:rPr>
              <a:t>Bannon</a:t>
            </a:r>
            <a:r>
              <a:rPr lang="en-GB" dirty="0" smtClean="0">
                <a:latin typeface="Cambria" pitchFamily="18" charset="0"/>
                <a:ea typeface="Cambria" pitchFamily="18" charset="0"/>
              </a:rPr>
              <a:t> and his international allies, but there are differences. “Steve </a:t>
            </a:r>
            <a:r>
              <a:rPr lang="en-GB" dirty="0" err="1" smtClean="0">
                <a:latin typeface="Cambria" pitchFamily="18" charset="0"/>
                <a:ea typeface="Cambria" pitchFamily="18" charset="0"/>
              </a:rPr>
              <a:t>Bannon</a:t>
            </a:r>
            <a:r>
              <a:rPr lang="en-GB" dirty="0" smtClean="0">
                <a:latin typeface="Cambria" pitchFamily="18" charset="0"/>
                <a:ea typeface="Cambria" pitchFamily="18" charset="0"/>
              </a:rPr>
              <a:t> makes use of a lot of the emotional appeals that fascism also appropriated from the general culture, their use of racism, xenophobia, nationalism, feelings of victimhood, worries about decline – a lot of those emotional appeals reappear in </a:t>
            </a:r>
            <a:r>
              <a:rPr lang="en-GB" dirty="0" err="1" smtClean="0">
                <a:latin typeface="Cambria" pitchFamily="18" charset="0"/>
                <a:ea typeface="Cambria" pitchFamily="18" charset="0"/>
              </a:rPr>
              <a:t>Bannon’s</a:t>
            </a:r>
            <a:r>
              <a:rPr lang="en-GB" dirty="0" smtClean="0">
                <a:latin typeface="Cambria" pitchFamily="18" charset="0"/>
                <a:ea typeface="Cambria" pitchFamily="18" charset="0"/>
              </a:rPr>
              <a:t> talk and language. But the fundamental intentions of fascism were quite different,” Paxton said. While classical fascists wanted to create militaristic, regimented, highly unified nation states</a:t>
            </a:r>
            <a:r>
              <a:rPr lang="en-GB" b="1" dirty="0" smtClean="0">
                <a:latin typeface="Cambria" pitchFamily="18" charset="0"/>
                <a:ea typeface="Cambria" pitchFamily="18" charset="0"/>
              </a:rPr>
              <a:t>, </a:t>
            </a:r>
            <a:r>
              <a:rPr lang="en-GB" b="1" dirty="0" err="1" smtClean="0">
                <a:latin typeface="Cambria" pitchFamily="18" charset="0"/>
                <a:ea typeface="Cambria" pitchFamily="18" charset="0"/>
              </a:rPr>
              <a:t>Bannon</a:t>
            </a:r>
            <a:r>
              <a:rPr lang="en-GB" b="1" dirty="0" smtClean="0">
                <a:latin typeface="Cambria" pitchFamily="18" charset="0"/>
                <a:ea typeface="Cambria" pitchFamily="18" charset="0"/>
              </a:rPr>
              <a:t> “seems to be a disrupter</a:t>
            </a:r>
            <a:r>
              <a:rPr lang="en-GB" dirty="0" smtClean="0">
                <a:latin typeface="Cambria" pitchFamily="18" charset="0"/>
                <a:ea typeface="Cambria" pitchFamily="18" charset="0"/>
              </a:rPr>
              <a:t>. I don’t think he has any interest in unifying the US or any other country.”</a:t>
            </a:r>
          </a:p>
          <a:p>
            <a:pPr>
              <a:buNone/>
            </a:pPr>
            <a:endParaRPr lang="en-GB" dirty="0" smtClean="0">
              <a:latin typeface="Cambria" pitchFamily="18" charset="0"/>
              <a:ea typeface="Cambria" pitchFamily="18" charset="0"/>
            </a:endParaRPr>
          </a:p>
          <a:p>
            <a:pPr>
              <a:buNone/>
            </a:pPr>
            <a:r>
              <a:rPr lang="en-GB" sz="2900" dirty="0" smtClean="0">
                <a:latin typeface="Cambria" pitchFamily="18" charset="0"/>
                <a:ea typeface="Cambria" pitchFamily="18" charset="0"/>
              </a:rPr>
              <a:t>Sophie </a:t>
            </a:r>
            <a:r>
              <a:rPr lang="en-GB" sz="2900" dirty="0" err="1" smtClean="0">
                <a:latin typeface="Cambria" pitchFamily="18" charset="0"/>
                <a:ea typeface="Cambria" pitchFamily="18" charset="0"/>
              </a:rPr>
              <a:t>McBain</a:t>
            </a:r>
            <a:r>
              <a:rPr lang="en-GB" sz="2900" dirty="0" smtClean="0">
                <a:latin typeface="Cambria" pitchFamily="18" charset="0"/>
                <a:ea typeface="Cambria" pitchFamily="18" charset="0"/>
              </a:rPr>
              <a:t>, ‘A clash with the New Yorker magazine has led to Trump’s former strategy chief being called a fascist. But what is the driving force behind the arch-nationalist?’, </a:t>
            </a:r>
            <a:r>
              <a:rPr lang="en-GB" sz="2900" i="1" dirty="0" smtClean="0">
                <a:latin typeface="Cambria" pitchFamily="18" charset="0"/>
                <a:ea typeface="Cambria" pitchFamily="18" charset="0"/>
              </a:rPr>
              <a:t>New Statesman</a:t>
            </a:r>
            <a:r>
              <a:rPr lang="en-GB" sz="2900" dirty="0" smtClean="0">
                <a:latin typeface="Cambria" pitchFamily="18" charset="0"/>
                <a:ea typeface="Cambria" pitchFamily="18" charset="0"/>
              </a:rPr>
              <a:t>, 12 September 2018, https://www.newstatesman.com/world/north-america/2018/09/what-steve-bannon-really-believes</a:t>
            </a:r>
          </a:p>
          <a:p>
            <a:endParaRPr lang="en-GB" dirty="0"/>
          </a:p>
        </p:txBody>
      </p:sp>
      <p:pic>
        <p:nvPicPr>
          <p:cNvPr id="4" name="Picture 3" descr="Steve Bannon.jpg"/>
          <p:cNvPicPr>
            <a:picLocks noChangeAspect="1"/>
          </p:cNvPicPr>
          <p:nvPr/>
        </p:nvPicPr>
        <p:blipFill>
          <a:blip r:embed="rId2" cstate="print"/>
          <a:stretch>
            <a:fillRect/>
          </a:stretch>
        </p:blipFill>
        <p:spPr>
          <a:xfrm>
            <a:off x="6876256" y="5588062"/>
            <a:ext cx="2267744" cy="1269937"/>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Content Placeholder 4"/>
          <p:cNvSpPr>
            <a:spLocks noGrp="1"/>
          </p:cNvSpPr>
          <p:nvPr>
            <p:ph sz="half" idx="1"/>
          </p:nvPr>
        </p:nvSpPr>
        <p:spPr/>
        <p:txBody>
          <a:bodyPr>
            <a:normAutofit fontScale="70000" lnSpcReduction="20000"/>
          </a:bodyPr>
          <a:lstStyle/>
          <a:p>
            <a:pPr>
              <a:buNone/>
            </a:pPr>
            <a:r>
              <a:rPr lang="en-GB" dirty="0" smtClean="0">
                <a:latin typeface="Cambria" pitchFamily="18" charset="0"/>
                <a:ea typeface="Cambria" pitchFamily="18" charset="0"/>
              </a:rPr>
              <a:t>‘Wotan is a restless wanderer who creates unrest and stirs up strife’. </a:t>
            </a:r>
            <a:endParaRPr lang="en-GB" dirty="0" smtClean="0">
              <a:latin typeface="Cambria" pitchFamily="18" charset="0"/>
              <a:ea typeface="Cambria" pitchFamily="18" charset="0"/>
            </a:endParaRPr>
          </a:p>
          <a:p>
            <a:pPr>
              <a:buNone/>
            </a:pPr>
            <a:endParaRPr lang="en-GB" dirty="0" smtClean="0">
              <a:latin typeface="Cambria" pitchFamily="18" charset="0"/>
              <a:ea typeface="Cambria" pitchFamily="18" charset="0"/>
            </a:endParaRPr>
          </a:p>
          <a:p>
            <a:pPr>
              <a:buNone/>
            </a:pPr>
            <a:endParaRPr lang="en-GB" dirty="0" smtClean="0">
              <a:latin typeface="Cambria" pitchFamily="18" charset="0"/>
              <a:ea typeface="Cambria" pitchFamily="18" charset="0"/>
            </a:endParaRPr>
          </a:p>
          <a:p>
            <a:pPr>
              <a:buNone/>
            </a:pPr>
            <a:r>
              <a:rPr lang="en-GB" dirty="0" smtClean="0">
                <a:latin typeface="Cambria" pitchFamily="18" charset="0"/>
                <a:ea typeface="Cambria" pitchFamily="18" charset="0"/>
              </a:rPr>
              <a:t>Jung</a:t>
            </a:r>
            <a:r>
              <a:rPr lang="en-GB" dirty="0" smtClean="0">
                <a:latin typeface="Cambria" pitchFamily="18" charset="0"/>
                <a:ea typeface="Cambria" pitchFamily="18" charset="0"/>
              </a:rPr>
              <a:t>, C.G. 'Wotan', in </a:t>
            </a:r>
            <a:r>
              <a:rPr lang="en-GB" i="1" dirty="0" smtClean="0">
                <a:latin typeface="Cambria" pitchFamily="18" charset="0"/>
                <a:ea typeface="Cambria" pitchFamily="18" charset="0"/>
              </a:rPr>
              <a:t>Civilisation in Transition</a:t>
            </a:r>
            <a:r>
              <a:rPr lang="en-GB" dirty="0" smtClean="0">
                <a:latin typeface="Cambria" pitchFamily="18" charset="0"/>
                <a:ea typeface="Cambria" pitchFamily="18" charset="0"/>
              </a:rPr>
              <a:t>, </a:t>
            </a:r>
            <a:r>
              <a:rPr lang="en-GB" i="1" dirty="0" smtClean="0">
                <a:latin typeface="Cambria" pitchFamily="18" charset="0"/>
                <a:ea typeface="Cambria" pitchFamily="18" charset="0"/>
              </a:rPr>
              <a:t>Collected Works,</a:t>
            </a:r>
            <a:r>
              <a:rPr lang="en-GB" dirty="0" smtClean="0">
                <a:latin typeface="Cambria" pitchFamily="18" charset="0"/>
                <a:ea typeface="Cambria" pitchFamily="18" charset="0"/>
              </a:rPr>
              <a:t> Vol. 10, translated by R. F. C. Hull ( London: </a:t>
            </a:r>
            <a:r>
              <a:rPr lang="en-GB" dirty="0" err="1" smtClean="0">
                <a:latin typeface="Cambria" pitchFamily="18" charset="0"/>
                <a:ea typeface="Cambria" pitchFamily="18" charset="0"/>
              </a:rPr>
              <a:t>Routledge</a:t>
            </a:r>
            <a:r>
              <a:rPr lang="en-GB" dirty="0" smtClean="0">
                <a:latin typeface="Cambria" pitchFamily="18" charset="0"/>
                <a:ea typeface="Cambria" pitchFamily="18" charset="0"/>
              </a:rPr>
              <a:t> and </a:t>
            </a:r>
            <a:r>
              <a:rPr lang="en-GB" dirty="0" err="1" smtClean="0">
                <a:latin typeface="Cambria" pitchFamily="18" charset="0"/>
                <a:ea typeface="Cambria" pitchFamily="18" charset="0"/>
              </a:rPr>
              <a:t>Kegan</a:t>
            </a:r>
            <a:r>
              <a:rPr lang="en-GB" dirty="0" smtClean="0">
                <a:latin typeface="Cambria" pitchFamily="18" charset="0"/>
                <a:ea typeface="Cambria" pitchFamily="18" charset="0"/>
              </a:rPr>
              <a:t> Paul, 1964), pp. 179-193, </a:t>
            </a:r>
            <a:r>
              <a:rPr lang="en-GB" dirty="0" err="1" smtClean="0">
                <a:latin typeface="Cambria" pitchFamily="18" charset="0"/>
                <a:ea typeface="Cambria" pitchFamily="18" charset="0"/>
              </a:rPr>
              <a:t>para</a:t>
            </a:r>
            <a:r>
              <a:rPr lang="en-GB" dirty="0" smtClean="0">
                <a:latin typeface="Cambria" pitchFamily="18" charset="0"/>
                <a:ea typeface="Cambria" pitchFamily="18" charset="0"/>
              </a:rPr>
              <a:t> 373..</a:t>
            </a:r>
          </a:p>
          <a:p>
            <a:pPr>
              <a:buNone/>
            </a:pPr>
            <a:r>
              <a:rPr lang="en-US" dirty="0" smtClean="0">
                <a:latin typeface="Cambria" pitchFamily="18" charset="0"/>
                <a:ea typeface="Cambria" pitchFamily="18" charset="0"/>
              </a:rPr>
              <a:t> </a:t>
            </a:r>
            <a:endParaRPr lang="en-GB" dirty="0" smtClean="0">
              <a:latin typeface="Cambria" pitchFamily="18" charset="0"/>
              <a:ea typeface="Cambria" pitchFamily="18" charset="0"/>
            </a:endParaRPr>
          </a:p>
          <a:p>
            <a:endParaRPr lang="en-GB" dirty="0"/>
          </a:p>
        </p:txBody>
      </p:sp>
      <p:sp>
        <p:nvSpPr>
          <p:cNvPr id="6" name="Content Placeholder 5"/>
          <p:cNvSpPr>
            <a:spLocks noGrp="1"/>
          </p:cNvSpPr>
          <p:nvPr>
            <p:ph sz="half" idx="2"/>
          </p:nvPr>
        </p:nvSpPr>
        <p:spPr/>
        <p:txBody>
          <a:bodyPr>
            <a:normAutofit fontScale="70000" lnSpcReduction="20000"/>
          </a:bodyPr>
          <a:lstStyle/>
          <a:p>
            <a:r>
              <a:rPr lang="en-GB" dirty="0" err="1" smtClean="0">
                <a:latin typeface="Cambria" pitchFamily="18" charset="0"/>
                <a:ea typeface="Cambria" pitchFamily="18" charset="0"/>
              </a:rPr>
              <a:t>Bannon</a:t>
            </a:r>
            <a:r>
              <a:rPr lang="en-GB" dirty="0" smtClean="0">
                <a:latin typeface="Cambria" pitchFamily="18" charset="0"/>
                <a:ea typeface="Cambria" pitchFamily="18" charset="0"/>
              </a:rPr>
              <a:t> “seems to be a disrupter. I don’t think he has any interest in unifying the US or any other country.”</a:t>
            </a:r>
          </a:p>
          <a:p>
            <a:endParaRPr lang="en-GB" dirty="0" smtClean="0">
              <a:latin typeface="Cambria" pitchFamily="18" charset="0"/>
              <a:ea typeface="Cambria" pitchFamily="18" charset="0"/>
            </a:endParaRPr>
          </a:p>
          <a:p>
            <a:r>
              <a:rPr lang="en-GB" dirty="0" smtClean="0">
                <a:latin typeface="Cambria" pitchFamily="18" charset="0"/>
                <a:ea typeface="Cambria" pitchFamily="18" charset="0"/>
              </a:rPr>
              <a:t>Sophie </a:t>
            </a:r>
            <a:r>
              <a:rPr lang="en-GB" dirty="0" err="1" smtClean="0">
                <a:latin typeface="Cambria" pitchFamily="18" charset="0"/>
                <a:ea typeface="Cambria" pitchFamily="18" charset="0"/>
              </a:rPr>
              <a:t>McBain</a:t>
            </a:r>
            <a:r>
              <a:rPr lang="en-GB" dirty="0" smtClean="0">
                <a:latin typeface="Cambria" pitchFamily="18" charset="0"/>
                <a:ea typeface="Cambria" pitchFamily="18" charset="0"/>
              </a:rPr>
              <a:t>, ‘A clash with the New Yorker magazine has led to Trump’s former strategy chief being called a fascist. But what is the driving force behind the arch-nationalist?’, </a:t>
            </a:r>
            <a:r>
              <a:rPr lang="en-GB" i="1" dirty="0" smtClean="0">
                <a:latin typeface="Cambria" pitchFamily="18" charset="0"/>
                <a:ea typeface="Cambria" pitchFamily="18" charset="0"/>
              </a:rPr>
              <a:t>New Statesman</a:t>
            </a:r>
            <a:r>
              <a:rPr lang="en-GB" dirty="0" smtClean="0">
                <a:latin typeface="Cambria" pitchFamily="18" charset="0"/>
                <a:ea typeface="Cambria" pitchFamily="18" charset="0"/>
              </a:rPr>
              <a:t>, 12 September 2018, https://www.newstatesman.com/world/north-america/2018/09/what-steve-bannon-really-believes</a:t>
            </a:r>
          </a:p>
          <a:p>
            <a:endParaRPr lang="en-GB" dirty="0"/>
          </a:p>
        </p:txBody>
      </p:sp>
      <p:pic>
        <p:nvPicPr>
          <p:cNvPr id="7" name="Picture 6" descr="Wotan.jpg"/>
          <p:cNvPicPr>
            <a:picLocks noChangeAspect="1"/>
          </p:cNvPicPr>
          <p:nvPr/>
        </p:nvPicPr>
        <p:blipFill>
          <a:blip r:embed="rId2" cstate="print"/>
          <a:stretch>
            <a:fillRect/>
          </a:stretch>
        </p:blipFill>
        <p:spPr>
          <a:xfrm>
            <a:off x="2123728" y="4365104"/>
            <a:ext cx="1584176" cy="2299610"/>
          </a:xfrm>
          <a:prstGeom prst="rect">
            <a:avLst/>
          </a:prstGeom>
        </p:spPr>
      </p:pic>
      <p:pic>
        <p:nvPicPr>
          <p:cNvPr id="8" name="Picture 7" descr="Steve Bannon.jpg"/>
          <p:cNvPicPr>
            <a:picLocks noChangeAspect="1"/>
          </p:cNvPicPr>
          <p:nvPr/>
        </p:nvPicPr>
        <p:blipFill>
          <a:blip r:embed="rId3" cstate="print"/>
          <a:stretch>
            <a:fillRect/>
          </a:stretch>
        </p:blipFill>
        <p:spPr>
          <a:xfrm>
            <a:off x="4139952" y="5805264"/>
            <a:ext cx="1622712" cy="908719"/>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4000" dirty="0" smtClean="0">
                <a:latin typeface="Cambria" pitchFamily="18" charset="0"/>
                <a:ea typeface="Cambria" pitchFamily="18" charset="0"/>
              </a:rPr>
              <a:t>Uranus-Pluto</a:t>
            </a:r>
            <a:endParaRPr lang="en-GB" sz="4000" dirty="0">
              <a:latin typeface="Cambria" pitchFamily="18" charset="0"/>
              <a:ea typeface="Cambria" pitchFamily="18" charset="0"/>
            </a:endParaRPr>
          </a:p>
        </p:txBody>
      </p:sp>
      <p:sp>
        <p:nvSpPr>
          <p:cNvPr id="6" name="Content Placeholder 5"/>
          <p:cNvSpPr>
            <a:spLocks noGrp="1"/>
          </p:cNvSpPr>
          <p:nvPr>
            <p:ph idx="1"/>
          </p:nvPr>
        </p:nvSpPr>
        <p:spPr/>
        <p:txBody>
          <a:bodyPr>
            <a:normAutofit fontScale="77500" lnSpcReduction="20000"/>
          </a:bodyPr>
          <a:lstStyle/>
          <a:p>
            <a:pPr>
              <a:buNone/>
            </a:pPr>
            <a:r>
              <a:rPr lang="en-US" b="1" dirty="0" smtClean="0">
                <a:latin typeface="Cambria" pitchFamily="18" charset="0"/>
                <a:ea typeface="Cambria" pitchFamily="18" charset="0"/>
              </a:rPr>
              <a:t>Nick Campion, ‘What would </a:t>
            </a:r>
            <a:r>
              <a:rPr lang="en-US" b="1" dirty="0" err="1" smtClean="0">
                <a:latin typeface="Cambria" pitchFamily="18" charset="0"/>
                <a:ea typeface="Cambria" pitchFamily="18" charset="0"/>
              </a:rPr>
              <a:t>Kepler</a:t>
            </a:r>
            <a:r>
              <a:rPr lang="en-US" b="1" dirty="0" smtClean="0">
                <a:latin typeface="Cambria" pitchFamily="18" charset="0"/>
                <a:ea typeface="Cambria" pitchFamily="18" charset="0"/>
              </a:rPr>
              <a:t> say</a:t>
            </a:r>
            <a:r>
              <a:rPr lang="en-US" b="1" dirty="0" smtClean="0">
                <a:latin typeface="Cambria" pitchFamily="18" charset="0"/>
                <a:ea typeface="Cambria" pitchFamily="18" charset="0"/>
              </a:rPr>
              <a:t>?’, Astrological Association Conference, September 2009.</a:t>
            </a:r>
          </a:p>
          <a:p>
            <a:pPr>
              <a:lnSpc>
                <a:spcPct val="90000"/>
              </a:lnSpc>
              <a:buNone/>
            </a:pPr>
            <a:r>
              <a:rPr lang="en-GB" dirty="0" smtClean="0">
                <a:latin typeface="Cambria" pitchFamily="18" charset="0"/>
                <a:ea typeface="Cambria" pitchFamily="18" charset="0"/>
              </a:rPr>
              <a:t>1933 Uranus 21 Aries Square Pluto 21 Cancer 8-9 </a:t>
            </a:r>
            <a:r>
              <a:rPr lang="en-GB" dirty="0" smtClean="0">
                <a:latin typeface="Cambria" pitchFamily="18" charset="0"/>
                <a:ea typeface="Cambria" pitchFamily="18" charset="0"/>
              </a:rPr>
              <a:t>March 1933</a:t>
            </a:r>
          </a:p>
          <a:p>
            <a:pPr>
              <a:lnSpc>
                <a:spcPct val="90000"/>
              </a:lnSpc>
              <a:buNone/>
            </a:pPr>
            <a:r>
              <a:rPr lang="en-GB" dirty="0" smtClean="0">
                <a:latin typeface="Cambria" pitchFamily="18" charset="0"/>
                <a:ea typeface="Cambria" pitchFamily="18" charset="0"/>
              </a:rPr>
              <a:t>Hitler comes to power Jan 30 </a:t>
            </a:r>
            <a:r>
              <a:rPr lang="en-GB" dirty="0" smtClean="0">
                <a:latin typeface="Cambria" pitchFamily="18" charset="0"/>
                <a:ea typeface="Cambria" pitchFamily="18" charset="0"/>
              </a:rPr>
              <a:t>1933; </a:t>
            </a:r>
          </a:p>
          <a:p>
            <a:pPr>
              <a:lnSpc>
                <a:spcPct val="90000"/>
              </a:lnSpc>
            </a:pPr>
            <a:r>
              <a:rPr lang="en-GB" dirty="0" smtClean="0">
                <a:latin typeface="Cambria" pitchFamily="18" charset="0"/>
                <a:ea typeface="Cambria" pitchFamily="18" charset="0"/>
              </a:rPr>
              <a:t>What </a:t>
            </a:r>
            <a:r>
              <a:rPr lang="en-GB" dirty="0" smtClean="0">
                <a:latin typeface="Cambria" pitchFamily="18" charset="0"/>
                <a:ea typeface="Cambria" pitchFamily="18" charset="0"/>
              </a:rPr>
              <a:t>characterised Nazism</a:t>
            </a:r>
            <a:r>
              <a:rPr lang="en-GB" dirty="0" smtClean="0">
                <a:latin typeface="Cambria" pitchFamily="18" charset="0"/>
                <a:ea typeface="Cambria" pitchFamily="18" charset="0"/>
              </a:rPr>
              <a:t>? </a:t>
            </a:r>
            <a:r>
              <a:rPr lang="en-GB" b="1" dirty="0" smtClean="0">
                <a:latin typeface="Cambria" pitchFamily="18" charset="0"/>
                <a:ea typeface="Cambria" pitchFamily="18" charset="0"/>
              </a:rPr>
              <a:t>Populism;</a:t>
            </a:r>
            <a:r>
              <a:rPr lang="en-GB" dirty="0" smtClean="0">
                <a:latin typeface="Cambria" pitchFamily="18" charset="0"/>
                <a:ea typeface="Cambria" pitchFamily="18" charset="0"/>
              </a:rPr>
              <a:t> A </a:t>
            </a:r>
            <a:r>
              <a:rPr lang="en-GB" dirty="0" smtClean="0">
                <a:latin typeface="Cambria" pitchFamily="18" charset="0"/>
                <a:ea typeface="Cambria" pitchFamily="18" charset="0"/>
              </a:rPr>
              <a:t>sort of democracy in which the </a:t>
            </a:r>
            <a:r>
              <a:rPr lang="en-GB" b="1" dirty="0" smtClean="0">
                <a:latin typeface="Cambria" pitchFamily="18" charset="0"/>
                <a:ea typeface="Cambria" pitchFamily="18" charset="0"/>
              </a:rPr>
              <a:t>will of the people</a:t>
            </a:r>
            <a:r>
              <a:rPr lang="en-GB" dirty="0" smtClean="0">
                <a:latin typeface="Cambria" pitchFamily="18" charset="0"/>
                <a:ea typeface="Cambria" pitchFamily="18" charset="0"/>
              </a:rPr>
              <a:t>, emerging from its racial identity, is </a:t>
            </a:r>
            <a:r>
              <a:rPr lang="en-GB" dirty="0" smtClean="0">
                <a:latin typeface="Cambria" pitchFamily="18" charset="0"/>
                <a:ea typeface="Cambria" pitchFamily="18" charset="0"/>
              </a:rPr>
              <a:t>supreme; Nature worship; Optimism</a:t>
            </a:r>
            <a:r>
              <a:rPr lang="en-GB" dirty="0" smtClean="0">
                <a:latin typeface="Cambria" pitchFamily="18" charset="0"/>
                <a:ea typeface="Cambria" pitchFamily="18" charset="0"/>
              </a:rPr>
              <a:t>: the 1000 year </a:t>
            </a:r>
            <a:r>
              <a:rPr lang="en-GB" dirty="0" smtClean="0">
                <a:latin typeface="Cambria" pitchFamily="18" charset="0"/>
                <a:ea typeface="Cambria" pitchFamily="18" charset="0"/>
              </a:rPr>
              <a:t>Reich; Exclusivity</a:t>
            </a:r>
            <a:r>
              <a:rPr lang="en-GB" dirty="0" smtClean="0">
                <a:latin typeface="Cambria" pitchFamily="18" charset="0"/>
                <a:ea typeface="Cambria" pitchFamily="18" charset="0"/>
              </a:rPr>
              <a:t>: non Aryans are </a:t>
            </a:r>
            <a:r>
              <a:rPr lang="en-GB" dirty="0" smtClean="0">
                <a:latin typeface="Cambria" pitchFamily="18" charset="0"/>
                <a:ea typeface="Cambria" pitchFamily="18" charset="0"/>
              </a:rPr>
              <a:t>excluded; Deification </a:t>
            </a:r>
            <a:r>
              <a:rPr lang="en-GB" dirty="0" smtClean="0">
                <a:latin typeface="Cambria" pitchFamily="18" charset="0"/>
                <a:ea typeface="Cambria" pitchFamily="18" charset="0"/>
              </a:rPr>
              <a:t>of violence</a:t>
            </a:r>
            <a:endParaRPr lang="en-US" dirty="0" smtClean="0">
              <a:latin typeface="Cambria" pitchFamily="18" charset="0"/>
              <a:ea typeface="Cambria" pitchFamily="18" charset="0"/>
            </a:endParaRPr>
          </a:p>
          <a:p>
            <a:pPr>
              <a:buNone/>
            </a:pPr>
            <a:r>
              <a:rPr lang="en-GB" dirty="0" smtClean="0">
                <a:latin typeface="Cambria" pitchFamily="18" charset="0"/>
                <a:ea typeface="Cambria" pitchFamily="18" charset="0"/>
              </a:rPr>
              <a:t>Waxing Square 2010-2012</a:t>
            </a:r>
          </a:p>
          <a:p>
            <a:r>
              <a:rPr lang="en-GB" dirty="0" smtClean="0">
                <a:latin typeface="Cambria" pitchFamily="18" charset="0"/>
                <a:ea typeface="Cambria" pitchFamily="18" charset="0"/>
              </a:rPr>
              <a:t>20 May 2013 Uranus 11 Aries square Pluto 11 </a:t>
            </a:r>
            <a:r>
              <a:rPr lang="en-GB" dirty="0" smtClean="0">
                <a:latin typeface="Cambria" pitchFamily="18" charset="0"/>
                <a:ea typeface="Cambria" pitchFamily="18" charset="0"/>
              </a:rPr>
              <a:t>Capricorn: escalating war in Syria generates refugee crisis and reaction in Europe.</a:t>
            </a:r>
            <a:endParaRPr lang="en-GB" dirty="0">
              <a:latin typeface="Cambria" pitchFamily="18" charset="0"/>
              <a:ea typeface="Cambria" pitchFamily="18" charset="0"/>
            </a:endParaRPr>
          </a:p>
        </p:txBody>
      </p:sp>
      <p:pic>
        <p:nvPicPr>
          <p:cNvPr id="7" name="Picture 4" descr="Hades-Pluto-Carracci-@108"/>
          <p:cNvPicPr>
            <a:picLocks noChangeAspect="1" noChangeArrowheads="1"/>
          </p:cNvPicPr>
          <p:nvPr/>
        </p:nvPicPr>
        <p:blipFill>
          <a:blip r:embed="rId2" cstate="print"/>
          <a:srcRect/>
          <a:stretch>
            <a:fillRect/>
          </a:stretch>
        </p:blipFill>
        <p:spPr>
          <a:xfrm>
            <a:off x="7379691" y="0"/>
            <a:ext cx="1764309" cy="1534691"/>
          </a:xfrm>
          <a:prstGeom prst="rect">
            <a:avLst/>
          </a:prstGeom>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Cambria" pitchFamily="18" charset="0"/>
                <a:ea typeface="Cambria" pitchFamily="18" charset="0"/>
              </a:rPr>
              <a:t>Conclusion</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lstStyle/>
          <a:p>
            <a:pPr>
              <a:buNone/>
            </a:pPr>
            <a:r>
              <a:rPr lang="en-US" dirty="0" smtClean="0">
                <a:latin typeface="Cambria" pitchFamily="18" charset="0"/>
                <a:ea typeface="Cambria" pitchFamily="18" charset="0"/>
              </a:rPr>
              <a:t>What would Jung say?</a:t>
            </a:r>
          </a:p>
          <a:p>
            <a:pPr>
              <a:buNone/>
            </a:pPr>
            <a:r>
              <a:rPr lang="en-US" dirty="0" smtClean="0">
                <a:latin typeface="Cambria" pitchFamily="18" charset="0"/>
                <a:ea typeface="Cambria" pitchFamily="18" charset="0"/>
              </a:rPr>
              <a:t>That Wotan is slowly erupting, as he did in the 1930s</a:t>
            </a:r>
            <a:endParaRPr lang="en-US" dirty="0" smtClean="0">
              <a:latin typeface="Cambria" pitchFamily="18" charset="0"/>
              <a:ea typeface="Cambria" pitchFamily="18" charset="0"/>
            </a:endParaRPr>
          </a:p>
          <a:p>
            <a:endParaRPr lang="en-GB" dirty="0"/>
          </a:p>
        </p:txBody>
      </p:sp>
      <p:pic>
        <p:nvPicPr>
          <p:cNvPr id="4" name="Picture 3" descr="Wotan.jpg"/>
          <p:cNvPicPr>
            <a:picLocks noChangeAspect="1"/>
          </p:cNvPicPr>
          <p:nvPr/>
        </p:nvPicPr>
        <p:blipFill>
          <a:blip r:embed="rId2" cstate="print"/>
          <a:stretch>
            <a:fillRect/>
          </a:stretch>
        </p:blipFill>
        <p:spPr>
          <a:xfrm>
            <a:off x="6012160" y="2924944"/>
            <a:ext cx="2275706" cy="3303444"/>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latin typeface="Cambria" pitchFamily="18" charset="0"/>
                <a:ea typeface="Cambria" pitchFamily="18" charset="0"/>
              </a:rPr>
              <a:t>Thankyou</a:t>
            </a:r>
            <a:endParaRPr lang="en-GB" dirty="0">
              <a:latin typeface="Cambria" pitchFamily="18" charset="0"/>
              <a:ea typeface="Cambria" pitchFamily="18" charset="0"/>
            </a:endParaRPr>
          </a:p>
        </p:txBody>
      </p:sp>
      <p:sp>
        <p:nvSpPr>
          <p:cNvPr id="3" name="Content Placeholder 2"/>
          <p:cNvSpPr>
            <a:spLocks noGrp="1"/>
          </p:cNvSpPr>
          <p:nvPr>
            <p:ph idx="1"/>
          </p:nvPr>
        </p:nvSpPr>
        <p:spPr/>
        <p:txBody>
          <a:bodyPr/>
          <a:lstStyle/>
          <a:p>
            <a:endParaRPr lang="en-GB" dirty="0"/>
          </a:p>
        </p:txBody>
      </p:sp>
      <p:pic>
        <p:nvPicPr>
          <p:cNvPr id="4" name="Content Placeholder 3" descr="Jung Mandala Fig 10 painted by Miss X CW9 1 .jpg"/>
          <p:cNvPicPr>
            <a:picLocks noChangeAspect="1"/>
          </p:cNvPicPr>
          <p:nvPr/>
        </p:nvPicPr>
        <p:blipFill>
          <a:blip r:embed="rId2" cstate="print"/>
          <a:stretch>
            <a:fillRect/>
          </a:stretch>
        </p:blipFill>
        <p:spPr>
          <a:xfrm>
            <a:off x="2051720" y="1916832"/>
            <a:ext cx="5277222" cy="389279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1808</TotalTime>
  <Words>4076</Words>
  <Application>Microsoft Office PowerPoint</Application>
  <PresentationFormat>On-screen Show (4:3)</PresentationFormat>
  <Paragraphs>250</Paragraphs>
  <Slides>45</Slides>
  <Notes>1</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What would Jung (and Kepler) say</vt:lpstr>
      <vt:lpstr>Mandala no 10, painted by Miss X, Jung Collected Works 9/1.</vt:lpstr>
      <vt:lpstr>Theory and Method: Academic approaches to practical astrology</vt:lpstr>
      <vt:lpstr>Theory and Method The dualist nature of Astrology: Natural and Judicial</vt:lpstr>
      <vt:lpstr>But to clarify</vt:lpstr>
      <vt:lpstr>Jung on Astrology</vt:lpstr>
      <vt:lpstr>Jung on Politics</vt:lpstr>
      <vt:lpstr>The fundamental premise of Jungian cosmology</vt:lpstr>
      <vt:lpstr>The fundamental premise of Jungian cosmology</vt:lpstr>
      <vt:lpstr>The fundamental premise of Platonic astrology</vt:lpstr>
      <vt:lpstr>Platonic astrology in the 17th: the principles of Kepler’s astrology</vt:lpstr>
      <vt:lpstr>Speaking through Jungian interpreters</vt:lpstr>
      <vt:lpstr>The current times?</vt:lpstr>
      <vt:lpstr>Slide 14</vt:lpstr>
      <vt:lpstr>The USA</vt:lpstr>
      <vt:lpstr>The USA ‘Sibly Chart’</vt:lpstr>
      <vt:lpstr>Slide 17</vt:lpstr>
      <vt:lpstr>Slide 18</vt:lpstr>
      <vt:lpstr>Trump and the USA</vt:lpstr>
      <vt:lpstr>Trump and Popular Psychology</vt:lpstr>
      <vt:lpstr>Astrology and Psychology</vt:lpstr>
      <vt:lpstr>Trump USA: Archetypes and Astrology</vt:lpstr>
      <vt:lpstr>Trump and Jung</vt:lpstr>
      <vt:lpstr>Trump and Jung</vt:lpstr>
      <vt:lpstr>Transits to 1776</vt:lpstr>
      <vt:lpstr>Brexit: the competing views</vt:lpstr>
      <vt:lpstr>Brexit as Toxic</vt:lpstr>
      <vt:lpstr>Slide 28</vt:lpstr>
      <vt:lpstr>Slide 29</vt:lpstr>
      <vt:lpstr>Slide 30</vt:lpstr>
      <vt:lpstr>The Referendum</vt:lpstr>
      <vt:lpstr>Brexit: possible outcomes</vt:lpstr>
      <vt:lpstr>Archetypal Saturn</vt:lpstr>
      <vt:lpstr>Pluto</vt:lpstr>
      <vt:lpstr> The Saturn-Pluto Cycle </vt:lpstr>
      <vt:lpstr>Saturn and Pluto</vt:lpstr>
      <vt:lpstr>Pluto, Moon and Saturn</vt:lpstr>
      <vt:lpstr>The Relationship: the divorce</vt:lpstr>
      <vt:lpstr>Conclusions</vt:lpstr>
      <vt:lpstr>Back to General Affairs</vt:lpstr>
      <vt:lpstr>Steve Bannon</vt:lpstr>
      <vt:lpstr>Slide 42</vt:lpstr>
      <vt:lpstr>Uranus-Pluto</vt:lpstr>
      <vt:lpstr>Conclusion</vt:lpstr>
      <vt:lpstr>Thankyou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202</cp:revision>
  <dcterms:created xsi:type="dcterms:W3CDTF">2018-11-17T11:47:06Z</dcterms:created>
  <dcterms:modified xsi:type="dcterms:W3CDTF">2018-11-23T11:41:59Z</dcterms:modified>
</cp:coreProperties>
</file>