
<file path=[Content_Types].xml><?xml version="1.0" encoding="utf-8"?>
<Types xmlns="http://schemas.openxmlformats.org/package/2006/content-types">
  <Default Extension="bmp" ContentType="image/bmp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301" r:id="rId25"/>
    <p:sldId id="302" r:id="rId26"/>
    <p:sldId id="754" r:id="rId27"/>
    <p:sldId id="755" r:id="rId28"/>
    <p:sldId id="756" r:id="rId29"/>
    <p:sldId id="431" r:id="rId30"/>
    <p:sldId id="757" r:id="rId31"/>
    <p:sldId id="758" r:id="rId32"/>
    <p:sldId id="759" r:id="rId33"/>
    <p:sldId id="760" r:id="rId34"/>
    <p:sldId id="761" r:id="rId35"/>
    <p:sldId id="762" r:id="rId36"/>
    <p:sldId id="763" r:id="rId37"/>
    <p:sldId id="72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81" d="100"/>
          <a:sy n="81" d="100"/>
        </p:scale>
        <p:origin x="7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4E234B-4893-490A-A7EA-46779A641CC4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5D320-A107-4193-BDDF-6FB27C1CEEC9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C011B0-81EE-441D-8585-A1ED1CEB80F2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6ECDA2E-1BA1-4806-B94C-00F16E69D933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1209F-FA70-45AB-90FF-5E9868C52063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F95AD9-CC0E-4412-8844-126F2BC299CF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D56A73-2F63-41ED-A4EF-82CEFF19233D}" type="datetime1">
              <a:rPr lang="en-GB" noProof="0" smtClean="0"/>
              <a:t>03/01/2023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682C51-66CA-4C54-8E05-12835D6F8F4E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8D5C-D3D4-47F5-AFBD-007F0BFFA395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CA2AA68-B47B-455F-8CA5-4914F1B4F225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16A8880-BB14-48F8-93B4-59D194B72D17}" type="datetime1">
              <a:rPr lang="en-GB" noProof="0" smtClean="0"/>
              <a:t>03/01/2023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C73EB0D-585F-4A4F-BFAA-4C4A7FEAA258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F2313-AEF7-446A-8500-B99AEA89E54F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5871BC-8157-43FD-9D97-B9BEB599F7E0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C9EB8-DD42-4A37-9251-A91BD0D845AA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31109E-42B5-4637-B7E1-4FA24C3CF2C2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C740-EE55-4CA3-B42E-D0E8ED9A4EAF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67F851-8177-492E-89F4-E3C3C954923E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F1D1A05-C0E9-40B0-A27E-730363A30BA3}" type="datetime1">
              <a:rPr lang="en-GB" noProof="0" smtClean="0"/>
              <a:t>03/01/2023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76DC18B-E6B0-4AAD-BC6E-9BE01C11A816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A836D9-46CC-4F11-BD75-22BAF168F009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04F5CE4-4836-43B0-A1FB-BF24534C6744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8B73702-23DF-4044-B476-2759FECF065F}" type="datetime1">
              <a:rPr lang="en-GB" noProof="0" smtClean="0"/>
              <a:t>03/01/2023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9482784-DC87-477C-BCE0-386E76C9BCC3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46F14-5943-4217-86AF-575F209FA016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3063F4-80E1-41E3-8B4D-7CCCDE200155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65B256C-ED82-4EBE-874F-5C732BC3A0D9}" type="datetime1">
              <a:rPr lang="en-GB" noProof="0" smtClean="0"/>
              <a:t>03/01/2023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4AF806F-174D-44D6-9A73-177082A99299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94B87-30CD-4C33-BE83-44198CB45CF2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5FED34-4356-4BB8-BBD4-39A87EF531F8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3BB667B-C322-4096-ABC4-0DD20AFED189}" type="datetime1">
              <a:rPr lang="en-GB" noProof="0" smtClean="0"/>
              <a:t>03/01/2023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C8FA6F-ECD6-4095-94B2-C6E61C08E048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7E8E1-3540-49B8-9798-2D1124EAE4B3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438BEC9-D42E-4AD9-8FD3-D0497BD4BA02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5983555-5183-44F6-8EBA-999D1A45F551}" type="datetime1">
              <a:rPr lang="en-GB" noProof="0" smtClean="0"/>
              <a:t>03/01/2023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32DAFE5-E132-4F57-8D86-8EE3E83B75B8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7ACB8-D4CF-433B-B825-63347F23743C}" type="datetime1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9B73DDA-2F74-4C09-A087-19F38430EC74}" type="datetime1">
              <a:rPr lang="en-GB" smtClean="0"/>
              <a:t>03/01/2023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nkercad.com/dashboard" TargetMode="Externa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bmp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bmp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bmp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Electronics Principles </a:t>
            </a:r>
          </a:p>
          <a:p>
            <a:r>
              <a:rPr lang="en-GB" sz="4800" dirty="0"/>
              <a:t>and Concepts</a:t>
            </a:r>
          </a:p>
          <a:p>
            <a:r>
              <a:rPr lang="en-GB" sz="4800" dirty="0"/>
              <a:t>(ACDA4015)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821227" cy="5230549"/>
          </a:xfrm>
        </p:spPr>
        <p:txBody>
          <a:bodyPr>
            <a:normAutofit/>
          </a:bodyPr>
          <a:lstStyle/>
          <a:p>
            <a:pPr algn="just"/>
            <a:r>
              <a:rPr lang="en-IN" sz="4400" dirty="0"/>
              <a:t>Breadboard Connections.</a:t>
            </a:r>
          </a:p>
          <a:p>
            <a:pPr algn="just"/>
            <a:r>
              <a:rPr lang="en-IN" sz="4400" dirty="0"/>
              <a:t>Circuit design using </a:t>
            </a:r>
            <a:r>
              <a:rPr lang="en-IN" sz="4400" dirty="0" err="1"/>
              <a:t>Tinkercad</a:t>
            </a:r>
            <a:r>
              <a:rPr lang="en-IN" sz="4400" dirty="0"/>
              <a:t>.</a:t>
            </a:r>
          </a:p>
          <a:p>
            <a:pPr marL="0" indent="0" algn="just">
              <a:buNone/>
            </a:pP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r>
              <a:rPr lang="en-IN" sz="4400" dirty="0"/>
              <a:t>Describe the use of Breadboard.</a:t>
            </a:r>
          </a:p>
          <a:p>
            <a:r>
              <a:rPr lang="en-IN" sz="4400" dirty="0"/>
              <a:t>Design circuits using Breadboard.</a:t>
            </a:r>
          </a:p>
          <a:p>
            <a:pPr marL="0" indent="0">
              <a:buNone/>
            </a:pPr>
            <a:endParaRPr lang="en-IN" sz="4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GB" sz="3000" dirty="0"/>
              <a:t>Breadboard is a </a:t>
            </a:r>
            <a:r>
              <a:rPr lang="en-GB" sz="3000" b="1" dirty="0"/>
              <a:t>solderless circuit board</a:t>
            </a:r>
            <a:r>
              <a:rPr lang="en-GB" sz="3000" dirty="0"/>
              <a:t>.</a:t>
            </a:r>
          </a:p>
          <a:p>
            <a:pPr marL="546100" indent="-457200"/>
            <a:r>
              <a:rPr lang="en-GB" sz="3000" b="0" i="0" dirty="0">
                <a:effectLst/>
              </a:rPr>
              <a:t>It is a </a:t>
            </a:r>
            <a:r>
              <a:rPr lang="en-GB" sz="3000" b="1" i="0" dirty="0">
                <a:effectLst/>
              </a:rPr>
              <a:t>construction base </a:t>
            </a:r>
            <a:r>
              <a:rPr lang="en-GB" sz="3000" b="0" i="0" dirty="0">
                <a:effectLst/>
              </a:rPr>
              <a:t>used to build </a:t>
            </a:r>
            <a:r>
              <a:rPr lang="en-GB" sz="3000" b="1" i="0" dirty="0">
                <a:effectLst/>
              </a:rPr>
              <a:t>semi-permanent </a:t>
            </a:r>
            <a:r>
              <a:rPr lang="en-GB" sz="3000" b="1" i="0" u="none" strike="noStrike" dirty="0">
                <a:effectLst/>
              </a:rPr>
              <a:t>prototypes</a:t>
            </a:r>
            <a:r>
              <a:rPr lang="en-GB" sz="3000" b="1" u="none" strike="noStrike" dirty="0"/>
              <a:t> </a:t>
            </a:r>
            <a:r>
              <a:rPr lang="en-GB" sz="3000" b="0" i="0" dirty="0">
                <a:effectLst/>
              </a:rPr>
              <a:t>of </a:t>
            </a:r>
            <a:r>
              <a:rPr lang="en-GB" sz="3000" b="0" i="0" u="none" strike="noStrike" dirty="0">
                <a:effectLst/>
              </a:rPr>
              <a:t>electronic circuits</a:t>
            </a:r>
            <a:r>
              <a:rPr lang="en-GB" sz="3000" b="0" i="0" dirty="0">
                <a:effectLst/>
              </a:rPr>
              <a:t>.</a:t>
            </a:r>
          </a:p>
          <a:p>
            <a:pPr marL="546100" indent="-457200"/>
            <a:r>
              <a:rPr lang="en-GB" sz="3000" dirty="0"/>
              <a:t>B</a:t>
            </a:r>
            <a:r>
              <a:rPr lang="en-GB" sz="3000" b="0" i="0" dirty="0">
                <a:effectLst/>
              </a:rPr>
              <a:t>readboard socket consists of a </a:t>
            </a:r>
            <a:r>
              <a:rPr lang="en-GB" sz="3000" b="1" i="0" dirty="0">
                <a:effectLst/>
              </a:rPr>
              <a:t>perforated block of plastic </a:t>
            </a:r>
            <a:r>
              <a:rPr lang="en-GB" sz="3000" b="0" i="0" dirty="0">
                <a:effectLst/>
              </a:rPr>
              <a:t>with </a:t>
            </a:r>
            <a:r>
              <a:rPr lang="en-GB" sz="3000" b="1" i="0" dirty="0">
                <a:effectLst/>
              </a:rPr>
              <a:t>numerous spring clips </a:t>
            </a:r>
            <a:r>
              <a:rPr lang="en-GB" sz="3000" b="0" i="0" dirty="0">
                <a:effectLst/>
              </a:rPr>
              <a:t>under the perforations. </a:t>
            </a:r>
          </a:p>
          <a:p>
            <a:pPr marL="546100" indent="-457200"/>
            <a:r>
              <a:rPr lang="en-GB" sz="3000" b="0" i="0" dirty="0">
                <a:effectLst/>
              </a:rPr>
              <a:t>The clips are often called </a:t>
            </a:r>
            <a:r>
              <a:rPr lang="en-GB" sz="3000" b="1" dirty="0">
                <a:effectLst/>
              </a:rPr>
              <a:t>tie points or contact points.</a:t>
            </a:r>
            <a:endParaRPr lang="en-GB" sz="3000" b="1" dirty="0"/>
          </a:p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Workshop on – Introduction to Arduino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3A26959-0C06-A9D9-F043-0332BEF25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686" y="1890505"/>
            <a:ext cx="4053150" cy="408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123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Workshop on – Introduction to Arduino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19C035-F009-58E6-CF3D-C8D66DC2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2" y="2043388"/>
            <a:ext cx="5764572" cy="3173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83A40A-48E5-4DAD-64EE-C9A38B47B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400" y="1966384"/>
            <a:ext cx="48577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76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-1469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331200" y="6461125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i="1" dirty="0"/>
              <a:t>Workshop on – Introduction to Arduino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B86473-1C0C-E2C9-E02F-31B70D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2046"/>
            <a:ext cx="6381750" cy="41814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E1A28E1-CD55-D379-E7DC-F2FA5E4575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394" y="1121005"/>
            <a:ext cx="6558387" cy="2415382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D84E246-EF8C-AFCF-0133-E737524A1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0438" y="3840371"/>
            <a:ext cx="6381750" cy="2578119"/>
          </a:xfrm>
        </p:spPr>
        <p:txBody>
          <a:bodyPr>
            <a:normAutofit/>
          </a:bodyPr>
          <a:lstStyle/>
          <a:p>
            <a:r>
              <a:rPr lang="en-GB" b="1" dirty="0"/>
              <a:t>Bus strips </a:t>
            </a:r>
            <a:r>
              <a:rPr lang="en-GB" dirty="0"/>
              <a:t>are </a:t>
            </a:r>
            <a:r>
              <a:rPr lang="en-GB" b="1" dirty="0"/>
              <a:t>Horizontally interconnected. Usually connected to power supply.</a:t>
            </a:r>
          </a:p>
          <a:p>
            <a:r>
              <a:rPr lang="en-GB" b="1" dirty="0"/>
              <a:t>Terminal strips </a:t>
            </a:r>
            <a:r>
              <a:rPr lang="en-GB" dirty="0"/>
              <a:t>are </a:t>
            </a:r>
            <a:r>
              <a:rPr lang="en-GB" b="1" dirty="0"/>
              <a:t>Vertically interconnected, </a:t>
            </a:r>
            <a:r>
              <a:rPr lang="en-GB" dirty="0"/>
              <a:t>usually connected </a:t>
            </a:r>
            <a:r>
              <a:rPr lang="en-GB" b="1" dirty="0"/>
              <a:t>to the electronic components </a:t>
            </a:r>
          </a:p>
        </p:txBody>
      </p:sp>
    </p:spTree>
    <p:extLst>
      <p:ext uri="{BB962C8B-B14F-4D97-AF65-F5344CB8AC3E}">
        <p14:creationId xmlns:p14="http://schemas.microsoft.com/office/powerpoint/2010/main" val="1247155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41316"/>
          </a:xfrm>
        </p:spPr>
        <p:txBody>
          <a:bodyPr>
            <a:normAutofit lnSpcReduction="10000"/>
          </a:bodyPr>
          <a:lstStyle/>
          <a:p>
            <a:r>
              <a:rPr lang="en-IN" sz="3600" dirty="0"/>
              <a:t>Go to the following website.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Dashboard | </a:t>
            </a:r>
            <a:r>
              <a:rPr lang="en-GB" sz="2400" dirty="0" err="1">
                <a:hlinkClick r:id="rId2"/>
              </a:rPr>
              <a:t>Tinkercad</a:t>
            </a:r>
            <a:endParaRPr lang="en-IN" sz="3600" dirty="0"/>
          </a:p>
          <a:p>
            <a:r>
              <a:rPr lang="en-IN" sz="3600" dirty="0"/>
              <a:t>Login using the google account or student account.</a:t>
            </a:r>
          </a:p>
          <a:p>
            <a:r>
              <a:rPr lang="en-IN" sz="3600" dirty="0"/>
              <a:t>Click the tile ‘Wiring Component’  </a:t>
            </a:r>
            <a:r>
              <a:rPr lang="en-IN" sz="3600" i="1" dirty="0"/>
              <a:t>[design page will display]</a:t>
            </a:r>
          </a:p>
          <a:p>
            <a:r>
              <a:rPr lang="en-IN" sz="3600" dirty="0"/>
              <a:t>Choose the components from the components displayed or using the search button.</a:t>
            </a:r>
          </a:p>
          <a:p>
            <a:r>
              <a:rPr lang="en-IN" sz="3600" dirty="0"/>
              <a:t>Design the circuit in the breadboard and click the ‘</a:t>
            </a:r>
            <a:r>
              <a:rPr lang="en-IN" sz="3600" b="1" i="1" dirty="0"/>
              <a:t>start simulation’ </a:t>
            </a:r>
            <a:r>
              <a:rPr lang="en-IN" sz="3600" dirty="0"/>
              <a:t>button to run the circuit.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24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pic>
        <p:nvPicPr>
          <p:cNvPr id="7" name="Content Placeholder 6" descr="Graphical user interface&#10;&#10;Description automatically generated">
            <a:extLst>
              <a:ext uri="{FF2B5EF4-FFF2-40B4-BE49-F238E27FC236}">
                <a16:creationId xmlns:a16="http://schemas.microsoft.com/office/drawing/2014/main" id="{DF15E27A-A6C3-39CD-5FB1-7FDBC298DE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3021" y="896261"/>
            <a:ext cx="8907440" cy="5655567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02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1" name="Content Placeholder 1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BDF0428-A47A-C9D7-D345-07F12DDEDB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1678" y="928026"/>
            <a:ext cx="8569018" cy="5414960"/>
          </a:xfrm>
        </p:spPr>
      </p:pic>
    </p:spTree>
    <p:extLst>
      <p:ext uri="{BB962C8B-B14F-4D97-AF65-F5344CB8AC3E}">
        <p14:creationId xmlns:p14="http://schemas.microsoft.com/office/powerpoint/2010/main" val="1573447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F3DA55-6127-88D6-607A-6AFD73664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the following circuit in breadboard using </a:t>
            </a:r>
            <a:r>
              <a:rPr lang="en-GB" dirty="0" err="1"/>
              <a:t>Tinkercad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D80902-1AEC-11F3-FC6A-4BEE25B51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767" y="2657111"/>
            <a:ext cx="3943900" cy="260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507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Content Placeholder 6" descr="Graphical user interface&#10;&#10;Description automatically generated">
            <a:extLst>
              <a:ext uri="{FF2B5EF4-FFF2-40B4-BE49-F238E27FC236}">
                <a16:creationId xmlns:a16="http://schemas.microsoft.com/office/drawing/2014/main" id="{A738E195-35A0-3C25-8BCC-EDEDED195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1790" y="1206584"/>
            <a:ext cx="8028493" cy="5085911"/>
          </a:xfrm>
        </p:spPr>
      </p:pic>
    </p:spTree>
    <p:extLst>
      <p:ext uri="{BB962C8B-B14F-4D97-AF65-F5344CB8AC3E}">
        <p14:creationId xmlns:p14="http://schemas.microsoft.com/office/powerpoint/2010/main" val="1629454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F3DA55-6127-88D6-607A-6AFD73664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the following circuit in breadboard using </a:t>
            </a:r>
            <a:r>
              <a:rPr lang="en-GB" dirty="0" err="1"/>
              <a:t>Tinkercad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309790-54AA-6073-0EE2-0876DF1A5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6646" y="2517013"/>
            <a:ext cx="4248137" cy="2314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618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4F74E73-7158-D292-4228-E8FB21374F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5380" y="1091527"/>
            <a:ext cx="7941240" cy="5294160"/>
          </a:xfrm>
        </p:spPr>
      </p:pic>
    </p:spTree>
    <p:extLst>
      <p:ext uri="{BB962C8B-B14F-4D97-AF65-F5344CB8AC3E}">
        <p14:creationId xmlns:p14="http://schemas.microsoft.com/office/powerpoint/2010/main" val="656238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155" y="31094"/>
            <a:ext cx="4706064" cy="1325563"/>
          </a:xfrm>
        </p:spPr>
        <p:txBody>
          <a:bodyPr/>
          <a:lstStyle/>
          <a:p>
            <a:pPr algn="ctr"/>
            <a:r>
              <a:rPr lang="en-IN" dirty="0" err="1">
                <a:solidFill>
                  <a:schemeClr val="bg1"/>
                </a:solidFill>
              </a:rPr>
              <a:t>Tinkercad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F3DA55-6127-88D6-607A-6AFD73664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a circuit to connect a battery to the LED.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95CC468-0E95-4942-AB9C-DCCD7D0D2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525" y="2046186"/>
            <a:ext cx="7510349" cy="47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6937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314</Words>
  <Application>Microsoft Office PowerPoint</Application>
  <PresentationFormat>Widescreen</PresentationFormat>
  <Paragraphs>70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8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Breadboard</vt:lpstr>
      <vt:lpstr>Breadboard</vt:lpstr>
      <vt:lpstr>Breadboard</vt:lpstr>
      <vt:lpstr>Tinkercad</vt:lpstr>
      <vt:lpstr>Tinkercad</vt:lpstr>
      <vt:lpstr>Tinkercad</vt:lpstr>
      <vt:lpstr>Tinkercad</vt:lpstr>
      <vt:lpstr>Tinkercad</vt:lpstr>
      <vt:lpstr>Tinkercad</vt:lpstr>
      <vt:lpstr>Tinkercad</vt:lpstr>
      <vt:lpstr>Tinkercad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2023-01-03T11:38:21Z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