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75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Watkins (2407375)" userId="68b61ec4-fcc3-4504-bdc4-564f90d749c3" providerId="ADAL" clId="{95EC7CBC-6FF2-46D0-AC72-51232D2C9721}"/>
    <pc:docChg chg="undo custSel modSld">
      <pc:chgData name="Chloe Watkins (2407375)" userId="68b61ec4-fcc3-4504-bdc4-564f90d749c3" providerId="ADAL" clId="{95EC7CBC-6FF2-46D0-AC72-51232D2C9721}" dt="2026-05-18T10:59:13.802" v="57" actId="20577"/>
      <pc:docMkLst>
        <pc:docMk/>
      </pc:docMkLst>
      <pc:sldChg chg="addSp delSp modSp mod">
        <pc:chgData name="Chloe Watkins (2407375)" userId="68b61ec4-fcc3-4504-bdc4-564f90d749c3" providerId="ADAL" clId="{95EC7CBC-6FF2-46D0-AC72-51232D2C9721}" dt="2026-05-18T10:59:13.802" v="57" actId="20577"/>
        <pc:sldMkLst>
          <pc:docMk/>
          <pc:sldMk cId="0" sldId="256"/>
        </pc:sldMkLst>
        <pc:spChg chg="mod">
          <ac:chgData name="Chloe Watkins (2407375)" userId="68b61ec4-fcc3-4504-bdc4-564f90d749c3" providerId="ADAL" clId="{95EC7CBC-6FF2-46D0-AC72-51232D2C9721}" dt="2026-05-18T10:59:13.802" v="57" actId="20577"/>
          <ac:spMkLst>
            <pc:docMk/>
            <pc:sldMk cId="0" sldId="256"/>
            <ac:spMk id="13" creationId="{00000000-0000-0000-0000-000000000000}"/>
          </ac:spMkLst>
        </pc:spChg>
        <pc:spChg chg="mod">
          <ac:chgData name="Chloe Watkins (2407375)" userId="68b61ec4-fcc3-4504-bdc4-564f90d749c3" providerId="ADAL" clId="{95EC7CBC-6FF2-46D0-AC72-51232D2C9721}" dt="2026-05-18T10:58:10.166" v="10" actId="1076"/>
          <ac:spMkLst>
            <pc:docMk/>
            <pc:sldMk cId="0" sldId="256"/>
            <ac:spMk id="17" creationId="{00000000-0000-0000-0000-000000000000}"/>
          </ac:spMkLst>
        </pc:spChg>
        <pc:spChg chg="mod">
          <ac:chgData name="Chloe Watkins (2407375)" userId="68b61ec4-fcc3-4504-bdc4-564f90d749c3" providerId="ADAL" clId="{95EC7CBC-6FF2-46D0-AC72-51232D2C9721}" dt="2026-05-18T10:58:09.694" v="8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Chloe Watkins (2407375)" userId="68b61ec4-fcc3-4504-bdc4-564f90d749c3" providerId="ADAL" clId="{95EC7CBC-6FF2-46D0-AC72-51232D2C9721}" dt="2026-05-18T10:58:09.907" v="9" actId="1076"/>
          <ac:spMkLst>
            <pc:docMk/>
            <pc:sldMk cId="0" sldId="256"/>
            <ac:spMk id="19" creationId="{00000000-0000-0000-0000-000000000000}"/>
          </ac:spMkLst>
        </pc:spChg>
        <pc:spChg chg="mod">
          <ac:chgData name="Chloe Watkins (2407375)" userId="68b61ec4-fcc3-4504-bdc4-564f90d749c3" providerId="ADAL" clId="{95EC7CBC-6FF2-46D0-AC72-51232D2C9721}" dt="2026-05-18T10:58:15.636" v="12" actId="14100"/>
          <ac:spMkLst>
            <pc:docMk/>
            <pc:sldMk cId="0" sldId="256"/>
            <ac:spMk id="26" creationId="{00000000-0000-0000-0000-000000000000}"/>
          </ac:spMkLst>
        </pc:spChg>
        <pc:spChg chg="mod">
          <ac:chgData name="Chloe Watkins (2407375)" userId="68b61ec4-fcc3-4504-bdc4-564f90d749c3" providerId="ADAL" clId="{95EC7CBC-6FF2-46D0-AC72-51232D2C9721}" dt="2026-05-18T10:58:36.240" v="37" actId="20577"/>
          <ac:spMkLst>
            <pc:docMk/>
            <pc:sldMk cId="0" sldId="256"/>
            <ac:spMk id="29" creationId="{00000000-0000-0000-0000-000000000000}"/>
          </ac:spMkLst>
        </pc:spChg>
        <pc:picChg chg="add">
          <ac:chgData name="Chloe Watkins (2407375)" userId="68b61ec4-fcc3-4504-bdc4-564f90d749c3" providerId="ADAL" clId="{95EC7CBC-6FF2-46D0-AC72-51232D2C9721}" dt="2026-05-18T10:58:10.376" v="11" actId="21"/>
          <ac:picMkLst>
            <pc:docMk/>
            <pc:sldMk cId="0" sldId="256"/>
            <ac:picMk id="30" creationId="{00000000-0000-0000-0000-000000000000}"/>
          </ac:picMkLst>
        </pc:picChg>
        <pc:picChg chg="del mod">
          <ac:chgData name="Chloe Watkins (2407375)" userId="68b61ec4-fcc3-4504-bdc4-564f90d749c3" providerId="ADAL" clId="{95EC7CBC-6FF2-46D0-AC72-51232D2C9721}" dt="2026-05-18T10:58:08.450" v="3" actId="22"/>
          <ac:picMkLst>
            <pc:docMk/>
            <pc:sldMk cId="0" sldId="256"/>
            <ac:picMk id="33" creationId="{B4D4FF6B-74BA-306A-AA29-921F201D441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7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88952" cy="731520"/>
          </a:xfrm>
          <a:prstGeom prst="rect">
            <a:avLst/>
          </a:prstGeom>
          <a:solidFill>
            <a:srgbClr val="1F4E79"/>
          </a:solidFill>
          <a:ln>
            <a:solidFill>
              <a:srgbClr val="1F4E7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4320" y="91440"/>
            <a:ext cx="11430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FFFFF"/>
                </a:solidFill>
              </a:defRPr>
            </a:pPr>
            <a:r>
              <a:t>Retrofitting Existing Buildings vs New-Build Construction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0040" y="411480"/>
            <a:ext cx="9144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>
                <a:solidFill>
                  <a:srgbClr val="E6E6E6"/>
                </a:solidFill>
              </a:defRPr>
            </a:pPr>
            <a:r>
              <a:t>A Comparative Study of Energy Efficiency and Cost-Effectiveness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74320" y="914400"/>
            <a:ext cx="365760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365760" y="960120"/>
            <a:ext cx="34747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Introduction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5760" y="1234440"/>
            <a:ext cx="347472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• UK buildings contribute significantly to energy use and carbon emissions.</a:t>
            </a:r>
          </a:p>
          <a:p>
            <a:pPr>
              <a:defRPr sz="1000"/>
            </a:pPr>
            <a:r>
              <a:t>• Existing ageing building stock performs poorly in thermal efficiency.</a:t>
            </a:r>
          </a:p>
          <a:p>
            <a:pPr>
              <a:defRPr sz="1000"/>
            </a:pPr>
            <a:r>
              <a:t>• Research compares retrofitting with new-build construction.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74320" y="2240280"/>
            <a:ext cx="3657600" cy="128016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65760" y="2286000"/>
            <a:ext cx="34747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Research Aim &amp; Objectives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5760" y="2560320"/>
            <a:ext cx="3474720" cy="914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• Compare energy efficiency and lifecycle costs.</a:t>
            </a:r>
          </a:p>
          <a:p>
            <a:pPr>
              <a:defRPr sz="1000"/>
            </a:pPr>
            <a:r>
              <a:t>• Evaluate sustainability and embodied carbon impacts.</a:t>
            </a:r>
          </a:p>
          <a:p>
            <a:pPr>
              <a:defRPr sz="1000"/>
            </a:pPr>
            <a:r>
              <a:t>• Identify conditions where retrofit may outperform new-builds.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74320" y="3657600"/>
            <a:ext cx="3657600" cy="146304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65760" y="3703320"/>
            <a:ext cx="34747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Methodology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5760" y="3977639"/>
            <a:ext cx="34747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rPr dirty="0"/>
              <a:t>• Comparative quantitative research design.</a:t>
            </a:r>
          </a:p>
          <a:p>
            <a:pPr>
              <a:defRPr sz="1000"/>
            </a:pPr>
            <a:r>
              <a:rPr dirty="0"/>
              <a:t>• Secondary data from journals, reports, and case studies.</a:t>
            </a:r>
          </a:p>
          <a:p>
            <a:pPr>
              <a:defRPr sz="1000"/>
            </a:pPr>
            <a:r>
              <a:rPr dirty="0"/>
              <a:t>• Energy Use Intensity</a:t>
            </a:r>
            <a:r>
              <a:rPr lang="en-GB" dirty="0"/>
              <a:t> (kWh/m²/year).</a:t>
            </a:r>
            <a:endParaRPr dirty="0"/>
          </a:p>
          <a:p>
            <a:pPr>
              <a:defRPr sz="1000"/>
            </a:pPr>
            <a:r>
              <a:rPr dirty="0"/>
              <a:t>• Lifecycle Cost Analysis (LCC).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160520" y="914400"/>
            <a:ext cx="3749039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251959" y="960120"/>
            <a:ext cx="3566159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Key Literature Themes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51959" y="1234440"/>
            <a:ext cx="3566159" cy="1920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Retrofitting:</a:t>
            </a:r>
          </a:p>
          <a:p>
            <a:pPr>
              <a:defRPr sz="1000"/>
            </a:pPr>
            <a:r>
              <a:t>• Lower embodied carbon</a:t>
            </a:r>
          </a:p>
          <a:p>
            <a:pPr>
              <a:defRPr sz="1000"/>
            </a:pPr>
            <a:r>
              <a:t>• Reduced demolition waste</a:t>
            </a:r>
          </a:p>
          <a:p>
            <a:pPr>
              <a:defRPr sz="1000"/>
            </a:pPr>
            <a:r>
              <a:t>• Lower initial costs</a:t>
            </a:r>
          </a:p>
          <a:p>
            <a:pPr>
              <a:defRPr sz="1000"/>
            </a:pPr>
            <a:endParaRPr/>
          </a:p>
          <a:p>
            <a:pPr>
              <a:defRPr sz="1000"/>
            </a:pPr>
            <a:r>
              <a:t>New-Build:</a:t>
            </a:r>
          </a:p>
          <a:p>
            <a:pPr>
              <a:defRPr sz="1000"/>
            </a:pPr>
            <a:r>
              <a:t>• Higher operational efficiency</a:t>
            </a:r>
          </a:p>
          <a:p>
            <a:pPr>
              <a:defRPr sz="1000"/>
            </a:pPr>
            <a:r>
              <a:t>• Better compliance with modern regulations</a:t>
            </a:r>
          </a:p>
          <a:p>
            <a:pPr>
              <a:defRPr sz="1000"/>
            </a:pPr>
            <a:r>
              <a:t>• Higher construction costs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160520" y="3429000"/>
            <a:ext cx="3749039" cy="146304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251959" y="3474720"/>
            <a:ext cx="3566159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rPr dirty="0"/>
              <a:t>Research Gap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251959" y="3749039"/>
            <a:ext cx="3566159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rPr dirty="0"/>
              <a:t>• Existing studies often assess energy efficiency or costs separately.</a:t>
            </a:r>
          </a:p>
          <a:p>
            <a:pPr>
              <a:defRPr sz="1000"/>
            </a:pPr>
            <a:r>
              <a:rPr dirty="0"/>
              <a:t>• Limited UK-based comparative studies evaluate both together.</a:t>
            </a:r>
          </a:p>
          <a:p>
            <a:pPr>
              <a:defRPr sz="1000"/>
            </a:pPr>
            <a:r>
              <a:rPr dirty="0"/>
              <a:t>• Greater consistency is required for industry decision-making.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138160" y="914400"/>
            <a:ext cx="3749039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229600" y="960120"/>
            <a:ext cx="3566159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Expected Outcomes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0" y="1234440"/>
            <a:ext cx="3566159" cy="1280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• Retrofit projects may deliver strong sustainability benefits.</a:t>
            </a:r>
          </a:p>
          <a:p>
            <a:pPr>
              <a:defRPr sz="1000"/>
            </a:pPr>
            <a:r>
              <a:t>• New-builds may achieve superior operational performance.</a:t>
            </a:r>
          </a:p>
          <a:p>
            <a:pPr>
              <a:defRPr sz="1000"/>
            </a:pPr>
            <a:r>
              <a:t>• Embodied carbon will significantly influence future decisions.</a:t>
            </a:r>
          </a:p>
          <a:p>
            <a:pPr>
              <a:defRPr sz="1000"/>
            </a:pPr>
            <a:r>
              <a:t>• Lifecycle analysis provides a more balanced comparison.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8138160" y="2834640"/>
            <a:ext cx="3749039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229600" y="2880360"/>
            <a:ext cx="3566159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Conclusion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229600" y="3154680"/>
            <a:ext cx="3566159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Both approaches offer advantages; however, retrofit solutions may provide greater long-term sustainability benefits when embodied carbon and lifecycle costs are considered together.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138160" y="4297680"/>
            <a:ext cx="3749039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B4B4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229600" y="4343400"/>
            <a:ext cx="3566159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b="1">
                <a:solidFill>
                  <a:srgbClr val="1F4E79"/>
                </a:solidFill>
              </a:defRPr>
            </a:pPr>
            <a:r>
              <a:t>References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29600" y="4617720"/>
            <a:ext cx="3566159" cy="73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t>UKERC (2025)</a:t>
            </a:r>
          </a:p>
          <a:p>
            <a:pPr>
              <a:defRPr sz="1000"/>
            </a:pPr>
            <a:r>
              <a:t>RICS (2025)</a:t>
            </a:r>
          </a:p>
          <a:p>
            <a:pPr>
              <a:defRPr sz="1000"/>
            </a:pPr>
            <a:r>
              <a:t>Historic England (2024)</a:t>
            </a:r>
          </a:p>
          <a:p>
            <a:pPr>
              <a:defRPr sz="1000"/>
            </a:pPr>
            <a:r>
              <a:t>Papangelopoulou et al. (2025)</a:t>
            </a:r>
          </a:p>
          <a:p>
            <a:pPr>
              <a:defRPr sz="1000"/>
            </a:pPr>
            <a:r>
              <a:t>UCL Bartlett Faculty (2024)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74320" y="6309360"/>
            <a:ext cx="1899879" cy="2308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 i="1"/>
            </a:pPr>
            <a:r>
              <a:rPr dirty="0"/>
              <a:t>Research Project Design – </a:t>
            </a:r>
            <a:r>
              <a:rPr lang="en-GB" dirty="0"/>
              <a:t>ACBA5024</a:t>
            </a:r>
            <a:endParaRPr dirty="0"/>
          </a:p>
        </p:txBody>
      </p:sp>
      <p:pic>
        <p:nvPicPr>
          <p:cNvPr id="30" name="Picture 29" descr="construction_comparison_visu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080" y="5074920"/>
            <a:ext cx="3931920" cy="1376172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8229600" y="164592"/>
            <a:ext cx="347472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Chloe Watkins | 2407375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275</Words>
  <Application>Microsoft Office PowerPoint</Application>
  <PresentationFormat>Custom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Chloe Watkins (2407375)</dc:creator>
  <cp:keywords/>
  <dc:description>generated using python-pptx</dc:description>
  <cp:lastModifiedBy>Chloe Watkins (2407375)</cp:lastModifiedBy>
  <cp:revision>2</cp:revision>
  <dcterms:created xsi:type="dcterms:W3CDTF">2013-01-27T09:14:16Z</dcterms:created>
  <dcterms:modified xsi:type="dcterms:W3CDTF">2026-05-18T10:59:17Z</dcterms:modified>
  <cp:category/>
</cp:coreProperties>
</file>