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1041" r:id="rId3"/>
    <p:sldId id="1042" r:id="rId4"/>
    <p:sldId id="1043" r:id="rId5"/>
    <p:sldId id="1046" r:id="rId6"/>
    <p:sldId id="1045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38"/>
    <p:restoredTop sz="94618"/>
  </p:normalViewPr>
  <p:slideViewPr>
    <p:cSldViewPr snapToGrid="0" snapToObjects="1">
      <p:cViewPr varScale="1">
        <p:scale>
          <a:sx n="93" d="100"/>
          <a:sy n="93" d="100"/>
        </p:scale>
        <p:origin x="47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07923-E156-0447-8753-7C43542939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EF80FB-5037-3544-9AFC-349A1DA179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E05C4D-3B41-CA49-B14C-CC2BD40B0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2A0592-8193-A842-B49F-86557378C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3F579-64F0-DB45-BCAB-BB715C8B8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013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BA47F-C38F-CB4E-A7A9-A552FB67B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C20C7-CA55-EA49-A971-8AA9C1A97C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FF2FEA-69E5-D748-B6CC-3FFB8A778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1D04BD-7F8F-AB41-85CE-3BE2CF583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663F1B-AE2D-CE48-8B9F-8D777EA3C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332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3FBE1-02B6-2343-B483-DE0D80DA1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F21883-8CFA-5A4D-9011-DBCF27AE86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838724-0AB4-4B46-BC4A-3A14EE41F2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3578A6-2E9E-C649-B24F-F96D0A8ABC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34FAF6-5E77-C848-AA68-0DC622FDD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425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3149D-F9CD-BC4D-B1BC-BDDE7B954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2ED89-9D76-0346-B381-9934BD08E3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63D0B4-D3C3-8347-9A62-F247C5FAF1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F1740D-D39A-2243-8965-D5E859D85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21B06F-2FF5-DC4C-98F5-EE02861C7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381F30-C93F-AB44-9BA2-5F0107F32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061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50234-1AF6-B04C-BEBE-70B5B4475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8C70BF-563C-AC4B-84BB-7497610C28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DAEFEC-FCB8-C242-A641-F0431C966F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E7A0BB-7035-C84A-8FB6-A6BBEA2602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64E227-5558-4C4C-B42E-3B52A1DA5F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F28FB9-F9A7-CE46-956F-D461FD4E3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0B03209-BDBC-E544-8589-A394A9EC83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EBED58-1169-3147-A433-FBEA6687C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5837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44B52-5AFA-6E4E-8156-9A9258542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B92C01-98EB-D049-A991-0D4B147209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A79A2F-1939-A849-91D6-3A7A8CCD41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EEC4A3-E522-0042-B4EB-E150A47DE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0422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93448A-862A-D04D-B8BA-64B1B55D4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91D7E0-2297-E447-90CF-2706884169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CA07EC-82B5-B840-B0CE-590A54FA3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27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387B4-7806-7B45-8902-678A40681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BE0D4-744D-8F42-B038-29C2790F58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6A65C4-02A7-5F44-87D7-372738D613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E9A446-DFC6-6043-8438-2C15EC3E9B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5AB096-8CE0-F14E-894A-C14FFFB6C9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F628CE-1A84-E546-9319-67D2E0B23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700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9937D-1947-5F4A-8C19-2D8AF401B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8F76B4A-1344-1740-82BD-02FAF89E12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064CAC-E296-9445-BCDD-D9B741300E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51E6BF-FBD8-604F-9E24-F52C1166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C54B9C-C85E-1F4D-A629-BB1894B0C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0E3D77-6B7A-A54F-A855-5CBAD0B73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8638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A69F7-6A8D-194D-9445-C7C5B5BEE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AD7F43-B61B-4C42-A2D7-09EDED70B9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0B0844-A2DE-2A4D-831E-E8B072E33E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600D4B-9DEF-0B42-AE51-484D5D863A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526535-C411-9547-888B-12C4B931E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430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48D8F1-3851-4A47-8F2B-27DB310903F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F32207-74ED-8C47-9BE8-1A16067D7C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4CF2B3-EB62-0E4D-B2BE-3D96A19F9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DC88C7-BD2B-E848-878E-75E2F790BA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A680EF-8B8D-014D-AD2F-91D1C2B5B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30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77A4FA-97B3-AF4C-9213-69041234A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97DC8-79EE-A948-9F68-925EA6B031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D3A018-830C-CB4F-8BED-A52C96691F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65DD50-7850-B949-AA3E-FAC6F18C37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A133DD-9ACA-3444-BF60-3EFC0CDC99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989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46625F8-D469-B447-AF67-E591216C8B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403" b="8834"/>
          <a:stretch/>
        </p:blipFill>
        <p:spPr>
          <a:xfrm>
            <a:off x="0" y="0"/>
            <a:ext cx="6835468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26B4FE-4750-3742-8D37-E7CA05EC8B0F}"/>
              </a:ext>
            </a:extLst>
          </p:cNvPr>
          <p:cNvSpPr txBox="1"/>
          <p:nvPr/>
        </p:nvSpPr>
        <p:spPr>
          <a:xfrm>
            <a:off x="6248400" y="1911927"/>
            <a:ext cx="594360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Defnyddio</a:t>
            </a:r>
            <a:r>
              <a:rPr lang="en-US" sz="4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</a:p>
          <a:p>
            <a:pPr algn="ctr"/>
            <a:r>
              <a:rPr lang="en-US" sz="4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Matiau</a:t>
            </a:r>
            <a:r>
              <a:rPr lang="en-US" sz="4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Iaith</a:t>
            </a:r>
            <a:r>
              <a:rPr lang="en-US" sz="4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/ </a:t>
            </a:r>
            <a:r>
              <a:rPr lang="en-US" sz="4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Mathemateg</a:t>
            </a:r>
            <a:endParaRPr lang="en-US" sz="4400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endParaRPr lang="en-US" sz="4400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4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Mat 1</a:t>
            </a:r>
          </a:p>
        </p:txBody>
      </p:sp>
    </p:spTree>
    <p:extLst>
      <p:ext uri="{BB962C8B-B14F-4D97-AF65-F5344CB8AC3E}">
        <p14:creationId xmlns:p14="http://schemas.microsoft.com/office/powerpoint/2010/main" val="2414107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50F6907-6094-4A4B-AAC9-9956A508E345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336883" y="1810807"/>
          <a:ext cx="1587167" cy="38715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7167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73166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GRWP </a:t>
                      </a:r>
                    </a:p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COCH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Eleanor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Molyneux</a:t>
                      </a:r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Kathryn Riches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Yasmin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Scrine</a:t>
                      </a:r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192573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Jordanna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Elise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63489551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C017CA6A-A702-B641-80FA-813B8902E4AB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138173" y="1813332"/>
          <a:ext cx="1608037" cy="38715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037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73166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GRWP </a:t>
                      </a:r>
                    </a:p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GLAS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/>
                        <a:t>Georgia Hills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/>
                        <a:t>Lainey Gallo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75084665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/>
                        <a:t>Charlotte Turner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6830069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Amanda Gould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794358DD-2E88-324F-90B0-3BA398D0C0B6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131907" y="1833439"/>
          <a:ext cx="1574888" cy="46031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4888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73166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GRWP </a:t>
                      </a:r>
                    </a:p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OREN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Nicola Tully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Anna Jenkins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Alaina Brown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09831127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Shay Farrell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1725832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Hollie Jones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7155037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469C0D0D-3255-AD4D-86A8-41C4711B01A8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6026662" y="1833439"/>
          <a:ext cx="1638366" cy="46031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38366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445213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GRWP GWYRDD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Rianne Morgan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24545018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Ebony </a:t>
                      </a:r>
                      <a:r>
                        <a:rPr lang="en-US" sz="2000" b="1" dirty="0" err="1"/>
                        <a:t>Tuckwood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Megan Langdon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Sophie Roberts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192573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Jack Hussey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50972154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57FCF80B-A566-B142-9235-D104D1B3C0CA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8052574" y="1810807"/>
          <a:ext cx="1592062" cy="46031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2062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683088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GRWP MELYN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Caitlin Llewelyn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Sara </a:t>
                      </a:r>
                      <a:r>
                        <a:rPr lang="en-US" sz="2000" b="1" dirty="0" err="1"/>
                        <a:t>Dalkin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Cerys Baker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192573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Lowri</a:t>
                      </a:r>
                      <a:r>
                        <a:rPr lang="en-US" sz="2000" b="1" dirty="0"/>
                        <a:t> Johnson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3000419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Lisa Jones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23564861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678010BB-9001-0949-8F5C-236461534E56}"/>
              </a:ext>
            </a:extLst>
          </p:cNvPr>
          <p:cNvSpPr txBox="1"/>
          <p:nvPr/>
        </p:nvSpPr>
        <p:spPr>
          <a:xfrm>
            <a:off x="336883" y="411480"/>
            <a:ext cx="11379559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Ydych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chi’n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barod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?          Are you ready?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2B10591E-078D-B04B-B796-7958C88658DE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9908629" y="1810807"/>
          <a:ext cx="1807813" cy="38715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7813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708992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bg1"/>
                          </a:solidFill>
                        </a:rPr>
                        <a:t>GRWP PORFFOR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Lily Lloyd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Emelia Thomas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Rhys Lloyd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192573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Hayley Clark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300041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3106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27387-02DD-5E48-B8E8-019110F74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037" y="399054"/>
            <a:ext cx="11398103" cy="813058"/>
          </a:xfrm>
          <a:solidFill>
            <a:schemeClr val="accent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US" sz="4400" b="1" dirty="0" err="1">
                <a:solidFill>
                  <a:schemeClr val="bg1"/>
                </a:solidFill>
              </a:rPr>
              <a:t>Rhowch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gynnig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arni</a:t>
            </a:r>
            <a:r>
              <a:rPr lang="en-US" sz="4400" b="1" dirty="0">
                <a:solidFill>
                  <a:schemeClr val="bg1"/>
                </a:solidFill>
              </a:rPr>
              <a:t>!                 Have a go!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89ACA-F1DB-7848-A600-F09D125344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037" y="1679944"/>
            <a:ext cx="11398103" cy="4805916"/>
          </a:xfr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2800" b="1" dirty="0"/>
              <a:t>Revise the questions that you have learnt.</a:t>
            </a:r>
          </a:p>
          <a:p>
            <a:r>
              <a:rPr lang="en-US" sz="2800" b="1" dirty="0"/>
              <a:t>Think of 8 suitable questions to ask about the mat.</a:t>
            </a:r>
          </a:p>
          <a:p>
            <a:r>
              <a:rPr lang="en-US" sz="2800" b="1" dirty="0"/>
              <a:t>Meet with your group.</a:t>
            </a:r>
          </a:p>
          <a:p>
            <a:r>
              <a:rPr lang="en-US" sz="2800" b="1" dirty="0"/>
              <a:t>Share the mat (everyone needs to be a “presenter”)</a:t>
            </a:r>
          </a:p>
          <a:p>
            <a:r>
              <a:rPr lang="en-US" sz="2800" b="1" dirty="0"/>
              <a:t>Take 5 minutes each to share your mat and ask questions to each other.    (This is a good way to practice your pronunciation).</a:t>
            </a:r>
          </a:p>
          <a:p>
            <a:r>
              <a:rPr lang="en-US" sz="2800" b="1" dirty="0"/>
              <a:t>Everyone gets the chance to be both the “teacher” and a “pupil”.</a:t>
            </a:r>
          </a:p>
          <a:p>
            <a:pPr marL="0" indent="0" algn="ctr">
              <a:buNone/>
            </a:pPr>
            <a:r>
              <a:rPr lang="en-US" sz="2800" b="1" dirty="0" err="1">
                <a:solidFill>
                  <a:srgbClr val="FF0000"/>
                </a:solidFill>
              </a:rPr>
              <a:t>Mwynhewch</a:t>
            </a:r>
            <a:r>
              <a:rPr lang="en-US" sz="2800" b="1" dirty="0">
                <a:solidFill>
                  <a:srgbClr val="FF0000"/>
                </a:solidFill>
              </a:rPr>
              <a:t> a </a:t>
            </a:r>
            <a:r>
              <a:rPr lang="en-US" sz="2800" b="1" dirty="0" err="1">
                <a:solidFill>
                  <a:srgbClr val="FF0000"/>
                </a:solidFill>
              </a:rPr>
              <a:t>phob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lwc</a:t>
            </a:r>
            <a:r>
              <a:rPr lang="en-US" sz="2800" b="1" dirty="0">
                <a:solidFill>
                  <a:srgbClr val="FF0000"/>
                </a:solidFill>
              </a:rPr>
              <a:t>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44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0-Point Star 1">
            <a:extLst>
              <a:ext uri="{FF2B5EF4-FFF2-40B4-BE49-F238E27FC236}">
                <a16:creationId xmlns:a16="http://schemas.microsoft.com/office/drawing/2014/main" id="{8644184B-CE5D-A54D-977B-B43B68FB036F}"/>
              </a:ext>
            </a:extLst>
          </p:cNvPr>
          <p:cNvSpPr/>
          <p:nvPr/>
        </p:nvSpPr>
        <p:spPr>
          <a:xfrm>
            <a:off x="3671668" y="0"/>
            <a:ext cx="4909624" cy="2294458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/>
              <a:t>Sut</a:t>
            </a:r>
            <a:r>
              <a:rPr lang="en-US" sz="3600" b="1" dirty="0"/>
              <a:t>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gofyn</a:t>
            </a:r>
            <a:r>
              <a:rPr lang="en-US" sz="3600" b="1" dirty="0"/>
              <a:t> </a:t>
            </a:r>
            <a:r>
              <a:rPr lang="en-US" sz="3600" b="1" dirty="0" err="1"/>
              <a:t>cwestiynau</a:t>
            </a:r>
            <a:r>
              <a:rPr lang="en-US" sz="3600" b="1" dirty="0"/>
              <a:t>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49124D5-D0A9-6348-B97A-3CB156C9C040}"/>
              </a:ext>
            </a:extLst>
          </p:cNvPr>
          <p:cNvGraphicFramePr>
            <a:graphicFrameLocks noGrp="1"/>
          </p:cNvGraphicFramePr>
          <p:nvPr/>
        </p:nvGraphicFramePr>
        <p:xfrm>
          <a:off x="267287" y="2412609"/>
          <a:ext cx="11704319" cy="4145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013">
                  <a:extLst>
                    <a:ext uri="{9D8B030D-6E8A-4147-A177-3AD203B41FA5}">
                      <a16:colId xmlns:a16="http://schemas.microsoft.com/office/drawing/2014/main" val="2755435119"/>
                    </a:ext>
                  </a:extLst>
                </a:gridCol>
                <a:gridCol w="3638550">
                  <a:extLst>
                    <a:ext uri="{9D8B030D-6E8A-4147-A177-3AD203B41FA5}">
                      <a16:colId xmlns:a16="http://schemas.microsoft.com/office/drawing/2014/main" val="3331209958"/>
                    </a:ext>
                  </a:extLst>
                </a:gridCol>
                <a:gridCol w="4408756">
                  <a:extLst>
                    <a:ext uri="{9D8B030D-6E8A-4147-A177-3AD203B41FA5}">
                      <a16:colId xmlns:a16="http://schemas.microsoft.com/office/drawing/2014/main" val="4164468559"/>
                    </a:ext>
                  </a:extLst>
                </a:gridCol>
              </a:tblGrid>
              <a:tr h="282596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Cwestiwn</a:t>
                      </a:r>
                      <a:endParaRPr lang="en-US" sz="32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Yn</a:t>
                      </a:r>
                      <a:r>
                        <a:rPr lang="en-US" sz="3200" b="1" dirty="0"/>
                        <a:t> </a:t>
                      </a:r>
                      <a:r>
                        <a:rPr lang="en-US" sz="3200" b="1" dirty="0" err="1"/>
                        <a:t>Saesneg</a:t>
                      </a:r>
                      <a:endParaRPr lang="en-US" sz="32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Ateb</a:t>
                      </a:r>
                      <a:r>
                        <a:rPr lang="en-US" sz="3200" b="1" dirty="0"/>
                        <a:t> / Answer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4746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hwn</a:t>
                      </a:r>
                      <a:r>
                        <a:rPr lang="en-US" sz="2400" b="1" dirty="0"/>
                        <a:t>? </a:t>
                      </a:r>
                      <a:r>
                        <a:rPr lang="en-US" sz="1200" b="1" dirty="0"/>
                        <a:t>(</a:t>
                      </a:r>
                      <a:r>
                        <a:rPr lang="en-US" sz="1200" b="1" dirty="0" err="1"/>
                        <a:t>gwr</a:t>
                      </a:r>
                      <a:r>
                        <a:rPr lang="en-US" sz="1200" b="1" dirty="0"/>
                        <a:t> / m)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What is this?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Dyma</a:t>
                      </a:r>
                      <a:r>
                        <a:rPr lang="en-US" sz="2400" b="1" dirty="0"/>
                        <a:t> ….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92718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hon? </a:t>
                      </a:r>
                      <a:r>
                        <a:rPr lang="en-US" sz="1400" b="1" dirty="0"/>
                        <a:t>(ben / f)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What is this?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Dyma</a:t>
                      </a:r>
                      <a:r>
                        <a:rPr lang="en-US" sz="2400" b="1" dirty="0"/>
                        <a:t> ….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60603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Pa </a:t>
                      </a:r>
                      <a:r>
                        <a:rPr lang="en-US" sz="2400" b="1" dirty="0" err="1"/>
                        <a:t>liw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ydy’r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Which </a:t>
                      </a:r>
                      <a:r>
                        <a:rPr lang="en-US" sz="2400" b="0" i="1" dirty="0" err="1"/>
                        <a:t>colour</a:t>
                      </a:r>
                      <a:r>
                        <a:rPr lang="en-US" sz="2400" b="0" i="1" dirty="0"/>
                        <a:t> is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Mae’r</a:t>
                      </a:r>
                      <a:r>
                        <a:rPr lang="en-US" sz="2400" b="1" dirty="0"/>
                        <a:t> …. </a:t>
                      </a:r>
                      <a:r>
                        <a:rPr lang="en-US" sz="2400" b="1" dirty="0" err="1"/>
                        <a:t>yn</a:t>
                      </a:r>
                      <a:r>
                        <a:rPr lang="en-US" sz="2400" b="1" dirty="0"/>
                        <a:t> …. </a:t>
                      </a:r>
                      <a:r>
                        <a:rPr lang="en-US" sz="1800" b="1" dirty="0"/>
                        <a:t>(+ </a:t>
                      </a:r>
                      <a:r>
                        <a:rPr lang="en-US" sz="1800" b="1" dirty="0" err="1"/>
                        <a:t>treiglad</a:t>
                      </a:r>
                      <a:r>
                        <a:rPr lang="en-US" sz="1800" b="1" dirty="0"/>
                        <a:t> </a:t>
                      </a:r>
                      <a:r>
                        <a:rPr lang="en-US" sz="1800" b="1" dirty="0" err="1"/>
                        <a:t>meddal</a:t>
                      </a:r>
                      <a:r>
                        <a:rPr lang="en-US" sz="1800" b="1" dirty="0"/>
                        <a:t>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2387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Sawl</a:t>
                      </a:r>
                      <a:r>
                        <a:rPr lang="en-US" sz="2400" b="1" dirty="0"/>
                        <a:t> </a:t>
                      </a:r>
                      <a:r>
                        <a:rPr lang="en-US" sz="1400" b="1" dirty="0">
                          <a:solidFill>
                            <a:srgbClr val="FF0000"/>
                          </a:solidFill>
                        </a:rPr>
                        <a:t>(+ singular noun)…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14891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Faint o </a:t>
                      </a:r>
                      <a:r>
                        <a:rPr lang="en-US" sz="1400" b="1" dirty="0">
                          <a:solidFill>
                            <a:srgbClr val="FF0000"/>
                          </a:solidFill>
                        </a:rPr>
                        <a:t>(+ plural noun)</a:t>
                      </a:r>
                      <a:r>
                        <a:rPr lang="en-US" sz="2400" b="1" dirty="0"/>
                        <a:t>…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22379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Pa </a:t>
                      </a:r>
                      <a:r>
                        <a:rPr lang="en-US" sz="2400" b="1" dirty="0" err="1"/>
                        <a:t>rif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ydy’r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(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triongl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)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Which number is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Rhif</a:t>
                      </a:r>
                      <a:r>
                        <a:rPr lang="en-US" sz="2400" b="1" dirty="0"/>
                        <a:t>  …..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10237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Sawl</a:t>
                      </a:r>
                      <a:r>
                        <a:rPr lang="en-US" sz="2400" b="1" dirty="0"/>
                        <a:t> (cornel)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gyda’r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corners has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…. </a:t>
                      </a:r>
                      <a:r>
                        <a:rPr lang="en-US" sz="2400" b="1" dirty="0" err="1"/>
                        <a:t>gyda’r</a:t>
                      </a:r>
                      <a:r>
                        <a:rPr lang="en-US" sz="2400" b="1" dirty="0"/>
                        <a:t> …. 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1579781"/>
                  </a:ext>
                </a:extLst>
              </a:tr>
            </a:tbl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AA9ADBED-3F96-BD48-B871-62E44F81DC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703" y="254500"/>
            <a:ext cx="2508934" cy="185275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CB1EB6D-DCFB-0943-AA09-3327428D7F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7377" y="307895"/>
            <a:ext cx="2508934" cy="1852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3279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CF0BED2D-219E-8646-BB26-93586A12CE44}"/>
              </a:ext>
            </a:extLst>
          </p:cNvPr>
          <p:cNvSpPr txBox="1"/>
          <p:nvPr/>
        </p:nvSpPr>
        <p:spPr>
          <a:xfrm>
            <a:off x="4724400" y="479138"/>
            <a:ext cx="7048500" cy="6001643"/>
          </a:xfrm>
          <a:prstGeom prst="rect">
            <a:avLst/>
          </a:prstGeom>
          <a:solidFill>
            <a:srgbClr val="FFC000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Meddylia</a:t>
            </a:r>
            <a:r>
              <a:rPr lang="en-US" sz="2400" b="1" dirty="0"/>
              <a:t> am 8 </a:t>
            </a:r>
            <a:r>
              <a:rPr lang="en-US" sz="2400" b="1" dirty="0" err="1"/>
              <a:t>cwestiwn</a:t>
            </a:r>
            <a:r>
              <a:rPr lang="en-US" sz="2400" b="1" dirty="0"/>
              <a:t> </a:t>
            </a:r>
            <a:r>
              <a:rPr lang="en-US" sz="2400" b="1" dirty="0" err="1"/>
              <a:t>addas</a:t>
            </a:r>
            <a:r>
              <a:rPr lang="en-US" sz="2400" b="1" dirty="0"/>
              <a:t>.</a:t>
            </a:r>
          </a:p>
          <a:p>
            <a:r>
              <a:rPr lang="en-US" sz="2400" b="1" dirty="0"/>
              <a:t>Think of 8 suitable questions.</a:t>
            </a:r>
          </a:p>
          <a:p>
            <a:endParaRPr lang="en-US" sz="2400" b="1" dirty="0"/>
          </a:p>
          <a:p>
            <a:r>
              <a:rPr lang="en-US" sz="2400" b="1" dirty="0"/>
              <a:t>1.</a:t>
            </a:r>
          </a:p>
          <a:p>
            <a:endParaRPr lang="en-US" sz="2400" b="1" dirty="0"/>
          </a:p>
          <a:p>
            <a:r>
              <a:rPr lang="en-US" sz="2400" b="1" dirty="0"/>
              <a:t>2.</a:t>
            </a:r>
          </a:p>
          <a:p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endParaRPr lang="en-US" sz="2400" b="1" dirty="0"/>
          </a:p>
          <a:p>
            <a:endParaRPr lang="en-US" sz="24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8BAE86-4376-6F4C-BB43-0A8CE70D5F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461" y="1162517"/>
            <a:ext cx="3552092" cy="5386689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FAAB9C3A-81B9-2449-A8DF-D37CDBF5CE11}"/>
              </a:ext>
            </a:extLst>
          </p:cNvPr>
          <p:cNvSpPr/>
          <p:nvPr/>
        </p:nvSpPr>
        <p:spPr>
          <a:xfrm>
            <a:off x="935665" y="5401339"/>
            <a:ext cx="871870" cy="786809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FED01861-2E24-5040-8C3B-5D8E830659F4}"/>
              </a:ext>
            </a:extLst>
          </p:cNvPr>
          <p:cNvSpPr/>
          <p:nvPr/>
        </p:nvSpPr>
        <p:spPr>
          <a:xfrm>
            <a:off x="1928447" y="5693972"/>
            <a:ext cx="871870" cy="786809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05571CDB-C0A2-3942-BB1B-257116EDFA9A}"/>
              </a:ext>
            </a:extLst>
          </p:cNvPr>
          <p:cNvSpPr/>
          <p:nvPr/>
        </p:nvSpPr>
        <p:spPr>
          <a:xfrm>
            <a:off x="768773" y="3390463"/>
            <a:ext cx="871870" cy="786809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A11EDA29-AC59-1B4F-88D5-B3B7C6A89BD6}"/>
              </a:ext>
            </a:extLst>
          </p:cNvPr>
          <p:cNvSpPr/>
          <p:nvPr/>
        </p:nvSpPr>
        <p:spPr>
          <a:xfrm>
            <a:off x="1492512" y="3964397"/>
            <a:ext cx="871870" cy="78680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75E3F025-9E4B-1D48-93DB-A4F05D7D3DDB}"/>
              </a:ext>
            </a:extLst>
          </p:cNvPr>
          <p:cNvSpPr/>
          <p:nvPr/>
        </p:nvSpPr>
        <p:spPr>
          <a:xfrm>
            <a:off x="769834" y="4538330"/>
            <a:ext cx="871870" cy="78680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25CA8C66-AF3F-B548-A430-1BEFF09CCDE2}"/>
              </a:ext>
            </a:extLst>
          </p:cNvPr>
          <p:cNvSpPr/>
          <p:nvPr/>
        </p:nvSpPr>
        <p:spPr>
          <a:xfrm>
            <a:off x="2264735" y="2952306"/>
            <a:ext cx="871870" cy="78680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2E849E5-1B1B-F145-823B-476E409FA766}"/>
              </a:ext>
            </a:extLst>
          </p:cNvPr>
          <p:cNvSpPr/>
          <p:nvPr/>
        </p:nvSpPr>
        <p:spPr>
          <a:xfrm>
            <a:off x="3163391" y="3328758"/>
            <a:ext cx="871870" cy="78680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1E9FB12A-CD7B-274A-AE2A-81FEAB655072}"/>
              </a:ext>
            </a:extLst>
          </p:cNvPr>
          <p:cNvSpPr/>
          <p:nvPr/>
        </p:nvSpPr>
        <p:spPr>
          <a:xfrm>
            <a:off x="2452130" y="3916564"/>
            <a:ext cx="871870" cy="78680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0A8B16C6-F9B3-7144-AA0D-912E3A7F0F26}"/>
              </a:ext>
            </a:extLst>
          </p:cNvPr>
          <p:cNvSpPr/>
          <p:nvPr/>
        </p:nvSpPr>
        <p:spPr>
          <a:xfrm>
            <a:off x="3138172" y="4494901"/>
            <a:ext cx="871870" cy="78680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C175D431-7C5E-9845-9739-0863EB3D1EAF}"/>
              </a:ext>
            </a:extLst>
          </p:cNvPr>
          <p:cNvSpPr/>
          <p:nvPr/>
        </p:nvSpPr>
        <p:spPr>
          <a:xfrm>
            <a:off x="2182399" y="4811021"/>
            <a:ext cx="871870" cy="786809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2CFF43FD-6991-F347-BA05-BF16C76A99AD}"/>
              </a:ext>
            </a:extLst>
          </p:cNvPr>
          <p:cNvSpPr/>
          <p:nvPr/>
        </p:nvSpPr>
        <p:spPr>
          <a:xfrm>
            <a:off x="2896757" y="5441648"/>
            <a:ext cx="871870" cy="78680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1FDD6565-6B41-6D48-A459-35ACA85BDDB3}"/>
              </a:ext>
            </a:extLst>
          </p:cNvPr>
          <p:cNvSpPr/>
          <p:nvPr/>
        </p:nvSpPr>
        <p:spPr>
          <a:xfrm>
            <a:off x="1325620" y="2706205"/>
            <a:ext cx="871870" cy="78680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2737790-2718-A345-A396-4855ADADBE9A}"/>
              </a:ext>
            </a:extLst>
          </p:cNvPr>
          <p:cNvSpPr txBox="1"/>
          <p:nvPr/>
        </p:nvSpPr>
        <p:spPr>
          <a:xfrm>
            <a:off x="143292" y="63247"/>
            <a:ext cx="1019364" cy="338554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MAT 5</a:t>
            </a:r>
          </a:p>
        </p:txBody>
      </p:sp>
    </p:spTree>
    <p:extLst>
      <p:ext uri="{BB962C8B-B14F-4D97-AF65-F5344CB8AC3E}">
        <p14:creationId xmlns:p14="http://schemas.microsoft.com/office/powerpoint/2010/main" val="20591032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3DC4B1-8DDB-7342-9E68-0C593BAB0F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9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8065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304</Words>
  <Application>Microsoft Macintosh PowerPoint</Application>
  <PresentationFormat>Widescreen</PresentationFormat>
  <Paragraphs>89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Noteworthy Light</vt:lpstr>
      <vt:lpstr>Office Theme</vt:lpstr>
      <vt:lpstr>PowerPoint Presentation</vt:lpstr>
      <vt:lpstr>PowerPoint Presentation</vt:lpstr>
      <vt:lpstr>Rhowch gynnig arni!                 Have a go!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Nia Evans</cp:lastModifiedBy>
  <cp:revision>6</cp:revision>
  <dcterms:created xsi:type="dcterms:W3CDTF">2021-02-04T11:52:57Z</dcterms:created>
  <dcterms:modified xsi:type="dcterms:W3CDTF">2021-02-04T12:02:31Z</dcterms:modified>
</cp:coreProperties>
</file>