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sldIdLst>
    <p:sldId id="289" r:id="rId2"/>
    <p:sldId id="290" r:id="rId3"/>
    <p:sldId id="291" r:id="rId4"/>
    <p:sldId id="292" r:id="rId5"/>
    <p:sldId id="293" r:id="rId6"/>
    <p:sldId id="294" r:id="rId7"/>
    <p:sldId id="295" r:id="rId8"/>
    <p:sldId id="296" r:id="rId9"/>
    <p:sldId id="297" r:id="rId10"/>
    <p:sldId id="300" r:id="rId11"/>
    <p:sldId id="299" r:id="rId12"/>
  </p:sldIdLst>
  <p:sldSz cx="9144000" cy="6858000" type="screen4x3"/>
  <p:notesSz cx="6797675" cy="9926638"/>
  <p:custDataLst>
    <p:tags r:id="rId14"/>
  </p:custDataLst>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modifyVerifier cryptProviderType="rsaAES" cryptAlgorithmClass="hash" cryptAlgorithmType="typeAny" cryptAlgorithmSid="14" spinCount="100000" saltData="0q8rreWTiAjepo3jBOK2Uw==" hashData="mwsl4ZxkkU0Ca+7JLe4DMpTF8KmGMcHRbrZ0YplVeb4U2DXunF3nlgbA+b2yNizXFWJTwe31xBU+Oc1fDccH2A=="/>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15619" autoAdjust="0"/>
    <p:restoredTop sz="66606" autoAdjust="0"/>
  </p:normalViewPr>
  <p:slideViewPr>
    <p:cSldViewPr>
      <p:cViewPr varScale="1">
        <p:scale>
          <a:sx n="77" d="100"/>
          <a:sy n="77" d="100"/>
        </p:scale>
        <p:origin x="2604"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650" y="82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46400" cy="496888"/>
          </a:xfrm>
          <a:prstGeom prst="rect">
            <a:avLst/>
          </a:prstGeom>
          <a:noFill/>
          <a:ln w="9525">
            <a:noFill/>
            <a:miter lim="800000"/>
            <a:headEnd/>
            <a:tailEnd/>
          </a:ln>
        </p:spPr>
        <p:txBody>
          <a:bodyPr vert="horz" wrap="square" lIns="92697" tIns="46349" rIns="92697" bIns="46349" numCol="1" anchor="t" anchorCtr="0" compatLnSpc="1">
            <a:prstTxWarp prst="textNoShape">
              <a:avLst/>
            </a:prstTxWarp>
          </a:bodyPr>
          <a:lstStyle>
            <a:lvl1pPr defTabSz="927286">
              <a:defRPr sz="1200">
                <a:latin typeface="Arial" pitchFamily="34" charset="0"/>
              </a:defRPr>
            </a:lvl1pPr>
          </a:lstStyle>
          <a:p>
            <a:pPr>
              <a:defRPr/>
            </a:pPr>
            <a:endParaRPr lang="en-US"/>
          </a:p>
        </p:txBody>
      </p:sp>
      <p:sp>
        <p:nvSpPr>
          <p:cNvPr id="23555" name="Rectangle 3"/>
          <p:cNvSpPr>
            <a:spLocks noGrp="1" noChangeArrowheads="1"/>
          </p:cNvSpPr>
          <p:nvPr>
            <p:ph type="dt" idx="1"/>
          </p:nvPr>
        </p:nvSpPr>
        <p:spPr bwMode="auto">
          <a:xfrm>
            <a:off x="3849688" y="0"/>
            <a:ext cx="2946400" cy="496888"/>
          </a:xfrm>
          <a:prstGeom prst="rect">
            <a:avLst/>
          </a:prstGeom>
          <a:noFill/>
          <a:ln w="9525">
            <a:noFill/>
            <a:miter lim="800000"/>
            <a:headEnd/>
            <a:tailEnd/>
          </a:ln>
        </p:spPr>
        <p:txBody>
          <a:bodyPr vert="horz" wrap="square" lIns="92697" tIns="46349" rIns="92697" bIns="46349" numCol="1" anchor="t" anchorCtr="0" compatLnSpc="1">
            <a:prstTxWarp prst="textNoShape">
              <a:avLst/>
            </a:prstTxWarp>
          </a:bodyPr>
          <a:lstStyle>
            <a:lvl1pPr algn="r" defTabSz="927286">
              <a:defRPr sz="1200">
                <a:latin typeface="Arial" pitchFamily="34" charset="0"/>
              </a:defRPr>
            </a:lvl1pPr>
          </a:lstStyle>
          <a:p>
            <a:pPr>
              <a:defRPr/>
            </a:pPr>
            <a:endParaRPr lang="en-US"/>
          </a:p>
        </p:txBody>
      </p:sp>
      <p:sp>
        <p:nvSpPr>
          <p:cNvPr id="10244" name="Rectangle 4"/>
          <p:cNvSpPr>
            <a:spLocks noGrp="1" noRot="1" noChangeAspect="1" noChangeArrowheads="1" noTextEdit="1"/>
          </p:cNvSpPr>
          <p:nvPr>
            <p:ph type="sldImg" idx="2"/>
          </p:nvPr>
        </p:nvSpPr>
        <p:spPr bwMode="auto">
          <a:xfrm>
            <a:off x="2754313" y="255588"/>
            <a:ext cx="1276350" cy="958850"/>
          </a:xfrm>
          <a:prstGeom prst="rect">
            <a:avLst/>
          </a:prstGeom>
          <a:noFill/>
          <a:ln w="9525">
            <a:solidFill>
              <a:srgbClr val="000000"/>
            </a:solidFill>
            <a:miter lim="800000"/>
            <a:headEnd/>
            <a:tailEnd/>
          </a:ln>
          <a:extLst/>
        </p:spPr>
        <p:txBody>
          <a:bodyPr vert="horz" wrap="square" lIns="92089" tIns="46044" rIns="92089" bIns="46044" numCol="1" anchor="ctr" anchorCtr="0" compatLnSpc="1">
            <a:prstTxWarp prst="textNoShape">
              <a:avLst/>
            </a:prstTxWarp>
          </a:bodyPr>
          <a:lstStyle/>
          <a:p>
            <a:pPr lvl="0"/>
            <a:endParaRPr lang="en-GB" noProof="0"/>
          </a:p>
        </p:txBody>
      </p:sp>
      <p:sp>
        <p:nvSpPr>
          <p:cNvPr id="23557" name="Rectangle 5"/>
          <p:cNvSpPr>
            <a:spLocks noGrp="1" noChangeArrowheads="1"/>
          </p:cNvSpPr>
          <p:nvPr>
            <p:ph type="body" sz="quarter" idx="3"/>
          </p:nvPr>
        </p:nvSpPr>
        <p:spPr bwMode="auto">
          <a:xfrm>
            <a:off x="681038" y="1343025"/>
            <a:ext cx="5435600" cy="7837488"/>
          </a:xfrm>
          <a:prstGeom prst="rect">
            <a:avLst/>
          </a:prstGeom>
          <a:noFill/>
          <a:ln w="9525">
            <a:noFill/>
            <a:miter lim="800000"/>
            <a:headEnd/>
            <a:tailEnd/>
          </a:ln>
        </p:spPr>
        <p:txBody>
          <a:bodyPr vert="horz" wrap="square" lIns="92697" tIns="46349" rIns="92697" bIns="4634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355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p:spPr>
        <p:txBody>
          <a:bodyPr vert="horz" wrap="square" lIns="92697" tIns="46349" rIns="92697" bIns="46349" numCol="1" anchor="b" anchorCtr="0" compatLnSpc="1">
            <a:prstTxWarp prst="textNoShape">
              <a:avLst/>
            </a:prstTxWarp>
          </a:bodyPr>
          <a:lstStyle>
            <a:lvl1pPr defTabSz="927286">
              <a:defRPr sz="1200">
                <a:latin typeface="Arial" pitchFamily="34" charset="0"/>
              </a:defRPr>
            </a:lvl1pPr>
          </a:lstStyle>
          <a:p>
            <a:pPr>
              <a:defRPr/>
            </a:pPr>
            <a:endParaRPr lang="en-US"/>
          </a:p>
        </p:txBody>
      </p:sp>
      <p:sp>
        <p:nvSpPr>
          <p:cNvPr id="2355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p:spPr>
        <p:txBody>
          <a:bodyPr vert="horz" wrap="square" lIns="92697" tIns="46349" rIns="92697" bIns="46349" numCol="1" anchor="b" anchorCtr="0" compatLnSpc="1">
            <a:prstTxWarp prst="textNoShape">
              <a:avLst/>
            </a:prstTxWarp>
          </a:bodyPr>
          <a:lstStyle>
            <a:lvl1pPr algn="r" defTabSz="927100">
              <a:defRPr sz="1200"/>
            </a:lvl1pPr>
          </a:lstStyle>
          <a:p>
            <a:fld id="{E2E53396-3605-4748-B0AB-863AA6354EFB}" type="slidenum">
              <a:rPr lang="en-GB" altLang="en-US"/>
              <a:pPr/>
              <a:t>‹#›</a:t>
            </a:fld>
            <a:endParaRPr lang="en-GB" altLang="en-US"/>
          </a:p>
        </p:txBody>
      </p:sp>
    </p:spTree>
    <p:extLst>
      <p:ext uri="{BB962C8B-B14F-4D97-AF65-F5344CB8AC3E}">
        <p14:creationId xmlns:p14="http://schemas.microsoft.com/office/powerpoint/2010/main" val="7443617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the history of the Human rights Act.</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the provisions of the Human rights act  </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Human rights act articles 1 to 14 </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situation when we do not meet requirements of the European Convention of Human rights. </a:t>
            </a:r>
            <a:endParaRPr lang="en-US" sz="1100" b="0" kern="1200" dirty="0" smtClean="0">
              <a:solidFill>
                <a:schemeClr val="tx1"/>
              </a:solidFill>
              <a:effectLst/>
              <a:latin typeface="Arial" panose="020B0604020202020204" pitchFamily="34" charset="0"/>
              <a:ea typeface="+mn-ea"/>
              <a:cs typeface="Arial" panose="020B0604020202020204" pitchFamily="34" charset="0"/>
            </a:endParaRPr>
          </a:p>
          <a:p>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0376270-2F95-422F-9AC8-5A77EBD1752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5285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EC of HR was drafted after WW11 by the Council of Europe (group of like minded nations, pledged to defend HR, parliamentary democracy and rule of law &amp; to make sure atrocities of the war never repeated.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UK had a major role in the design and drafting of the EC of HR &amp; ratified the Convention in March 1951. The Convention came into force in Sept 1953</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convention is made up of a series of Articles. Each Article defines a right or freedom. </a:t>
            </a:r>
            <a:r>
              <a:rPr kumimoji="0" lang="en-GB" altLang="en-US" sz="1100" b="0" i="0" u="none" strike="noStrike" kern="1200" cap="none" spc="0" normalizeH="0" baseline="0" noProof="0" dirty="0" err="1" smtClean="0">
                <a:ln>
                  <a:noFill/>
                </a:ln>
                <a:solidFill>
                  <a:srgbClr val="000000"/>
                </a:solidFill>
                <a:effectLst/>
                <a:uLnTx/>
                <a:uFillTx/>
                <a:latin typeface="Arial" pitchFamily="34" charset="0"/>
                <a:ea typeface="+mn-ea"/>
                <a:cs typeface="+mn-cs"/>
              </a:rPr>
              <a:t>Eg</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Article 3 – prohibition of torture.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Anyone who believes a state has breached their human rights should try to resolve their case in domestic courts of the state. Then they can take their case to European Court of HR set up by the E Convention of HR and based in Strasbourg, France.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In 1966 it was recognised that UK law did not always meet the requirements of ECHR and defendants were allowed to take their case to the European Court of Human Rights in Strasbourg.</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With increasing frequency decisions of our domestic criminal courts have been found wanting in the area of Human Rights by the European Court. </a:t>
            </a:r>
            <a:b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b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a:r>
            <a:b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b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In 1997 the </a:t>
            </a:r>
            <a:r>
              <a:rPr kumimoji="0" lang="en-US" altLang="en-US" sz="1100" b="0" i="0" u="none" strike="noStrike" kern="1200" cap="none" spc="0" normalizeH="0" baseline="0" noProof="0" dirty="0" err="1" smtClean="0">
                <a:ln>
                  <a:noFill/>
                </a:ln>
                <a:solidFill>
                  <a:srgbClr val="000000"/>
                </a:solidFill>
                <a:effectLst/>
                <a:uLnTx/>
                <a:uFillTx/>
                <a:latin typeface="Arial" pitchFamily="34" charset="0"/>
                <a:ea typeface="+mn-ea"/>
                <a:cs typeface="+mn-cs"/>
              </a:rPr>
              <a:t>Labour</a:t>
            </a: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Party stated that if brought into power they would create the Human Rights Act to bring the convention rights into our own legislation.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In 1998 the Human Rights Act came into force.</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HR Act came into effect in UK in Oct 2000. Enabled  people in UK to take cases about their HR to a UK court.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mn-ea"/>
                <a:cs typeface="+mn-cs"/>
              </a:rPr>
              <a:t>In 1948 the United Nations General Assembly adopted The Universal Declaration of Human Rights.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mn-ea"/>
                <a:cs typeface="+mn-cs"/>
              </a:rPr>
              <a:t>In 1950 the United Kingdom ratified the European Convention on Human Rights and Fundamental Freedoms. </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2</a:t>
            </a:fld>
            <a:endParaRPr lang="en-GB" altLang="en-US"/>
          </a:p>
        </p:txBody>
      </p:sp>
    </p:spTree>
    <p:extLst>
      <p:ext uri="{BB962C8B-B14F-4D97-AF65-F5344CB8AC3E}">
        <p14:creationId xmlns:p14="http://schemas.microsoft.com/office/powerpoint/2010/main" val="3303664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Human Rights made a number of important provisions :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Section 2</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Requires a court to take account of the opinions and decisions of the European Court of Human Rights, the Commission and Committee of Ministers when determining a question relating to a Convention right.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Section 3</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Demands that all United Kingdom legislation must be construed and give effect in such a way as to be compatible with Convention rights.</a:t>
            </a:r>
            <a:endPar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Section 4</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Permits the High Court to make a declaration of non compatibility on any question of United Kingdom law.</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Section 6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Makes it is unlawful for a public authority to act in a way incompatible with a Convention right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Section 7</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Provides for an aggrieved party to take proceedings where a public authority has breached section 6.</a:t>
            </a:r>
            <a:endPar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Section 8</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Empowers a court to grant such remedy or relief within its powers as it considers just and appropriate.</a:t>
            </a:r>
            <a:endPar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Human Rights are no longer some remote ideal over which decisions are made in some distant court in Europe.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question of infringement of an individual's Human Rights will be open to examination in every criminal trial, civil or care proceedings and tribunals.</a:t>
            </a:r>
            <a:b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b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a:r>
            <a:b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b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It could be argued that the Human Rights Act 1998 affects a wider spectrum of police investigation and procedure than any other piece of legislation ever to come onto the statute books.</a:t>
            </a:r>
            <a:endParaRPr lang="en-GB" sz="1100"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3</a:t>
            </a:fld>
            <a:endParaRPr lang="en-GB" altLang="en-US"/>
          </a:p>
        </p:txBody>
      </p:sp>
    </p:spTree>
    <p:extLst>
      <p:ext uri="{BB962C8B-B14F-4D97-AF65-F5344CB8AC3E}">
        <p14:creationId xmlns:p14="http://schemas.microsoft.com/office/powerpoint/2010/main" val="3986568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smtClean="0">
                <a:latin typeface="Arial" charset="0"/>
              </a:rPr>
              <a:t>The list is not exhaustive.</a:t>
            </a:r>
          </a:p>
          <a:p>
            <a:pPr>
              <a:defRPr/>
            </a:pPr>
            <a:endParaRPr lang="en-GB" altLang="en-US" sz="1100" dirty="0" smtClean="0">
              <a:latin typeface="Arial" charset="0"/>
            </a:endParaRPr>
          </a:p>
          <a:p>
            <a:pPr>
              <a:defRPr/>
            </a:pPr>
            <a:r>
              <a:rPr lang="en-GB" altLang="en-US" sz="1100" dirty="0" smtClean="0">
                <a:latin typeface="Arial" charset="0"/>
              </a:rPr>
              <a:t>What makes the HRA different from the ECHR is how the HRA defines  'Public Authority‘.</a:t>
            </a:r>
          </a:p>
          <a:p>
            <a:pPr>
              <a:defRPr/>
            </a:pPr>
            <a:endParaRPr lang="en-GB" altLang="en-US" sz="1100" dirty="0" smtClean="0">
              <a:latin typeface="Arial" charset="0"/>
            </a:endParaRPr>
          </a:p>
          <a:p>
            <a:pPr>
              <a:defRPr/>
            </a:pPr>
            <a:r>
              <a:rPr lang="en-GB" altLang="en-US" sz="1100" dirty="0" smtClean="0">
                <a:latin typeface="Arial" charset="0"/>
              </a:rPr>
              <a:t>Whereas the ECHR is only concerned with the State, the HRA defined two ‘public authorities’</a:t>
            </a:r>
          </a:p>
          <a:p>
            <a:pPr>
              <a:defRPr/>
            </a:pPr>
            <a:endParaRPr lang="en-GB" sz="1100" dirty="0" smtClean="0"/>
          </a:p>
          <a:p>
            <a:pPr>
              <a:defRPr/>
            </a:pPr>
            <a:r>
              <a:rPr lang="en-GB" sz="1100" dirty="0" smtClean="0"/>
              <a:t>the Human Rights Act was enacted at a time when the map of the public sector had been redrawn, as privatisation and contracting-out had increased the role of the private and voluntary sectors in the provision of public services. </a:t>
            </a:r>
          </a:p>
          <a:p>
            <a:pPr>
              <a:defRPr/>
            </a:pPr>
            <a:endParaRPr lang="en-GB" sz="1100" b="1" dirty="0" smtClean="0">
              <a:solidFill>
                <a:srgbClr val="FF0000"/>
              </a:solidFill>
            </a:endParaRPr>
          </a:p>
          <a:p>
            <a:pPr>
              <a:defRPr/>
            </a:pPr>
            <a:r>
              <a:rPr lang="en-GB" sz="1100" b="1" dirty="0" smtClean="0">
                <a:solidFill>
                  <a:srgbClr val="FF0000"/>
                </a:solidFill>
              </a:rPr>
              <a:t>First</a:t>
            </a:r>
            <a:r>
              <a:rPr lang="en-GB" sz="1100" dirty="0" smtClean="0"/>
              <a:t>, “pure” public authorities (such as government departments, local authorities, or the police) are required to comply with Convention rights in all their activities, both when discharging intrinsically public functions and also when performing functions which could be done by any private body. So, for example, a local authority must comply with the non-discrimination standards imposed by Article 14 of the Convention not only in its provision of public housing but also in its dealings with building contractors.</a:t>
            </a:r>
          </a:p>
          <a:p>
            <a:pPr>
              <a:defRPr/>
            </a:pPr>
            <a:endParaRPr lang="en-GB" sz="1100" b="1" dirty="0" smtClean="0">
              <a:solidFill>
                <a:srgbClr val="FF0000"/>
              </a:solidFill>
            </a:endParaRPr>
          </a:p>
          <a:p>
            <a:pPr>
              <a:defRPr/>
            </a:pPr>
            <a:r>
              <a:rPr lang="en-GB" sz="1100" b="1" dirty="0" smtClean="0">
                <a:solidFill>
                  <a:srgbClr val="FF0000"/>
                </a:solidFill>
              </a:rPr>
              <a:t>Second,</a:t>
            </a:r>
            <a:r>
              <a:rPr lang="en-GB" sz="1100" dirty="0" smtClean="0"/>
              <a:t> are those who exercise some public functions but are not “pure” public authorities.  They are required to comply with the Convention Human Rights when they are exercising a “function of a public nature” but not when doing something where the nature of the act is private.  So, for example, a private security firm would be required to comply with Convention rights in its running of a prison, but not in its provision of security to a supermarket. </a:t>
            </a:r>
            <a:endParaRPr lang="en-GB" altLang="en-US" sz="1100" dirty="0" smtClean="0">
              <a:latin typeface="Arial" charset="0"/>
            </a:endParaRPr>
          </a:p>
          <a:p>
            <a:pPr>
              <a:defRPr/>
            </a:pPr>
            <a:endParaRPr lang="en-GB" altLang="en-US" sz="1100" dirty="0" smtClean="0">
              <a:latin typeface="Arial" charset="0"/>
            </a:endParaRPr>
          </a:p>
          <a:p>
            <a:pPr>
              <a:defRPr/>
            </a:pPr>
            <a:r>
              <a:rPr lang="en-GB" altLang="en-US" sz="1100" dirty="0" smtClean="0">
                <a:latin typeface="Arial" charset="0"/>
              </a:rPr>
              <a:t>So, the police service and, therefore ,every person working for the police whilst on duty will be classed as a pure public authority.  </a:t>
            </a:r>
          </a:p>
          <a:p>
            <a:pPr eaLnBrk="1" hangingPunct="1">
              <a:defRPr/>
            </a:pPr>
            <a:endParaRPr lang="en-US" altLang="en-US" sz="1100" dirty="0" smtClean="0">
              <a:latin typeface="Arial" charset="0"/>
            </a:endParaRPr>
          </a:p>
          <a:p>
            <a:pPr eaLnBrk="1" hangingPunct="1">
              <a:defRPr/>
            </a:pPr>
            <a:r>
              <a:rPr lang="en-US" altLang="en-US" sz="1100" dirty="0" smtClean="0">
                <a:latin typeface="Arial" charset="0"/>
              </a:rPr>
              <a:t>As you know you have a Duty of Care, the Act calls it Positive Obligation and that simply means that as an officer you cannot walk on by! </a:t>
            </a:r>
          </a:p>
          <a:p>
            <a:pPr eaLnBrk="1" hangingPunct="1">
              <a:defRPr/>
            </a:pPr>
            <a:endParaRPr lang="en-US" altLang="en-US" sz="1100" dirty="0" smtClean="0">
              <a:latin typeface="Arial" charset="0"/>
            </a:endParaRPr>
          </a:p>
          <a:p>
            <a:pPr eaLnBrk="1" hangingPunct="1">
              <a:defRPr/>
            </a:pPr>
            <a:r>
              <a:rPr lang="en-US" altLang="en-US" sz="1100" dirty="0" smtClean="0">
                <a:latin typeface="Arial" charset="0"/>
              </a:rPr>
              <a:t>You must do something</a:t>
            </a:r>
            <a:r>
              <a:rPr lang="en-US" altLang="en-US" sz="1100" dirty="0" smtClean="0">
                <a:effectLst>
                  <a:outerShdw blurRad="38100" dist="38100" dir="2700000" algn="tl">
                    <a:srgbClr val="C0C0C0"/>
                  </a:outerShdw>
                </a:effectLst>
                <a:latin typeface="Arial" charset="0"/>
              </a:rPr>
              <a:t>…..</a:t>
            </a:r>
            <a:endParaRPr lang="en-US" altLang="en-US" sz="1100" b="1"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4</a:t>
            </a:fld>
            <a:endParaRPr lang="en-GB" altLang="en-US"/>
          </a:p>
        </p:txBody>
      </p:sp>
    </p:spTree>
    <p:extLst>
      <p:ext uri="{BB962C8B-B14F-4D97-AF65-F5344CB8AC3E}">
        <p14:creationId xmlns:p14="http://schemas.microsoft.com/office/powerpoint/2010/main" val="570183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100" dirty="0" smtClean="0"/>
              <a:t>There are 16 basic rights in the Human Rights Act – all taken from the European Convention on Human Rights </a:t>
            </a:r>
          </a:p>
          <a:p>
            <a:pPr>
              <a:lnSpc>
                <a:spcPct val="100000"/>
              </a:lnSpc>
            </a:pPr>
            <a:endParaRPr lang="en-US" sz="1100" dirty="0" smtClean="0"/>
          </a:p>
          <a:p>
            <a:pPr>
              <a:lnSpc>
                <a:spcPct val="100000"/>
              </a:lnSpc>
            </a:pPr>
            <a:r>
              <a:rPr lang="en-US" sz="1100" dirty="0" smtClean="0"/>
              <a:t>They can be grouped into three broad types: </a:t>
            </a:r>
          </a:p>
          <a:p>
            <a:pPr fontAlgn="auto">
              <a:lnSpc>
                <a:spcPct val="100000"/>
              </a:lnSpc>
            </a:pPr>
            <a:endParaRPr lang="en-US" sz="1100" dirty="0" smtClean="0"/>
          </a:p>
          <a:p>
            <a:pPr fontAlgn="auto">
              <a:lnSpc>
                <a:spcPct val="100000"/>
              </a:lnSpc>
            </a:pPr>
            <a:r>
              <a:rPr lang="en-US" sz="1100" b="1" dirty="0" smtClean="0"/>
              <a:t>Absolute rights </a:t>
            </a:r>
            <a:r>
              <a:rPr lang="en-US" sz="1100" dirty="0" smtClean="0"/>
              <a:t>– such as the right to protection from torture and inhuman and degrading treatment (Article 3). The state can never withhold or take away these rights. </a:t>
            </a:r>
          </a:p>
          <a:p>
            <a:pPr fontAlgn="auto">
              <a:lnSpc>
                <a:spcPct val="100000"/>
              </a:lnSpc>
            </a:pPr>
            <a:r>
              <a:rPr lang="en-US" sz="1100" b="1" dirty="0" smtClean="0"/>
              <a:t>Limited rights </a:t>
            </a:r>
            <a:r>
              <a:rPr lang="en-US" sz="1100" dirty="0" smtClean="0"/>
              <a:t>– such as the right to liberty (Article 5). These rights may be limited under explicit and finite circumstances. </a:t>
            </a:r>
          </a:p>
          <a:p>
            <a:pPr fontAlgn="auto">
              <a:lnSpc>
                <a:spcPct val="100000"/>
              </a:lnSpc>
            </a:pPr>
            <a:r>
              <a:rPr lang="en-US" sz="1100" b="1" dirty="0" smtClean="0"/>
              <a:t>Qualified rights </a:t>
            </a:r>
            <a:r>
              <a:rPr lang="en-US" sz="1100" dirty="0" smtClean="0"/>
              <a:t>– rights which require a balance between the rights of the individual and the needs of the wider community or state interest. These include: the right to respect for private and family life (Article 8)</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sng" strike="noStrike" kern="1200" cap="none" spc="0" normalizeH="0" baseline="0" noProof="0" dirty="0" smtClean="0">
                <a:ln>
                  <a:noFill/>
                </a:ln>
                <a:solidFill>
                  <a:srgbClr val="000000"/>
                </a:solidFill>
                <a:effectLst/>
                <a:uLnTx/>
                <a:uFillTx/>
                <a:latin typeface="Arial" pitchFamily="34" charset="0"/>
                <a:ea typeface="+mn-ea"/>
                <a:cs typeface="+mn-cs"/>
              </a:rPr>
              <a:t>ABSOLUTE RIGHTS </a:t>
            </a:r>
            <a:r>
              <a:rPr kumimoji="0" lang="en-GB" sz="1100" b="0" i="0" u="none" strike="noStrike" kern="1200" cap="none" spc="0" normalizeH="0" baseline="0" noProof="0" dirty="0" smtClean="0">
                <a:ln>
                  <a:noFill/>
                </a:ln>
                <a:solidFill>
                  <a:srgbClr val="000000"/>
                </a:solidFill>
                <a:effectLst/>
                <a:uLnTx/>
                <a:uFillTx/>
                <a:latin typeface="Arial" pitchFamily="34" charset="0"/>
                <a:ea typeface="+mn-ea"/>
                <a:cs typeface="+mn-cs"/>
              </a:rPr>
              <a:t>are those rights which are </a:t>
            </a:r>
            <a:r>
              <a:rPr kumimoji="0" lang="en-GB" sz="1100" b="1" i="1" u="sng" strike="noStrike" kern="1200" cap="none" spc="0" normalizeH="0" baseline="0" noProof="0" dirty="0" smtClean="0">
                <a:ln>
                  <a:noFill/>
                </a:ln>
                <a:solidFill>
                  <a:srgbClr val="000000"/>
                </a:solidFill>
                <a:effectLst/>
                <a:uLnTx/>
                <a:uFillTx/>
                <a:latin typeface="Arial" pitchFamily="34" charset="0"/>
                <a:ea typeface="+mn-ea"/>
                <a:cs typeface="+mn-cs"/>
              </a:rPr>
              <a:t>musts</a:t>
            </a:r>
            <a:r>
              <a:rPr kumimoji="0" lang="en-GB" sz="1100" b="0" i="0" u="none" strike="noStrike" kern="1200" cap="none" spc="0" normalizeH="0" baseline="0" noProof="0" dirty="0" smtClean="0">
                <a:ln>
                  <a:noFill/>
                </a:ln>
                <a:solidFill>
                  <a:srgbClr val="000000"/>
                </a:solidFill>
                <a:effectLst/>
                <a:uLnTx/>
                <a:uFillTx/>
                <a:latin typeface="Arial" pitchFamily="34" charset="0"/>
                <a:ea typeface="+mn-ea"/>
                <a:cs typeface="+mn-cs"/>
              </a:rPr>
              <a:t> e.g. right to life, no torture.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mn-ea"/>
                <a:cs typeface="+mn-cs"/>
              </a:rPr>
              <a:t>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Articles 2, 3, 4, and 7 </a:t>
            </a: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are </a:t>
            </a:r>
            <a:r>
              <a:rPr kumimoji="0" lang="en-US"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absolute </a:t>
            </a: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which means they cannot be restricted or balanced with any general public interest.</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CC"/>
                </a:solidFill>
                <a:effectLst/>
                <a:uLnTx/>
                <a:uFillTx/>
                <a:latin typeface="Arial" pitchFamily="34" charset="0"/>
                <a:ea typeface="+mn-ea"/>
                <a:cs typeface="+mn-cs"/>
              </a:rPr>
              <a:t>Article 2. </a:t>
            </a:r>
          </a:p>
          <a:p>
            <a:pPr>
              <a:lnSpc>
                <a:spcPct val="100000"/>
              </a:lnSpc>
            </a:pPr>
            <a:r>
              <a:rPr lang="en-GB" sz="1100" dirty="0" smtClean="0">
                <a:cs typeface="Arial"/>
              </a:rPr>
              <a:t>A person has the right to have their life protected by law.</a:t>
            </a:r>
            <a:r>
              <a:rPr lang="en-GB" sz="1100" baseline="0" dirty="0" smtClean="0">
                <a:cs typeface="Arial"/>
              </a:rPr>
              <a:t> </a:t>
            </a:r>
            <a:r>
              <a:rPr lang="en-GB" sz="1100" dirty="0" smtClean="0">
                <a:cs typeface="Arial"/>
              </a:rPr>
              <a:t>Generally, the state must not take the lives of citizens. However, there are three very limited circumstances when taking life may not contravene Article 2: </a:t>
            </a:r>
          </a:p>
          <a:p>
            <a:pPr marL="342900" indent="-342900">
              <a:lnSpc>
                <a:spcPct val="100000"/>
              </a:lnSpc>
              <a:buFont typeface="Arial" panose="020B0604020202020204" pitchFamily="34" charset="0"/>
              <a:buChar char="•"/>
            </a:pPr>
            <a:r>
              <a:rPr lang="en-GB" sz="1100" dirty="0" smtClean="0">
                <a:cs typeface="Arial"/>
              </a:rPr>
              <a:t>when it is to defend a person from unlawful violence </a:t>
            </a:r>
          </a:p>
          <a:p>
            <a:pPr marL="342900" indent="-342900">
              <a:lnSpc>
                <a:spcPct val="100000"/>
              </a:lnSpc>
              <a:buFont typeface="Arial" panose="020B0604020202020204" pitchFamily="34" charset="0"/>
              <a:buChar char="•"/>
            </a:pPr>
            <a:r>
              <a:rPr lang="en-GB" sz="1100" dirty="0" smtClean="0">
                <a:cs typeface="Arial"/>
              </a:rPr>
              <a:t>when lawfully arresting someone or preventing the escape of someone lawfully detained </a:t>
            </a:r>
          </a:p>
          <a:p>
            <a:pPr marL="342900" indent="-342900">
              <a:lnSpc>
                <a:spcPct val="100000"/>
              </a:lnSpc>
              <a:buFont typeface="Arial" panose="020B0604020202020204" pitchFamily="34" charset="0"/>
              <a:buChar char="•"/>
            </a:pPr>
            <a:r>
              <a:rPr lang="en-GB" sz="1100" dirty="0" smtClean="0">
                <a:cs typeface="Arial"/>
              </a:rPr>
              <a:t>when acting lawfully to stop a riot or insurrection. </a:t>
            </a:r>
          </a:p>
          <a:p>
            <a:pPr>
              <a:lnSpc>
                <a:spcPct val="100000"/>
              </a:lnSpc>
            </a:pPr>
            <a:endParaRPr lang="en-GB" sz="1100" dirty="0" smtClean="0">
              <a:cs typeface="Arial"/>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How might this Article apply to the police?</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police would be able to provide a defence if some one died as a result of making an arrest, when acting in self defence or whilst the police are lawfully quelling a riot. An officer can use reasonable force in self defence.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CC"/>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CC"/>
                </a:solidFill>
                <a:effectLst/>
                <a:uLnTx/>
                <a:uFillTx/>
                <a:latin typeface="Arial" pitchFamily="34" charset="0"/>
                <a:ea typeface="+mn-ea"/>
                <a:cs typeface="+mn-cs"/>
              </a:rPr>
              <a:t>Article 3.</a:t>
            </a:r>
          </a:p>
          <a:p>
            <a:pPr>
              <a:lnSpc>
                <a:spcPct val="100000"/>
              </a:lnSpc>
            </a:pPr>
            <a:r>
              <a:rPr lang="en-GB" sz="1100" dirty="0" smtClean="0"/>
              <a:t>A person has the absolute right not to be tortured or subjected to treatment or punishment which is inhuman or degrading.</a:t>
            </a:r>
            <a:endParaRPr lang="en-GB" sz="1100" dirty="0" smtClean="0">
              <a:latin typeface="Arial" charset="0"/>
            </a:endParaRPr>
          </a:p>
          <a:p>
            <a:pPr>
              <a:lnSpc>
                <a:spcPct val="100000"/>
              </a:lnSpc>
            </a:pPr>
            <a:r>
              <a:rPr lang="en-GB" sz="1100" dirty="0" smtClean="0"/>
              <a:t>Police Officers are obliged to make sure they do not subject people to torture or to inhuman or degrading treatment or punishment, </a:t>
            </a:r>
            <a:r>
              <a:rPr lang="en-GB" sz="1100" dirty="0" err="1" smtClean="0"/>
              <a:t>eg</a:t>
            </a:r>
            <a:r>
              <a:rPr lang="en-GB" sz="1100" dirty="0" smtClean="0"/>
              <a:t> twist of the handcuffs</a:t>
            </a:r>
          </a:p>
          <a:p>
            <a:pPr>
              <a:lnSpc>
                <a:spcPct val="100000"/>
              </a:lnSpc>
            </a:pPr>
            <a:r>
              <a:rPr lang="en-GB" sz="1100" dirty="0" smtClean="0"/>
              <a:t>Police Officers are obliged to intervene to stop torture, inhuman or degrading treatment or punishment as soon as they become aware of it, even if a private individual is carrying it out, </a:t>
            </a:r>
            <a:r>
              <a:rPr lang="en-GB" sz="1100" dirty="0" err="1" smtClean="0"/>
              <a:t>eg</a:t>
            </a:r>
            <a:r>
              <a:rPr lang="en-GB" sz="1100" dirty="0" smtClean="0"/>
              <a:t> protecting or providing services to victims of domestic violence and sexual assault.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CC"/>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police might act against this Article if they used any physical or mental abuse during arrest/detention, or deprived them of food, drink, sleep,  or maybe even when handcuffing a suspect</a:t>
            </a:r>
          </a:p>
          <a:p>
            <a:pPr>
              <a:lnSpc>
                <a:spcPct val="100000"/>
              </a:lnSpc>
            </a:pPr>
            <a:endParaRPr lang="en-GB" sz="1100" dirty="0" smtClean="0"/>
          </a:p>
          <a:p>
            <a:pPr>
              <a:lnSpc>
                <a:spcPct val="100000"/>
              </a:lnSpc>
            </a:pPr>
            <a:r>
              <a:rPr lang="en-US" sz="1100" dirty="0" smtClean="0"/>
              <a:t>Public authorities must take reasonable steps to protect your life, t</a:t>
            </a:r>
            <a:r>
              <a:rPr lang="en-GB" sz="1100" dirty="0" smtClean="0"/>
              <a:t>here are situations, however, when it does not apply</a:t>
            </a:r>
          </a:p>
          <a:p>
            <a:pPr>
              <a:lnSpc>
                <a:spcPct val="100000"/>
              </a:lnSpc>
            </a:pPr>
            <a:r>
              <a:rPr lang="en-GB" sz="1100" dirty="0" smtClean="0"/>
              <a:t>For example, a person’s right to life is not breached if they die when a public authority (such as the police) uses necessary force to:</a:t>
            </a:r>
          </a:p>
          <a:p>
            <a:pPr marL="171450" indent="-171450">
              <a:lnSpc>
                <a:spcPct val="100000"/>
              </a:lnSpc>
              <a:buFont typeface="Arial" panose="020B0604020202020204" pitchFamily="34" charset="0"/>
              <a:buChar char="•"/>
            </a:pPr>
            <a:r>
              <a:rPr lang="en-GB" sz="1100" dirty="0" smtClean="0"/>
              <a:t>stop them carrying out unlawful violence</a:t>
            </a:r>
          </a:p>
          <a:p>
            <a:pPr marL="171450" indent="-171450">
              <a:lnSpc>
                <a:spcPct val="100000"/>
              </a:lnSpc>
              <a:buFont typeface="Arial" panose="020B0604020202020204" pitchFamily="34" charset="0"/>
              <a:buChar char="•"/>
            </a:pPr>
            <a:r>
              <a:rPr lang="en-GB" sz="1100" dirty="0" smtClean="0"/>
              <a:t>make a lawful arrest</a:t>
            </a:r>
          </a:p>
          <a:p>
            <a:pPr marL="171450" indent="-171450">
              <a:lnSpc>
                <a:spcPct val="100000"/>
              </a:lnSpc>
              <a:buFont typeface="Arial" panose="020B0604020202020204" pitchFamily="34" charset="0"/>
              <a:buChar char="•"/>
            </a:pPr>
            <a:r>
              <a:rPr lang="en-GB" sz="1100" dirty="0" smtClean="0"/>
              <a:t>stop them escaping lawful detainment, and</a:t>
            </a:r>
          </a:p>
          <a:p>
            <a:pPr marL="171450" indent="-171450">
              <a:lnSpc>
                <a:spcPct val="100000"/>
              </a:lnSpc>
              <a:buFont typeface="Arial" panose="020B0604020202020204" pitchFamily="34" charset="0"/>
              <a:buChar char="•"/>
            </a:pPr>
            <a:r>
              <a:rPr lang="en-GB" sz="1100" dirty="0" smtClean="0"/>
              <a:t>stop a riot or uprising.</a:t>
            </a:r>
            <a:endParaRPr lang="en-GB" sz="1100"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5</a:t>
            </a:fld>
            <a:endParaRPr lang="en-GB" altLang="en-US"/>
          </a:p>
        </p:txBody>
      </p:sp>
    </p:spTree>
    <p:extLst>
      <p:ext uri="{BB962C8B-B14F-4D97-AF65-F5344CB8AC3E}">
        <p14:creationId xmlns:p14="http://schemas.microsoft.com/office/powerpoint/2010/main" val="176338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kern="1200" dirty="0" smtClean="0">
                <a:solidFill>
                  <a:schemeClr val="tx1"/>
                </a:solidFill>
                <a:effectLst/>
                <a:latin typeface="Arial" pitchFamily="34" charset="0"/>
                <a:ea typeface="+mn-ea"/>
                <a:cs typeface="+mn-cs"/>
              </a:rPr>
              <a:t>QUALIFIED RIGHTS </a:t>
            </a:r>
            <a:r>
              <a:rPr lang="en-GB" sz="1100" kern="1200" dirty="0" smtClean="0">
                <a:solidFill>
                  <a:schemeClr val="tx1"/>
                </a:solidFill>
                <a:effectLst/>
                <a:latin typeface="Arial" pitchFamily="34" charset="0"/>
                <a:ea typeface="+mn-ea"/>
                <a:cs typeface="+mn-cs"/>
              </a:rPr>
              <a:t>are those rights which can be suspended/taken away by authority in the interest of the rights of others. E.g. police arresting persons for public order offences, or when acting within the law, stopping and searching persons .</a:t>
            </a:r>
          </a:p>
          <a:p>
            <a:pPr eaLnBrk="1" hangingPunct="1">
              <a:lnSpc>
                <a:spcPct val="100000"/>
              </a:lnSpc>
              <a:spcBef>
                <a:spcPct val="0"/>
              </a:spcBef>
            </a:pPr>
            <a:endParaRPr lang="en-US" altLang="en-US" sz="1100" b="1" dirty="0" smtClean="0">
              <a:solidFill>
                <a:srgbClr val="0000CC"/>
              </a:solidFill>
            </a:endParaRPr>
          </a:p>
          <a:p>
            <a:pPr eaLnBrk="1" hangingPunct="1">
              <a:lnSpc>
                <a:spcPct val="100000"/>
              </a:lnSpc>
              <a:spcBef>
                <a:spcPct val="0"/>
              </a:spcBef>
            </a:pPr>
            <a:r>
              <a:rPr lang="en-US" altLang="en-US" sz="1100" b="1" dirty="0" smtClean="0">
                <a:solidFill>
                  <a:srgbClr val="0000CC"/>
                </a:solidFill>
              </a:rPr>
              <a:t>Qualified rights </a:t>
            </a:r>
            <a:r>
              <a:rPr lang="en-US" altLang="en-US" sz="1100" dirty="0" smtClean="0"/>
              <a:t>contain clauses which enable a public authority to justifiably balance or restrict them in the ‘public interest’. </a:t>
            </a:r>
            <a:endParaRPr lang="en-GB" altLang="en-US" sz="1100" b="1" dirty="0" smtClean="0">
              <a:solidFill>
                <a:srgbClr val="0000CC"/>
              </a:solidFill>
            </a:endParaRPr>
          </a:p>
          <a:p>
            <a:pPr marL="0" indent="0">
              <a:lnSpc>
                <a:spcPct val="100000"/>
              </a:lnSpc>
              <a:buNone/>
            </a:pPr>
            <a:r>
              <a:rPr lang="en-GB" sz="1100" dirty="0" smtClean="0"/>
              <a:t>A public authority can sometimes interfere with your rights if it’s in the interest of the wider community or to protect other people’s rights. These rights are </a:t>
            </a:r>
            <a:r>
              <a:rPr lang="en-GB" sz="1100" b="1" dirty="0" smtClean="0"/>
              <a:t>qualified.</a:t>
            </a:r>
          </a:p>
          <a:p>
            <a:pPr marL="0" indent="0">
              <a:lnSpc>
                <a:spcPct val="100000"/>
              </a:lnSpc>
              <a:buNone/>
            </a:pPr>
            <a:r>
              <a:rPr lang="en-US" sz="1100" dirty="0" smtClean="0"/>
              <a:t>It can be limited where it is necessary and fair in order to protect:</a:t>
            </a:r>
          </a:p>
          <a:p>
            <a:pPr marL="342900" indent="-342900">
              <a:lnSpc>
                <a:spcPct val="100000"/>
              </a:lnSpc>
              <a:buFont typeface="Arial" panose="020B0604020202020204" pitchFamily="34" charset="0"/>
              <a:buChar char="•"/>
            </a:pPr>
            <a:r>
              <a:rPr lang="en-US" sz="1100" dirty="0" smtClean="0"/>
              <a:t>public safety </a:t>
            </a:r>
          </a:p>
          <a:p>
            <a:pPr marL="342900" indent="-342900">
              <a:lnSpc>
                <a:spcPct val="100000"/>
              </a:lnSpc>
              <a:buFont typeface="Arial" panose="020B0604020202020204" pitchFamily="34" charset="0"/>
              <a:buChar char="•"/>
            </a:pPr>
            <a:r>
              <a:rPr lang="en-US" sz="1100" dirty="0" smtClean="0"/>
              <a:t>public order </a:t>
            </a:r>
          </a:p>
          <a:p>
            <a:pPr marL="342900" indent="-342900">
              <a:lnSpc>
                <a:spcPct val="100000"/>
              </a:lnSpc>
              <a:buFont typeface="Arial" panose="020B0604020202020204" pitchFamily="34" charset="0"/>
              <a:buChar char="•"/>
            </a:pPr>
            <a:r>
              <a:rPr lang="en-US" sz="1100" dirty="0" smtClean="0"/>
              <a:t>health or morals </a:t>
            </a:r>
          </a:p>
          <a:p>
            <a:pPr marL="342900" indent="-342900">
              <a:lnSpc>
                <a:spcPct val="100000"/>
              </a:lnSpc>
              <a:buFont typeface="Arial" panose="020B0604020202020204" pitchFamily="34" charset="0"/>
              <a:buChar char="•"/>
            </a:pPr>
            <a:r>
              <a:rPr lang="en-US" sz="1100" dirty="0" smtClean="0"/>
              <a:t>the rights and freedoms of other people </a:t>
            </a:r>
          </a:p>
          <a:p>
            <a:pPr eaLnBrk="1" hangingPunct="1">
              <a:lnSpc>
                <a:spcPct val="100000"/>
              </a:lnSpc>
              <a:spcBef>
                <a:spcPct val="0"/>
              </a:spcBef>
            </a:pPr>
            <a:endParaRPr lang="en-US" altLang="en-US" sz="1100" b="1" dirty="0" smtClean="0">
              <a:solidFill>
                <a:srgbClr val="FF0000"/>
              </a:solidFill>
            </a:endParaRPr>
          </a:p>
          <a:p>
            <a:pPr eaLnBrk="1" hangingPunct="1">
              <a:lnSpc>
                <a:spcPct val="100000"/>
              </a:lnSpc>
              <a:spcBef>
                <a:spcPct val="0"/>
              </a:spcBef>
            </a:pPr>
            <a:r>
              <a:rPr lang="en-US" altLang="en-US" sz="1100" b="1" u="sng" dirty="0" smtClean="0">
                <a:solidFill>
                  <a:srgbClr val="FF0000"/>
                </a:solidFill>
              </a:rPr>
              <a:t>Limited Rights </a:t>
            </a:r>
            <a:r>
              <a:rPr lang="en-US" altLang="en-US" sz="1100" b="1" dirty="0" smtClean="0">
                <a:solidFill>
                  <a:srgbClr val="FF0000"/>
                </a:solidFill>
              </a:rPr>
              <a:t>- Articles 5 &amp; 6 </a:t>
            </a:r>
            <a:r>
              <a:rPr lang="en-US" altLang="en-US" sz="1100" dirty="0" smtClean="0">
                <a:solidFill>
                  <a:srgbClr val="000000"/>
                </a:solidFill>
              </a:rPr>
              <a:t>are sometimes referred to as ‘limited rights’ because of the extensive limitations which are places within the Articles themselves.  </a:t>
            </a:r>
          </a:p>
          <a:p>
            <a:pPr>
              <a:lnSpc>
                <a:spcPct val="100000"/>
              </a:lnSpc>
            </a:pPr>
            <a:r>
              <a:rPr lang="en-US" sz="1100" dirty="0" smtClean="0"/>
              <a:t>These rights can be restricted for specific reasons; if it is proportionate – that is, it must be for a fair and valid reason. </a:t>
            </a:r>
          </a:p>
          <a:p>
            <a:pPr>
              <a:lnSpc>
                <a:spcPct val="100000"/>
              </a:lnSpc>
            </a:pPr>
            <a:r>
              <a:rPr lang="en-US" sz="1100" dirty="0" smtClean="0"/>
              <a:t>For example, the right to liberty (Article 5) is a limited right. A person can be detained by the state for many lawful reasons including prison, mental health grounds and other reasons listed in the Article. </a:t>
            </a:r>
          </a:p>
          <a:p>
            <a:pPr eaLnBrk="1" hangingPunct="1">
              <a:lnSpc>
                <a:spcPct val="100000"/>
              </a:lnSpc>
              <a:spcBef>
                <a:spcPct val="0"/>
              </a:spcBef>
            </a:pPr>
            <a:endParaRPr lang="en-US" altLang="en-US" sz="1100" dirty="0" smtClean="0">
              <a:solidFill>
                <a:srgbClr val="000000"/>
              </a:solidFill>
            </a:endParaRPr>
          </a:p>
          <a:p>
            <a:pPr eaLnBrk="1" hangingPunct="1">
              <a:lnSpc>
                <a:spcPct val="100000"/>
              </a:lnSpc>
              <a:spcBef>
                <a:spcPct val="0"/>
              </a:spcBef>
            </a:pPr>
            <a:r>
              <a:rPr lang="en-US" altLang="en-US" sz="1100" dirty="0" smtClean="0">
                <a:solidFill>
                  <a:srgbClr val="000000"/>
                </a:solidFill>
              </a:rPr>
              <a:t>To illustrate the point we can take Article 5, the right to liberty, a basic and important right to which everyone is entitled but which may be limited in certain cases.  For example, the police are given powers to deprive a person of their liberty by arresting them if they are suspected of a committing a crime.  </a:t>
            </a:r>
            <a:endParaRPr lang="en-GB" altLang="en-US" sz="1100" dirty="0" smtClean="0"/>
          </a:p>
          <a:p>
            <a:pPr eaLnBrk="1" hangingPunct="1">
              <a:lnSpc>
                <a:spcPct val="100000"/>
              </a:lnSpc>
              <a:spcBef>
                <a:spcPct val="0"/>
              </a:spcBef>
            </a:pPr>
            <a:r>
              <a:rPr lang="en-GB" altLang="en-US" sz="1100" b="1" dirty="0" smtClean="0">
                <a:solidFill>
                  <a:srgbClr val="0000CC"/>
                </a:solidFill>
              </a:rPr>
              <a:t>Article 5. </a:t>
            </a:r>
          </a:p>
          <a:p>
            <a:pPr eaLnBrk="1" hangingPunct="1">
              <a:lnSpc>
                <a:spcPct val="100000"/>
              </a:lnSpc>
              <a:spcBef>
                <a:spcPct val="0"/>
              </a:spcBef>
            </a:pPr>
            <a:r>
              <a:rPr lang="en-GB" altLang="en-US" sz="1100" dirty="0" smtClean="0"/>
              <a:t>To keep within the ECHR any arrest &amp; detention must be lawful</a:t>
            </a:r>
          </a:p>
          <a:p>
            <a:pPr eaLnBrk="1" hangingPunct="1">
              <a:lnSpc>
                <a:spcPct val="100000"/>
              </a:lnSpc>
              <a:spcBef>
                <a:spcPct val="0"/>
              </a:spcBef>
            </a:pPr>
            <a:r>
              <a:rPr lang="en-GB" altLang="en-US" sz="1100" b="1" dirty="0" smtClean="0">
                <a:solidFill>
                  <a:srgbClr val="0000CC"/>
                </a:solidFill>
              </a:rPr>
              <a:t>Article 6.  </a:t>
            </a:r>
          </a:p>
          <a:p>
            <a:pPr eaLnBrk="1" hangingPunct="1">
              <a:lnSpc>
                <a:spcPct val="100000"/>
              </a:lnSpc>
              <a:spcBef>
                <a:spcPct val="0"/>
              </a:spcBef>
            </a:pPr>
            <a:r>
              <a:rPr lang="en-GB" altLang="en-US" sz="1100" dirty="0" smtClean="0"/>
              <a:t>The law states that a person is presumed innocent until proven guilty according to law &amp; must be guaranteed certain minimum rights in relation to the conduct of criminal investigation &amp; trail.</a:t>
            </a:r>
          </a:p>
          <a:p>
            <a:pPr eaLnBrk="1" hangingPunct="1">
              <a:lnSpc>
                <a:spcPct val="100000"/>
              </a:lnSpc>
              <a:spcBef>
                <a:spcPct val="0"/>
              </a:spcBef>
            </a:pPr>
            <a:r>
              <a:rPr lang="en-GB" altLang="en-US" sz="1100" dirty="0" smtClean="0"/>
              <a:t>PACE states that a suspect must be informed of nature of accusation against them</a:t>
            </a:r>
          </a:p>
          <a:p>
            <a:pPr eaLnBrk="1" hangingPunct="1">
              <a:lnSpc>
                <a:spcPct val="100000"/>
              </a:lnSpc>
              <a:spcBef>
                <a:spcPct val="0"/>
              </a:spcBef>
            </a:pPr>
            <a:endParaRPr lang="en-GB" altLang="en-US" sz="1100" dirty="0" smtClean="0"/>
          </a:p>
          <a:p>
            <a:pPr eaLnBrk="1" hangingPunct="1">
              <a:lnSpc>
                <a:spcPct val="100000"/>
              </a:lnSpc>
              <a:spcBef>
                <a:spcPct val="0"/>
              </a:spcBef>
            </a:pPr>
            <a:r>
              <a:rPr lang="en-GB" altLang="en-US" sz="1100" dirty="0" smtClean="0"/>
              <a:t>A suspect must be given time &amp; facilities for defence. </a:t>
            </a:r>
          </a:p>
          <a:p>
            <a:pPr eaLnBrk="1" hangingPunct="1">
              <a:lnSpc>
                <a:spcPct val="100000"/>
              </a:lnSpc>
              <a:spcBef>
                <a:spcPct val="0"/>
              </a:spcBef>
            </a:pPr>
            <a:r>
              <a:rPr lang="en-GB" altLang="en-US" sz="1100" dirty="0" smtClean="0"/>
              <a:t>The police allow time for a suspect to consult with a suspect</a:t>
            </a:r>
          </a:p>
          <a:p>
            <a:pPr eaLnBrk="1" hangingPunct="1">
              <a:lnSpc>
                <a:spcPct val="100000"/>
              </a:lnSpc>
              <a:spcBef>
                <a:spcPct val="0"/>
              </a:spcBef>
            </a:pPr>
            <a:r>
              <a:rPr lang="en-GB" altLang="en-US" sz="1100" dirty="0" smtClean="0"/>
              <a:t>The police will also provide an interpreter if one is required</a:t>
            </a:r>
            <a:endParaRPr lang="en-US" altLang="en-US" sz="1100" dirty="0" smtClean="0"/>
          </a:p>
          <a:p>
            <a:pPr eaLnBrk="1" hangingPunct="1">
              <a:lnSpc>
                <a:spcPct val="100000"/>
              </a:lnSpc>
              <a:spcBef>
                <a:spcPct val="0"/>
              </a:spcBef>
            </a:pPr>
            <a:endParaRPr lang="en-US" altLang="en-US" sz="1100" dirty="0" smtClean="0"/>
          </a:p>
          <a:p>
            <a:pPr eaLnBrk="1" hangingPunct="1">
              <a:lnSpc>
                <a:spcPct val="100000"/>
              </a:lnSpc>
              <a:spcBef>
                <a:spcPct val="0"/>
              </a:spcBef>
            </a:pPr>
            <a:r>
              <a:rPr lang="en-US" altLang="en-US" sz="1100" b="1" dirty="0" smtClean="0">
                <a:solidFill>
                  <a:srgbClr val="FF0000"/>
                </a:solidFill>
              </a:rPr>
              <a:t>Article 8(2)</a:t>
            </a:r>
            <a:r>
              <a:rPr lang="en-US" altLang="en-US" sz="1100" dirty="0" smtClean="0"/>
              <a:t> states there shall be no interference by a public authority except </a:t>
            </a:r>
          </a:p>
          <a:p>
            <a:pPr eaLnBrk="1" hangingPunct="1">
              <a:lnSpc>
                <a:spcPct val="100000"/>
              </a:lnSpc>
              <a:spcBef>
                <a:spcPct val="0"/>
              </a:spcBef>
            </a:pPr>
            <a:r>
              <a:rPr lang="en-US" altLang="en-US" sz="1100" dirty="0" smtClean="0"/>
              <a:t>‘in accordance with the law and as necessary in a democratic society ‘.</a:t>
            </a:r>
          </a:p>
          <a:p>
            <a:pPr eaLnBrk="1" hangingPunct="1">
              <a:lnSpc>
                <a:spcPct val="100000"/>
              </a:lnSpc>
              <a:spcBef>
                <a:spcPct val="0"/>
              </a:spcBef>
            </a:pPr>
            <a:r>
              <a:rPr lang="en-GB" altLang="en-US" sz="1100" dirty="0" smtClean="0"/>
              <a:t>What does this mean for the police?</a:t>
            </a:r>
          </a:p>
          <a:p>
            <a:pPr eaLnBrk="1" hangingPunct="1">
              <a:lnSpc>
                <a:spcPct val="100000"/>
              </a:lnSpc>
              <a:spcBef>
                <a:spcPct val="0"/>
              </a:spcBef>
            </a:pPr>
            <a:endParaRPr lang="en-GB" altLang="en-US" sz="1100" dirty="0" smtClean="0"/>
          </a:p>
          <a:p>
            <a:pPr eaLnBrk="1" hangingPunct="1">
              <a:lnSpc>
                <a:spcPct val="100000"/>
              </a:lnSpc>
              <a:spcBef>
                <a:spcPct val="0"/>
              </a:spcBef>
            </a:pPr>
            <a:r>
              <a:rPr lang="en-GB" altLang="en-US" sz="1100" dirty="0" smtClean="0"/>
              <a:t>It means that police officers can only justify interference with an individual’s qualified rights to the extent allowed by UK domestic law, for one of the interests specifically listed, for example national security or the prevention of crime, and only if it is absolutely necessary.</a:t>
            </a:r>
          </a:p>
          <a:p>
            <a:pPr eaLnBrk="1" hangingPunct="1">
              <a:lnSpc>
                <a:spcPct val="100000"/>
              </a:lnSpc>
              <a:spcBef>
                <a:spcPct val="0"/>
              </a:spcBef>
            </a:pPr>
            <a:endParaRPr lang="en-GB" altLang="en-US" sz="1100" dirty="0" smtClean="0"/>
          </a:p>
          <a:p>
            <a:pPr eaLnBrk="1" hangingPunct="1">
              <a:lnSpc>
                <a:spcPct val="100000"/>
              </a:lnSpc>
              <a:spcBef>
                <a:spcPct val="0"/>
              </a:spcBef>
            </a:pPr>
            <a:r>
              <a:rPr lang="en-GB" altLang="en-US" sz="1100" dirty="0" smtClean="0"/>
              <a:t>For example, if it was felt necessary to tap a drug dealer’s phone, interfering with their right to privacy under Article 8, then it can only be done if:</a:t>
            </a:r>
          </a:p>
          <a:p>
            <a:pPr eaLnBrk="1" hangingPunct="1">
              <a:lnSpc>
                <a:spcPct val="100000"/>
              </a:lnSpc>
              <a:spcBef>
                <a:spcPct val="0"/>
              </a:spcBef>
            </a:pPr>
            <a:endParaRPr lang="en-GB" altLang="en-US" sz="1100" dirty="0" smtClean="0"/>
          </a:p>
          <a:p>
            <a:pPr eaLnBrk="1" hangingPunct="1">
              <a:lnSpc>
                <a:spcPct val="100000"/>
              </a:lnSpc>
              <a:spcBef>
                <a:spcPct val="0"/>
              </a:spcBef>
            </a:pPr>
            <a:r>
              <a:rPr lang="en-GB" altLang="en-US" sz="1100" dirty="0" smtClean="0"/>
              <a:t>There is a law that provides that power, in this case the Interception of Communications Act 1985, and</a:t>
            </a:r>
          </a:p>
          <a:p>
            <a:pPr eaLnBrk="1" hangingPunct="1">
              <a:lnSpc>
                <a:spcPct val="100000"/>
              </a:lnSpc>
              <a:spcBef>
                <a:spcPct val="0"/>
              </a:spcBef>
            </a:pPr>
            <a:endParaRPr lang="en-GB" altLang="en-US" sz="1100" dirty="0" smtClean="0"/>
          </a:p>
          <a:p>
            <a:pPr eaLnBrk="1" hangingPunct="1">
              <a:lnSpc>
                <a:spcPct val="100000"/>
              </a:lnSpc>
              <a:spcBef>
                <a:spcPct val="0"/>
              </a:spcBef>
            </a:pPr>
            <a:r>
              <a:rPr lang="en-GB" altLang="en-US" sz="1100" dirty="0" smtClean="0"/>
              <a:t>One of the interests can be used, again in this case to prevent crime and</a:t>
            </a:r>
          </a:p>
          <a:p>
            <a:pPr eaLnBrk="1" hangingPunct="1">
              <a:lnSpc>
                <a:spcPct val="100000"/>
              </a:lnSpc>
              <a:spcBef>
                <a:spcPct val="0"/>
              </a:spcBef>
            </a:pPr>
            <a:endParaRPr lang="en-GB" altLang="en-US" sz="1100" dirty="0" smtClean="0"/>
          </a:p>
          <a:p>
            <a:pPr eaLnBrk="1" hangingPunct="1">
              <a:lnSpc>
                <a:spcPct val="100000"/>
              </a:lnSpc>
              <a:spcBef>
                <a:spcPct val="0"/>
              </a:spcBef>
            </a:pPr>
            <a:r>
              <a:rPr lang="en-GB" altLang="en-US" sz="1100" dirty="0" smtClean="0"/>
              <a:t>It was necessary in a democratic society, in this case to gain sufficient evidence.</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6</a:t>
            </a:fld>
            <a:endParaRPr lang="en-GB" altLang="en-US"/>
          </a:p>
        </p:txBody>
      </p:sp>
    </p:spTree>
    <p:extLst>
      <p:ext uri="{BB962C8B-B14F-4D97-AF65-F5344CB8AC3E}">
        <p14:creationId xmlns:p14="http://schemas.microsoft.com/office/powerpoint/2010/main" val="4232248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Show slide and allow to read</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As the Act has developed, later additions have been added.</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 later addition to the Convention is known as a ‘Protocol’</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1</a:t>
            </a:r>
            <a:r>
              <a:rPr kumimoji="0" lang="en-GB" altLang="en-US" sz="1100" b="0" i="0" u="none" strike="noStrike" kern="1200" cap="none" spc="0" normalizeH="0" baseline="30000" noProof="0" dirty="0" smtClean="0">
                <a:ln>
                  <a:noFill/>
                </a:ln>
                <a:solidFill>
                  <a:srgbClr val="000000"/>
                </a:solidFill>
                <a:effectLst/>
                <a:uLnTx/>
                <a:uFillTx/>
                <a:latin typeface="Arial" pitchFamily="34" charset="0"/>
                <a:ea typeface="+mn-ea"/>
                <a:cs typeface="+mn-cs"/>
              </a:rPr>
              <a:t>st</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Protocol is broken by the police every time they seize property.</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6</a:t>
            </a:r>
            <a:r>
              <a:rPr kumimoji="0" lang="en-GB" altLang="en-US" sz="1100" b="0" i="0" u="none" strike="noStrike" kern="1200" cap="none" spc="0" normalizeH="0" baseline="30000" noProof="0" dirty="0" smtClean="0">
                <a:ln>
                  <a:noFill/>
                </a:ln>
                <a:solidFill>
                  <a:srgbClr val="000000"/>
                </a:solidFill>
                <a:effectLst/>
                <a:uLnTx/>
                <a:uFillTx/>
                <a:latin typeface="Arial" pitchFamily="34" charset="0"/>
                <a:ea typeface="+mn-ea"/>
                <a:cs typeface="+mn-cs"/>
              </a:rPr>
              <a:t>th</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Protocol simply means the rights apply to everyone!</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7</a:t>
            </a:fld>
            <a:endParaRPr lang="en-GB" altLang="en-US"/>
          </a:p>
        </p:txBody>
      </p:sp>
    </p:spTree>
    <p:extLst>
      <p:ext uri="{BB962C8B-B14F-4D97-AF65-F5344CB8AC3E}">
        <p14:creationId xmlns:p14="http://schemas.microsoft.com/office/powerpoint/2010/main" val="1118862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PACE is a good example of how the police treat people in accordance with the HRA in a variety of situations.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For example, protection it gives persons in detention where appropriate and they manner in which stop searches are carried out, although, if you read the papers you will know that this is a contentious issue that has been running for years and years.  In fact PACE came about as a direct result of the Brixton Riots of 1981 and still is not resolved.</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It is also a good example of where UK law did not meet the requirements of the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European Convention Of Human Rights.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Section 24 of PACE deals with a Police Officer’s power to arrest a suspect.  Prior to 1998 A Police Officer only had to know that the offence committed was an ‘</a:t>
            </a:r>
            <a:r>
              <a:rPr kumimoji="0" lang="en-GB" altLang="en-US" sz="1100" b="0" i="0" u="none" strike="noStrike" kern="1200" cap="none" spc="0" normalizeH="0" baseline="0" noProof="0" dirty="0" err="1" smtClean="0">
                <a:ln>
                  <a:noFill/>
                </a:ln>
                <a:solidFill>
                  <a:srgbClr val="000000"/>
                </a:solidFill>
                <a:effectLst/>
                <a:uLnTx/>
                <a:uFillTx/>
                <a:latin typeface="Arial" pitchFamily="34" charset="0"/>
                <a:ea typeface="+mn-ea"/>
                <a:cs typeface="+mn-cs"/>
              </a:rPr>
              <a:t>arrestable</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offence.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This was not compatible with Article 5, the right to freedom and security.</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Now officers have to prove that it is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mn-ea"/>
                <a:cs typeface="+mn-cs"/>
              </a:rPr>
              <a:t>necessary</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to arrest a person after considering all other options for dealing with a suspect.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We will look at this in more detail later in the course.</a:t>
            </a: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8</a:t>
            </a:fld>
            <a:endParaRPr lang="en-GB" altLang="en-US"/>
          </a:p>
        </p:txBody>
      </p:sp>
    </p:spTree>
    <p:extLst>
      <p:ext uri="{BB962C8B-B14F-4D97-AF65-F5344CB8AC3E}">
        <p14:creationId xmlns:p14="http://schemas.microsoft.com/office/powerpoint/2010/main" val="2377697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issue of ‘</a:t>
            </a:r>
            <a:r>
              <a:rPr kumimoji="0" lang="en-GB" altLang="en-US" sz="1100" b="0" i="0" u="none" strike="noStrike" kern="1200" cap="none" spc="0" normalizeH="0" baseline="0" noProof="0" dirty="0" err="1" smtClean="0">
                <a:ln>
                  <a:noFill/>
                </a:ln>
                <a:solidFill>
                  <a:srgbClr val="000000"/>
                </a:solidFill>
                <a:effectLst/>
                <a:uLnTx/>
                <a:uFillTx/>
                <a:latin typeface="Arial" pitchFamily="34" charset="0"/>
                <a:ea typeface="+mn-ea"/>
                <a:cs typeface="+mn-cs"/>
              </a:rPr>
              <a:t>Kettling</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now a recognised verb in the English language meaning ‘to contain demonstrators in a confined’ area was brought before the Court of Human Rights in Strasbourg in 2012.</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background to the action, which took place in 2001, was that the police were planning for a May Day rally where intelligence identified that up to 1,000 activists would congregate that would become one of the most serious public order incidents ever seen in London.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incident transpired as expected by the police and they decided to use containment tactics to keep the protestors confined to a particular area.</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four applicants who took the case to Strasbourg were caught up in the police cordon.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One was a protestor, one was out shopping and the other two were workers on their lunch break.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They were each held for between 5½ and 7 hours without access to food or water or toilets.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One needed to collect her daughter from the crèche at 4:30pm. She could not leave the cordon until 9:30pm.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Their case was that this amounted to a deprivation of their liberty within the meaning of Article 5 of the ECHR.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facts of this case reveal a clash of perspectives between private and public interests. However, as the applicants argued, the deprivation of their liberty cannot be justified by a wider public interest motive.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The Grand Chamber of the Court of Human Rights resolved these rival submissions in favour of the UK.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However, whilst an apparent conflict of high principle, ultimately its conclusion depended upon the judges’ evaluation of the merits of the police’s tactics whist the joint dissenting opinion (including that of the President) ultimately reflected a different opinion of the merits of such tactics.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Hence, the majority commented that: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mn-ea"/>
                <a:cs typeface="+mn-cs"/>
              </a:rPr>
              <a:t>‘The measure was imposed to isolate and contain a large crown, in volatile and dangerous conditions. As the Government pointed out…the police decided to make use of a measure of containment to control the crowd, rather than having to resort to more robust methods, which might have given rise to a greater risk of injury to people within the crowd…The Court finds no reason to depart from the judge’s conclusion that in the circumstances the imposition of an absolute cordon was the least intrusive and most effective means to be applied.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mn-ea"/>
                <a:cs typeface="+mn-cs"/>
              </a:rPr>
              <a:t>…the police could have been expected to apply less intrusive means. As it was, it seems that all people who happened to be at Oxford Circus at around 2pm were treated like objects and were forced to remain there as long as the police had not solved other problems around the city.’</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9</a:t>
            </a:fld>
            <a:endParaRPr lang="en-GB" altLang="en-US"/>
          </a:p>
        </p:txBody>
      </p:sp>
    </p:spTree>
    <p:extLst>
      <p:ext uri="{BB962C8B-B14F-4D97-AF65-F5344CB8AC3E}">
        <p14:creationId xmlns:p14="http://schemas.microsoft.com/office/powerpoint/2010/main" val="1201078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Police Officers should consider JPLANE before every decision,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Officers need to justify every decision they make</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 balanced approach needs to be considered and demonstrated.  The action must be proportionate, the minimum level needed to complete the legitimate aim.</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Any actions you take </a:t>
            </a:r>
            <a:r>
              <a:rPr kumimoji="0" lang="en-US" altLang="en-US" sz="1100" b="1" i="0" u="none" strike="noStrike" kern="1200" cap="none" spc="0" normalizeH="0" baseline="0" noProof="0" dirty="0" smtClean="0">
                <a:ln>
                  <a:noFill/>
                </a:ln>
                <a:solidFill>
                  <a:srgbClr val="FF0000"/>
                </a:solidFill>
                <a:effectLst/>
                <a:uLnTx/>
                <a:uFillTx/>
                <a:latin typeface="Arial" pitchFamily="34" charset="0"/>
                <a:ea typeface="+mn-ea"/>
                <a:cs typeface="+mn-cs"/>
              </a:rPr>
              <a:t>must</a:t>
            </a: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 have a basis in law.</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Whatever intervention an officer selects will always have an affect on their accountability, ultimately in court.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 police officer must only do what is necessary to achieve the legitimate aim.</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A police officer’s actions must be ethical. </a:t>
            </a: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rPr>
              <a:t>We must think PROMOTE HUMAN RIGHTS at all times.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10</a:t>
            </a:fld>
            <a:endParaRPr lang="en-GB" altLang="en-US"/>
          </a:p>
        </p:txBody>
      </p:sp>
    </p:spTree>
    <p:extLst>
      <p:ext uri="{BB962C8B-B14F-4D97-AF65-F5344CB8AC3E}">
        <p14:creationId xmlns:p14="http://schemas.microsoft.com/office/powerpoint/2010/main" val="1569122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t>Remember: </a:t>
            </a:r>
          </a:p>
          <a:p>
            <a:r>
              <a:rPr lang="en-GB" altLang="en-US" sz="1100" dirty="0" smtClean="0"/>
              <a:t>As police officers you should </a:t>
            </a:r>
            <a:r>
              <a:rPr lang="en-GB" altLang="en-US" sz="1100" b="1" dirty="0" smtClean="0">
                <a:solidFill>
                  <a:srgbClr val="FF0000"/>
                </a:solidFill>
              </a:rPr>
              <a:t>WANT</a:t>
            </a:r>
            <a:r>
              <a:rPr lang="en-GB" altLang="en-US" sz="1100" dirty="0" smtClean="0"/>
              <a:t> to protect a person’s Human Rights, it’s been the basis of policing since its inception as a professional organisation in 1829.</a:t>
            </a:r>
          </a:p>
          <a:p>
            <a:endParaRPr lang="en-GB" altLang="en-US" sz="1100" dirty="0" smtClean="0"/>
          </a:p>
          <a:p>
            <a:r>
              <a:rPr lang="en-GB" altLang="en-US" sz="1100" dirty="0" smtClean="0"/>
              <a:t>It’s everyone’s right to live in a peaceful society and the police are the guardians of that peace.</a:t>
            </a:r>
          </a:p>
          <a:p>
            <a:endParaRPr lang="en-GB" altLang="en-US" sz="1100" dirty="0" smtClean="0"/>
          </a:p>
          <a:p>
            <a:r>
              <a:rPr lang="en-GB" altLang="en-US" sz="1100" dirty="0" smtClean="0"/>
              <a:t>When the police are confronted by individual’s making comments like ‘You can’t touch me, I know my rights’ or ‘you’re only arresting me because I’m black’, officers need to assure themselves that </a:t>
            </a:r>
            <a:r>
              <a:rPr lang="en-GB" altLang="en-US" sz="1100" b="1" u="sng" dirty="0" smtClean="0"/>
              <a:t>they</a:t>
            </a:r>
            <a:r>
              <a:rPr lang="en-GB" altLang="en-US" sz="1100" b="1" dirty="0" smtClean="0"/>
              <a:t> </a:t>
            </a:r>
            <a:r>
              <a:rPr lang="en-GB" altLang="en-US" sz="1100" dirty="0" smtClean="0"/>
              <a:t>know and apply the Human Rights Act to all their actions.</a:t>
            </a:r>
          </a:p>
          <a:p>
            <a:endParaRPr lang="en-GB" dirty="0"/>
          </a:p>
        </p:txBody>
      </p:sp>
      <p:sp>
        <p:nvSpPr>
          <p:cNvPr id="4" name="Slide Number Placeholder 3"/>
          <p:cNvSpPr>
            <a:spLocks noGrp="1"/>
          </p:cNvSpPr>
          <p:nvPr>
            <p:ph type="sldNum" sz="quarter" idx="10"/>
          </p:nvPr>
        </p:nvSpPr>
        <p:spPr/>
        <p:txBody>
          <a:bodyPr/>
          <a:lstStyle/>
          <a:p>
            <a:fld id="{E2E53396-3605-4748-B0AB-863AA6354EFB}" type="slidenum">
              <a:rPr lang="en-GB" altLang="en-US" smtClean="0"/>
              <a:pPr/>
              <a:t>11</a:t>
            </a:fld>
            <a:endParaRPr lang="en-GB" altLang="en-US"/>
          </a:p>
        </p:txBody>
      </p:sp>
    </p:spTree>
    <p:extLst>
      <p:ext uri="{BB962C8B-B14F-4D97-AF65-F5344CB8AC3E}">
        <p14:creationId xmlns:p14="http://schemas.microsoft.com/office/powerpoint/2010/main" val="780217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6895805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703376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99810389"/>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0405515"/>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8140481"/>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534502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3517908"/>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9761928"/>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76660313"/>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04031769"/>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110344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06/03/2019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32807521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94740" y="2308866"/>
            <a:ext cx="3413927" cy="1554272"/>
          </a:xfrm>
          <a:prstGeom prst="rect">
            <a:avLst/>
          </a:prstGeom>
          <a:noFill/>
        </p:spPr>
        <p:txBody>
          <a:bodyPr wrap="square" rtlCol="0">
            <a:spAutoFit/>
          </a:bodyPr>
          <a:lstStyle/>
          <a:p>
            <a:pPr algn="ctr" defTabSz="685800" fontAlgn="auto">
              <a:spcBef>
                <a:spcPts val="0"/>
              </a:spcBef>
              <a:spcAft>
                <a:spcPts val="0"/>
              </a:spcAft>
            </a:pPr>
            <a:r>
              <a:rPr lang="en-GB" sz="4000" b="1" dirty="0">
                <a:solidFill>
                  <a:prstClr val="white"/>
                </a:solidFill>
                <a:latin typeface="Tahoma" panose="020B0604030504040204" pitchFamily="34" charset="0"/>
                <a:ea typeface="Tahoma" panose="020B0604030504040204" pitchFamily="34" charset="0"/>
                <a:cs typeface="Tahoma" panose="020B0604030504040204" pitchFamily="34" charset="0"/>
              </a:rPr>
              <a:t>Human Rights </a:t>
            </a:r>
          </a:p>
          <a:p>
            <a:pPr defTabSz="685800" fontAlgn="auto">
              <a:spcBef>
                <a:spcPts val="0"/>
              </a:spcBef>
              <a:spcAft>
                <a:spcPts val="0"/>
              </a:spcAft>
            </a:pPr>
            <a:endParaRPr lang="en-GB" sz="15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04718" y="188640"/>
            <a:ext cx="523175" cy="631834"/>
          </a:xfrm>
          <a:prstGeom prst="rect">
            <a:avLst/>
          </a:prstGeom>
        </p:spPr>
      </p:pic>
    </p:spTree>
    <p:extLst>
      <p:ext uri="{BB962C8B-B14F-4D97-AF65-F5344CB8AC3E}">
        <p14:creationId xmlns:p14="http://schemas.microsoft.com/office/powerpoint/2010/main" val="6391596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9552" y="332656"/>
            <a:ext cx="7406917" cy="5418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756281" y="917431"/>
            <a:ext cx="7885062" cy="5040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rgbClr val="0000CC"/>
                </a:solidFill>
                <a:latin typeface="+mn-lt"/>
                <a:ea typeface="+mn-ea"/>
                <a:cs typeface="+mn-cs"/>
              </a:defRPr>
            </a:lvl1pPr>
            <a:lvl2pPr marL="457200" indent="0" algn="l" rtl="0" eaLnBrk="0" fontAlgn="base" hangingPunct="0">
              <a:spcBef>
                <a:spcPts val="0"/>
              </a:spcBef>
              <a:spcAft>
                <a:spcPts val="1800"/>
              </a:spcAft>
              <a:buNone/>
              <a:defRPr sz="2400">
                <a:solidFill>
                  <a:srgbClr val="0000CC"/>
                </a:solidFill>
                <a:latin typeface="+mn-lt"/>
              </a:defRPr>
            </a:lvl2pPr>
            <a:lvl3pPr marL="914400" indent="0" algn="l" rtl="0" eaLnBrk="0" fontAlgn="base" hangingPunct="0">
              <a:spcBef>
                <a:spcPts val="0"/>
              </a:spcBef>
              <a:spcAft>
                <a:spcPts val="1800"/>
              </a:spcAft>
              <a:buNone/>
              <a:defRPr sz="2400">
                <a:solidFill>
                  <a:srgbClr val="0000CC"/>
                </a:solidFill>
                <a:latin typeface="+mn-lt"/>
              </a:defRPr>
            </a:lvl3pPr>
            <a:lvl4pPr marL="1371600" indent="0" algn="l" rtl="0" eaLnBrk="0" fontAlgn="base" hangingPunct="0">
              <a:spcBef>
                <a:spcPct val="20000"/>
              </a:spcBef>
              <a:spcAft>
                <a:spcPct val="0"/>
              </a:spcAft>
              <a:buNone/>
              <a:defRPr sz="2000">
                <a:solidFill>
                  <a:srgbClr val="0000CC"/>
                </a:solidFill>
                <a:latin typeface="+mn-lt"/>
              </a:defRPr>
            </a:lvl4pPr>
            <a:lvl5pPr marL="1828800" indent="0" algn="l" rtl="0" eaLnBrk="0" fontAlgn="base" hangingPunct="0">
              <a:spcBef>
                <a:spcPct val="20000"/>
              </a:spcBef>
              <a:spcAft>
                <a:spcPct val="0"/>
              </a:spcAft>
              <a:buNone/>
              <a:defRPr sz="2000">
                <a:solidFill>
                  <a:srgbClr val="0000CC"/>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48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Drafted 1948</a:t>
            </a:r>
          </a:p>
          <a:p>
            <a:pPr marL="0" marR="0" lvl="0" indent="0" algn="ctr" defTabSz="914400" rtl="0" eaLnBrk="1" fontAlgn="base" latinLnBrk="0" hangingPunct="1">
              <a:lnSpc>
                <a:spcPct val="100000"/>
              </a:lnSpc>
              <a:spcBef>
                <a:spcPct val="0"/>
              </a:spcBef>
              <a:spcAft>
                <a:spcPts val="48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1950 adopted by UK but not written into domestic law</a:t>
            </a:r>
          </a:p>
          <a:p>
            <a:pPr marL="0" marR="0" lvl="0" indent="0" algn="ctr" defTabSz="914400" rtl="0" eaLnBrk="1" fontAlgn="base" latinLnBrk="0" hangingPunct="1">
              <a:lnSpc>
                <a:spcPct val="100000"/>
              </a:lnSpc>
              <a:spcBef>
                <a:spcPct val="0"/>
              </a:spcBef>
              <a:spcAft>
                <a:spcPts val="48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1966 UK individuals given right  to take alleged breaches to European Court</a:t>
            </a:r>
          </a:p>
          <a:p>
            <a:pPr marL="0" marR="0" lvl="0" indent="0" algn="ctr" defTabSz="914400" rtl="0" eaLnBrk="1" fontAlgn="base" latinLnBrk="0" hangingPunct="1">
              <a:lnSpc>
                <a:spcPct val="100000"/>
              </a:lnSpc>
              <a:spcBef>
                <a:spcPct val="0"/>
              </a:spcBef>
              <a:spcAft>
                <a:spcPts val="48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1998 Human Rights Act</a:t>
            </a: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European Convention of Human Rights</a:t>
            </a:r>
            <a:endParaRPr lang="en-GB" sz="3200" b="1" dirty="0">
              <a:solidFill>
                <a:schemeClr val="bg1"/>
              </a:solidFill>
            </a:endParaRPr>
          </a:p>
        </p:txBody>
      </p:sp>
    </p:spTree>
    <p:extLst>
      <p:ext uri="{BB962C8B-B14F-4D97-AF65-F5344CB8AC3E}">
        <p14:creationId xmlns:p14="http://schemas.microsoft.com/office/powerpoint/2010/main" val="871475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971600" y="476672"/>
            <a:ext cx="7991475" cy="5256584"/>
          </a:xfrm>
          <a:prstGeom prst="rect">
            <a:avLst/>
          </a:prstGeom>
          <a:noFill/>
          <a:ln w="25400" cap="flat" cmpd="sng" algn="ctr">
            <a:noFill/>
            <a:prstDash val="solid"/>
          </a:ln>
          <a:effectLst/>
        </p:spPr>
        <p:txBody>
          <a:bodyPr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Section 2</a:t>
            </a:r>
            <a:r>
              <a:rPr kumimoji="0" lang="en-GB" altLang="en-US" sz="2000" b="1" i="0" u="none" strike="noStrike" kern="0" cap="none" spc="0" normalizeH="0" baseline="0" noProof="0" dirty="0">
                <a:ln>
                  <a:noFill/>
                </a:ln>
                <a:solidFill>
                  <a:srgbClr val="0000CC"/>
                </a:solidFill>
                <a:effectLst/>
                <a:uLnTx/>
                <a:uFillTx/>
                <a:latin typeface="Arial"/>
                <a:ea typeface="+mn-ea"/>
                <a:cs typeface="+mn-cs"/>
              </a:rPr>
              <a:t> </a:t>
            </a:r>
          </a:p>
          <a:p>
            <a:pPr marL="0" marR="0" lvl="0" indent="0" defTabSz="914400" eaLnBrk="1" fontAlgn="auto" latinLnBrk="0" hangingPunct="1">
              <a:lnSpc>
                <a:spcPct val="100000"/>
              </a:lnSpc>
              <a:spcBef>
                <a:spcPts val="0"/>
              </a:spcBef>
              <a:spcAft>
                <a:spcPts val="1200"/>
              </a:spcAft>
              <a:buClrTx/>
              <a:buSzTx/>
              <a:buFontTx/>
              <a:buNone/>
              <a:tabLst/>
              <a:defRPr/>
            </a:pPr>
            <a:r>
              <a:rPr kumimoji="0" lang="en-GB" altLang="en-US" sz="2000" b="0" i="0" u="none" strike="noStrike" kern="0" cap="none" spc="0" normalizeH="0" baseline="0" noProof="0" dirty="0">
                <a:ln>
                  <a:noFill/>
                </a:ln>
                <a:solidFill>
                  <a:srgbClr val="0000CC"/>
                </a:solidFill>
                <a:effectLst/>
                <a:uLnTx/>
                <a:uFillTx/>
                <a:latin typeface="Arial"/>
                <a:ea typeface="+mn-ea"/>
                <a:cs typeface="+mn-cs"/>
              </a:rPr>
              <a:t>Courts to take account of decisions of the ECHR</a:t>
            </a: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Section 3 </a:t>
            </a:r>
          </a:p>
          <a:p>
            <a:pPr marL="0" marR="0" lvl="0" indent="0" defTabSz="914400" eaLnBrk="1" fontAlgn="auto" latinLnBrk="0" hangingPunct="1">
              <a:lnSpc>
                <a:spcPct val="100000"/>
              </a:lnSpc>
              <a:spcBef>
                <a:spcPts val="0"/>
              </a:spcBef>
              <a:spcAft>
                <a:spcPts val="1200"/>
              </a:spcAft>
              <a:buClrTx/>
              <a:buSzTx/>
              <a:buFontTx/>
              <a:buNone/>
              <a:tabLst/>
              <a:defRPr/>
            </a:pPr>
            <a:r>
              <a:rPr kumimoji="0" lang="en-GB" altLang="en-US" sz="2000" b="0" i="0" u="none" strike="noStrike" kern="0" cap="none" spc="0" normalizeH="0" baseline="0" noProof="0" dirty="0">
                <a:ln>
                  <a:noFill/>
                </a:ln>
                <a:solidFill>
                  <a:srgbClr val="0000CC"/>
                </a:solidFill>
                <a:effectLst/>
                <a:uLnTx/>
                <a:uFillTx/>
                <a:latin typeface="Arial"/>
                <a:ea typeface="+mn-ea"/>
                <a:cs typeface="+mn-cs"/>
              </a:rPr>
              <a:t>UK legislation must be compatible with Convention rights.</a:t>
            </a:r>
            <a:endParaRPr kumimoji="0" lang="en-GB" altLang="en-US" sz="2000" b="1" i="0" u="none" strike="noStrike" kern="0" cap="none" spc="0" normalizeH="0" baseline="0" noProof="0" dirty="0">
              <a:ln>
                <a:noFill/>
              </a:ln>
              <a:solidFill>
                <a:srgbClr val="0000CC"/>
              </a:solidFill>
              <a:effectLst/>
              <a:uLnTx/>
              <a:uFillTx/>
              <a:latin typeface="Arial"/>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Section 4 </a:t>
            </a:r>
          </a:p>
          <a:p>
            <a:pPr marL="0" marR="0" lvl="0" indent="0" defTabSz="914400" eaLnBrk="1" fontAlgn="auto" latinLnBrk="0" hangingPunct="1">
              <a:lnSpc>
                <a:spcPct val="100000"/>
              </a:lnSpc>
              <a:spcBef>
                <a:spcPts val="0"/>
              </a:spcBef>
              <a:spcAft>
                <a:spcPts val="1200"/>
              </a:spcAft>
              <a:buClrTx/>
              <a:buSzTx/>
              <a:buFontTx/>
              <a:buNone/>
              <a:tabLst/>
              <a:defRPr/>
            </a:pPr>
            <a:r>
              <a:rPr kumimoji="0" lang="en-GB" altLang="en-US" sz="2000" b="0" i="0" u="none" strike="noStrike" kern="0" cap="none" spc="0" normalizeH="0" baseline="0" noProof="0" dirty="0">
                <a:ln>
                  <a:noFill/>
                </a:ln>
                <a:solidFill>
                  <a:srgbClr val="0000CC"/>
                </a:solidFill>
                <a:effectLst/>
                <a:uLnTx/>
                <a:uFillTx/>
                <a:latin typeface="Arial"/>
                <a:ea typeface="+mn-ea"/>
                <a:cs typeface="+mn-cs"/>
              </a:rPr>
              <a:t>High Court to make a declaration of non compatibility.</a:t>
            </a: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Section 6 </a:t>
            </a:r>
          </a:p>
          <a:p>
            <a:pPr marL="0" marR="0" lvl="0" indent="0" defTabSz="914400" eaLnBrk="1" fontAlgn="auto" latinLnBrk="0" hangingPunct="1">
              <a:lnSpc>
                <a:spcPct val="100000"/>
              </a:lnSpc>
              <a:spcBef>
                <a:spcPts val="0"/>
              </a:spcBef>
              <a:spcAft>
                <a:spcPts val="1200"/>
              </a:spcAft>
              <a:buClrTx/>
              <a:buSzTx/>
              <a:buFontTx/>
              <a:buNone/>
              <a:tabLst/>
              <a:defRPr/>
            </a:pPr>
            <a:r>
              <a:rPr kumimoji="0" lang="en-GB" altLang="en-US" sz="2000" b="0" i="0" u="none" strike="noStrike" kern="0" cap="none" spc="0" normalizeH="0" baseline="0" noProof="0" dirty="0">
                <a:ln>
                  <a:noFill/>
                </a:ln>
                <a:solidFill>
                  <a:srgbClr val="0000CC"/>
                </a:solidFill>
                <a:effectLst/>
                <a:uLnTx/>
                <a:uFillTx/>
                <a:latin typeface="Arial"/>
                <a:ea typeface="+mn-ea"/>
                <a:cs typeface="+mn-cs"/>
              </a:rPr>
              <a:t>Unlawful for a public authority to act in a way incompatible with a Convention right</a:t>
            </a: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Section 7 </a:t>
            </a:r>
          </a:p>
          <a:p>
            <a:pPr marL="0" marR="0" lvl="0" indent="0" defTabSz="914400" eaLnBrk="1" fontAlgn="auto" latinLnBrk="0" hangingPunct="1">
              <a:lnSpc>
                <a:spcPct val="100000"/>
              </a:lnSpc>
              <a:spcBef>
                <a:spcPts val="0"/>
              </a:spcBef>
              <a:spcAft>
                <a:spcPts val="1200"/>
              </a:spcAft>
              <a:buClrTx/>
              <a:buSzTx/>
              <a:buFontTx/>
              <a:buNone/>
              <a:tabLst/>
              <a:defRPr/>
            </a:pPr>
            <a:r>
              <a:rPr kumimoji="0" lang="en-GB" altLang="en-US" sz="2000" b="0" i="0" u="none" strike="noStrike" kern="0" cap="none" spc="0" normalizeH="0" baseline="0" noProof="0" dirty="0">
                <a:ln>
                  <a:noFill/>
                </a:ln>
                <a:solidFill>
                  <a:srgbClr val="0000CC"/>
                </a:solidFill>
                <a:effectLst/>
                <a:uLnTx/>
                <a:uFillTx/>
                <a:latin typeface="Arial"/>
                <a:ea typeface="+mn-ea"/>
                <a:cs typeface="+mn-cs"/>
              </a:rPr>
              <a:t>Provides for an aggrieved party to take proceedings.</a:t>
            </a:r>
            <a:endParaRPr kumimoji="0" lang="en-GB" altLang="en-US" sz="2000" b="1" i="0" u="none" strike="noStrike" kern="0" cap="none" spc="0" normalizeH="0" baseline="0" noProof="0" dirty="0">
              <a:ln>
                <a:noFill/>
              </a:ln>
              <a:solidFill>
                <a:srgbClr val="0000CC"/>
              </a:solidFill>
              <a:effectLst/>
              <a:uLnTx/>
              <a:uFillTx/>
              <a:latin typeface="Arial"/>
              <a:ea typeface="+mn-ea"/>
              <a:cs typeface="+mn-cs"/>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1" i="0" u="none" strike="noStrike" kern="0" cap="none" spc="0" normalizeH="0" baseline="0" noProof="0" dirty="0">
                <a:ln>
                  <a:noFill/>
                </a:ln>
                <a:solidFill>
                  <a:srgbClr val="000000"/>
                </a:solidFill>
                <a:effectLst/>
                <a:uLnTx/>
                <a:uFillTx/>
                <a:latin typeface="Arial"/>
                <a:ea typeface="+mn-ea"/>
                <a:cs typeface="+mn-cs"/>
              </a:rPr>
              <a:t>Section 8 </a:t>
            </a: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000" b="0" i="0" u="none" strike="noStrike" kern="0" cap="none" spc="0" normalizeH="0" baseline="0" noProof="0" dirty="0">
                <a:ln>
                  <a:noFill/>
                </a:ln>
                <a:solidFill>
                  <a:srgbClr val="0000CC"/>
                </a:solidFill>
                <a:effectLst/>
                <a:uLnTx/>
                <a:uFillTx/>
                <a:latin typeface="Arial"/>
                <a:ea typeface="+mn-ea"/>
                <a:cs typeface="+mn-cs"/>
              </a:rPr>
              <a:t>Court can grant remedy or relief</a:t>
            </a:r>
            <a:endParaRPr kumimoji="0" lang="en-GB" sz="2000" b="0" i="0" u="none" strike="noStrike" kern="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406324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fade">
                                      <p:cBhvr>
                                        <p:cTn id="18" dur="500"/>
                                        <p:tgtEl>
                                          <p:spTgt spid="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fade">
                                      <p:cBhvr>
                                        <p:cTn id="26" dur="500"/>
                                        <p:tgtEl>
                                          <p:spTgt spid="2">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500"/>
                                        <p:tgtEl>
                                          <p:spTgt spid="2">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2">
                                            <p:txEl>
                                              <p:pRg st="7" end="7"/>
                                            </p:txEl>
                                          </p:spTgt>
                                        </p:tgtEl>
                                        <p:attrNameLst>
                                          <p:attrName>style.visibility</p:attrName>
                                        </p:attrNameLst>
                                      </p:cBhvr>
                                      <p:to>
                                        <p:strVal val="visible"/>
                                      </p:to>
                                    </p:set>
                                    <p:animEffect transition="in" filter="fade">
                                      <p:cBhvr>
                                        <p:cTn id="34" dur="500"/>
                                        <p:tgtEl>
                                          <p:spTgt spid="2">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fade">
                                      <p:cBhvr>
                                        <p:cTn id="39" dur="500"/>
                                        <p:tgtEl>
                                          <p:spTgt spid="2">
                                            <p:txEl>
                                              <p:pRg st="8" end="8"/>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2">
                                            <p:txEl>
                                              <p:pRg st="9" end="9"/>
                                            </p:txEl>
                                          </p:spTgt>
                                        </p:tgtEl>
                                        <p:attrNameLst>
                                          <p:attrName>style.visibility</p:attrName>
                                        </p:attrNameLst>
                                      </p:cBhvr>
                                      <p:to>
                                        <p:strVal val="visible"/>
                                      </p:to>
                                    </p:set>
                                    <p:animEffect transition="in" filter="fade">
                                      <p:cBhvr>
                                        <p:cTn id="42" dur="500"/>
                                        <p:tgtEl>
                                          <p:spTgt spid="2">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2">
                                            <p:txEl>
                                              <p:pRg st="11" end="11"/>
                                            </p:txEl>
                                          </p:spTgt>
                                        </p:tgtEl>
                                        <p:attrNameLst>
                                          <p:attrName>style.visibility</p:attrName>
                                        </p:attrNameLst>
                                      </p:cBhvr>
                                      <p:to>
                                        <p:strVal val="visible"/>
                                      </p:to>
                                    </p:set>
                                    <p:animEffect transition="in" filter="fade">
                                      <p:cBhvr>
                                        <p:cTn id="50" dur="500"/>
                                        <p:tgtEl>
                                          <p:spTgt spid="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151620" y="1556792"/>
            <a:ext cx="676875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rgbClr val="0000CC"/>
                </a:solidFill>
                <a:latin typeface="+mn-lt"/>
                <a:ea typeface="+mn-ea"/>
                <a:cs typeface="+mn-cs"/>
              </a:defRPr>
            </a:lvl1pPr>
            <a:lvl2pPr marL="457200" indent="0" algn="l" rtl="0" eaLnBrk="0" fontAlgn="base" hangingPunct="0">
              <a:spcBef>
                <a:spcPts val="0"/>
              </a:spcBef>
              <a:spcAft>
                <a:spcPts val="1800"/>
              </a:spcAft>
              <a:buNone/>
              <a:defRPr sz="2400">
                <a:solidFill>
                  <a:srgbClr val="0000CC"/>
                </a:solidFill>
                <a:latin typeface="+mn-lt"/>
              </a:defRPr>
            </a:lvl2pPr>
            <a:lvl3pPr marL="914400" indent="0" algn="l" rtl="0" eaLnBrk="0" fontAlgn="base" hangingPunct="0">
              <a:spcBef>
                <a:spcPts val="0"/>
              </a:spcBef>
              <a:spcAft>
                <a:spcPts val="1800"/>
              </a:spcAft>
              <a:buNone/>
              <a:defRPr sz="2400">
                <a:solidFill>
                  <a:srgbClr val="0000CC"/>
                </a:solidFill>
                <a:latin typeface="+mn-lt"/>
              </a:defRPr>
            </a:lvl3pPr>
            <a:lvl4pPr marL="1371600" indent="0" algn="l" rtl="0" eaLnBrk="0" fontAlgn="base" hangingPunct="0">
              <a:spcBef>
                <a:spcPct val="20000"/>
              </a:spcBef>
              <a:spcAft>
                <a:spcPct val="0"/>
              </a:spcAft>
              <a:buNone/>
              <a:defRPr sz="2000">
                <a:solidFill>
                  <a:srgbClr val="0000CC"/>
                </a:solidFill>
                <a:latin typeface="+mn-lt"/>
              </a:defRPr>
            </a:lvl4pPr>
            <a:lvl5pPr marL="1828800" indent="0" algn="l" rtl="0" eaLnBrk="0" fontAlgn="base" hangingPunct="0">
              <a:spcBef>
                <a:spcPct val="20000"/>
              </a:spcBef>
              <a:spcAft>
                <a:spcPct val="0"/>
              </a:spcAft>
              <a:buNone/>
              <a:defRPr sz="2000">
                <a:solidFill>
                  <a:srgbClr val="0000CC"/>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1" fontAlgn="base" latinLnBrk="0" hangingPunct="1">
              <a:lnSpc>
                <a:spcPct val="100000"/>
              </a:lnSpc>
              <a:spcBef>
                <a:spcPct val="0"/>
              </a:spcBef>
              <a:spcAft>
                <a:spcPts val="42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A Court or Tribunal and any person carrying out certain functions of a public nature </a:t>
            </a:r>
          </a:p>
          <a:p>
            <a:pPr marL="571500" marR="0" lvl="0" indent="-571500" algn="l" defTabSz="914400" rtl="0" eaLnBrk="1" fontAlgn="base" latinLnBrk="0" hangingPunct="1">
              <a:lnSpc>
                <a:spcPct val="100000"/>
              </a:lnSpc>
              <a:spcBef>
                <a:spcPct val="0"/>
              </a:spcBef>
              <a:spcAft>
                <a:spcPts val="420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Local Councils, Police, NHS Trusts, Ambulance Service,  </a:t>
            </a:r>
          </a:p>
          <a:p>
            <a:pPr marL="571500" marR="0" lvl="0" indent="-571500" algn="l" defTabSz="914400" rtl="0" eaLnBrk="1" fontAlgn="base" latinLnBrk="0" hangingPunct="1">
              <a:lnSpc>
                <a:spcPct val="100000"/>
              </a:lnSpc>
              <a:spcBef>
                <a:spcPct val="0"/>
              </a:spcBef>
              <a:spcAft>
                <a:spcPts val="420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G4S, Rail Track, etc.</a:t>
            </a:r>
          </a:p>
          <a:p>
            <a:pPr marL="0" marR="0" lvl="0" indent="0" algn="l" defTabSz="914400" rtl="0" eaLnBrk="1" fontAlgn="base" latinLnBrk="0" hangingPunct="1">
              <a:lnSpc>
                <a:spcPct val="100000"/>
              </a:lnSpc>
              <a:spcBef>
                <a:spcPct val="0"/>
              </a:spcBef>
              <a:spcAft>
                <a:spcPts val="1800"/>
              </a:spcAft>
              <a:buClrTx/>
              <a:buSzTx/>
              <a:buFontTx/>
              <a:buNone/>
              <a:tabLst/>
              <a:defRPr/>
            </a:pPr>
            <a:endParaRPr kumimoji="0" lang="en-GB" altLang="en-US" sz="2400" b="0" i="0" u="none" strike="noStrike" kern="0" cap="none" spc="0" normalizeH="0" baseline="0" noProof="0" dirty="0" smtClean="0">
              <a:ln>
                <a:noFill/>
              </a:ln>
              <a:solidFill>
                <a:srgbClr val="0000CC"/>
              </a:solidFill>
              <a:effectLst/>
              <a:uLnTx/>
              <a:uFillTx/>
              <a:latin typeface="Arial"/>
              <a:ea typeface="+mn-ea"/>
              <a:cs typeface="+mn-cs"/>
            </a:endParaRPr>
          </a:p>
          <a:p>
            <a:pPr marL="0" marR="0" lvl="0" indent="0" algn="l" defTabSz="914400" rtl="0" eaLnBrk="1" fontAlgn="base" latinLnBrk="0" hangingPunct="1">
              <a:lnSpc>
                <a:spcPct val="100000"/>
              </a:lnSpc>
              <a:spcBef>
                <a:spcPct val="0"/>
              </a:spcBef>
              <a:spcAft>
                <a:spcPts val="1800"/>
              </a:spcAft>
              <a:buClrTx/>
              <a:buSzTx/>
              <a:buFontTx/>
              <a:buNone/>
              <a:tabLst/>
              <a:defRPr/>
            </a:pPr>
            <a:endParaRPr kumimoji="0" lang="en-GB" altLang="en-US" sz="1800" b="0" i="0" u="none" strike="noStrike" kern="0" cap="none" spc="0" normalizeH="0" baseline="0" noProof="0" dirty="0" smtClean="0">
              <a:ln>
                <a:noFill/>
              </a:ln>
              <a:solidFill>
                <a:srgbClr val="0000CC"/>
              </a:solidFill>
              <a:effectLst/>
              <a:uLnTx/>
              <a:uFillTx/>
              <a:latin typeface="Arial"/>
              <a:ea typeface="+mn-ea"/>
              <a:cs typeface="+mn-cs"/>
            </a:endParaRPr>
          </a:p>
        </p:txBody>
      </p:sp>
      <p:sp>
        <p:nvSpPr>
          <p:cNvPr id="5" name="TextBox 4"/>
          <p:cNvSpPr txBox="1"/>
          <p:nvPr/>
        </p:nvSpPr>
        <p:spPr>
          <a:xfrm>
            <a:off x="395536" y="476672"/>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Public Authority?</a:t>
            </a:r>
            <a:endParaRPr lang="en-GB" sz="3200" b="1" dirty="0">
              <a:solidFill>
                <a:schemeClr val="bg1"/>
              </a:solidFill>
            </a:endParaRPr>
          </a:p>
        </p:txBody>
      </p:sp>
    </p:spTree>
    <p:extLst>
      <p:ext uri="{BB962C8B-B14F-4D97-AF65-F5344CB8AC3E}">
        <p14:creationId xmlns:p14="http://schemas.microsoft.com/office/powerpoint/2010/main" val="119104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836712"/>
            <a:ext cx="2976984" cy="4969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3"/>
          <p:cNvSpPr txBox="1">
            <a:spLocks noChangeArrowheads="1"/>
          </p:cNvSpPr>
          <p:nvPr/>
        </p:nvSpPr>
        <p:spPr bwMode="auto">
          <a:xfrm>
            <a:off x="971600" y="1809241"/>
            <a:ext cx="4536504" cy="30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rgbClr val="0000CC"/>
                </a:solidFill>
                <a:latin typeface="+mn-lt"/>
                <a:ea typeface="+mn-ea"/>
                <a:cs typeface="+mn-cs"/>
              </a:defRPr>
            </a:lvl1pPr>
            <a:lvl2pPr marL="457200" indent="0" algn="l" rtl="0" eaLnBrk="0" fontAlgn="base" hangingPunct="0">
              <a:spcBef>
                <a:spcPts val="0"/>
              </a:spcBef>
              <a:spcAft>
                <a:spcPts val="1800"/>
              </a:spcAft>
              <a:buNone/>
              <a:defRPr sz="2400">
                <a:solidFill>
                  <a:srgbClr val="0000CC"/>
                </a:solidFill>
                <a:latin typeface="+mn-lt"/>
              </a:defRPr>
            </a:lvl2pPr>
            <a:lvl3pPr marL="914400" indent="0" algn="l" rtl="0" eaLnBrk="0" fontAlgn="base" hangingPunct="0">
              <a:spcBef>
                <a:spcPts val="0"/>
              </a:spcBef>
              <a:spcAft>
                <a:spcPts val="1800"/>
              </a:spcAft>
              <a:buNone/>
              <a:defRPr sz="2400">
                <a:solidFill>
                  <a:srgbClr val="0000CC"/>
                </a:solidFill>
                <a:latin typeface="+mn-lt"/>
              </a:defRPr>
            </a:lvl3pPr>
            <a:lvl4pPr marL="1371600" indent="0" algn="l" rtl="0" eaLnBrk="0" fontAlgn="base" hangingPunct="0">
              <a:spcBef>
                <a:spcPct val="20000"/>
              </a:spcBef>
              <a:spcAft>
                <a:spcPct val="0"/>
              </a:spcAft>
              <a:buNone/>
              <a:defRPr sz="2000">
                <a:solidFill>
                  <a:srgbClr val="0000CC"/>
                </a:solidFill>
                <a:latin typeface="+mn-lt"/>
              </a:defRPr>
            </a:lvl4pPr>
            <a:lvl5pPr marL="1828800" indent="0" algn="l" rtl="0" eaLnBrk="0" fontAlgn="base" hangingPunct="0">
              <a:spcBef>
                <a:spcPct val="20000"/>
              </a:spcBef>
              <a:spcAft>
                <a:spcPct val="0"/>
              </a:spcAft>
              <a:buNone/>
              <a:defRPr sz="2000">
                <a:solidFill>
                  <a:srgbClr val="0000CC"/>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Article 2</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Right to life</a:t>
            </a:r>
          </a:p>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Article 3</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Prohibition of torture</a:t>
            </a:r>
          </a:p>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Article 4</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Prohibition of slavery</a:t>
            </a:r>
          </a:p>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and forced labour</a:t>
            </a:r>
          </a:p>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b="0" i="0" u="none" strike="noStrike" kern="0" cap="none" spc="0" normalizeH="0" baseline="0" noProof="0" dirty="0" smtClean="0">
                <a:ln>
                  <a:noFill/>
                </a:ln>
                <a:solidFill>
                  <a:srgbClr val="FF0000"/>
                </a:solidFill>
                <a:effectLst/>
                <a:uLnTx/>
                <a:uFillTx/>
                <a:latin typeface="Arial"/>
                <a:ea typeface="+mn-ea"/>
                <a:cs typeface="+mn-cs"/>
              </a:rPr>
              <a:t>Article 7 -  </a:t>
            </a: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No punishment </a:t>
            </a:r>
          </a:p>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b="0" i="0" u="none" strike="noStrike" kern="0" cap="none" spc="0" normalizeH="0" baseline="0" noProof="0" dirty="0" smtClean="0">
                <a:ln>
                  <a:noFill/>
                </a:ln>
                <a:solidFill>
                  <a:srgbClr val="0000CC"/>
                </a:solidFill>
                <a:effectLst/>
                <a:uLnTx/>
                <a:uFillTx/>
                <a:latin typeface="Arial"/>
                <a:ea typeface="+mn-ea"/>
                <a:cs typeface="+mn-cs"/>
              </a:rPr>
              <a:t>                 without law</a:t>
            </a:r>
          </a:p>
        </p:txBody>
      </p:sp>
      <p:sp>
        <p:nvSpPr>
          <p:cNvPr id="4" name="TextBox 3"/>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Absolute Rights</a:t>
            </a:r>
            <a:endParaRPr lang="en-GB" sz="3200" b="1" dirty="0">
              <a:solidFill>
                <a:schemeClr val="bg1"/>
              </a:solidFill>
            </a:endParaRPr>
          </a:p>
        </p:txBody>
      </p:sp>
    </p:spTree>
    <p:extLst>
      <p:ext uri="{BB962C8B-B14F-4D97-AF65-F5344CB8AC3E}">
        <p14:creationId xmlns:p14="http://schemas.microsoft.com/office/powerpoint/2010/main" val="373789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836712"/>
            <a:ext cx="2976984" cy="4969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3"/>
          <p:cNvSpPr txBox="1">
            <a:spLocks noChangeArrowheads="1"/>
          </p:cNvSpPr>
          <p:nvPr/>
        </p:nvSpPr>
        <p:spPr bwMode="auto">
          <a:xfrm>
            <a:off x="539552" y="1159990"/>
            <a:ext cx="6089676" cy="4717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rgbClr val="0000CC"/>
                </a:solidFill>
                <a:latin typeface="+mn-lt"/>
                <a:ea typeface="+mn-ea"/>
                <a:cs typeface="+mn-cs"/>
              </a:defRPr>
            </a:lvl1pPr>
            <a:lvl2pPr marL="457200" indent="0" algn="l" rtl="0" eaLnBrk="0" fontAlgn="base" hangingPunct="0">
              <a:spcBef>
                <a:spcPts val="0"/>
              </a:spcBef>
              <a:spcAft>
                <a:spcPts val="1800"/>
              </a:spcAft>
              <a:buNone/>
              <a:defRPr sz="2400">
                <a:solidFill>
                  <a:srgbClr val="0000CC"/>
                </a:solidFill>
                <a:latin typeface="+mn-lt"/>
              </a:defRPr>
            </a:lvl2pPr>
            <a:lvl3pPr marL="914400" indent="0" algn="l" rtl="0" eaLnBrk="0" fontAlgn="base" hangingPunct="0">
              <a:spcBef>
                <a:spcPts val="0"/>
              </a:spcBef>
              <a:spcAft>
                <a:spcPts val="1800"/>
              </a:spcAft>
              <a:buNone/>
              <a:defRPr sz="2400">
                <a:solidFill>
                  <a:srgbClr val="0000CC"/>
                </a:solidFill>
                <a:latin typeface="+mn-lt"/>
              </a:defRPr>
            </a:lvl3pPr>
            <a:lvl4pPr marL="1371600" indent="0" algn="l" rtl="0" eaLnBrk="0" fontAlgn="base" hangingPunct="0">
              <a:spcBef>
                <a:spcPct val="20000"/>
              </a:spcBef>
              <a:spcAft>
                <a:spcPct val="0"/>
              </a:spcAft>
              <a:buNone/>
              <a:defRPr sz="2000">
                <a:solidFill>
                  <a:srgbClr val="0000CC"/>
                </a:solidFill>
                <a:latin typeface="+mn-lt"/>
              </a:defRPr>
            </a:lvl4pPr>
            <a:lvl5pPr marL="1828800" indent="0" algn="l" rtl="0" eaLnBrk="0" fontAlgn="base" hangingPunct="0">
              <a:spcBef>
                <a:spcPct val="20000"/>
              </a:spcBef>
              <a:spcAft>
                <a:spcPct val="0"/>
              </a:spcAft>
              <a:buNone/>
              <a:defRPr sz="2000">
                <a:solidFill>
                  <a:srgbClr val="0000CC"/>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1" fontAlgn="base" latinLnBrk="0" hangingPunct="1">
              <a:lnSpc>
                <a:spcPct val="90000"/>
              </a:lnSpc>
              <a:spcBef>
                <a:spcPct val="0"/>
              </a:spcBef>
              <a:spcAft>
                <a:spcPts val="18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5</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Right to liberty and security (L)</a:t>
            </a:r>
          </a:p>
          <a:p>
            <a:pPr marL="0" marR="0" lvl="0" indent="0" algn="l" defTabSz="914400" rtl="0" eaLnBrk="1" fontAlgn="base" latinLnBrk="0" hangingPunct="1">
              <a:lnSpc>
                <a:spcPct val="90000"/>
              </a:lnSpc>
              <a:spcBef>
                <a:spcPct val="0"/>
              </a:spcBef>
              <a:spcAft>
                <a:spcPts val="18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6</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  Right to a fair trial (L)</a:t>
            </a:r>
          </a:p>
          <a:p>
            <a:pPr marL="0" marR="0" lvl="0" indent="0" algn="l" defTabSz="914400" rtl="0" eaLnBrk="1" fontAlgn="base" latinLnBrk="0" hangingPunct="1">
              <a:lnSpc>
                <a:spcPct val="100000"/>
              </a:lnSpc>
              <a:spcBef>
                <a:spcPct val="0"/>
              </a:spcBef>
              <a:spcAft>
                <a:spcPts val="18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8</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Right to respect for private life</a:t>
            </a:r>
          </a:p>
          <a:p>
            <a:pPr marL="0" marR="0" lvl="0" indent="0" algn="l" defTabSz="914400" rtl="0" eaLnBrk="1" fontAlgn="base" latinLnBrk="0" hangingPunct="1">
              <a:lnSpc>
                <a:spcPct val="100000"/>
              </a:lnSpc>
              <a:spcBef>
                <a:spcPct val="0"/>
              </a:spcBef>
              <a:spcAft>
                <a:spcPts val="18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9</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Freedom of thought conscience &amp; religion</a:t>
            </a:r>
          </a:p>
          <a:p>
            <a:pPr marL="0" marR="0" lvl="0" indent="0" algn="l" defTabSz="914400" rtl="0" eaLnBrk="1" fontAlgn="base" latinLnBrk="0" hangingPunct="1">
              <a:lnSpc>
                <a:spcPct val="100000"/>
              </a:lnSpc>
              <a:spcBef>
                <a:spcPct val="0"/>
              </a:spcBef>
              <a:spcAft>
                <a:spcPts val="18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10</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a:t>
            </a: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 Freedom of expression</a:t>
            </a:r>
          </a:p>
          <a:p>
            <a:pPr marL="0" marR="0" lvl="0" indent="0" algn="l" defTabSz="914400" rtl="0" eaLnBrk="1" fontAlgn="base" latinLnBrk="0" hangingPunct="1">
              <a:lnSpc>
                <a:spcPct val="100000"/>
              </a:lnSpc>
              <a:spcBef>
                <a:spcPct val="0"/>
              </a:spcBef>
              <a:spcAft>
                <a:spcPts val="18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11 - </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Freedom of assembly and association</a:t>
            </a:r>
          </a:p>
          <a:p>
            <a:pPr marL="0" marR="0" lvl="0" indent="0" algn="l" defTabSz="914400" rtl="0" eaLnBrk="1" fontAlgn="base" latinLnBrk="0" hangingPunct="1">
              <a:lnSpc>
                <a:spcPct val="100000"/>
              </a:lnSpc>
              <a:spcBef>
                <a:spcPct val="0"/>
              </a:spcBef>
              <a:spcAft>
                <a:spcPts val="1200"/>
              </a:spcAft>
              <a:buClrTx/>
              <a:buSzTx/>
              <a:buFontTx/>
              <a:buNone/>
              <a:tabLst/>
              <a:defRPr/>
            </a:pPr>
            <a:r>
              <a:rPr kumimoji="0" lang="en-GB" altLang="en-US" sz="2200" b="0" i="0" u="none" strike="noStrike" kern="0" cap="none" spc="0" normalizeH="0" baseline="0" noProof="0" dirty="0" smtClean="0">
                <a:ln>
                  <a:noFill/>
                </a:ln>
                <a:solidFill>
                  <a:srgbClr val="FF0000"/>
                </a:solidFill>
                <a:effectLst/>
                <a:uLnTx/>
                <a:uFillTx/>
                <a:latin typeface="Arial"/>
                <a:ea typeface="+mn-ea"/>
                <a:cs typeface="+mn-cs"/>
              </a:rPr>
              <a:t>Article 14 - </a:t>
            </a:r>
            <a:r>
              <a:rPr kumimoji="0" lang="en-GB" altLang="en-US" sz="2200" b="0" i="0" u="none" strike="noStrike" kern="0" cap="none" spc="0" normalizeH="0" baseline="0" noProof="0" dirty="0" smtClean="0">
                <a:ln>
                  <a:noFill/>
                </a:ln>
                <a:solidFill>
                  <a:srgbClr val="0000CC"/>
                </a:solidFill>
                <a:effectLst/>
                <a:uLnTx/>
                <a:uFillTx/>
                <a:latin typeface="Arial"/>
                <a:ea typeface="+mn-ea"/>
                <a:cs typeface="+mn-cs"/>
              </a:rPr>
              <a:t>Prohibition of discrimination (L)</a:t>
            </a:r>
          </a:p>
          <a:p>
            <a:pPr marL="0" marR="0" lvl="0" indent="0" algn="l" defTabSz="914400" rtl="0" eaLnBrk="1" fontAlgn="base" latinLnBrk="0" hangingPunct="1">
              <a:lnSpc>
                <a:spcPct val="90000"/>
              </a:lnSpc>
              <a:spcBef>
                <a:spcPct val="0"/>
              </a:spcBef>
              <a:spcAft>
                <a:spcPts val="1800"/>
              </a:spcAft>
              <a:buClrTx/>
              <a:buSzTx/>
              <a:buFontTx/>
              <a:buNone/>
              <a:tabLst/>
              <a:defRPr/>
            </a:pPr>
            <a:endParaRPr kumimoji="0" lang="en-GB" altLang="en-US" sz="2400" b="0" i="0" u="none" strike="noStrike" kern="0" cap="none" spc="0" normalizeH="0" baseline="0" noProof="0" dirty="0" smtClean="0">
              <a:ln>
                <a:noFill/>
              </a:ln>
              <a:solidFill>
                <a:srgbClr val="0000CC"/>
              </a:solidFill>
              <a:effectLst/>
              <a:uLnTx/>
              <a:uFillTx/>
              <a:latin typeface="Arial"/>
              <a:ea typeface="+mn-ea"/>
              <a:cs typeface="+mn-cs"/>
            </a:endParaRPr>
          </a:p>
          <a:p>
            <a:pPr marL="0" marR="0" lvl="0" indent="0" algn="l" defTabSz="914400" rtl="0" eaLnBrk="1" fontAlgn="base" latinLnBrk="0" hangingPunct="1">
              <a:lnSpc>
                <a:spcPct val="90000"/>
              </a:lnSpc>
              <a:spcBef>
                <a:spcPct val="0"/>
              </a:spcBef>
              <a:spcAft>
                <a:spcPts val="1800"/>
              </a:spcAft>
              <a:buClrTx/>
              <a:buSzTx/>
              <a:buFontTx/>
              <a:buNone/>
              <a:tabLst/>
              <a:defRPr/>
            </a:pPr>
            <a:endParaRPr kumimoji="0" lang="en-GB" altLang="en-US" sz="2400" b="0" i="0" u="none" strike="noStrike" kern="0" cap="none" spc="0" normalizeH="0" baseline="0" noProof="0" dirty="0" smtClean="0">
              <a:ln>
                <a:noFill/>
              </a:ln>
              <a:solidFill>
                <a:srgbClr val="0000CC"/>
              </a:solidFill>
              <a:effectLst/>
              <a:uLnTx/>
              <a:uFillTx/>
              <a:latin typeface="Arial"/>
              <a:ea typeface="+mn-ea"/>
              <a:cs typeface="+mn-cs"/>
            </a:endParaRPr>
          </a:p>
        </p:txBody>
      </p:sp>
      <p:sp>
        <p:nvSpPr>
          <p:cNvPr id="4" name="TextBox 3"/>
          <p:cNvSpPr txBox="1"/>
          <p:nvPr/>
        </p:nvSpPr>
        <p:spPr>
          <a:xfrm>
            <a:off x="395536" y="18393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Qualified/Limited Rights</a:t>
            </a:r>
            <a:endParaRPr lang="en-GB" sz="3200" b="1" dirty="0">
              <a:solidFill>
                <a:schemeClr val="bg1"/>
              </a:solidFill>
            </a:endParaRPr>
          </a:p>
        </p:txBody>
      </p:sp>
    </p:spTree>
    <p:extLst>
      <p:ext uri="{BB962C8B-B14F-4D97-AF65-F5344CB8AC3E}">
        <p14:creationId xmlns:p14="http://schemas.microsoft.com/office/powerpoint/2010/main" val="149254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duotone>
              <a:srgbClr val="FFFFFF">
                <a:shade val="45000"/>
                <a:satMod val="135000"/>
              </a:srgbClr>
              <a:prstClr val="white"/>
            </a:duotone>
            <a:extLst/>
          </a:blip>
          <a:stretch>
            <a:fillRect/>
          </a:stretch>
        </p:blipFill>
        <p:spPr>
          <a:xfrm>
            <a:off x="683568" y="260648"/>
            <a:ext cx="7596336" cy="5481892"/>
          </a:xfrm>
          <a:prstGeom prst="rect">
            <a:avLst/>
          </a:prstGeom>
        </p:spPr>
      </p:pic>
      <p:sp>
        <p:nvSpPr>
          <p:cNvPr id="4" name="Rectangle 3"/>
          <p:cNvSpPr txBox="1">
            <a:spLocks noChangeArrowheads="1"/>
          </p:cNvSpPr>
          <p:nvPr/>
        </p:nvSpPr>
        <p:spPr bwMode="auto">
          <a:xfrm>
            <a:off x="468313" y="1196975"/>
            <a:ext cx="8351837"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rgbClr val="0000CC"/>
                </a:solidFill>
                <a:latin typeface="+mn-lt"/>
                <a:ea typeface="+mn-ea"/>
                <a:cs typeface="+mn-cs"/>
              </a:defRPr>
            </a:lvl1pPr>
            <a:lvl2pPr marL="457200" indent="0" algn="l" rtl="0" eaLnBrk="0" fontAlgn="base" hangingPunct="0">
              <a:spcBef>
                <a:spcPts val="0"/>
              </a:spcBef>
              <a:spcAft>
                <a:spcPts val="1800"/>
              </a:spcAft>
              <a:buNone/>
              <a:defRPr sz="2400">
                <a:solidFill>
                  <a:srgbClr val="0000CC"/>
                </a:solidFill>
                <a:latin typeface="+mn-lt"/>
              </a:defRPr>
            </a:lvl2pPr>
            <a:lvl3pPr marL="914400" indent="0" algn="l" rtl="0" eaLnBrk="0" fontAlgn="base" hangingPunct="0">
              <a:spcBef>
                <a:spcPts val="0"/>
              </a:spcBef>
              <a:spcAft>
                <a:spcPts val="1800"/>
              </a:spcAft>
              <a:buNone/>
              <a:defRPr sz="2400">
                <a:solidFill>
                  <a:srgbClr val="0000CC"/>
                </a:solidFill>
                <a:latin typeface="+mn-lt"/>
              </a:defRPr>
            </a:lvl3pPr>
            <a:lvl4pPr marL="1371600" indent="0" algn="l" rtl="0" eaLnBrk="0" fontAlgn="base" hangingPunct="0">
              <a:spcBef>
                <a:spcPct val="20000"/>
              </a:spcBef>
              <a:spcAft>
                <a:spcPct val="0"/>
              </a:spcAft>
              <a:buNone/>
              <a:defRPr sz="2000">
                <a:solidFill>
                  <a:srgbClr val="0000CC"/>
                </a:solidFill>
                <a:latin typeface="+mn-lt"/>
              </a:defRPr>
            </a:lvl4pPr>
            <a:lvl5pPr marL="1828800" indent="0" algn="l" rtl="0" eaLnBrk="0" fontAlgn="base" hangingPunct="0">
              <a:spcBef>
                <a:spcPct val="20000"/>
              </a:spcBef>
              <a:spcAft>
                <a:spcPct val="0"/>
              </a:spcAft>
              <a:buNone/>
              <a:defRPr sz="2000">
                <a:solidFill>
                  <a:srgbClr val="0000CC"/>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3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The right to peaceful enjoyment of one’s possessions</a:t>
            </a:r>
          </a:p>
          <a:p>
            <a:pPr marL="0" marR="0" lvl="0" indent="0" algn="ctr" defTabSz="914400" rtl="0" eaLnBrk="1" fontAlgn="base" latinLnBrk="0" hangingPunct="1">
              <a:lnSpc>
                <a:spcPct val="13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latin typeface="Arial"/>
                <a:ea typeface="+mn-ea"/>
                <a:cs typeface="+mn-cs"/>
              </a:rPr>
              <a:t>These rights are to be enjoyed without discrimination on grounds of sex, race, colour, language, religion, political or any other opinion, national or social origin, association with a national minority, property, birth or other status</a:t>
            </a: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1</a:t>
            </a:r>
            <a:r>
              <a:rPr lang="en-GB" sz="3200" b="1" baseline="30000" dirty="0" smtClean="0">
                <a:solidFill>
                  <a:schemeClr val="bg1"/>
                </a:solidFill>
              </a:rPr>
              <a:t>st</a:t>
            </a:r>
            <a:r>
              <a:rPr lang="en-GB" sz="3200" b="1" dirty="0" smtClean="0">
                <a:solidFill>
                  <a:schemeClr val="bg1"/>
                </a:solidFill>
              </a:rPr>
              <a:t> and 6</a:t>
            </a:r>
            <a:r>
              <a:rPr lang="en-GB" sz="3200" b="1" baseline="30000" dirty="0" smtClean="0">
                <a:solidFill>
                  <a:schemeClr val="bg1"/>
                </a:solidFill>
              </a:rPr>
              <a:t>th</a:t>
            </a:r>
            <a:r>
              <a:rPr lang="en-GB" sz="3200" b="1" dirty="0" smtClean="0">
                <a:solidFill>
                  <a:schemeClr val="bg1"/>
                </a:solidFill>
              </a:rPr>
              <a:t> Protocols</a:t>
            </a:r>
            <a:endParaRPr lang="en-GB" sz="3200" b="1" dirty="0">
              <a:solidFill>
                <a:schemeClr val="bg1"/>
              </a:solidFill>
            </a:endParaRPr>
          </a:p>
        </p:txBody>
      </p:sp>
    </p:spTree>
    <p:extLst>
      <p:ext uri="{BB962C8B-B14F-4D97-AF65-F5344CB8AC3E}">
        <p14:creationId xmlns:p14="http://schemas.microsoft.com/office/powerpoint/2010/main" val="381908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3928" y="1307146"/>
            <a:ext cx="5021501" cy="3528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bwMode="auto">
          <a:xfrm>
            <a:off x="755576" y="954014"/>
            <a:ext cx="2880320" cy="423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rgbClr val="0000CC"/>
                </a:solidFill>
                <a:latin typeface="+mn-lt"/>
                <a:ea typeface="+mn-ea"/>
                <a:cs typeface="+mn-cs"/>
              </a:defRPr>
            </a:lvl1pPr>
            <a:lvl2pPr marL="457200" indent="0" algn="l" rtl="0" eaLnBrk="0" fontAlgn="base" hangingPunct="0">
              <a:spcBef>
                <a:spcPts val="0"/>
              </a:spcBef>
              <a:spcAft>
                <a:spcPts val="1800"/>
              </a:spcAft>
              <a:buNone/>
              <a:defRPr sz="2400">
                <a:solidFill>
                  <a:srgbClr val="0000CC"/>
                </a:solidFill>
                <a:latin typeface="+mn-lt"/>
              </a:defRPr>
            </a:lvl2pPr>
            <a:lvl3pPr marL="914400" indent="0" algn="l" rtl="0" eaLnBrk="0" fontAlgn="base" hangingPunct="0">
              <a:spcBef>
                <a:spcPts val="0"/>
              </a:spcBef>
              <a:spcAft>
                <a:spcPts val="1800"/>
              </a:spcAft>
              <a:buNone/>
              <a:defRPr sz="2400">
                <a:solidFill>
                  <a:srgbClr val="0000CC"/>
                </a:solidFill>
                <a:latin typeface="+mn-lt"/>
              </a:defRPr>
            </a:lvl3pPr>
            <a:lvl4pPr marL="1371600" indent="0" algn="l" rtl="0" eaLnBrk="0" fontAlgn="base" hangingPunct="0">
              <a:spcBef>
                <a:spcPct val="20000"/>
              </a:spcBef>
              <a:spcAft>
                <a:spcPct val="0"/>
              </a:spcAft>
              <a:buNone/>
              <a:defRPr sz="2000">
                <a:solidFill>
                  <a:srgbClr val="0000CC"/>
                </a:solidFill>
                <a:latin typeface="+mn-lt"/>
              </a:defRPr>
            </a:lvl4pPr>
            <a:lvl5pPr marL="1828800" indent="0" algn="l" rtl="0" eaLnBrk="0" fontAlgn="base" hangingPunct="0">
              <a:spcBef>
                <a:spcPct val="20000"/>
              </a:spcBef>
              <a:spcAft>
                <a:spcPct val="0"/>
              </a:spcAft>
              <a:buNone/>
              <a:defRPr sz="2000">
                <a:solidFill>
                  <a:srgbClr val="0000CC"/>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1800"/>
              </a:spcAft>
              <a:buClrTx/>
              <a:buSzTx/>
              <a:buFontTx/>
              <a:buNone/>
              <a:tabLst/>
              <a:defRPr/>
            </a:pPr>
            <a:endParaRPr kumimoji="0" lang="en-GB" altLang="en-US" sz="1800" b="0" i="0" u="none" strike="noStrike" kern="0" cap="none" spc="0" normalizeH="0" baseline="0" noProof="0" dirty="0" smtClean="0">
              <a:ln>
                <a:noFill/>
              </a:ln>
              <a:solidFill>
                <a:srgbClr val="0000CC"/>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solidFill>
                  <a:srgbClr val="0000CC"/>
                </a:solidFill>
                <a:effectLst/>
                <a:uLnTx/>
                <a:uFillTx/>
                <a:latin typeface="Arial"/>
                <a:ea typeface="+mn-ea"/>
                <a:cs typeface="+mn-cs"/>
              </a:rPr>
              <a:t>Police and Criminal Evidence Act 1984</a:t>
            </a:r>
          </a:p>
          <a:p>
            <a:pPr marL="0" marR="0" lvl="0" indent="0" algn="ctr" defTabSz="914400" rtl="0" eaLnBrk="1" fontAlgn="base" latinLnBrk="0" hangingPunct="1">
              <a:lnSpc>
                <a:spcPct val="100000"/>
              </a:lnSpc>
              <a:spcBef>
                <a:spcPct val="0"/>
              </a:spcBef>
              <a:spcAft>
                <a:spcPts val="1800"/>
              </a:spcAft>
              <a:buClrTx/>
              <a:buSzTx/>
              <a:buFontTx/>
              <a:buNone/>
              <a:tabLst/>
              <a:defRPr/>
            </a:pPr>
            <a:endParaRPr kumimoji="0" lang="en-GB" altLang="en-US" sz="2800" b="0" i="0" u="none" strike="noStrike" kern="0" cap="none" spc="0" normalizeH="0" baseline="0" noProof="0" dirty="0" smtClean="0">
              <a:ln>
                <a:noFill/>
              </a:ln>
              <a:solidFill>
                <a:srgbClr val="0000CC"/>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0000CC"/>
                </a:solidFill>
                <a:effectLst/>
                <a:uLnTx/>
                <a:uFillTx/>
                <a:latin typeface="Arial"/>
                <a:ea typeface="+mn-ea"/>
                <a:cs typeface="+mn-cs"/>
              </a:rPr>
              <a:t>The Necessity Test</a:t>
            </a: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Compliance</a:t>
            </a:r>
            <a:endParaRPr lang="en-GB" sz="3200" b="1" dirty="0">
              <a:solidFill>
                <a:schemeClr val="bg1"/>
              </a:solidFill>
            </a:endParaRPr>
          </a:p>
        </p:txBody>
      </p:sp>
    </p:spTree>
    <p:extLst>
      <p:ext uri="{BB962C8B-B14F-4D97-AF65-F5344CB8AC3E}">
        <p14:creationId xmlns:p14="http://schemas.microsoft.com/office/powerpoint/2010/main" val="827099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4" cstate="print">
            <a:extLst/>
          </a:blip>
          <a:stretch>
            <a:fillRect/>
          </a:stretch>
        </p:blipFill>
        <p:spPr bwMode="auto">
          <a:xfrm>
            <a:off x="1522004" y="966639"/>
            <a:ext cx="6120680" cy="3672408"/>
          </a:xfrm>
          <a:prstGeom prst="rect">
            <a:avLst/>
          </a:prstGeom>
          <a:noFill/>
          <a:ln>
            <a:noFill/>
          </a:ln>
          <a:effectLst>
            <a:softEdge rad="6350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2"/>
          <p:cNvSpPr txBox="1">
            <a:spLocks/>
          </p:cNvSpPr>
          <p:nvPr/>
        </p:nvSpPr>
        <p:spPr bwMode="auto">
          <a:xfrm>
            <a:off x="899593" y="4937062"/>
            <a:ext cx="7416824"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sz="1800">
                <a:solidFill>
                  <a:schemeClr val="tx1"/>
                </a:solidFill>
                <a:latin typeface="+mn-lt"/>
              </a:defRPr>
            </a:lvl4pPr>
            <a:lvl5pPr marL="2057400" indent="-228600" algn="l" rtl="0" eaLnBrk="0" fontAlgn="base" hangingPunct="0">
              <a:spcBef>
                <a:spcPct val="20000"/>
              </a:spcBef>
              <a:spcAft>
                <a:spcPct val="0"/>
              </a:spcAft>
              <a:buChar char="»"/>
              <a:defRPr sz="18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CC"/>
                </a:solidFill>
                <a:effectLst/>
                <a:uLnTx/>
                <a:uFillTx/>
                <a:latin typeface="Arial"/>
                <a:ea typeface="+mn-ea"/>
                <a:cs typeface="+mn-cs"/>
              </a:rPr>
              <a:t>Austin &amp; Others v. The United Kingdom, [2012] ECHR 459, 15th March 2012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800" b="0" i="0" u="none" strike="noStrike" kern="0" cap="none" spc="0" normalizeH="0" baseline="0" noProof="0" dirty="0">
              <a:ln>
                <a:noFill/>
              </a:ln>
              <a:solidFill>
                <a:srgbClr val="000000"/>
              </a:solidFill>
              <a:effectLst/>
              <a:uLnTx/>
              <a:uFillTx/>
              <a:latin typeface="Arial"/>
              <a:ea typeface="+mn-ea"/>
              <a:cs typeface="+mn-cs"/>
            </a:endParaRP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err="1" smtClean="0">
                <a:solidFill>
                  <a:schemeClr val="bg1"/>
                </a:solidFill>
              </a:rPr>
              <a:t>Kettling</a:t>
            </a:r>
            <a:endParaRPr lang="en-GB" sz="3200" b="1" dirty="0">
              <a:solidFill>
                <a:schemeClr val="bg1"/>
              </a:solidFill>
            </a:endParaRPr>
          </a:p>
        </p:txBody>
      </p:sp>
    </p:spTree>
    <p:extLst>
      <p:ext uri="{BB962C8B-B14F-4D97-AF65-F5344CB8AC3E}">
        <p14:creationId xmlns:p14="http://schemas.microsoft.com/office/powerpoint/2010/main" val="2004322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p:cNvPicPr>
          <p:nvPr/>
        </p:nvPicPr>
        <p:blipFill>
          <a:blip r:embed="rId4">
            <a:lum bright="70000" contrast="-70000"/>
            <a:extLst>
              <a:ext uri="{28A0092B-C50C-407E-A947-70E740481C1C}">
                <a14:useLocalDpi xmlns:a14="http://schemas.microsoft.com/office/drawing/2010/main" val="0"/>
              </a:ext>
            </a:extLst>
          </a:blip>
          <a:srcRect r="9970"/>
          <a:stretch>
            <a:fillRect/>
          </a:stretch>
        </p:blipFill>
        <p:spPr bwMode="auto">
          <a:xfrm>
            <a:off x="539552" y="764704"/>
            <a:ext cx="7812087" cy="493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p:nvSpPr>
        <p:spPr bwMode="auto">
          <a:xfrm>
            <a:off x="3203848" y="1269846"/>
            <a:ext cx="3744416" cy="443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Arial" panose="020B0604020202020204" pitchFamily="34" charset="0"/>
              </a:defRPr>
            </a:lvl1pPr>
            <a:lvl2pPr marL="742950" indent="-285750" eaLnBrk="0" hangingPunct="0">
              <a:spcBef>
                <a:spcPct val="20000"/>
              </a:spcBef>
              <a:buChar char="–"/>
              <a:defRPr sz="24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4400" b="1" i="0" u="none" strike="noStrike" kern="0" cap="none" spc="0" normalizeH="0" baseline="0" noProof="0" dirty="0">
                <a:ln>
                  <a:noFill/>
                </a:ln>
                <a:solidFill>
                  <a:srgbClr val="FF0000"/>
                </a:solidFill>
                <a:effectLst/>
                <a:uLnTx/>
                <a:uFillTx/>
                <a:latin typeface="Arial" panose="020B0604020202020204" pitchFamily="34" charset="0"/>
              </a:rPr>
              <a:t>J</a:t>
            </a:r>
            <a:r>
              <a:rPr kumimoji="0" lang="en-GB" altLang="en-US" sz="4400" b="0" i="0" u="none" strike="noStrike" kern="0" cap="none" spc="0" normalizeH="0" baseline="0" noProof="0" dirty="0">
                <a:ln>
                  <a:noFill/>
                </a:ln>
                <a:solidFill>
                  <a:srgbClr val="0000CC"/>
                </a:solidFill>
                <a:effectLst/>
                <a:uLnTx/>
                <a:uFillTx/>
                <a:latin typeface="Arial" panose="020B0604020202020204" pitchFamily="34" charset="0"/>
              </a:rPr>
              <a:t>ustify</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4400" b="1" i="0" u="none" strike="noStrike" kern="0" cap="none" spc="0" normalizeH="0" baseline="0" noProof="0" dirty="0">
                <a:ln>
                  <a:noFill/>
                </a:ln>
                <a:solidFill>
                  <a:srgbClr val="FF0000"/>
                </a:solidFill>
                <a:effectLst/>
                <a:uLnTx/>
                <a:uFillTx/>
                <a:latin typeface="Arial" panose="020B0604020202020204" pitchFamily="34" charset="0"/>
              </a:rPr>
              <a:t>P</a:t>
            </a:r>
            <a:r>
              <a:rPr kumimoji="0" lang="en-GB" altLang="en-US" sz="4400" b="0" i="0" u="none" strike="noStrike" kern="0" cap="none" spc="0" normalizeH="0" baseline="0" noProof="0" dirty="0">
                <a:ln>
                  <a:noFill/>
                </a:ln>
                <a:solidFill>
                  <a:srgbClr val="0000CC"/>
                </a:solidFill>
                <a:effectLst/>
                <a:uLnTx/>
                <a:uFillTx/>
                <a:latin typeface="Arial" panose="020B0604020202020204" pitchFamily="34" charset="0"/>
              </a:rPr>
              <a:t>roportionate</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4400" b="1" i="0" u="none" strike="noStrike" kern="0" cap="none" spc="0" normalizeH="0" baseline="0" noProof="0" dirty="0">
                <a:ln>
                  <a:noFill/>
                </a:ln>
                <a:solidFill>
                  <a:srgbClr val="FF0000"/>
                </a:solidFill>
                <a:effectLst/>
                <a:uLnTx/>
                <a:uFillTx/>
                <a:latin typeface="Arial" panose="020B0604020202020204" pitchFamily="34" charset="0"/>
              </a:rPr>
              <a:t>L</a:t>
            </a:r>
            <a:r>
              <a:rPr kumimoji="0" lang="en-GB" altLang="en-US" sz="4400" b="0" i="0" u="none" strike="noStrike" kern="0" cap="none" spc="0" normalizeH="0" baseline="0" noProof="0" dirty="0">
                <a:ln>
                  <a:noFill/>
                </a:ln>
                <a:solidFill>
                  <a:srgbClr val="0000CC"/>
                </a:solidFill>
                <a:effectLst/>
                <a:uLnTx/>
                <a:uFillTx/>
                <a:latin typeface="Arial" panose="020B0604020202020204" pitchFamily="34" charset="0"/>
              </a:rPr>
              <a:t>egal</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4400" b="1" i="0" u="none" strike="noStrike" kern="0" cap="none" spc="0" normalizeH="0" baseline="0" noProof="0" dirty="0">
                <a:ln>
                  <a:noFill/>
                </a:ln>
                <a:solidFill>
                  <a:srgbClr val="FF0000"/>
                </a:solidFill>
                <a:effectLst/>
                <a:uLnTx/>
                <a:uFillTx/>
                <a:latin typeface="Arial" panose="020B0604020202020204" pitchFamily="34" charset="0"/>
              </a:rPr>
              <a:t>A</a:t>
            </a:r>
            <a:r>
              <a:rPr kumimoji="0" lang="en-GB" altLang="en-US" sz="4400" b="0" i="0" u="none" strike="noStrike" kern="0" cap="none" spc="0" normalizeH="0" baseline="0" noProof="0" dirty="0">
                <a:ln>
                  <a:noFill/>
                </a:ln>
                <a:solidFill>
                  <a:srgbClr val="0000CC"/>
                </a:solidFill>
                <a:effectLst/>
                <a:uLnTx/>
                <a:uFillTx/>
                <a:latin typeface="Arial" panose="020B0604020202020204" pitchFamily="34" charset="0"/>
              </a:rPr>
              <a:t>ccountable</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4400" b="1" i="0" u="none" strike="noStrike" kern="0" cap="none" spc="0" normalizeH="0" baseline="0" noProof="0" dirty="0">
                <a:ln>
                  <a:noFill/>
                </a:ln>
                <a:solidFill>
                  <a:srgbClr val="FF0000"/>
                </a:solidFill>
                <a:effectLst/>
                <a:uLnTx/>
                <a:uFillTx/>
                <a:latin typeface="Arial" panose="020B0604020202020204" pitchFamily="34" charset="0"/>
              </a:rPr>
              <a:t>N</a:t>
            </a:r>
            <a:r>
              <a:rPr kumimoji="0" lang="en-GB" altLang="en-US" sz="4400" b="0" i="0" u="none" strike="noStrike" kern="0" cap="none" spc="0" normalizeH="0" baseline="0" noProof="0" dirty="0">
                <a:ln>
                  <a:noFill/>
                </a:ln>
                <a:solidFill>
                  <a:srgbClr val="0000CC"/>
                </a:solidFill>
                <a:effectLst/>
                <a:uLnTx/>
                <a:uFillTx/>
                <a:latin typeface="Arial" panose="020B0604020202020204" pitchFamily="34" charset="0"/>
              </a:rPr>
              <a:t>ecessary</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4400" b="1" i="0" u="none" strike="noStrike" kern="0" cap="none" spc="0" normalizeH="0" baseline="0" noProof="0" dirty="0">
                <a:ln>
                  <a:noFill/>
                </a:ln>
                <a:solidFill>
                  <a:srgbClr val="FF0000"/>
                </a:solidFill>
                <a:effectLst/>
                <a:uLnTx/>
                <a:uFillTx/>
                <a:latin typeface="Arial" panose="020B0604020202020204" pitchFamily="34" charset="0"/>
              </a:rPr>
              <a:t>E</a:t>
            </a:r>
            <a:r>
              <a:rPr kumimoji="0" lang="en-GB" altLang="en-US" sz="4400" b="0" i="0" u="none" strike="noStrike" kern="0" cap="none" spc="0" normalizeH="0" baseline="0" noProof="0" dirty="0">
                <a:ln>
                  <a:noFill/>
                </a:ln>
                <a:solidFill>
                  <a:srgbClr val="0000CC"/>
                </a:solidFill>
                <a:effectLst/>
                <a:uLnTx/>
                <a:uFillTx/>
                <a:latin typeface="Arial" panose="020B0604020202020204" pitchFamily="34" charset="0"/>
              </a:rPr>
              <a:t>thical</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‘JPLANE’</a:t>
            </a:r>
            <a:endParaRPr lang="en-GB" sz="3200" b="1" dirty="0">
              <a:solidFill>
                <a:schemeClr val="bg1"/>
              </a:solidFill>
            </a:endParaRPr>
          </a:p>
        </p:txBody>
      </p:sp>
    </p:spTree>
    <p:extLst>
      <p:ext uri="{BB962C8B-B14F-4D97-AF65-F5344CB8AC3E}">
        <p14:creationId xmlns:p14="http://schemas.microsoft.com/office/powerpoint/2010/main" val="974334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cstate="print">
            <a:extLst/>
          </a:blip>
          <a:srcRect r="6397"/>
          <a:stretch/>
        </p:blipFill>
        <p:spPr>
          <a:xfrm>
            <a:off x="1187624" y="980728"/>
            <a:ext cx="3372045" cy="4576057"/>
          </a:xfrm>
          <a:prstGeom prst="rect">
            <a:avLst/>
          </a:prstGeom>
          <a:ln>
            <a:noFill/>
          </a:ln>
          <a:effectLst>
            <a:softEdge rad="317500"/>
          </a:effectLst>
        </p:spPr>
      </p:pic>
      <p:sp>
        <p:nvSpPr>
          <p:cNvPr id="3" name="Subtitle 2"/>
          <p:cNvSpPr txBox="1">
            <a:spLocks/>
          </p:cNvSpPr>
          <p:nvPr/>
        </p:nvSpPr>
        <p:spPr bwMode="auto">
          <a:xfrm>
            <a:off x="4716016" y="2708920"/>
            <a:ext cx="3672408"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None/>
              <a:defRPr sz="2400">
                <a:solidFill>
                  <a:schemeClr val="tx1"/>
                </a:solidFill>
                <a:latin typeface="+mn-lt"/>
                <a:ea typeface="+mn-ea"/>
                <a:cs typeface="+mn-cs"/>
              </a:defRPr>
            </a:lvl1pPr>
            <a:lvl2pPr marL="457200" indent="0" algn="ctr" rtl="0" eaLnBrk="0" fontAlgn="base" hangingPunct="0">
              <a:spcBef>
                <a:spcPct val="20000"/>
              </a:spcBef>
              <a:spcAft>
                <a:spcPct val="0"/>
              </a:spcAft>
              <a:buNone/>
              <a:defRPr sz="2400">
                <a:solidFill>
                  <a:schemeClr val="tx1"/>
                </a:solidFill>
                <a:latin typeface="+mn-lt"/>
              </a:defRPr>
            </a:lvl2pPr>
            <a:lvl3pPr marL="914400" indent="0" algn="ctr" rtl="0" eaLnBrk="0" fontAlgn="base" hangingPunct="0">
              <a:spcBef>
                <a:spcPct val="20000"/>
              </a:spcBef>
              <a:spcAft>
                <a:spcPct val="0"/>
              </a:spcAft>
              <a:buNone/>
              <a:defRPr sz="2400">
                <a:solidFill>
                  <a:schemeClr val="tx1"/>
                </a:solidFill>
                <a:latin typeface="+mn-lt"/>
              </a:defRPr>
            </a:lvl3pPr>
            <a:lvl4pPr marL="1371600" indent="0" algn="ctr" rtl="0" eaLnBrk="0" fontAlgn="base" hangingPunct="0">
              <a:spcBef>
                <a:spcPct val="20000"/>
              </a:spcBef>
              <a:spcAft>
                <a:spcPct val="0"/>
              </a:spcAft>
              <a:buNone/>
              <a:defRPr sz="2000">
                <a:solidFill>
                  <a:schemeClr val="tx1"/>
                </a:solidFill>
                <a:latin typeface="+mn-lt"/>
              </a:defRPr>
            </a:lvl4pPr>
            <a:lvl5pPr marL="1828800" indent="0" algn="ctr" rtl="0" eaLnBrk="0" fontAlgn="base" hangingPunct="0">
              <a:spcBef>
                <a:spcPct val="20000"/>
              </a:spcBef>
              <a:spcAft>
                <a:spcPct val="0"/>
              </a:spcAft>
              <a:buNone/>
              <a:defRPr sz="2000">
                <a:solidFill>
                  <a:schemeClr val="tx1"/>
                </a:solidFill>
                <a:latin typeface="+mn-lt"/>
              </a:defRPr>
            </a:lvl5pPr>
            <a:lvl6pPr marL="2286000" indent="0" algn="ctr" rtl="0" fontAlgn="base">
              <a:spcBef>
                <a:spcPct val="20000"/>
              </a:spcBef>
              <a:spcAft>
                <a:spcPct val="0"/>
              </a:spcAft>
              <a:buNone/>
              <a:defRPr sz="2000">
                <a:solidFill>
                  <a:schemeClr val="tx1"/>
                </a:solidFill>
                <a:latin typeface="+mn-lt"/>
              </a:defRPr>
            </a:lvl6pPr>
            <a:lvl7pPr marL="2743200" indent="0" algn="ctr" rtl="0" fontAlgn="base">
              <a:spcBef>
                <a:spcPct val="20000"/>
              </a:spcBef>
              <a:spcAft>
                <a:spcPct val="0"/>
              </a:spcAft>
              <a:buNone/>
              <a:defRPr sz="2000">
                <a:solidFill>
                  <a:schemeClr val="tx1"/>
                </a:solidFill>
                <a:latin typeface="+mn-lt"/>
              </a:defRPr>
            </a:lvl7pPr>
            <a:lvl8pPr marL="3200400" indent="0" algn="ctr" rtl="0" fontAlgn="base">
              <a:spcBef>
                <a:spcPct val="20000"/>
              </a:spcBef>
              <a:spcAft>
                <a:spcPct val="0"/>
              </a:spcAft>
              <a:buNone/>
              <a:defRPr sz="2000">
                <a:solidFill>
                  <a:schemeClr val="tx1"/>
                </a:solidFill>
                <a:latin typeface="+mn-lt"/>
              </a:defRPr>
            </a:lvl8pPr>
            <a:lvl9pPr marL="3657600" indent="0" algn="ctr" rtl="0" fontAlgn="base">
              <a:spcBef>
                <a:spcPct val="20000"/>
              </a:spcBef>
              <a:spcAft>
                <a:spcPct val="0"/>
              </a:spcAft>
              <a:buNone/>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3600" b="1" i="0" u="none" strike="noStrike" kern="0" cap="none" spc="0" normalizeH="0" baseline="0" noProof="0" dirty="0" smtClean="0">
                <a:ln>
                  <a:noFill/>
                </a:ln>
                <a:effectLst>
                  <a:outerShdw blurRad="38100" dist="38100" dir="2700000" algn="tl">
                    <a:srgbClr val="000000">
                      <a:alpha val="43137"/>
                    </a:srgbClr>
                  </a:outerShdw>
                </a:effectLst>
                <a:uLnTx/>
                <a:uFillTx/>
                <a:latin typeface="Arial"/>
                <a:ea typeface="+mn-ea"/>
                <a:cs typeface="+mn-cs"/>
              </a:rPr>
              <a:t>Any </a:t>
            </a:r>
            <a:r>
              <a:rPr kumimoji="0" lang="en-GB" sz="3600" b="1" i="0" u="none" strike="noStrike" kern="0" cap="none" spc="0" normalizeH="0" baseline="0" noProof="0" dirty="0" smtClean="0">
                <a:ln>
                  <a:noFill/>
                </a:ln>
                <a:effectLst>
                  <a:outerShdw blurRad="38100" dist="38100" dir="2700000" algn="tl">
                    <a:srgbClr val="000000">
                      <a:alpha val="43137"/>
                    </a:srgbClr>
                  </a:outerShdw>
                </a:effectLst>
                <a:uLnTx/>
                <a:uFillTx/>
                <a:latin typeface="Arial"/>
                <a:ea typeface="+mn-ea"/>
                <a:cs typeface="+mn-cs"/>
              </a:rPr>
              <a:t>Questions</a:t>
            </a:r>
            <a:r>
              <a:rPr kumimoji="0" lang="en-GB" sz="3600" b="1" i="0" u="none" strike="noStrike" kern="0" cap="none" spc="0" normalizeH="0" baseline="0" noProof="0" dirty="0" smtClean="0">
                <a:ln>
                  <a:noFill/>
                </a:ln>
                <a:effectLst>
                  <a:outerShdw blurRad="38100" dist="38100" dir="2700000" algn="tl">
                    <a:srgbClr val="000000">
                      <a:alpha val="43137"/>
                    </a:srgbClr>
                  </a:outerShdw>
                </a:effectLst>
                <a:uLnTx/>
                <a:uFillTx/>
                <a:latin typeface="Arial"/>
                <a:ea typeface="+mn-ea"/>
                <a:cs typeface="+mn-cs"/>
              </a:rPr>
              <a:t>?</a:t>
            </a:r>
            <a:endParaRPr kumimoji="0" lang="en-GB" sz="3600" b="1" i="0" u="none" strike="noStrike" kern="0" cap="none" spc="0" normalizeH="0" baseline="0" noProof="0" dirty="0">
              <a:ln>
                <a:noFill/>
              </a:ln>
              <a:effectLst>
                <a:outerShdw blurRad="38100" dist="38100" dir="2700000" algn="tl">
                  <a:srgbClr val="000000">
                    <a:alpha val="43137"/>
                  </a:srgbClr>
                </a:outerShdw>
              </a:effectLst>
              <a:uLnTx/>
              <a:uFillTx/>
              <a:latin typeface="Arial"/>
              <a:ea typeface="+mn-ea"/>
              <a:cs typeface="+mn-cs"/>
            </a:endParaRPr>
          </a:p>
        </p:txBody>
      </p:sp>
    </p:spTree>
    <p:extLst>
      <p:ext uri="{BB962C8B-B14F-4D97-AF65-F5344CB8AC3E}">
        <p14:creationId xmlns:p14="http://schemas.microsoft.com/office/powerpoint/2010/main" val="236990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UIDATA" val="&lt;database version=&quot;8.0&quot;&gt;&lt;object type=&quot;1&quot; unique_id=&quot;10001&quot;&gt;&lt;property id=&quot;20141&quot; value=&quot;IND01 Human Rights2&quot;/&gt;&lt;property id=&quot;20148&quot; value=&quot;5&quot;/&gt;&lt;property id=&quot;20184&quot; value=&quot;7&quot;/&gt;&lt;property id=&quot;20224&quot; value=&quot;R:\SWPKDIVLDSCKP\Shared\Course Material\02 Ethics &amp;amp; Values\Part 2 Human Rights Act&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58&quot;/&gt;&lt;property id=&quot;20309&quot; value=&quot;-1&quot;/&gt;&lt;property id=&quot;20312&quot; value=&quot;0&quot;/&gt;&lt;/object&gt;&lt;object type=&quot;3&quot; unique_id=&quot;10004&quot;&gt;&lt;property id=&quot;20148&quot; value=&quot;5&quot;/&gt;&lt;property id=&quot;20300&quot; value=&quot;Slide 2 - &amp;quot;European Convention on Human Rights&amp;quot;&quot;/&gt;&lt;property id=&quot;20302&quot; value=&quot;1&quot;/&gt;&lt;property id=&quot;20303&quot; value=&quot;-1&quot;/&gt;&lt;property id=&quot;20307&quot; value=&quot;274&quot;/&gt;&lt;property id=&quot;20309&quot; value=&quot;-1&quot;/&gt;&lt;property id=&quot;20312&quot; value=&quot;0&quot;/&gt;&lt;/object&gt;&lt;object type=&quot;3&quot; unique_id=&quot;10005&quot;&gt;&lt;property id=&quot;20148&quot; value=&quot;5&quot;/&gt;&lt;property id=&quot;20300&quot; value=&quot;Slide 3&quot;/&gt;&lt;property id=&quot;20302&quot; value=&quot;1&quot;/&gt;&lt;property id=&quot;20303&quot; value=&quot;-1&quot;/&gt;&lt;property id=&quot;20307&quot; value=&quot;277&quot;/&gt;&lt;property id=&quot;20309&quot; value=&quot;-1&quot;/&gt;&lt;property id=&quot;20312&quot; value=&quot;0&quot;/&gt;&lt;/object&gt;&lt;object type=&quot;3&quot; unique_id=&quot;10006&quot;&gt;&lt;property id=&quot;20148&quot; value=&quot;5&quot;/&gt;&lt;property id=&quot;20300&quot; value=&quot;Slide 4 - &amp;quot;What is a Public Authority ?&amp;quot;&quot;/&gt;&lt;property id=&quot;20302&quot; value=&quot;1&quot;/&gt;&lt;property id=&quot;20303&quot; value=&quot;-1&quot;/&gt;&lt;property id=&quot;20307&quot; value=&quot;269&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265&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275&quot;/&gt;&lt;property id=&quot;20309&quot; value=&quot;-1&quot;/&gt;&lt;property id=&quot;20312&quot; value=&quot;0&quot;/&gt;&lt;/object&gt;&lt;object type=&quot;3&quot; unique_id=&quot;10009&quot;&gt;&lt;property id=&quot;20148&quot; value=&quot;5&quot;/&gt;&lt;property id=&quot;20300&quot; value=&quot;Slide 7 - &amp;quot;The 1st &amp;amp; 6th Protocol&amp;quot;&quot;/&gt;&lt;property id=&quot;20302&quot; value=&quot;1&quot;/&gt;&lt;property id=&quot;20303&quot; value=&quot;-1&quot;/&gt;&lt;property id=&quot;20307&quot; value=&quot;267&quot;/&gt;&lt;property id=&quot;20309&quot; value=&quot;-1&quot;/&gt;&lt;property id=&quot;20312&quot; value=&quot;0&quot;/&gt;&lt;/object&gt;&lt;object type=&quot;3&quot; unique_id=&quot;10010&quot;&gt;&lt;property id=&quot;20148&quot; value=&quot;5&quot;/&gt;&lt;property id=&quot;20300&quot; value=&quot;Slide 8 - &amp;quot;Compliance&amp;quot;&quot;/&gt;&lt;property id=&quot;20302&quot; value=&quot;1&quot;/&gt;&lt;property id=&quot;20303&quot; value=&quot;-1&quot;/&gt;&lt;property id=&quot;20307&quot; value=&quot;263&quot;/&gt;&lt;property id=&quot;20309&quot; value=&quot;-1&quot;/&gt;&lt;property id=&quot;20312&quot; value=&quot;0&quot;/&gt;&lt;/object&gt;&lt;object type=&quot;3&quot; unique_id=&quot;10011&quot;&gt;&lt;property id=&quot;20148&quot; value=&quot;5&quot;/&gt;&lt;property id=&quot;20300&quot; value=&quot;Slide 9 - &amp;quot;Kettling&amp;quot;&quot;/&gt;&lt;property id=&quot;20302&quot; value=&quot;1&quot;/&gt;&lt;property id=&quot;20303&quot; value=&quot;-1&quot;/&gt;&lt;property id=&quot;20307&quot; value=&quot;280&quot;/&gt;&lt;property id=&quot;20309&quot; value=&quot;-1&quot;/&gt;&lt;property id=&quot;20312&quot; value=&quot;0&quot;/&gt;&lt;/object&gt;&lt;object type=&quot;3&quot; unique_id=&quot;10012&quot;&gt;&lt;property id=&quot;20148&quot; value=&quot;5&quot;/&gt;&lt;property id=&quot;20300&quot; value=&quot;Slide 10 - &amp;quot;Kettling&amp;quot;&quot;/&gt;&lt;property id=&quot;20302&quot; value=&quot;1&quot;/&gt;&lt;property id=&quot;20303&quot; value=&quot;-1&quot;/&gt;&lt;property id=&quot;20307&quot; value=&quot;281&quot;/&gt;&lt;property id=&quot;20309&quot; value=&quot;-1&quot;/&gt;&lt;property id=&quot;20312&quot; value=&quot;0&quot;/&gt;&lt;/object&gt;&lt;object type=&quot;3&quot; unique_id=&quot;10013&quot;&gt;&lt;property id=&quot;20148&quot; value=&quot;5&quot;/&gt;&lt;property id=&quot;20300&quot; value=&quot;Slide 11 - &amp;quot;JPLANE&amp;quot;&quot;/&gt;&lt;property id=&quot;20302&quot; value=&quot;1&quot;/&gt;&lt;property id=&quot;20303&quot; value=&quot;-1&quot;/&gt;&lt;property id=&quot;20307&quot; value=&quot;272&quot;/&gt;&lt;property id=&quot;20309&quot; value=&quot;-1&quot;/&gt;&lt;property id=&quot;20312&quot; value=&quot;0&quot;/&gt;&lt;/object&gt;&lt;object type=&quot;3&quot; unique_id=&quot;10014&quot;&gt;&lt;property id=&quot;20148&quot; value=&quot;5&quot;/&gt;&lt;property id=&quot;20300&quot; value=&quot;Slide 12 - &amp;quot;Human Rights and CKP&amp;quot;&quot;/&gt;&lt;property id=&quot;20302&quot; value=&quot;1&quot;/&gt;&lt;property id=&quot;20303&quot; value=&quot;-1&quot;/&gt;&lt;property id=&quot;20307&quot; value=&quot;278&quot;/&gt;&lt;property id=&quot;20309&quot; value=&quot;-1&quot;/&gt;&lt;property id=&quot;20312&quot; value=&quot;0&quot;/&gt;&lt;/object&gt;&lt;object type=&quot;3&quot; unique_id=&quot;10015&quot;&gt;&lt;property id=&quot;20148&quot; value=&quot;5&quot;/&gt;&lt;property id=&quot;20300&quot; value=&quot;Slide 13 - &amp;quot;https://www.justice.gov.uk/downloads/human-rights/human-rights-handbook-for-public-authorities.pdf &amp;quot;&quot;/&gt;&lt;property id=&quot;20302&quot; value=&quot;1&quot;/&gt;&lt;property id=&quot;20303&quot; value=&quot;-1&quot;/&gt;&lt;property id=&quot;20307&quot; value=&quot;279&quot;/&gt;&lt;property id=&quot;20309&quot; value=&quot;-1&quot;/&gt;&lt;property id=&quot;20312&quot; value=&quot;0&quot;/&gt;&lt;/object&gt;&lt;/object&gt;&lt;object type=&quot;8&quot; unique_id=&quot;10030&quot;&gt;&lt;/object&gt;&lt;object type=&quot;10&quot; unique_id=&quot;10046&quot;&gt;&lt;object type=&quot;11&quot; unique_id=&quot;10047&quot;&gt;&lt;/object&gt;&lt;/object&gt;&lt;object type=&quot;4&quot; unique_id=&quot;10048&quot;&gt;&lt;/object&gt;&lt;/object&gt;&lt;/database&gt;"/>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Arial&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SECTOMILLISECCONVERTED"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1280</TotalTime>
  <Words>2310</Words>
  <Application>Microsoft Office PowerPoint</Application>
  <PresentationFormat>On-screen Show (4:3)</PresentationFormat>
  <Paragraphs>243</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Jones,Sarah swp5354</cp:lastModifiedBy>
  <cp:revision>129</cp:revision>
  <cp:lastPrinted>2015-04-15T15:16:05Z</cp:lastPrinted>
  <dcterms:created xsi:type="dcterms:W3CDTF">2009-11-13T12:16:13Z</dcterms:created>
  <dcterms:modified xsi:type="dcterms:W3CDTF">2019-03-06T07:48:10Z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6233b9c6-5c2a-4c71-8df0-3a67faedd761</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