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theme/theme4.xml" ContentType="application/vnd.openxmlformats-officedocument.theme+xml"/>
  <Override PartName="/ppt/slideLayouts/slideLayout6.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tags/tag2.xml" ContentType="application/vnd.openxmlformats-officedocument.presentationml.tags+xml"/>
  <Override PartName="/ppt/notesSlides/notesSlide2.xml" ContentType="application/vnd.openxmlformats-officedocument.presentationml.notesSlide+xml"/>
  <Override PartName="/ppt/tags/tag3.xml" ContentType="application/vnd.openxmlformats-officedocument.presentationml.tags+xml"/>
  <Override PartName="/ppt/notesSlides/notesSlide3.xml" ContentType="application/vnd.openxmlformats-officedocument.presentationml.notesSlide+xml"/>
  <Override PartName="/ppt/tags/tag4.xml" ContentType="application/vnd.openxmlformats-officedocument.presentationml.tags+xml"/>
  <Override PartName="/ppt/notesSlides/notesSlide4.xml" ContentType="application/vnd.openxmlformats-officedocument.presentationml.notesSlide+xml"/>
  <Override PartName="/ppt/tags/tag5.xml" ContentType="application/vnd.openxmlformats-officedocument.presentationml.tags+xml"/>
  <Override PartName="/ppt/notesSlides/notesSlide5.xml" ContentType="application/vnd.openxmlformats-officedocument.presentationml.notesSlide+xml"/>
  <Override PartName="/ppt/tags/tag6.xml" ContentType="application/vnd.openxmlformats-officedocument.presentationml.tags+xml"/>
  <Override PartName="/ppt/notesSlides/notesSlide6.xml" ContentType="application/vnd.openxmlformats-officedocument.presentationml.notesSlide+xml"/>
  <Override PartName="/ppt/tags/tag7.xml" ContentType="application/vnd.openxmlformats-officedocument.presentationml.tags+xml"/>
  <Override PartName="/ppt/notesSlides/notesSlide7.xml" ContentType="application/vnd.openxmlformats-officedocument.presentationml.notesSlide+xml"/>
  <Override PartName="/ppt/tags/tag8.xml" ContentType="application/vnd.openxmlformats-officedocument.presentationml.tags+xml"/>
  <Override PartName="/ppt/notesSlides/notesSlide8.xml" ContentType="application/vnd.openxmlformats-officedocument.presentationml.notesSlide+xml"/>
  <Override PartName="/ppt/tags/tag9.xml" ContentType="application/vnd.openxmlformats-officedocument.presentationml.tags+xml"/>
  <Override PartName="/ppt/notesSlides/notesSlide9.xml" ContentType="application/vnd.openxmlformats-officedocument.presentationml.notesSlide+xml"/>
  <Override PartName="/ppt/tags/tag10.xml" ContentType="application/vnd.openxmlformats-officedocument.presentationml.tags+xml"/>
  <Override PartName="/ppt/notesSlides/notesSlide10.xml" ContentType="application/vnd.openxmlformats-officedocument.presentationml.notesSlide+xml"/>
  <Override PartName="/ppt/tags/tag11.xml" ContentType="application/vnd.openxmlformats-officedocument.presentationml.tags+xml"/>
  <Override PartName="/ppt/notesSlides/notesSlide11.xml" ContentType="application/vnd.openxmlformats-officedocument.presentationml.notesSlide+xml"/>
  <Override PartName="/ppt/tags/tag12.xml" ContentType="application/vnd.openxmlformats-officedocument.presentationml.tags+xml"/>
  <Override PartName="/ppt/notesSlides/notesSlide12.xml" ContentType="application/vnd.openxmlformats-officedocument.presentationml.notesSlide+xml"/>
  <Override PartName="/ppt/tags/tag13.xml" ContentType="application/vnd.openxmlformats-officedocument.presentationml.tags+xml"/>
  <Override PartName="/ppt/notesSlides/notesSlide13.xml" ContentType="application/vnd.openxmlformats-officedocument.presentationml.notesSlide+xml"/>
  <Override PartName="/ppt/tags/tag14.xml" ContentType="application/vnd.openxmlformats-officedocument.presentationml.tags+xml"/>
  <Override PartName="/ppt/notesSlides/notesSlide14.xml" ContentType="application/vnd.openxmlformats-officedocument.presentationml.notesSlide+xml"/>
  <Override PartName="/ppt/tags/tag15.xml" ContentType="application/vnd.openxmlformats-officedocument.presentationml.tags+xml"/>
  <Override PartName="/ppt/notesSlides/notesSlide15.xml" ContentType="application/vnd.openxmlformats-officedocument.presentationml.notesSlide+xml"/>
  <Override PartName="/ppt/tags/tag16.xml" ContentType="application/vnd.openxmlformats-officedocument.presentationml.tags+xml"/>
  <Override PartName="/ppt/notesSlides/notesSlide16.xml" ContentType="application/vnd.openxmlformats-officedocument.presentationml.notesSlide+xml"/>
  <Override PartName="/ppt/tags/tag17.xml" ContentType="application/vnd.openxmlformats-officedocument.presentationml.tags+xml"/>
  <Override PartName="/ppt/notesSlides/notesSlide1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6" r:id="rId5"/>
    <p:sldMasterId id="2147483678" r:id="rId6"/>
    <p:sldMasterId id="2147483680" r:id="rId7"/>
    <p:sldMasterId id="2147483682" r:id="rId8"/>
  </p:sldMasterIdLst>
  <p:notesMasterIdLst>
    <p:notesMasterId r:id="rId33"/>
  </p:notesMasterIdLst>
  <p:sldIdLst>
    <p:sldId id="292" r:id="rId9"/>
    <p:sldId id="294" r:id="rId10"/>
    <p:sldId id="295" r:id="rId11"/>
    <p:sldId id="484" r:id="rId12"/>
    <p:sldId id="500" r:id="rId13"/>
    <p:sldId id="400" r:id="rId14"/>
    <p:sldId id="508" r:id="rId15"/>
    <p:sldId id="509" r:id="rId16"/>
    <p:sldId id="510" r:id="rId17"/>
    <p:sldId id="511" r:id="rId18"/>
    <p:sldId id="512" r:id="rId19"/>
    <p:sldId id="513" r:id="rId20"/>
    <p:sldId id="514" r:id="rId21"/>
    <p:sldId id="515" r:id="rId22"/>
    <p:sldId id="516" r:id="rId23"/>
    <p:sldId id="517" r:id="rId24"/>
    <p:sldId id="522" r:id="rId25"/>
    <p:sldId id="523" r:id="rId26"/>
    <p:sldId id="524" r:id="rId27"/>
    <p:sldId id="525" r:id="rId28"/>
    <p:sldId id="526" r:id="rId29"/>
    <p:sldId id="527" r:id="rId30"/>
    <p:sldId id="528" r:id="rId31"/>
    <p:sldId id="460"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1BC4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0BC2B85-2337-4AFC-823C-1D66CF622C61}" v="2" dt="2022-11-13T23:55:21.91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03" autoAdjust="0"/>
    <p:restoredTop sz="86741" autoAdjust="0"/>
  </p:normalViewPr>
  <p:slideViewPr>
    <p:cSldViewPr snapToGrid="0">
      <p:cViewPr>
        <p:scale>
          <a:sx n="44" d="100"/>
          <a:sy n="44" d="100"/>
        </p:scale>
        <p:origin x="36" y="61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microsoft.com/office/2015/10/relationships/revisionInfo" Target="revisionInfo.xml"/><Relationship Id="rId21" Type="http://schemas.openxmlformats.org/officeDocument/2006/relationships/slide" Target="slides/slide13.xml"/><Relationship Id="rId34" Type="http://schemas.openxmlformats.org/officeDocument/2006/relationships/presProps" Target="presProps.xml"/><Relationship Id="rId7" Type="http://schemas.openxmlformats.org/officeDocument/2006/relationships/slideMaster" Target="slideMasters/slideMaster4.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notesMaster" Target="notesMasters/notesMaster1.xml"/><Relationship Id="rId38"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8.xml"/><Relationship Id="rId20" Type="http://schemas.openxmlformats.org/officeDocument/2006/relationships/slide" Target="slides/slide12.xml"/><Relationship Id="rId29" Type="http://schemas.openxmlformats.org/officeDocument/2006/relationships/slide" Target="slides/slide2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theme" Target="theme/theme1.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slide" Target="slides/slide23.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viewProps" Target="viewProps.xml"/><Relationship Id="rId8" Type="http://schemas.openxmlformats.org/officeDocument/2006/relationships/slideMaster" Target="slideMasters/slideMaster5.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nyaradzi Nicholas Murira" userId="6ab3fae5-94bd-47ef-9f25-6c1f645127cf" providerId="ADAL" clId="{40BC2B85-2337-4AFC-823C-1D66CF622C61}"/>
    <pc:docChg chg="undo custSel delSld modSld">
      <pc:chgData name="Munyaradzi Nicholas Murira" userId="6ab3fae5-94bd-47ef-9f25-6c1f645127cf" providerId="ADAL" clId="{40BC2B85-2337-4AFC-823C-1D66CF622C61}" dt="2022-11-14T00:02:43.754" v="85" actId="5793"/>
      <pc:docMkLst>
        <pc:docMk/>
      </pc:docMkLst>
      <pc:sldChg chg="modSp mod">
        <pc:chgData name="Munyaradzi Nicholas Murira" userId="6ab3fae5-94bd-47ef-9f25-6c1f645127cf" providerId="ADAL" clId="{40BC2B85-2337-4AFC-823C-1D66CF622C61}" dt="2022-11-13T23:34:32.004" v="0" actId="6549"/>
        <pc:sldMkLst>
          <pc:docMk/>
          <pc:sldMk cId="3586226311" sldId="513"/>
        </pc:sldMkLst>
        <pc:spChg chg="mod">
          <ac:chgData name="Munyaradzi Nicholas Murira" userId="6ab3fae5-94bd-47ef-9f25-6c1f645127cf" providerId="ADAL" clId="{40BC2B85-2337-4AFC-823C-1D66CF622C61}" dt="2022-11-13T23:34:32.004" v="0" actId="6549"/>
          <ac:spMkLst>
            <pc:docMk/>
            <pc:sldMk cId="3586226311" sldId="513"/>
            <ac:spMk id="17" creationId="{00000000-0000-0000-0000-000000000000}"/>
          </ac:spMkLst>
        </pc:spChg>
      </pc:sldChg>
      <pc:sldChg chg="addSp delSp modSp mod">
        <pc:chgData name="Munyaradzi Nicholas Murira" userId="6ab3fae5-94bd-47ef-9f25-6c1f645127cf" providerId="ADAL" clId="{40BC2B85-2337-4AFC-823C-1D66CF622C61}" dt="2022-11-13T23:55:55.001" v="31" actId="27636"/>
        <pc:sldMkLst>
          <pc:docMk/>
          <pc:sldMk cId="2375208092" sldId="517"/>
        </pc:sldMkLst>
        <pc:spChg chg="add mod">
          <ac:chgData name="Munyaradzi Nicholas Murira" userId="6ab3fae5-94bd-47ef-9f25-6c1f645127cf" providerId="ADAL" clId="{40BC2B85-2337-4AFC-823C-1D66CF622C61}" dt="2022-11-13T23:55:42.193" v="24" actId="1076"/>
          <ac:spMkLst>
            <pc:docMk/>
            <pc:sldMk cId="2375208092" sldId="517"/>
            <ac:spMk id="2" creationId="{827B6341-8A64-2A0E-35CF-C4AB960BC7FB}"/>
          </ac:spMkLst>
        </pc:spChg>
        <pc:spChg chg="del mod">
          <ac:chgData name="Munyaradzi Nicholas Murira" userId="6ab3fae5-94bd-47ef-9f25-6c1f645127cf" providerId="ADAL" clId="{40BC2B85-2337-4AFC-823C-1D66CF622C61}" dt="2022-11-13T23:52:24.269" v="3" actId="478"/>
          <ac:spMkLst>
            <pc:docMk/>
            <pc:sldMk cId="2375208092" sldId="517"/>
            <ac:spMk id="3" creationId="{00000000-0000-0000-0000-000000000000}"/>
          </ac:spMkLst>
        </pc:spChg>
        <pc:spChg chg="mod">
          <ac:chgData name="Munyaradzi Nicholas Murira" userId="6ab3fae5-94bd-47ef-9f25-6c1f645127cf" providerId="ADAL" clId="{40BC2B85-2337-4AFC-823C-1D66CF622C61}" dt="2022-11-13T23:55:55.001" v="31" actId="27636"/>
          <ac:spMkLst>
            <pc:docMk/>
            <pc:sldMk cId="2375208092" sldId="517"/>
            <ac:spMk id="11" creationId="{C02AA8F8-1E43-384B-8982-C0BB94049B5C}"/>
          </ac:spMkLst>
        </pc:spChg>
        <pc:picChg chg="add mod">
          <ac:chgData name="Munyaradzi Nicholas Murira" userId="6ab3fae5-94bd-47ef-9f25-6c1f645127cf" providerId="ADAL" clId="{40BC2B85-2337-4AFC-823C-1D66CF622C61}" dt="2022-11-13T23:55:44.254" v="25" actId="1076"/>
          <ac:picMkLst>
            <pc:docMk/>
            <pc:sldMk cId="2375208092" sldId="517"/>
            <ac:picMk id="4" creationId="{DA2F5C63-9A81-FBCE-5F5B-39BE9A6BD632}"/>
          </ac:picMkLst>
        </pc:picChg>
        <pc:picChg chg="del">
          <ac:chgData name="Munyaradzi Nicholas Murira" userId="6ab3fae5-94bd-47ef-9f25-6c1f645127cf" providerId="ADAL" clId="{40BC2B85-2337-4AFC-823C-1D66CF622C61}" dt="2022-11-13T23:52:26.939" v="4" actId="478"/>
          <ac:picMkLst>
            <pc:docMk/>
            <pc:sldMk cId="2375208092" sldId="517"/>
            <ac:picMk id="7" creationId="{00000000-0000-0000-0000-000000000000}"/>
          </ac:picMkLst>
        </pc:picChg>
        <pc:picChg chg="del">
          <ac:chgData name="Munyaradzi Nicholas Murira" userId="6ab3fae5-94bd-47ef-9f25-6c1f645127cf" providerId="ADAL" clId="{40BC2B85-2337-4AFC-823C-1D66CF622C61}" dt="2022-11-13T23:52:28.975" v="5" actId="478"/>
          <ac:picMkLst>
            <pc:docMk/>
            <pc:sldMk cId="2375208092" sldId="517"/>
            <ac:picMk id="8" creationId="{00000000-0000-0000-0000-000000000000}"/>
          </ac:picMkLst>
        </pc:picChg>
      </pc:sldChg>
      <pc:sldChg chg="del">
        <pc:chgData name="Munyaradzi Nicholas Murira" userId="6ab3fae5-94bd-47ef-9f25-6c1f645127cf" providerId="ADAL" clId="{40BC2B85-2337-4AFC-823C-1D66CF622C61}" dt="2022-11-13T23:51:02.055" v="1" actId="2696"/>
        <pc:sldMkLst>
          <pc:docMk/>
          <pc:sldMk cId="1769534069" sldId="520"/>
        </pc:sldMkLst>
      </pc:sldChg>
      <pc:sldChg chg="del">
        <pc:chgData name="Munyaradzi Nicholas Murira" userId="6ab3fae5-94bd-47ef-9f25-6c1f645127cf" providerId="ADAL" clId="{40BC2B85-2337-4AFC-823C-1D66CF622C61}" dt="2022-11-13T23:51:02.055" v="1" actId="2696"/>
        <pc:sldMkLst>
          <pc:docMk/>
          <pc:sldMk cId="1790092203" sldId="521"/>
        </pc:sldMkLst>
      </pc:sldChg>
      <pc:sldChg chg="modSp mod">
        <pc:chgData name="Munyaradzi Nicholas Murira" userId="6ab3fae5-94bd-47ef-9f25-6c1f645127cf" providerId="ADAL" clId="{40BC2B85-2337-4AFC-823C-1D66CF622C61}" dt="2022-11-13T23:59:47.640" v="63" actId="6549"/>
        <pc:sldMkLst>
          <pc:docMk/>
          <pc:sldMk cId="1107502939" sldId="522"/>
        </pc:sldMkLst>
        <pc:spChg chg="mod">
          <ac:chgData name="Munyaradzi Nicholas Murira" userId="6ab3fae5-94bd-47ef-9f25-6c1f645127cf" providerId="ADAL" clId="{40BC2B85-2337-4AFC-823C-1D66CF622C61}" dt="2022-11-13T23:58:53.182" v="58" actId="20577"/>
          <ac:spMkLst>
            <pc:docMk/>
            <pc:sldMk cId="1107502939" sldId="522"/>
            <ac:spMk id="3" creationId="{C02AA8F8-1E43-384B-8982-C0BB94049B5C}"/>
          </ac:spMkLst>
        </pc:spChg>
        <pc:spChg chg="mod">
          <ac:chgData name="Munyaradzi Nicholas Murira" userId="6ab3fae5-94bd-47ef-9f25-6c1f645127cf" providerId="ADAL" clId="{40BC2B85-2337-4AFC-823C-1D66CF622C61}" dt="2022-11-13T23:59:47.640" v="63" actId="6549"/>
          <ac:spMkLst>
            <pc:docMk/>
            <pc:sldMk cId="1107502939" sldId="522"/>
            <ac:spMk id="17" creationId="{00000000-0000-0000-0000-000000000000}"/>
          </ac:spMkLst>
        </pc:spChg>
      </pc:sldChg>
      <pc:sldChg chg="modSp mod">
        <pc:chgData name="Munyaradzi Nicholas Murira" userId="6ab3fae5-94bd-47ef-9f25-6c1f645127cf" providerId="ADAL" clId="{40BC2B85-2337-4AFC-823C-1D66CF622C61}" dt="2022-11-14T00:02:43.754" v="85" actId="5793"/>
        <pc:sldMkLst>
          <pc:docMk/>
          <pc:sldMk cId="3961642587" sldId="523"/>
        </pc:sldMkLst>
        <pc:spChg chg="mod">
          <ac:chgData name="Munyaradzi Nicholas Murira" userId="6ab3fae5-94bd-47ef-9f25-6c1f645127cf" providerId="ADAL" clId="{40BC2B85-2337-4AFC-823C-1D66CF622C61}" dt="2022-11-14T00:01:37.954" v="79" actId="20577"/>
          <ac:spMkLst>
            <pc:docMk/>
            <pc:sldMk cId="3961642587" sldId="523"/>
            <ac:spMk id="3" creationId="{C02AA8F8-1E43-384B-8982-C0BB94049B5C}"/>
          </ac:spMkLst>
        </pc:spChg>
        <pc:spChg chg="mod">
          <ac:chgData name="Munyaradzi Nicholas Murira" userId="6ab3fae5-94bd-47ef-9f25-6c1f645127cf" providerId="ADAL" clId="{40BC2B85-2337-4AFC-823C-1D66CF622C61}" dt="2022-11-14T00:02:43.754" v="85" actId="5793"/>
          <ac:spMkLst>
            <pc:docMk/>
            <pc:sldMk cId="3961642587" sldId="523"/>
            <ac:spMk id="17"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13/11/2022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6</a:t>
            </a:fld>
            <a:endParaRPr lang="en-US" dirty="0"/>
          </a:p>
        </p:txBody>
      </p:sp>
    </p:spTree>
    <p:extLst>
      <p:ext uri="{BB962C8B-B14F-4D97-AF65-F5344CB8AC3E}">
        <p14:creationId xmlns:p14="http://schemas.microsoft.com/office/powerpoint/2010/main" val="8845494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7</a:t>
            </a:fld>
            <a:endParaRPr lang="en-US" dirty="0"/>
          </a:p>
        </p:txBody>
      </p:sp>
    </p:spTree>
    <p:extLst>
      <p:ext uri="{BB962C8B-B14F-4D97-AF65-F5344CB8AC3E}">
        <p14:creationId xmlns:p14="http://schemas.microsoft.com/office/powerpoint/2010/main" val="22407690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8</a:t>
            </a:fld>
            <a:endParaRPr lang="en-US" dirty="0"/>
          </a:p>
        </p:txBody>
      </p:sp>
    </p:spTree>
    <p:extLst>
      <p:ext uri="{BB962C8B-B14F-4D97-AF65-F5344CB8AC3E}">
        <p14:creationId xmlns:p14="http://schemas.microsoft.com/office/powerpoint/2010/main" val="26789473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9</a:t>
            </a:fld>
            <a:endParaRPr lang="en-US" dirty="0"/>
          </a:p>
        </p:txBody>
      </p:sp>
    </p:spTree>
    <p:extLst>
      <p:ext uri="{BB962C8B-B14F-4D97-AF65-F5344CB8AC3E}">
        <p14:creationId xmlns:p14="http://schemas.microsoft.com/office/powerpoint/2010/main" val="11361403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10</a:t>
            </a:fld>
            <a:endParaRPr lang="en-US" dirty="0"/>
          </a:p>
        </p:txBody>
      </p:sp>
    </p:spTree>
    <p:extLst>
      <p:ext uri="{BB962C8B-B14F-4D97-AF65-F5344CB8AC3E}">
        <p14:creationId xmlns:p14="http://schemas.microsoft.com/office/powerpoint/2010/main" val="31993513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11</a:t>
            </a:fld>
            <a:endParaRPr lang="en-US" dirty="0"/>
          </a:p>
        </p:txBody>
      </p:sp>
    </p:spTree>
    <p:extLst>
      <p:ext uri="{BB962C8B-B14F-4D97-AF65-F5344CB8AC3E}">
        <p14:creationId xmlns:p14="http://schemas.microsoft.com/office/powerpoint/2010/main" val="13965447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12</a:t>
            </a:fld>
            <a:endParaRPr lang="en-US" dirty="0"/>
          </a:p>
        </p:txBody>
      </p:sp>
    </p:spTree>
    <p:extLst>
      <p:ext uri="{BB962C8B-B14F-4D97-AF65-F5344CB8AC3E}">
        <p14:creationId xmlns:p14="http://schemas.microsoft.com/office/powerpoint/2010/main" val="83149966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13</a:t>
            </a:fld>
            <a:endParaRPr lang="en-US" dirty="0"/>
          </a:p>
        </p:txBody>
      </p:sp>
    </p:spTree>
    <p:extLst>
      <p:ext uri="{BB962C8B-B14F-4D97-AF65-F5344CB8AC3E}">
        <p14:creationId xmlns:p14="http://schemas.microsoft.com/office/powerpoint/2010/main" val="262100074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14</a:t>
            </a:fld>
            <a:endParaRPr lang="en-US" dirty="0"/>
          </a:p>
        </p:txBody>
      </p:sp>
    </p:spTree>
    <p:extLst>
      <p:ext uri="{BB962C8B-B14F-4D97-AF65-F5344CB8AC3E}">
        <p14:creationId xmlns:p14="http://schemas.microsoft.com/office/powerpoint/2010/main" val="181135926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15</a:t>
            </a:fld>
            <a:endParaRPr lang="en-US" dirty="0"/>
          </a:p>
        </p:txBody>
      </p:sp>
    </p:spTree>
    <p:extLst>
      <p:ext uri="{BB962C8B-B14F-4D97-AF65-F5344CB8AC3E}">
        <p14:creationId xmlns:p14="http://schemas.microsoft.com/office/powerpoint/2010/main" val="156231331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17</a:t>
            </a:fld>
            <a:endParaRPr lang="en-US" dirty="0"/>
          </a:p>
        </p:txBody>
      </p:sp>
    </p:spTree>
    <p:extLst>
      <p:ext uri="{BB962C8B-B14F-4D97-AF65-F5344CB8AC3E}">
        <p14:creationId xmlns:p14="http://schemas.microsoft.com/office/powerpoint/2010/main" val="9273662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18</a:t>
            </a:fld>
            <a:endParaRPr lang="en-US" dirty="0"/>
          </a:p>
        </p:txBody>
      </p:sp>
    </p:spTree>
    <p:extLst>
      <p:ext uri="{BB962C8B-B14F-4D97-AF65-F5344CB8AC3E}">
        <p14:creationId xmlns:p14="http://schemas.microsoft.com/office/powerpoint/2010/main" val="334774167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19</a:t>
            </a:fld>
            <a:endParaRPr lang="en-US" dirty="0"/>
          </a:p>
        </p:txBody>
      </p:sp>
    </p:spTree>
    <p:extLst>
      <p:ext uri="{BB962C8B-B14F-4D97-AF65-F5344CB8AC3E}">
        <p14:creationId xmlns:p14="http://schemas.microsoft.com/office/powerpoint/2010/main" val="23094584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20</a:t>
            </a:fld>
            <a:endParaRPr lang="en-US" dirty="0"/>
          </a:p>
        </p:txBody>
      </p:sp>
    </p:spTree>
    <p:extLst>
      <p:ext uri="{BB962C8B-B14F-4D97-AF65-F5344CB8AC3E}">
        <p14:creationId xmlns:p14="http://schemas.microsoft.com/office/powerpoint/2010/main" val="6696127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21</a:t>
            </a:fld>
            <a:endParaRPr lang="en-US" dirty="0"/>
          </a:p>
        </p:txBody>
      </p:sp>
    </p:spTree>
    <p:extLst>
      <p:ext uri="{BB962C8B-B14F-4D97-AF65-F5344CB8AC3E}">
        <p14:creationId xmlns:p14="http://schemas.microsoft.com/office/powerpoint/2010/main" val="288024872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22</a:t>
            </a:fld>
            <a:endParaRPr lang="en-US" dirty="0"/>
          </a:p>
        </p:txBody>
      </p:sp>
    </p:spTree>
    <p:extLst>
      <p:ext uri="{BB962C8B-B14F-4D97-AF65-F5344CB8AC3E}">
        <p14:creationId xmlns:p14="http://schemas.microsoft.com/office/powerpoint/2010/main" val="338576744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23</a:t>
            </a:fld>
            <a:endParaRPr lang="en-US" dirty="0"/>
          </a:p>
        </p:txBody>
      </p:sp>
    </p:spTree>
    <p:extLst>
      <p:ext uri="{BB962C8B-B14F-4D97-AF65-F5344CB8AC3E}">
        <p14:creationId xmlns:p14="http://schemas.microsoft.com/office/powerpoint/2010/main" val="29612836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82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5" y="1797052"/>
            <a:ext cx="11040076" cy="409859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24971171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4.xml"/><Relationship Id="rId1" Type="http://schemas.openxmlformats.org/officeDocument/2006/relationships/slideLayout" Target="../slideLayouts/slideLayout3.xml"/><Relationship Id="rId4" Type="http://schemas.openxmlformats.org/officeDocument/2006/relationships/image" Target="../media/image3.png"/></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5.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11/13/2022</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49329868"/>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4.xml"/><Relationship Id="rId1" Type="http://schemas.openxmlformats.org/officeDocument/2006/relationships/tags" Target="../tags/tag1.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4.xml"/><Relationship Id="rId1" Type="http://schemas.openxmlformats.org/officeDocument/2006/relationships/tags" Target="../tags/tag2.xml"/><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4.xml"/><Relationship Id="rId1" Type="http://schemas.openxmlformats.org/officeDocument/2006/relationships/tags" Target="../tags/tag3.xml"/><Relationship Id="rId4" Type="http://schemas.openxmlformats.org/officeDocument/2006/relationships/image" Target="../media/image7.pn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4.xml"/><Relationship Id="rId1" Type="http://schemas.openxmlformats.org/officeDocument/2006/relationships/tags" Target="../tags/tag4.xml"/><Relationship Id="rId6" Type="http://schemas.openxmlformats.org/officeDocument/2006/relationships/image" Target="../media/image9.png"/><Relationship Id="rId5" Type="http://schemas.openxmlformats.org/officeDocument/2006/relationships/image" Target="../media/image7.png"/><Relationship Id="rId4" Type="http://schemas.openxmlformats.org/officeDocument/2006/relationships/image" Target="../media/image8.png"/></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4.xml"/><Relationship Id="rId1" Type="http://schemas.openxmlformats.org/officeDocument/2006/relationships/tags" Target="../tags/tag5.xml"/><Relationship Id="rId5" Type="http://schemas.openxmlformats.org/officeDocument/2006/relationships/image" Target="../media/image10.png"/><Relationship Id="rId4" Type="http://schemas.openxmlformats.org/officeDocument/2006/relationships/image" Target="../media/image7.png"/></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4.xml"/><Relationship Id="rId1" Type="http://schemas.openxmlformats.org/officeDocument/2006/relationships/tags" Target="../tags/tag6.xml"/><Relationship Id="rId6" Type="http://schemas.openxmlformats.org/officeDocument/2006/relationships/image" Target="../media/image9.png"/><Relationship Id="rId5" Type="http://schemas.openxmlformats.org/officeDocument/2006/relationships/image" Target="../media/image7.png"/><Relationship Id="rId4" Type="http://schemas.openxmlformats.org/officeDocument/2006/relationships/image" Target="../media/image8.png"/></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4.xml"/><Relationship Id="rId1" Type="http://schemas.openxmlformats.org/officeDocument/2006/relationships/tags" Target="../tags/tag7.xml"/><Relationship Id="rId5" Type="http://schemas.openxmlformats.org/officeDocument/2006/relationships/image" Target="../media/image9.png"/><Relationship Id="rId4" Type="http://schemas.openxmlformats.org/officeDocument/2006/relationships/image" Target="../media/image7.png"/></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4.xml"/><Relationship Id="rId1" Type="http://schemas.openxmlformats.org/officeDocument/2006/relationships/tags" Target="../tags/tag8.xml"/><Relationship Id="rId5" Type="http://schemas.openxmlformats.org/officeDocument/2006/relationships/image" Target="../media/image9.png"/><Relationship Id="rId4" Type="http://schemas.openxmlformats.org/officeDocument/2006/relationships/image" Target="../media/image7.png"/></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4.xml"/><Relationship Id="rId1" Type="http://schemas.openxmlformats.org/officeDocument/2006/relationships/tags" Target="../tags/tag9.xml"/><Relationship Id="rId5" Type="http://schemas.openxmlformats.org/officeDocument/2006/relationships/image" Target="../media/image9.png"/><Relationship Id="rId4" Type="http://schemas.openxmlformats.org/officeDocument/2006/relationships/image" Target="../media/image7.png"/></Relationships>
</file>

<file path=ppt/slides/_rels/slide15.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notesSlide" Target="../notesSlides/notesSlide10.xml"/><Relationship Id="rId7" Type="http://schemas.openxmlformats.org/officeDocument/2006/relationships/image" Target="../media/image13.png"/><Relationship Id="rId2" Type="http://schemas.openxmlformats.org/officeDocument/2006/relationships/slideLayout" Target="../slideLayouts/slideLayout4.xml"/><Relationship Id="rId1" Type="http://schemas.openxmlformats.org/officeDocument/2006/relationships/tags" Target="../tags/tag10.xml"/><Relationship Id="rId6" Type="http://schemas.openxmlformats.org/officeDocument/2006/relationships/image" Target="../media/image12.png"/><Relationship Id="rId5" Type="http://schemas.openxmlformats.org/officeDocument/2006/relationships/image" Target="../media/image11.png"/><Relationship Id="rId10" Type="http://schemas.openxmlformats.org/officeDocument/2006/relationships/image" Target="../media/image16.png"/><Relationship Id="rId4" Type="http://schemas.openxmlformats.org/officeDocument/2006/relationships/image" Target="../media/image7.png"/><Relationship Id="rId9" Type="http://schemas.openxmlformats.org/officeDocument/2006/relationships/image" Target="../media/image15.png"/></Relationships>
</file>

<file path=ppt/slides/_rels/slide1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4.xml"/><Relationship Id="rId1" Type="http://schemas.openxmlformats.org/officeDocument/2006/relationships/tags" Target="../tags/tag11.xml"/><Relationship Id="rId4" Type="http://schemas.openxmlformats.org/officeDocument/2006/relationships/image" Target="../media/image7.png"/></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4.xml"/><Relationship Id="rId1" Type="http://schemas.openxmlformats.org/officeDocument/2006/relationships/tags" Target="../tags/tag12.xml"/><Relationship Id="rId4" Type="http://schemas.openxmlformats.org/officeDocument/2006/relationships/image" Target="../media/image18.png"/></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4.xml"/><Relationship Id="rId1" Type="http://schemas.openxmlformats.org/officeDocument/2006/relationships/tags" Target="../tags/tag13.xm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4.xml"/><Relationship Id="rId1" Type="http://schemas.openxmlformats.org/officeDocument/2006/relationships/tags" Target="../tags/tag14.xml"/><Relationship Id="rId4" Type="http://schemas.openxmlformats.org/officeDocument/2006/relationships/image" Target="../media/image19.png"/></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4.xml"/><Relationship Id="rId1" Type="http://schemas.openxmlformats.org/officeDocument/2006/relationships/tags" Target="../tags/tag15.xml"/></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4.xml"/><Relationship Id="rId1" Type="http://schemas.openxmlformats.org/officeDocument/2006/relationships/tags" Target="../tags/tag16.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png"/></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4.xml"/><Relationship Id="rId1" Type="http://schemas.openxmlformats.org/officeDocument/2006/relationships/tags" Target="../tags/tag17.xml"/><Relationship Id="rId4" Type="http://schemas.openxmlformats.org/officeDocument/2006/relationships/image" Target="../media/image20.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6145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2"/>
            <a:ext cx="5519242" cy="620978"/>
          </a:xfrm>
        </p:spPr>
        <p:txBody>
          <a:bodyPr/>
          <a:lstStyle/>
          <a:p>
            <a:r>
              <a:rPr lang="en-GB" sz="4000" b="1" i="1" dirty="0">
                <a:effectLst>
                  <a:outerShdw blurRad="38100" dist="38100" dir="2700000" algn="tl">
                    <a:srgbClr val="000000">
                      <a:alpha val="43137"/>
                    </a:srgbClr>
                  </a:outerShdw>
                </a:effectLst>
              </a:rPr>
              <a:t>Cybersecurity Framework</a:t>
            </a:r>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Network and Cybersecurity </a:t>
            </a:r>
          </a:p>
          <a:p>
            <a:r>
              <a:rPr lang="en-GB" b="1" i="1" dirty="0"/>
              <a:t>Essentials </a:t>
            </a:r>
            <a:r>
              <a:rPr lang="en-GB" i="1" dirty="0"/>
              <a:t>(ACCA4024)</a:t>
            </a:r>
            <a:br>
              <a:rPr lang="en-GB" i="1" dirty="0"/>
            </a:br>
            <a:endParaRPr lang="en-GB" i="1" dirty="0"/>
          </a:p>
          <a:p>
            <a:r>
              <a:rPr lang="en-GB" dirty="0"/>
              <a:t>Applied Computing - WISA</a:t>
            </a:r>
          </a:p>
        </p:txBody>
      </p:sp>
    </p:spTree>
    <p:extLst>
      <p:ext uri="{BB962C8B-B14F-4D97-AF65-F5344CB8AC3E}">
        <p14:creationId xmlns:p14="http://schemas.microsoft.com/office/powerpoint/2010/main" val="4059603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400801" y="901556"/>
            <a:ext cx="5791199" cy="4801314"/>
          </a:xfrm>
          <a:prstGeom prst="rect">
            <a:avLst/>
          </a:prstGeom>
        </p:spPr>
        <p:txBody>
          <a:bodyPr wrap="square">
            <a:spAutoFit/>
          </a:bodyPr>
          <a:lstStyle/>
          <a:p>
            <a:pPr algn="just"/>
            <a:r>
              <a:rPr lang="en-GB" sz="1600" i="1" dirty="0"/>
              <a:t>During our previous lectures, we discussed the concept of network, its entities (data, devices), metrics (bandwidth, throughput), roles (server, client/host) and components, the importance of documenting a network, </a:t>
            </a:r>
            <a:r>
              <a:rPr lang="en-US" sz="1600" i="1" dirty="0">
                <a:solidFill>
                  <a:schemeClr val="tx1">
                    <a:lumMod val="50000"/>
                  </a:schemeClr>
                </a:solidFill>
              </a:rPr>
              <a:t>the different types of network cables used in a home network, how network cables are very vital component which helps in establishing a successful network, the need of standard protocols in a network and the communication principles used with in the network.  </a:t>
            </a:r>
          </a:p>
          <a:p>
            <a:pPr algn="just"/>
            <a:endParaRPr lang="en-US" sz="1600" i="1" dirty="0">
              <a:solidFill>
                <a:schemeClr val="tx1">
                  <a:lumMod val="50000"/>
                </a:schemeClr>
              </a:solidFill>
            </a:endParaRPr>
          </a:p>
          <a:p>
            <a:pPr algn="just"/>
            <a:r>
              <a:rPr lang="en-US" sz="1600" i="1" dirty="0">
                <a:solidFill>
                  <a:schemeClr val="tx1">
                    <a:lumMod val="50000"/>
                  </a:schemeClr>
                </a:solidFill>
              </a:rPr>
              <a:t>After having a better understanding on the connecting components and the rules in establishing the communication, the session elaborated the Ethernet frame, the purpose of routing, the purpose of logical addressing (IP Address), How IP address are classified/ derived, how they are organized, how they are used </a:t>
            </a:r>
            <a:r>
              <a:rPr lang="en-US" sz="1600" i="1" dirty="0" err="1">
                <a:solidFill>
                  <a:schemeClr val="tx1">
                    <a:lumMod val="50000"/>
                  </a:schemeClr>
                </a:solidFill>
              </a:rPr>
              <a:t>etc</a:t>
            </a:r>
            <a:r>
              <a:rPr lang="en-US" sz="1600" i="1" dirty="0">
                <a:solidFill>
                  <a:schemeClr val="tx1">
                    <a:lumMod val="50000"/>
                  </a:schemeClr>
                </a:solidFill>
              </a:rPr>
              <a:t>, followed by the different methods of assigning IP addresses (static and dynamic), the concept of NAT. Finally, the features of IPv6. We also discussed TCP, UDP functions, Domain Name System and other services.</a:t>
            </a:r>
          </a:p>
          <a:p>
            <a:pPr algn="just"/>
            <a:endParaRPr lang="en-US" i="1" dirty="0">
              <a:solidFill>
                <a:schemeClr val="tx1">
                  <a:lumMod val="50000"/>
                </a:schemeClr>
              </a:solidFill>
            </a:endParaRPr>
          </a:p>
        </p:txBody>
      </p:sp>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153255" y="5907169"/>
            <a:ext cx="707013" cy="699398"/>
          </a:xfrm>
          <a:prstGeom prst="rect">
            <a:avLst/>
          </a:prstGeom>
          <a:noFill/>
          <a:ln>
            <a:noFill/>
          </a:ln>
        </p:spPr>
      </p:pic>
      <p:sp>
        <p:nvSpPr>
          <p:cNvPr id="3" name="Rectangle 2"/>
          <p:cNvSpPr/>
          <p:nvPr/>
        </p:nvSpPr>
        <p:spPr>
          <a:xfrm>
            <a:off x="151783" y="1769645"/>
            <a:ext cx="6129900" cy="2585323"/>
          </a:xfrm>
          <a:prstGeom prst="rect">
            <a:avLst/>
          </a:prstGeom>
        </p:spPr>
        <p:txBody>
          <a:bodyPr wrap="square">
            <a:spAutoFit/>
          </a:bodyPr>
          <a:lstStyle/>
          <a:p>
            <a:pPr fontAlgn="t"/>
            <a:r>
              <a:rPr lang="en-US" b="1" dirty="0">
                <a:solidFill>
                  <a:schemeClr val="bg1"/>
                </a:solidFill>
              </a:rPr>
              <a:t>So far…</a:t>
            </a:r>
          </a:p>
          <a:p>
            <a:pPr marL="285750" indent="-285750" fontAlgn="t">
              <a:buFont typeface="Wingdings" panose="05000000000000000000" pitchFamily="2" charset="2"/>
              <a:buChar char="ü"/>
            </a:pPr>
            <a:r>
              <a:rPr lang="en-US" dirty="0">
                <a:solidFill>
                  <a:schemeClr val="bg1"/>
                </a:solidFill>
              </a:rPr>
              <a:t>Network Types, Data Transmission</a:t>
            </a:r>
            <a:r>
              <a:rPr lang="en-GB" dirty="0">
                <a:solidFill>
                  <a:schemeClr val="bg1"/>
                </a:solidFill>
              </a:rPr>
              <a:t>, </a:t>
            </a:r>
            <a:r>
              <a:rPr lang="en-US" dirty="0">
                <a:solidFill>
                  <a:schemeClr val="bg1"/>
                </a:solidFill>
              </a:rPr>
              <a:t>Bandwidth &amp; Throughput</a:t>
            </a:r>
            <a:endParaRPr lang="en-GB" dirty="0">
              <a:solidFill>
                <a:schemeClr val="bg1"/>
              </a:solidFill>
            </a:endParaRPr>
          </a:p>
          <a:p>
            <a:pPr marL="285750" indent="-285750" fontAlgn="t">
              <a:buFont typeface="Wingdings" panose="05000000000000000000" pitchFamily="2" charset="2"/>
              <a:buChar char="ü"/>
            </a:pPr>
            <a:r>
              <a:rPr lang="en-US" dirty="0">
                <a:solidFill>
                  <a:schemeClr val="bg1"/>
                </a:solidFill>
              </a:rPr>
              <a:t>Clients and Servers, Network Components, </a:t>
            </a:r>
            <a:r>
              <a:rPr lang="en-GB" dirty="0">
                <a:solidFill>
                  <a:schemeClr val="bg1"/>
                </a:solidFill>
              </a:rPr>
              <a:t>Cables</a:t>
            </a:r>
          </a:p>
          <a:p>
            <a:pPr marL="285750" indent="-285750" fontAlgn="t">
              <a:buFont typeface="Wingdings" panose="05000000000000000000" pitchFamily="2" charset="2"/>
              <a:buChar char="ü"/>
            </a:pPr>
            <a:r>
              <a:rPr lang="en-US" dirty="0">
                <a:solidFill>
                  <a:schemeClr val="bg1"/>
                </a:solidFill>
              </a:rPr>
              <a:t>Physical and Logical Addressing, LAN, Ethernet, Wireless</a:t>
            </a:r>
            <a:endParaRPr lang="en-GB" dirty="0">
              <a:solidFill>
                <a:schemeClr val="bg1"/>
              </a:solidFill>
            </a:endParaRPr>
          </a:p>
          <a:p>
            <a:pPr marL="285750" indent="-285750" fontAlgn="t">
              <a:buFont typeface="Wingdings" panose="05000000000000000000" pitchFamily="2" charset="2"/>
              <a:buChar char="ü"/>
            </a:pPr>
            <a:r>
              <a:rPr lang="en-US" dirty="0">
                <a:solidFill>
                  <a:schemeClr val="bg1"/>
                </a:solidFill>
              </a:rPr>
              <a:t>Network Documentation, </a:t>
            </a:r>
            <a:r>
              <a:rPr lang="en-GB" dirty="0">
                <a:solidFill>
                  <a:schemeClr val="bg1"/>
                </a:solidFill>
              </a:rPr>
              <a:t>Communication Principles</a:t>
            </a:r>
          </a:p>
          <a:p>
            <a:pPr marL="285750" indent="-285750" fontAlgn="t">
              <a:buFont typeface="Wingdings" panose="05000000000000000000" pitchFamily="2" charset="2"/>
              <a:buChar char="ü"/>
            </a:pPr>
            <a:r>
              <a:rPr lang="en-GB" dirty="0">
                <a:solidFill>
                  <a:schemeClr val="bg1"/>
                </a:solidFill>
              </a:rPr>
              <a:t>Routing, DHCPv4, Network Address Translation</a:t>
            </a:r>
          </a:p>
          <a:p>
            <a:pPr marL="285750" indent="-285750" fontAlgn="t">
              <a:buFont typeface="Wingdings" panose="05000000000000000000" pitchFamily="2" charset="2"/>
              <a:buChar char="ü"/>
            </a:pPr>
            <a:r>
              <a:rPr lang="en-GB" dirty="0">
                <a:solidFill>
                  <a:schemeClr val="bg1"/>
                </a:solidFill>
              </a:rPr>
              <a:t>TCP, UDP Functions, DNS, Other Services</a:t>
            </a:r>
          </a:p>
          <a:p>
            <a:pPr marL="285750" indent="-285750" fontAlgn="t">
              <a:buFont typeface="Wingdings" panose="05000000000000000000" pitchFamily="2" charset="2"/>
              <a:buChar char="ü"/>
            </a:pPr>
            <a:r>
              <a:rPr lang="en-GB" dirty="0">
                <a:solidFill>
                  <a:schemeClr val="bg1"/>
                </a:solidFill>
              </a:rPr>
              <a:t>Home network (Basics) Infrastructure and technologies</a:t>
            </a:r>
          </a:p>
          <a:p>
            <a:pPr marL="285750" indent="-285750" fontAlgn="t">
              <a:buFont typeface="Wingdings" panose="05000000000000000000" pitchFamily="2" charset="2"/>
              <a:buChar char="ü"/>
            </a:pPr>
            <a:r>
              <a:rPr lang="en-GB" dirty="0">
                <a:solidFill>
                  <a:schemeClr val="bg1"/>
                </a:solidFill>
              </a:rPr>
              <a:t>Beyond Home Networks (ISP, Virtualization)</a:t>
            </a:r>
          </a:p>
        </p:txBody>
      </p:sp>
    </p:spTree>
    <p:extLst>
      <p:ext uri="{BB962C8B-B14F-4D97-AF65-F5344CB8AC3E}">
        <p14:creationId xmlns:p14="http://schemas.microsoft.com/office/powerpoint/2010/main" val="32293982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604000" y="985638"/>
            <a:ext cx="5152571" cy="3693319"/>
          </a:xfrm>
          <a:prstGeom prst="rect">
            <a:avLst/>
          </a:prstGeom>
        </p:spPr>
        <p:txBody>
          <a:bodyPr wrap="square">
            <a:spAutoFit/>
          </a:bodyPr>
          <a:lstStyle/>
          <a:p>
            <a:pPr algn="just">
              <a:spcBef>
                <a:spcPts val="0"/>
              </a:spcBef>
            </a:pPr>
            <a:r>
              <a:rPr lang="en-US" i="1" dirty="0">
                <a:solidFill>
                  <a:schemeClr val="tx1">
                    <a:lumMod val="50000"/>
                  </a:schemeClr>
                </a:solidFill>
              </a:rPr>
              <a:t>In continuation to the previous lectures, we discussed the requirements to build a home network, the components and technologies that describes a home network, Where does the home network connects to? to understand the basic ISP connectivity options, the purpose and characteristics of network virtualization, the different types of network security threats. </a:t>
            </a:r>
          </a:p>
          <a:p>
            <a:pPr algn="just">
              <a:spcBef>
                <a:spcPts val="0"/>
              </a:spcBef>
            </a:pPr>
            <a:endParaRPr lang="en-US" i="1" dirty="0">
              <a:solidFill>
                <a:schemeClr val="tx1">
                  <a:lumMod val="50000"/>
                </a:schemeClr>
              </a:solidFill>
            </a:endParaRPr>
          </a:p>
          <a:p>
            <a:pPr algn="just">
              <a:spcBef>
                <a:spcPts val="0"/>
              </a:spcBef>
            </a:pPr>
            <a:r>
              <a:rPr lang="en-US" i="1" dirty="0">
                <a:solidFill>
                  <a:schemeClr val="tx1">
                    <a:lumMod val="50000"/>
                  </a:schemeClr>
                </a:solidFill>
              </a:rPr>
              <a:t>In addition to that, we also discussed common characteristics comprising cybersecurity world, cyber criminals and cybersecurity specialists, the threats that affect individuals, and organizations.</a:t>
            </a:r>
          </a:p>
          <a:p>
            <a:pPr algn="just">
              <a:spcBef>
                <a:spcPts val="0"/>
              </a:spcBef>
            </a:pPr>
            <a:endParaRPr lang="en-US" i="1" dirty="0">
              <a:solidFill>
                <a:schemeClr val="tx1">
                  <a:lumMod val="50000"/>
                </a:schemeClr>
              </a:solidFill>
            </a:endParaRPr>
          </a:p>
        </p:txBody>
      </p:sp>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
        <p:nvSpPr>
          <p:cNvPr id="6" name="Rectangle 5"/>
          <p:cNvSpPr/>
          <p:nvPr/>
        </p:nvSpPr>
        <p:spPr>
          <a:xfrm>
            <a:off x="139877" y="1811040"/>
            <a:ext cx="5619792" cy="2031325"/>
          </a:xfrm>
          <a:prstGeom prst="rect">
            <a:avLst/>
          </a:prstGeom>
        </p:spPr>
        <p:txBody>
          <a:bodyPr wrap="square">
            <a:spAutoFit/>
          </a:bodyPr>
          <a:lstStyle/>
          <a:p>
            <a:pPr fontAlgn="t"/>
            <a:r>
              <a:rPr lang="en-US" b="1" dirty="0">
                <a:solidFill>
                  <a:schemeClr val="bg1"/>
                </a:solidFill>
              </a:rPr>
              <a:t>So far…</a:t>
            </a:r>
          </a:p>
          <a:p>
            <a:pPr marL="285750" indent="-285750" fontAlgn="t">
              <a:buFont typeface="Wingdings" panose="05000000000000000000" pitchFamily="2" charset="2"/>
              <a:buChar char="ü"/>
            </a:pPr>
            <a:r>
              <a:rPr lang="en-GB" dirty="0">
                <a:solidFill>
                  <a:schemeClr val="bg1"/>
                </a:solidFill>
              </a:rPr>
              <a:t>Security aspects of network</a:t>
            </a:r>
          </a:p>
          <a:p>
            <a:pPr marL="285750" indent="-285750" fontAlgn="t">
              <a:buFont typeface="Wingdings" panose="05000000000000000000" pitchFamily="2" charset="2"/>
              <a:buChar char="ü"/>
            </a:pPr>
            <a:r>
              <a:rPr lang="en-GB" dirty="0">
                <a:solidFill>
                  <a:schemeClr val="bg1"/>
                </a:solidFill>
              </a:rPr>
              <a:t>The Cybersecurity World</a:t>
            </a:r>
          </a:p>
          <a:p>
            <a:pPr marL="285750" indent="-285750" fontAlgn="t">
              <a:buFont typeface="Wingdings" panose="05000000000000000000" pitchFamily="2" charset="2"/>
              <a:buChar char="ü"/>
            </a:pPr>
            <a:r>
              <a:rPr lang="en-GB" dirty="0">
                <a:solidFill>
                  <a:schemeClr val="bg1"/>
                </a:solidFill>
              </a:rPr>
              <a:t>Cyber Criminals</a:t>
            </a:r>
          </a:p>
          <a:p>
            <a:pPr marL="285750" indent="-285750" fontAlgn="t">
              <a:buFont typeface="Wingdings" panose="05000000000000000000" pitchFamily="2" charset="2"/>
              <a:buChar char="ü"/>
            </a:pPr>
            <a:r>
              <a:rPr lang="en-GB" dirty="0">
                <a:solidFill>
                  <a:schemeClr val="bg1"/>
                </a:solidFill>
              </a:rPr>
              <a:t>Cyber Specialists</a:t>
            </a:r>
          </a:p>
          <a:p>
            <a:pPr marL="285750" indent="-285750" fontAlgn="t">
              <a:buFont typeface="Wingdings" panose="05000000000000000000" pitchFamily="2" charset="2"/>
              <a:buChar char="ü"/>
            </a:pPr>
            <a:r>
              <a:rPr lang="en-GB" dirty="0">
                <a:solidFill>
                  <a:schemeClr val="bg1"/>
                </a:solidFill>
              </a:rPr>
              <a:t>Cybersecurity Threats</a:t>
            </a:r>
          </a:p>
          <a:p>
            <a:pPr marL="285750" indent="-285750" fontAlgn="t">
              <a:buFont typeface="Wingdings" panose="05000000000000000000" pitchFamily="2" charset="2"/>
              <a:buChar char="ü"/>
            </a:pPr>
            <a:endParaRPr lang="en-GB" dirty="0">
              <a:solidFill>
                <a:schemeClr val="bg1"/>
              </a:solidFill>
            </a:endParaRPr>
          </a:p>
        </p:txBody>
      </p:sp>
      <p:sp>
        <p:nvSpPr>
          <p:cNvPr id="7" name="Rectangle 6"/>
          <p:cNvSpPr/>
          <p:nvPr/>
        </p:nvSpPr>
        <p:spPr>
          <a:xfrm>
            <a:off x="324783" y="4106181"/>
            <a:ext cx="5475538" cy="646331"/>
          </a:xfrm>
          <a:prstGeom prst="rect">
            <a:avLst/>
          </a:prstGeom>
        </p:spPr>
        <p:txBody>
          <a:bodyPr wrap="none">
            <a:spAutoFit/>
          </a:bodyPr>
          <a:lstStyle/>
          <a:p>
            <a:pPr algn="ctr" fontAlgn="t"/>
            <a:r>
              <a:rPr lang="en-US" b="1" i="1" dirty="0">
                <a:solidFill>
                  <a:schemeClr val="accent6"/>
                </a:solidFill>
                <a:effectLst>
                  <a:outerShdw blurRad="38100" dist="38100" dir="2700000" algn="tl">
                    <a:srgbClr val="000000">
                      <a:alpha val="43137"/>
                    </a:srgbClr>
                  </a:outerShdw>
                </a:effectLst>
              </a:rPr>
              <a:t>I hope, you are clear with the concepts discussed so far.</a:t>
            </a:r>
          </a:p>
          <a:p>
            <a:pPr algn="ctr" fontAlgn="t"/>
            <a:r>
              <a:rPr lang="en-US" b="1" i="1" dirty="0">
                <a:solidFill>
                  <a:schemeClr val="accent6"/>
                </a:solidFill>
                <a:effectLst>
                  <a:outerShdw blurRad="38100" dist="38100" dir="2700000" algn="tl">
                    <a:srgbClr val="000000">
                      <a:alpha val="43137"/>
                    </a:srgbClr>
                  </a:outerShdw>
                </a:effectLst>
              </a:rPr>
              <a:t>Any questions?</a:t>
            </a:r>
          </a:p>
        </p:txBody>
      </p:sp>
    </p:spTree>
    <p:extLst>
      <p:ext uri="{BB962C8B-B14F-4D97-AF65-F5344CB8AC3E}">
        <p14:creationId xmlns:p14="http://schemas.microsoft.com/office/powerpoint/2010/main" val="18289896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530427" y="901556"/>
            <a:ext cx="5461876" cy="4247317"/>
          </a:xfrm>
          <a:prstGeom prst="rect">
            <a:avLst/>
          </a:prstGeom>
        </p:spPr>
        <p:txBody>
          <a:bodyPr wrap="square">
            <a:spAutoFit/>
          </a:bodyPr>
          <a:lstStyle/>
          <a:p>
            <a:pPr algn="just">
              <a:spcBef>
                <a:spcPts val="0"/>
              </a:spcBef>
            </a:pPr>
            <a:r>
              <a:rPr lang="en-US" i="1" dirty="0">
                <a:solidFill>
                  <a:schemeClr val="tx1">
                    <a:lumMod val="50000"/>
                  </a:schemeClr>
                </a:solidFill>
              </a:rPr>
              <a:t>So far after getting some clarity on home networks, its infrastructure, components, along with the security aspects within network. In this lecture, you will understand the different types of frameworks referred to cybersecurity. </a:t>
            </a:r>
          </a:p>
          <a:p>
            <a:pPr algn="just">
              <a:spcBef>
                <a:spcPts val="0"/>
              </a:spcBef>
            </a:pPr>
            <a:endParaRPr lang="en-US" i="1" dirty="0">
              <a:solidFill>
                <a:schemeClr val="tx1">
                  <a:lumMod val="50000"/>
                </a:schemeClr>
              </a:solidFill>
            </a:endParaRPr>
          </a:p>
          <a:p>
            <a:pPr algn="just">
              <a:spcBef>
                <a:spcPts val="0"/>
              </a:spcBef>
            </a:pPr>
            <a:r>
              <a:rPr lang="en-US" i="1" dirty="0">
                <a:solidFill>
                  <a:schemeClr val="tx1">
                    <a:lumMod val="50000"/>
                  </a:schemeClr>
                </a:solidFill>
              </a:rPr>
              <a:t>In our upcoming lectures, you will gain more clarity on </a:t>
            </a:r>
          </a:p>
          <a:p>
            <a:pPr algn="just">
              <a:spcBef>
                <a:spcPts val="0"/>
              </a:spcBef>
            </a:pPr>
            <a:r>
              <a:rPr lang="en-US" dirty="0"/>
              <a:t>types of malware and malicious code</a:t>
            </a:r>
            <a:r>
              <a:rPr lang="en-US" i="1" dirty="0">
                <a:solidFill>
                  <a:schemeClr val="tx1">
                    <a:lumMod val="50000"/>
                  </a:schemeClr>
                </a:solidFill>
              </a:rPr>
              <a:t>,</a:t>
            </a:r>
            <a:r>
              <a:rPr lang="en-US" dirty="0"/>
              <a:t> the tactics, techniques &amp; procedures used by cyber criminals</a:t>
            </a:r>
            <a:r>
              <a:rPr lang="en-US" i="1" dirty="0">
                <a:solidFill>
                  <a:schemeClr val="tx1">
                    <a:lumMod val="50000"/>
                  </a:schemeClr>
                </a:solidFill>
              </a:rPr>
              <a:t>, </a:t>
            </a:r>
            <a:r>
              <a:rPr lang="en-US" dirty="0"/>
              <a:t>different methods used in social engineering, different types of cyberattacks</a:t>
            </a:r>
            <a:endParaRPr lang="en-US" i="1" dirty="0">
              <a:solidFill>
                <a:schemeClr val="tx1">
                  <a:lumMod val="50000"/>
                </a:schemeClr>
              </a:solidFill>
            </a:endParaRPr>
          </a:p>
          <a:p>
            <a:pPr algn="just">
              <a:spcBef>
                <a:spcPts val="0"/>
              </a:spcBef>
            </a:pPr>
            <a:endParaRPr lang="en-US" i="1" dirty="0">
              <a:solidFill>
                <a:schemeClr val="tx1">
                  <a:lumMod val="50000"/>
                </a:schemeClr>
              </a:solidFill>
            </a:endParaRPr>
          </a:p>
          <a:p>
            <a:pPr algn="just">
              <a:spcBef>
                <a:spcPts val="0"/>
              </a:spcBef>
            </a:pPr>
            <a:r>
              <a:rPr lang="en-US" i="1" dirty="0">
                <a:solidFill>
                  <a:srgbClr val="FF0000"/>
                </a:solidFill>
              </a:rPr>
              <a:t>During today’s tutorial session, you will work on creating new users and assigning them to different/ appropriate groups and setting permissions. </a:t>
            </a:r>
          </a:p>
        </p:txBody>
      </p:sp>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
        <p:nvSpPr>
          <p:cNvPr id="3" name="Rectangle 2"/>
          <p:cNvSpPr/>
          <p:nvPr/>
        </p:nvSpPr>
        <p:spPr>
          <a:xfrm>
            <a:off x="270900" y="1212597"/>
            <a:ext cx="5670997" cy="2031325"/>
          </a:xfrm>
          <a:prstGeom prst="rect">
            <a:avLst/>
          </a:prstGeom>
        </p:spPr>
        <p:txBody>
          <a:bodyPr wrap="square">
            <a:spAutoFit/>
          </a:bodyPr>
          <a:lstStyle/>
          <a:p>
            <a:pPr fontAlgn="t"/>
            <a:r>
              <a:rPr lang="en-US" b="1" dirty="0">
                <a:solidFill>
                  <a:schemeClr val="bg1"/>
                </a:solidFill>
              </a:rPr>
              <a:t>Today’s Class</a:t>
            </a:r>
          </a:p>
          <a:p>
            <a:pPr marL="285750" indent="-285750" fontAlgn="t">
              <a:buFont typeface="Wingdings" panose="05000000000000000000" pitchFamily="2" charset="2"/>
              <a:buChar char="ü"/>
            </a:pPr>
            <a:r>
              <a:rPr lang="en-GB" b="1" dirty="0">
                <a:solidFill>
                  <a:schemeClr val="bg1"/>
                </a:solidFill>
              </a:rPr>
              <a:t>The Cybersecurity Cube</a:t>
            </a:r>
          </a:p>
          <a:p>
            <a:pPr marL="285750" indent="-285750" fontAlgn="t">
              <a:buFont typeface="Wingdings" panose="05000000000000000000" pitchFamily="2" charset="2"/>
              <a:buChar char="ü"/>
            </a:pPr>
            <a:r>
              <a:rPr lang="en-GB" b="1" dirty="0">
                <a:solidFill>
                  <a:schemeClr val="bg1"/>
                </a:solidFill>
              </a:rPr>
              <a:t>CIA Triad</a:t>
            </a:r>
          </a:p>
          <a:p>
            <a:pPr marL="285750" indent="-285750" fontAlgn="t">
              <a:buFont typeface="Wingdings" panose="05000000000000000000" pitchFamily="2" charset="2"/>
              <a:buChar char="ü"/>
            </a:pPr>
            <a:r>
              <a:rPr lang="en-GB" b="1" dirty="0">
                <a:solidFill>
                  <a:schemeClr val="bg1"/>
                </a:solidFill>
              </a:rPr>
              <a:t>States of Data</a:t>
            </a:r>
          </a:p>
          <a:p>
            <a:pPr marL="285750" indent="-285750" fontAlgn="t">
              <a:buFont typeface="Wingdings" panose="05000000000000000000" pitchFamily="2" charset="2"/>
              <a:buChar char="ü"/>
            </a:pPr>
            <a:r>
              <a:rPr lang="en-GB" b="1" dirty="0">
                <a:solidFill>
                  <a:schemeClr val="bg1"/>
                </a:solidFill>
              </a:rPr>
              <a:t>Cybersecurity Countermeasures</a:t>
            </a:r>
          </a:p>
          <a:p>
            <a:pPr marL="285750" indent="-285750" fontAlgn="t">
              <a:buFont typeface="Wingdings" panose="05000000000000000000" pitchFamily="2" charset="2"/>
              <a:buChar char="ü"/>
            </a:pPr>
            <a:r>
              <a:rPr lang="en-GB" b="1" dirty="0">
                <a:solidFill>
                  <a:schemeClr val="bg1"/>
                </a:solidFill>
              </a:rPr>
              <a:t>IT Security Management Framework</a:t>
            </a:r>
          </a:p>
          <a:p>
            <a:pPr marL="285750" indent="-285750" fontAlgn="t">
              <a:buFont typeface="Wingdings" panose="05000000000000000000" pitchFamily="2" charset="2"/>
              <a:buChar char="ü"/>
            </a:pPr>
            <a:endParaRPr lang="en-GB" b="1" dirty="0">
              <a:solidFill>
                <a:schemeClr val="bg1"/>
              </a:solidFill>
            </a:endParaRPr>
          </a:p>
        </p:txBody>
      </p:sp>
      <p:sp>
        <p:nvSpPr>
          <p:cNvPr id="2" name="Rectangle 1"/>
          <p:cNvSpPr/>
          <p:nvPr/>
        </p:nvSpPr>
        <p:spPr>
          <a:xfrm>
            <a:off x="270900" y="4375989"/>
            <a:ext cx="5288431" cy="923330"/>
          </a:xfrm>
          <a:prstGeom prst="rect">
            <a:avLst/>
          </a:prstGeom>
        </p:spPr>
        <p:txBody>
          <a:bodyPr wrap="square">
            <a:spAutoFit/>
          </a:bodyPr>
          <a:lstStyle/>
          <a:p>
            <a:pPr algn="just">
              <a:spcBef>
                <a:spcPts val="0"/>
              </a:spcBef>
            </a:pPr>
            <a:r>
              <a:rPr lang="en-US" b="1" dirty="0">
                <a:solidFill>
                  <a:schemeClr val="bg1"/>
                </a:solidFill>
              </a:rPr>
              <a:t>Tutorial session: </a:t>
            </a:r>
          </a:p>
          <a:p>
            <a:r>
              <a:rPr lang="en-US" b="1" dirty="0">
                <a:solidFill>
                  <a:schemeClr val="bg1"/>
                </a:solidFill>
              </a:rPr>
              <a:t>Working with Ubuntu - </a:t>
            </a:r>
            <a:r>
              <a:rPr lang="en-GB" b="1" dirty="0">
                <a:solidFill>
                  <a:schemeClr val="bg1"/>
                </a:solidFill>
              </a:rPr>
              <a:t>Account Management Security Configurations </a:t>
            </a:r>
            <a:endParaRPr lang="en-US" b="1" dirty="0">
              <a:solidFill>
                <a:schemeClr val="bg1"/>
              </a:solidFill>
            </a:endParaRPr>
          </a:p>
        </p:txBody>
      </p:sp>
    </p:spTree>
    <p:extLst>
      <p:ext uri="{BB962C8B-B14F-4D97-AF65-F5344CB8AC3E}">
        <p14:creationId xmlns:p14="http://schemas.microsoft.com/office/powerpoint/2010/main" val="9823677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Cube (</a:t>
            </a:r>
            <a:r>
              <a:rPr lang="en-US" sz="2400" dirty="0" err="1"/>
              <a:t>McCumber</a:t>
            </a:r>
            <a:r>
              <a:rPr lang="en-US" sz="2400" dirty="0"/>
              <a:t> Cube )</a:t>
            </a:r>
            <a:r>
              <a:rPr lang="en-US" sz="2133" dirty="0"/>
              <a:t>– 3 Dimensions</a:t>
            </a:r>
            <a:endParaRPr lang="en-US" sz="3200" dirty="0"/>
          </a:p>
        </p:txBody>
      </p:sp>
      <p:sp>
        <p:nvSpPr>
          <p:cNvPr id="17" name="Rectangle 16"/>
          <p:cNvSpPr/>
          <p:nvPr/>
        </p:nvSpPr>
        <p:spPr>
          <a:xfrm>
            <a:off x="3814176" y="975784"/>
            <a:ext cx="8178127" cy="3416320"/>
          </a:xfrm>
          <a:prstGeom prst="rect">
            <a:avLst/>
          </a:prstGeom>
        </p:spPr>
        <p:txBody>
          <a:bodyPr wrap="square">
            <a:spAutoFit/>
          </a:bodyPr>
          <a:lstStyle/>
          <a:p>
            <a:pPr marL="342900" indent="-342900" algn="just">
              <a:buFont typeface="Wingdings" panose="05000000000000000000" pitchFamily="2" charset="2"/>
              <a:buChar char="ü"/>
            </a:pPr>
            <a:r>
              <a:rPr lang="en-US" b="1" dirty="0">
                <a:solidFill>
                  <a:srgbClr val="002060"/>
                </a:solidFill>
              </a:rPr>
              <a:t>The Principles of Security</a:t>
            </a:r>
          </a:p>
          <a:p>
            <a:pPr marL="800100" lvl="1" indent="-342900" algn="just">
              <a:buFont typeface="Wingdings" panose="05000000000000000000" pitchFamily="2" charset="2"/>
              <a:buChar char="ü"/>
            </a:pPr>
            <a:r>
              <a:rPr lang="en-US" dirty="0">
                <a:solidFill>
                  <a:srgbClr val="002060"/>
                </a:solidFill>
              </a:rPr>
              <a:t>The first dimension of the cybersecurity cube identifies the goals to protect the cyber world. The goals identified in the first dimension are the foundational principles of the cybersecurity world. </a:t>
            </a:r>
          </a:p>
          <a:p>
            <a:pPr marL="800100" lvl="1" indent="-342900" algn="just">
              <a:buFont typeface="Wingdings" panose="05000000000000000000" pitchFamily="2" charset="2"/>
              <a:buChar char="ü"/>
            </a:pPr>
            <a:endParaRPr lang="en-US" dirty="0">
              <a:solidFill>
                <a:srgbClr val="002060"/>
              </a:solidFill>
            </a:endParaRPr>
          </a:p>
          <a:p>
            <a:pPr marL="800100" lvl="1" indent="-342900" algn="just">
              <a:buFont typeface="Wingdings" panose="05000000000000000000" pitchFamily="2" charset="2"/>
              <a:buChar char="ü"/>
            </a:pPr>
            <a:r>
              <a:rPr lang="en-US" dirty="0">
                <a:solidFill>
                  <a:srgbClr val="002060"/>
                </a:solidFill>
              </a:rPr>
              <a:t>These three principles are confidentiality, integrity and availability. </a:t>
            </a:r>
          </a:p>
          <a:p>
            <a:pPr marL="800100" lvl="1" indent="-342900" algn="just">
              <a:buFont typeface="Wingdings" panose="05000000000000000000" pitchFamily="2" charset="2"/>
              <a:buChar char="ü"/>
            </a:pPr>
            <a:endParaRPr lang="en-US" dirty="0">
              <a:solidFill>
                <a:srgbClr val="002060"/>
              </a:solidFill>
            </a:endParaRPr>
          </a:p>
          <a:p>
            <a:pPr marL="800100" lvl="1" indent="-342900" algn="just">
              <a:buFont typeface="Wingdings" panose="05000000000000000000" pitchFamily="2" charset="2"/>
              <a:buChar char="ü"/>
            </a:pPr>
            <a:r>
              <a:rPr lang="en-US" dirty="0">
                <a:solidFill>
                  <a:srgbClr val="002060"/>
                </a:solidFill>
              </a:rPr>
              <a:t>The principles provide focus and enable cybersecurity specialists to prioritize actions in protecting the cyber world. </a:t>
            </a:r>
          </a:p>
          <a:p>
            <a:pPr marL="800100" lvl="1" indent="-342900" algn="just">
              <a:buFont typeface="Wingdings" panose="05000000000000000000" pitchFamily="2" charset="2"/>
              <a:buChar char="ü"/>
            </a:pPr>
            <a:endParaRPr lang="en-US" dirty="0">
              <a:solidFill>
                <a:srgbClr val="002060"/>
              </a:solidFill>
            </a:endParaRPr>
          </a:p>
          <a:p>
            <a:pPr marL="800100" lvl="1" indent="-342900" algn="just">
              <a:buFont typeface="Wingdings" panose="05000000000000000000" pitchFamily="2" charset="2"/>
              <a:buChar char="ü"/>
            </a:pPr>
            <a:r>
              <a:rPr lang="en-US" dirty="0">
                <a:solidFill>
                  <a:srgbClr val="002060"/>
                </a:solidFill>
              </a:rPr>
              <a:t>Use the acronym CIA to remember these three principles.</a:t>
            </a:r>
          </a:p>
          <a:p>
            <a:pPr marL="0" lvl="1" algn="just"/>
            <a:endParaRPr lang="en-US" b="1" dirty="0">
              <a:solidFill>
                <a:srgbClr val="002060"/>
              </a:solidFill>
            </a:endParaRPr>
          </a:p>
        </p:txBody>
      </p:sp>
      <p:pic>
        <p:nvPicPr>
          <p:cNvPr id="13" name="Picture 12"/>
          <p:cNvPicPr>
            <a:picLocks noChangeAspect="1"/>
          </p:cNvPicPr>
          <p:nvPr/>
        </p:nvPicPr>
        <p:blipFill>
          <a:blip r:embed="rId4"/>
          <a:stretch>
            <a:fillRect/>
          </a:stretch>
        </p:blipFill>
        <p:spPr>
          <a:xfrm>
            <a:off x="306336" y="1035600"/>
            <a:ext cx="3507840" cy="2618465"/>
          </a:xfrm>
          <a:prstGeom prst="rect">
            <a:avLst/>
          </a:prstGeom>
        </p:spPr>
      </p:pic>
    </p:spTree>
    <p:custDataLst>
      <p:tags r:id="rId1"/>
    </p:custDataLst>
    <p:extLst>
      <p:ext uri="{BB962C8B-B14F-4D97-AF65-F5344CB8AC3E}">
        <p14:creationId xmlns:p14="http://schemas.microsoft.com/office/powerpoint/2010/main" val="20350342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Cube – 3 Dimensions</a:t>
            </a:r>
            <a:endParaRPr lang="en-US" sz="3200" dirty="0"/>
          </a:p>
        </p:txBody>
      </p:sp>
      <p:sp>
        <p:nvSpPr>
          <p:cNvPr id="17" name="Rectangle 16"/>
          <p:cNvSpPr/>
          <p:nvPr/>
        </p:nvSpPr>
        <p:spPr>
          <a:xfrm>
            <a:off x="3814176" y="975784"/>
            <a:ext cx="7852307" cy="3416320"/>
          </a:xfrm>
          <a:prstGeom prst="rect">
            <a:avLst/>
          </a:prstGeom>
        </p:spPr>
        <p:txBody>
          <a:bodyPr wrap="square">
            <a:spAutoFit/>
          </a:bodyPr>
          <a:lstStyle/>
          <a:p>
            <a:pPr marL="342900" indent="-342900" algn="just">
              <a:buFont typeface="Wingdings" panose="05000000000000000000" pitchFamily="2" charset="2"/>
              <a:buChar char="ü"/>
            </a:pPr>
            <a:r>
              <a:rPr lang="en-US" b="1" dirty="0">
                <a:solidFill>
                  <a:srgbClr val="002060"/>
                </a:solidFill>
              </a:rPr>
              <a:t>The States of Data</a:t>
            </a:r>
          </a:p>
          <a:p>
            <a:pPr marL="800100" lvl="1" indent="-342900" algn="just">
              <a:buFont typeface="Wingdings" panose="05000000000000000000" pitchFamily="2" charset="2"/>
              <a:buChar char="ü"/>
            </a:pPr>
            <a:r>
              <a:rPr lang="en-US" dirty="0">
                <a:solidFill>
                  <a:srgbClr val="002060"/>
                </a:solidFill>
              </a:rPr>
              <a:t>The cyber world is a world of data; </a:t>
            </a:r>
          </a:p>
          <a:p>
            <a:pPr marL="800100" lvl="1" indent="-342900" algn="just">
              <a:buFont typeface="Wingdings" panose="05000000000000000000" pitchFamily="2" charset="2"/>
              <a:buChar char="ü"/>
            </a:pPr>
            <a:r>
              <a:rPr lang="en-US" dirty="0">
                <a:solidFill>
                  <a:srgbClr val="002060"/>
                </a:solidFill>
              </a:rPr>
              <a:t>As stated in our earlier lectures, Cybersecurity specialists focus on protecting data. </a:t>
            </a:r>
          </a:p>
          <a:p>
            <a:pPr marL="800100" lvl="1" indent="-342900" algn="just">
              <a:buFont typeface="Wingdings" panose="05000000000000000000" pitchFamily="2" charset="2"/>
              <a:buChar char="ü"/>
            </a:pPr>
            <a:endParaRPr lang="en-US" dirty="0">
              <a:solidFill>
                <a:srgbClr val="002060"/>
              </a:solidFill>
            </a:endParaRPr>
          </a:p>
          <a:p>
            <a:pPr marL="800100" lvl="1" indent="-342900" algn="just">
              <a:buFont typeface="Wingdings" panose="05000000000000000000" pitchFamily="2" charset="2"/>
              <a:buChar char="ü"/>
            </a:pPr>
            <a:r>
              <a:rPr lang="en-US" dirty="0">
                <a:solidFill>
                  <a:srgbClr val="002060"/>
                </a:solidFill>
              </a:rPr>
              <a:t>The second dimension of the cybersecurity cube focuses on the problems of protecting all of the states of data in the cyber world. </a:t>
            </a:r>
          </a:p>
          <a:p>
            <a:pPr marL="800100" lvl="1" indent="-342900" algn="just">
              <a:buFont typeface="Wingdings" panose="05000000000000000000" pitchFamily="2" charset="2"/>
              <a:buChar char="ü"/>
            </a:pPr>
            <a:endParaRPr lang="en-US" dirty="0">
              <a:solidFill>
                <a:srgbClr val="002060"/>
              </a:solidFill>
            </a:endParaRPr>
          </a:p>
          <a:p>
            <a:pPr marL="800100" lvl="1" indent="-342900" algn="just">
              <a:buFont typeface="Wingdings" panose="05000000000000000000" pitchFamily="2" charset="2"/>
              <a:buChar char="ü"/>
            </a:pPr>
            <a:r>
              <a:rPr lang="en-US" dirty="0">
                <a:solidFill>
                  <a:srgbClr val="002060"/>
                </a:solidFill>
              </a:rPr>
              <a:t>Data has three possible states:</a:t>
            </a:r>
          </a:p>
          <a:p>
            <a:pPr marL="1257300" lvl="2" indent="-342900" algn="just">
              <a:buFont typeface="Wingdings" panose="05000000000000000000" pitchFamily="2" charset="2"/>
              <a:buChar char="ü"/>
            </a:pPr>
            <a:r>
              <a:rPr lang="en-US" dirty="0">
                <a:solidFill>
                  <a:srgbClr val="002060"/>
                </a:solidFill>
              </a:rPr>
              <a:t>Data at rest or in storage </a:t>
            </a:r>
          </a:p>
          <a:p>
            <a:pPr marL="1257300" lvl="2" indent="-342900" algn="just">
              <a:buFont typeface="Wingdings" panose="05000000000000000000" pitchFamily="2" charset="2"/>
              <a:buChar char="ü"/>
            </a:pPr>
            <a:r>
              <a:rPr lang="en-US" dirty="0">
                <a:solidFill>
                  <a:srgbClr val="002060"/>
                </a:solidFill>
              </a:rPr>
              <a:t>Data in transit </a:t>
            </a:r>
          </a:p>
          <a:p>
            <a:pPr marL="1257300" lvl="2" indent="-342900" algn="just">
              <a:buFont typeface="Wingdings" panose="05000000000000000000" pitchFamily="2" charset="2"/>
              <a:buChar char="ü"/>
            </a:pPr>
            <a:r>
              <a:rPr lang="en-US" dirty="0">
                <a:solidFill>
                  <a:srgbClr val="002060"/>
                </a:solidFill>
              </a:rPr>
              <a:t>Data in process</a:t>
            </a:r>
          </a:p>
        </p:txBody>
      </p:sp>
      <p:pic>
        <p:nvPicPr>
          <p:cNvPr id="6" name="Picture 5"/>
          <p:cNvPicPr>
            <a:picLocks noChangeAspect="1"/>
          </p:cNvPicPr>
          <p:nvPr/>
        </p:nvPicPr>
        <p:blipFill>
          <a:blip r:embed="rId4"/>
          <a:stretch>
            <a:fillRect/>
          </a:stretch>
        </p:blipFill>
        <p:spPr>
          <a:xfrm>
            <a:off x="306336" y="1035600"/>
            <a:ext cx="3507840" cy="2618465"/>
          </a:xfrm>
          <a:prstGeom prst="rect">
            <a:avLst/>
          </a:prstGeom>
        </p:spPr>
      </p:pic>
    </p:spTree>
    <p:custDataLst>
      <p:tags r:id="rId1"/>
    </p:custDataLst>
    <p:extLst>
      <p:ext uri="{BB962C8B-B14F-4D97-AF65-F5344CB8AC3E}">
        <p14:creationId xmlns:p14="http://schemas.microsoft.com/office/powerpoint/2010/main" val="30442464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Cube – 3 Dimensions</a:t>
            </a:r>
            <a:endParaRPr lang="en-US" sz="3200" dirty="0"/>
          </a:p>
        </p:txBody>
      </p:sp>
      <p:sp>
        <p:nvSpPr>
          <p:cNvPr id="17" name="Rectangle 16"/>
          <p:cNvSpPr/>
          <p:nvPr/>
        </p:nvSpPr>
        <p:spPr>
          <a:xfrm>
            <a:off x="3814176" y="975784"/>
            <a:ext cx="7852307" cy="3970318"/>
          </a:xfrm>
          <a:prstGeom prst="rect">
            <a:avLst/>
          </a:prstGeom>
        </p:spPr>
        <p:txBody>
          <a:bodyPr wrap="square">
            <a:spAutoFit/>
          </a:bodyPr>
          <a:lstStyle/>
          <a:p>
            <a:pPr indent="-342900" algn="just">
              <a:buFont typeface="Wingdings" panose="05000000000000000000" pitchFamily="2" charset="2"/>
              <a:buChar char="ü"/>
            </a:pPr>
            <a:r>
              <a:rPr lang="en-US" b="1" dirty="0">
                <a:solidFill>
                  <a:srgbClr val="002060"/>
                </a:solidFill>
              </a:rPr>
              <a:t>Cybersecurity Safeguards</a:t>
            </a:r>
          </a:p>
          <a:p>
            <a:pPr lvl="1" indent="-342900" algn="just">
              <a:buFont typeface="Wingdings" panose="05000000000000000000" pitchFamily="2" charset="2"/>
              <a:buChar char="ü"/>
            </a:pPr>
            <a:r>
              <a:rPr lang="en-US" dirty="0">
                <a:solidFill>
                  <a:srgbClr val="002060"/>
                </a:solidFill>
              </a:rPr>
              <a:t>The third dimension of the cybersecurity sorcery cube defines the types of powers used to protect the cyber world. </a:t>
            </a:r>
          </a:p>
          <a:p>
            <a:pPr lvl="1" indent="-342900" algn="just">
              <a:buFont typeface="Wingdings" panose="05000000000000000000" pitchFamily="2" charset="2"/>
              <a:buChar char="ü"/>
            </a:pPr>
            <a:endParaRPr lang="en-US" dirty="0">
              <a:solidFill>
                <a:srgbClr val="002060"/>
              </a:solidFill>
            </a:endParaRPr>
          </a:p>
          <a:p>
            <a:pPr lvl="1" indent="-342900" algn="just">
              <a:buFont typeface="Wingdings" panose="05000000000000000000" pitchFamily="2" charset="2"/>
              <a:buChar char="ü"/>
            </a:pPr>
            <a:r>
              <a:rPr lang="en-US" dirty="0">
                <a:solidFill>
                  <a:srgbClr val="002060"/>
                </a:solidFill>
              </a:rPr>
              <a:t>The sorcery cube identifies the three types of powers: </a:t>
            </a:r>
          </a:p>
          <a:p>
            <a:pPr lvl="2" indent="-342900" algn="just">
              <a:buFont typeface="Wingdings" panose="05000000000000000000" pitchFamily="2" charset="2"/>
              <a:buChar char="ü"/>
            </a:pPr>
            <a:r>
              <a:rPr lang="en-US" b="1" dirty="0">
                <a:solidFill>
                  <a:srgbClr val="002060"/>
                </a:solidFill>
              </a:rPr>
              <a:t>Technologies </a:t>
            </a:r>
            <a:r>
              <a:rPr lang="en-US" dirty="0">
                <a:solidFill>
                  <a:srgbClr val="002060"/>
                </a:solidFill>
              </a:rPr>
              <a:t>- devices, and products available to protect information systems and fend off cyber criminals. </a:t>
            </a:r>
          </a:p>
          <a:p>
            <a:pPr lvl="2" indent="-342900" algn="just">
              <a:buFont typeface="Wingdings" panose="05000000000000000000" pitchFamily="2" charset="2"/>
              <a:buChar char="ü"/>
            </a:pPr>
            <a:endParaRPr lang="en-US" b="1" dirty="0">
              <a:solidFill>
                <a:srgbClr val="002060"/>
              </a:solidFill>
            </a:endParaRPr>
          </a:p>
          <a:p>
            <a:pPr lvl="2" indent="-342900" algn="just">
              <a:buFont typeface="Wingdings" panose="05000000000000000000" pitchFamily="2" charset="2"/>
              <a:buChar char="ü"/>
            </a:pPr>
            <a:r>
              <a:rPr lang="en-US" b="1" dirty="0">
                <a:solidFill>
                  <a:srgbClr val="002060"/>
                </a:solidFill>
              </a:rPr>
              <a:t>Policies and Practices</a:t>
            </a:r>
            <a:r>
              <a:rPr lang="en-US" dirty="0">
                <a:solidFill>
                  <a:srgbClr val="002060"/>
                </a:solidFill>
              </a:rPr>
              <a:t> - procedures, and guidelines that enable the citizens of the cyber world to stay safe and follow good practices. </a:t>
            </a:r>
          </a:p>
          <a:p>
            <a:pPr lvl="2" indent="-342900" algn="just">
              <a:buFont typeface="Wingdings" panose="05000000000000000000" pitchFamily="2" charset="2"/>
              <a:buChar char="ü"/>
            </a:pPr>
            <a:endParaRPr lang="en-US" b="1" dirty="0">
              <a:solidFill>
                <a:srgbClr val="002060"/>
              </a:solidFill>
            </a:endParaRPr>
          </a:p>
          <a:p>
            <a:pPr lvl="2" indent="-342900" algn="just">
              <a:buFont typeface="Wingdings" panose="05000000000000000000" pitchFamily="2" charset="2"/>
              <a:buChar char="ü"/>
            </a:pPr>
            <a:r>
              <a:rPr lang="en-US" b="1" dirty="0">
                <a:solidFill>
                  <a:srgbClr val="002060"/>
                </a:solidFill>
              </a:rPr>
              <a:t>People </a:t>
            </a:r>
            <a:r>
              <a:rPr lang="en-US" dirty="0">
                <a:solidFill>
                  <a:srgbClr val="002060"/>
                </a:solidFill>
              </a:rPr>
              <a:t>- Aware and knowledgeable about their world and the dangers that threaten their world. </a:t>
            </a:r>
          </a:p>
          <a:p>
            <a:pPr marL="1257300" lvl="2" indent="-342900" algn="just">
              <a:buFont typeface="Wingdings" panose="05000000000000000000" pitchFamily="2" charset="2"/>
              <a:buChar char="ü"/>
            </a:pPr>
            <a:endParaRPr lang="en-US" dirty="0">
              <a:solidFill>
                <a:srgbClr val="002060"/>
              </a:solidFill>
            </a:endParaRPr>
          </a:p>
        </p:txBody>
      </p:sp>
      <p:pic>
        <p:nvPicPr>
          <p:cNvPr id="6" name="Picture 5"/>
          <p:cNvPicPr>
            <a:picLocks noChangeAspect="1"/>
          </p:cNvPicPr>
          <p:nvPr/>
        </p:nvPicPr>
        <p:blipFill>
          <a:blip r:embed="rId4"/>
          <a:stretch>
            <a:fillRect/>
          </a:stretch>
        </p:blipFill>
        <p:spPr>
          <a:xfrm>
            <a:off x="306336" y="1035600"/>
            <a:ext cx="3507840" cy="2618465"/>
          </a:xfrm>
          <a:prstGeom prst="rect">
            <a:avLst/>
          </a:prstGeom>
        </p:spPr>
      </p:pic>
    </p:spTree>
    <p:custDataLst>
      <p:tags r:id="rId1"/>
    </p:custDataLst>
    <p:extLst>
      <p:ext uri="{BB962C8B-B14F-4D97-AF65-F5344CB8AC3E}">
        <p14:creationId xmlns:p14="http://schemas.microsoft.com/office/powerpoint/2010/main" val="1223449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4"/>
          <a:stretch>
            <a:fillRect/>
          </a:stretch>
        </p:blipFill>
        <p:spPr>
          <a:xfrm>
            <a:off x="2521404" y="4072091"/>
            <a:ext cx="1292772" cy="1264779"/>
          </a:xfrm>
          <a:prstGeom prst="rect">
            <a:avLst/>
          </a:prstGeom>
        </p:spPr>
      </p:pic>
      <p:pic>
        <p:nvPicPr>
          <p:cNvPr id="13" name="Picture 12"/>
          <p:cNvPicPr>
            <a:picLocks noChangeAspect="1"/>
          </p:cNvPicPr>
          <p:nvPr/>
        </p:nvPicPr>
        <p:blipFill>
          <a:blip r:embed="rId5"/>
          <a:stretch>
            <a:fillRect/>
          </a:stretch>
        </p:blipFill>
        <p:spPr>
          <a:xfrm>
            <a:off x="306336" y="1035600"/>
            <a:ext cx="3507840" cy="2618465"/>
          </a:xfrm>
          <a:prstGeom prst="rect">
            <a:avLst/>
          </a:prstGeom>
        </p:spPr>
      </p:pic>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Cube – 1</a:t>
            </a:r>
            <a:r>
              <a:rPr lang="en-US" sz="2133" baseline="30000" dirty="0"/>
              <a:t>st</a:t>
            </a:r>
            <a:r>
              <a:rPr lang="en-US" sz="2133" dirty="0"/>
              <a:t> Dimension - The Principle of Confidentiality</a:t>
            </a:r>
          </a:p>
        </p:txBody>
      </p:sp>
      <p:sp>
        <p:nvSpPr>
          <p:cNvPr id="17" name="Rectangle 16"/>
          <p:cNvSpPr/>
          <p:nvPr/>
        </p:nvSpPr>
        <p:spPr>
          <a:xfrm>
            <a:off x="3541986" y="723535"/>
            <a:ext cx="8523890" cy="5078313"/>
          </a:xfrm>
          <a:prstGeom prst="rect">
            <a:avLst/>
          </a:prstGeom>
        </p:spPr>
        <p:txBody>
          <a:bodyPr wrap="square">
            <a:spAutoFit/>
          </a:bodyPr>
          <a:lstStyle/>
          <a:p>
            <a:pPr marL="800100" lvl="1" indent="-342900" algn="just">
              <a:buFont typeface="Wingdings" panose="05000000000000000000" pitchFamily="2" charset="2"/>
              <a:buChar char="ü"/>
            </a:pPr>
            <a:r>
              <a:rPr lang="en-US" dirty="0">
                <a:solidFill>
                  <a:srgbClr val="002060"/>
                </a:solidFill>
              </a:rPr>
              <a:t>Confidentiality </a:t>
            </a:r>
            <a:r>
              <a:rPr lang="en-US" dirty="0">
                <a:solidFill>
                  <a:srgbClr val="FF0000"/>
                </a:solidFill>
              </a:rPr>
              <a:t>prevents</a:t>
            </a:r>
            <a:r>
              <a:rPr lang="en-US" dirty="0">
                <a:solidFill>
                  <a:srgbClr val="002060"/>
                </a:solidFill>
              </a:rPr>
              <a:t> </a:t>
            </a:r>
            <a:r>
              <a:rPr lang="en-US" dirty="0">
                <a:solidFill>
                  <a:srgbClr val="00B050"/>
                </a:solidFill>
              </a:rPr>
              <a:t>the disclosure of information to unauthorized people, resources and processes</a:t>
            </a:r>
            <a:r>
              <a:rPr lang="en-US" dirty="0">
                <a:solidFill>
                  <a:srgbClr val="002060"/>
                </a:solidFill>
              </a:rPr>
              <a:t>.  </a:t>
            </a:r>
            <a:r>
              <a:rPr lang="en-US" dirty="0">
                <a:solidFill>
                  <a:srgbClr val="FF0000"/>
                </a:solidFill>
              </a:rPr>
              <a:t>Is there a difference between confidentiality &amp; Privacy? Find out</a:t>
            </a:r>
          </a:p>
          <a:p>
            <a:pPr marL="800100" lvl="1" indent="-342900" algn="just">
              <a:buFont typeface="Wingdings" panose="05000000000000000000" pitchFamily="2" charset="2"/>
              <a:buChar char="ü"/>
            </a:pPr>
            <a:endParaRPr lang="en-US" dirty="0">
              <a:solidFill>
                <a:srgbClr val="002060"/>
              </a:solidFill>
            </a:endParaRPr>
          </a:p>
          <a:p>
            <a:pPr marL="800100" lvl="1" indent="-342900" algn="just">
              <a:buFont typeface="Wingdings" panose="05000000000000000000" pitchFamily="2" charset="2"/>
              <a:buChar char="ü"/>
            </a:pPr>
            <a:r>
              <a:rPr lang="en-US" dirty="0">
                <a:solidFill>
                  <a:srgbClr val="002060"/>
                </a:solidFill>
              </a:rPr>
              <a:t>Organizations need to </a:t>
            </a:r>
            <a:r>
              <a:rPr lang="en-US" b="1" i="1" dirty="0">
                <a:solidFill>
                  <a:schemeClr val="accent5"/>
                </a:solidFill>
              </a:rPr>
              <a:t>train employees about best practices in safeguarding sensitive information</a:t>
            </a:r>
            <a:r>
              <a:rPr lang="en-US" dirty="0">
                <a:solidFill>
                  <a:srgbClr val="002060"/>
                </a:solidFill>
              </a:rPr>
              <a:t> to protect themselves and the organization from attacks. </a:t>
            </a:r>
          </a:p>
          <a:p>
            <a:pPr marL="800100" lvl="1" indent="-342900" algn="just">
              <a:buFont typeface="Wingdings" panose="05000000000000000000" pitchFamily="2" charset="2"/>
              <a:buChar char="ü"/>
            </a:pPr>
            <a:endParaRPr lang="en-US" dirty="0">
              <a:solidFill>
                <a:srgbClr val="002060"/>
              </a:solidFill>
            </a:endParaRPr>
          </a:p>
          <a:p>
            <a:pPr marL="800100" lvl="1" indent="-342900" algn="just">
              <a:buFont typeface="Wingdings" panose="05000000000000000000" pitchFamily="2" charset="2"/>
              <a:buChar char="ü"/>
            </a:pPr>
            <a:r>
              <a:rPr lang="en-US" dirty="0">
                <a:solidFill>
                  <a:srgbClr val="002060"/>
                </a:solidFill>
              </a:rPr>
              <a:t>Methods used to ensure confidentiality include </a:t>
            </a:r>
            <a:r>
              <a:rPr lang="en-US" b="1" dirty="0">
                <a:effectLst>
                  <a:outerShdw blurRad="38100" dist="38100" dir="2700000" algn="tl">
                    <a:srgbClr val="000000">
                      <a:alpha val="43137"/>
                    </a:srgbClr>
                  </a:outerShdw>
                </a:effectLst>
              </a:rPr>
              <a:t>data encryption, authentication, and access control</a:t>
            </a:r>
            <a:r>
              <a:rPr lang="en-US" dirty="0">
                <a:solidFill>
                  <a:srgbClr val="002060"/>
                </a:solidFill>
              </a:rPr>
              <a:t>.</a:t>
            </a:r>
          </a:p>
          <a:p>
            <a:pPr marL="800100" lvl="1" indent="-342900" algn="just">
              <a:buFont typeface="Wingdings" panose="05000000000000000000" pitchFamily="2" charset="2"/>
              <a:buChar char="ü"/>
            </a:pPr>
            <a:endParaRPr lang="en-US" dirty="0">
              <a:solidFill>
                <a:srgbClr val="002060"/>
              </a:solidFill>
            </a:endParaRPr>
          </a:p>
          <a:p>
            <a:pPr marL="342900" lvl="1" indent="-342900" algn="just">
              <a:buFont typeface="Wingdings" panose="05000000000000000000" pitchFamily="2" charset="2"/>
              <a:buChar char="ü"/>
            </a:pPr>
            <a:r>
              <a:rPr lang="en-US" b="1" dirty="0">
                <a:solidFill>
                  <a:srgbClr val="002060"/>
                </a:solidFill>
              </a:rPr>
              <a:t>Protecting Data Privacy</a:t>
            </a:r>
          </a:p>
          <a:p>
            <a:pPr marL="342900" lvl="1" indent="-342900" algn="just">
              <a:buFont typeface="Wingdings" panose="05000000000000000000" pitchFamily="2" charset="2"/>
              <a:buChar char="ü"/>
            </a:pPr>
            <a:endParaRPr lang="en-US" b="1" dirty="0">
              <a:solidFill>
                <a:srgbClr val="002060"/>
              </a:solidFill>
            </a:endParaRPr>
          </a:p>
          <a:p>
            <a:pPr marL="800100" lvl="1" indent="-342900" algn="just">
              <a:buFont typeface="Wingdings" panose="05000000000000000000" pitchFamily="2" charset="2"/>
              <a:buChar char="ü"/>
            </a:pPr>
            <a:r>
              <a:rPr lang="en-US" dirty="0">
                <a:solidFill>
                  <a:srgbClr val="002060"/>
                </a:solidFill>
              </a:rPr>
              <a:t>Organizations collect a large amount of data and much of this data is </a:t>
            </a:r>
            <a:r>
              <a:rPr lang="en-US" dirty="0">
                <a:solidFill>
                  <a:srgbClr val="00B050"/>
                </a:solidFill>
              </a:rPr>
              <a:t>not sensitive</a:t>
            </a:r>
            <a:r>
              <a:rPr lang="en-US" dirty="0">
                <a:solidFill>
                  <a:srgbClr val="002060"/>
                </a:solidFill>
              </a:rPr>
              <a:t> because it is publicly available, like names and telephone numbers. </a:t>
            </a:r>
          </a:p>
          <a:p>
            <a:pPr marL="800100" lvl="1" indent="-342900" algn="just">
              <a:buFont typeface="Wingdings" panose="05000000000000000000" pitchFamily="2" charset="2"/>
              <a:buChar char="ü"/>
            </a:pPr>
            <a:endParaRPr lang="en-US" dirty="0">
              <a:solidFill>
                <a:srgbClr val="002060"/>
              </a:solidFill>
            </a:endParaRPr>
          </a:p>
          <a:p>
            <a:pPr marL="800100" lvl="1" indent="-342900" algn="just">
              <a:buFont typeface="Wingdings" panose="05000000000000000000" pitchFamily="2" charset="2"/>
              <a:buChar char="ü"/>
            </a:pPr>
            <a:r>
              <a:rPr lang="en-US" dirty="0">
                <a:solidFill>
                  <a:srgbClr val="002060"/>
                </a:solidFill>
              </a:rPr>
              <a:t>Other data collected, though, is </a:t>
            </a:r>
            <a:r>
              <a:rPr lang="en-US" dirty="0">
                <a:solidFill>
                  <a:srgbClr val="FF0000"/>
                </a:solidFill>
              </a:rPr>
              <a:t>sensitive</a:t>
            </a:r>
            <a:r>
              <a:rPr lang="en-US" dirty="0">
                <a:solidFill>
                  <a:srgbClr val="002060"/>
                </a:solidFill>
              </a:rPr>
              <a:t>. </a:t>
            </a:r>
          </a:p>
          <a:p>
            <a:pPr marL="800100" lvl="1" indent="-342900" algn="just">
              <a:buFont typeface="Wingdings" panose="05000000000000000000" pitchFamily="2" charset="2"/>
              <a:buChar char="ü"/>
            </a:pPr>
            <a:r>
              <a:rPr lang="en-US" b="1" dirty="0">
                <a:effectLst>
                  <a:outerShdw blurRad="38100" dist="38100" dir="2700000" algn="tl">
                    <a:srgbClr val="000000">
                      <a:alpha val="43137"/>
                    </a:srgbClr>
                  </a:outerShdw>
                </a:effectLst>
              </a:rPr>
              <a:t>Sensitive information is data protected from unauthorized access to safeguard an individual or an organization</a:t>
            </a:r>
            <a:r>
              <a:rPr lang="en-US" dirty="0">
                <a:solidFill>
                  <a:srgbClr val="002060"/>
                </a:solidFill>
              </a:rPr>
              <a:t>. </a:t>
            </a:r>
          </a:p>
        </p:txBody>
      </p:sp>
      <p:pic>
        <p:nvPicPr>
          <p:cNvPr id="7" name="Picture 6"/>
          <p:cNvPicPr>
            <a:picLocks noChangeAspect="1"/>
          </p:cNvPicPr>
          <p:nvPr/>
        </p:nvPicPr>
        <p:blipFill>
          <a:blip r:embed="rId6"/>
          <a:stretch>
            <a:fillRect/>
          </a:stretch>
        </p:blipFill>
        <p:spPr>
          <a:xfrm>
            <a:off x="0" y="3713881"/>
            <a:ext cx="2305050" cy="1981200"/>
          </a:xfrm>
          <a:prstGeom prst="rect">
            <a:avLst/>
          </a:prstGeom>
        </p:spPr>
      </p:pic>
    </p:spTree>
    <p:custDataLst>
      <p:tags r:id="rId1"/>
    </p:custDataLst>
    <p:extLst>
      <p:ext uri="{BB962C8B-B14F-4D97-AF65-F5344CB8AC3E}">
        <p14:creationId xmlns:p14="http://schemas.microsoft.com/office/powerpoint/2010/main" val="23527393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p:cNvPicPr>
            <a:picLocks noChangeAspect="1"/>
          </p:cNvPicPr>
          <p:nvPr/>
        </p:nvPicPr>
        <p:blipFill>
          <a:blip r:embed="rId4"/>
          <a:stretch>
            <a:fillRect/>
          </a:stretch>
        </p:blipFill>
        <p:spPr>
          <a:xfrm>
            <a:off x="536795" y="1125457"/>
            <a:ext cx="2468395" cy="1842560"/>
          </a:xfrm>
          <a:prstGeom prst="rect">
            <a:avLst/>
          </a:prstGeom>
        </p:spPr>
      </p:pic>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Cube – 1</a:t>
            </a:r>
            <a:r>
              <a:rPr lang="en-US" sz="2133" baseline="30000" dirty="0"/>
              <a:t>st</a:t>
            </a:r>
            <a:r>
              <a:rPr lang="en-US" sz="2133" dirty="0"/>
              <a:t> Dimension - The Principle of Confidentiality</a:t>
            </a:r>
          </a:p>
        </p:txBody>
      </p:sp>
      <p:sp>
        <p:nvSpPr>
          <p:cNvPr id="17" name="Rectangle 16"/>
          <p:cNvSpPr/>
          <p:nvPr/>
        </p:nvSpPr>
        <p:spPr>
          <a:xfrm>
            <a:off x="3310937" y="855532"/>
            <a:ext cx="8754939" cy="4524315"/>
          </a:xfrm>
          <a:prstGeom prst="rect">
            <a:avLst/>
          </a:prstGeom>
        </p:spPr>
        <p:txBody>
          <a:bodyPr wrap="square">
            <a:spAutoFit/>
          </a:bodyPr>
          <a:lstStyle/>
          <a:p>
            <a:pPr marL="342900" lvl="1" indent="-342900" algn="just">
              <a:buFont typeface="Wingdings" panose="05000000000000000000" pitchFamily="2" charset="2"/>
              <a:buChar char="ü"/>
            </a:pPr>
            <a:r>
              <a:rPr lang="en-US" b="1" dirty="0">
                <a:solidFill>
                  <a:srgbClr val="002060"/>
                </a:solidFill>
              </a:rPr>
              <a:t>Controlling Access</a:t>
            </a:r>
          </a:p>
          <a:p>
            <a:pPr lvl="1" indent="-342900" algn="just">
              <a:buFont typeface="Wingdings" panose="05000000000000000000" pitchFamily="2" charset="2"/>
              <a:buChar char="ü"/>
            </a:pPr>
            <a:r>
              <a:rPr lang="en-US" dirty="0">
                <a:solidFill>
                  <a:srgbClr val="002060"/>
                </a:solidFill>
              </a:rPr>
              <a:t>Access control defines a number of protection schemes that </a:t>
            </a:r>
            <a:r>
              <a:rPr lang="en-US" dirty="0">
                <a:solidFill>
                  <a:srgbClr val="FF0000"/>
                </a:solidFill>
              </a:rPr>
              <a:t>prevent unauthorized access to a computer, network, database, or other data resources</a:t>
            </a:r>
            <a:r>
              <a:rPr lang="en-US" dirty="0">
                <a:solidFill>
                  <a:srgbClr val="002060"/>
                </a:solidFill>
              </a:rPr>
              <a:t>. </a:t>
            </a:r>
          </a:p>
          <a:p>
            <a:pPr lvl="1" indent="-342900" algn="just">
              <a:buFont typeface="Wingdings" panose="05000000000000000000" pitchFamily="2" charset="2"/>
              <a:buChar char="ü"/>
            </a:pPr>
            <a:r>
              <a:rPr lang="en-US" dirty="0">
                <a:solidFill>
                  <a:srgbClr val="002060"/>
                </a:solidFill>
              </a:rPr>
              <a:t>The concepts of </a:t>
            </a:r>
            <a:r>
              <a:rPr lang="en-US" b="1" dirty="0">
                <a:effectLst>
                  <a:outerShdw blurRad="38100" dist="38100" dir="2700000" algn="tl">
                    <a:srgbClr val="000000">
                      <a:alpha val="43137"/>
                    </a:srgbClr>
                  </a:outerShdw>
                </a:effectLst>
              </a:rPr>
              <a:t>AAA</a:t>
            </a:r>
            <a:r>
              <a:rPr lang="en-US" dirty="0">
                <a:solidFill>
                  <a:srgbClr val="002060"/>
                </a:solidFill>
              </a:rPr>
              <a:t> involve three security services: </a:t>
            </a:r>
          </a:p>
          <a:p>
            <a:pPr lvl="2" indent="-342900" algn="just">
              <a:buFont typeface="Wingdings" panose="05000000000000000000" pitchFamily="2" charset="2"/>
              <a:buChar char="ü"/>
            </a:pPr>
            <a:r>
              <a:rPr lang="en-US" b="1" dirty="0">
                <a:effectLst>
                  <a:outerShdw blurRad="38100" dist="38100" dir="2700000" algn="tl">
                    <a:srgbClr val="000000">
                      <a:alpha val="43137"/>
                    </a:srgbClr>
                  </a:outerShdw>
                </a:effectLst>
              </a:rPr>
              <a:t>Authentication</a:t>
            </a:r>
          </a:p>
          <a:p>
            <a:pPr lvl="3" indent="-342900" algn="just">
              <a:buFont typeface="Wingdings" panose="05000000000000000000" pitchFamily="2" charset="2"/>
              <a:buChar char="ü"/>
            </a:pPr>
            <a:r>
              <a:rPr lang="en-US" i="1" dirty="0">
                <a:solidFill>
                  <a:srgbClr val="002060"/>
                </a:solidFill>
              </a:rPr>
              <a:t>Authentication verifies the identity of a user to prevent unauthorized access. Users prove their identity with a username or I.D.</a:t>
            </a:r>
            <a:r>
              <a:rPr lang="en-US" i="1" dirty="0">
                <a:solidFill>
                  <a:srgbClr val="FF0000"/>
                </a:solidFill>
              </a:rPr>
              <a:t> </a:t>
            </a:r>
          </a:p>
          <a:p>
            <a:pPr lvl="2" indent="-342900" algn="just">
              <a:buFont typeface="Wingdings" panose="05000000000000000000" pitchFamily="2" charset="2"/>
              <a:buChar char="ü"/>
            </a:pPr>
            <a:endParaRPr lang="en-US" b="1" dirty="0">
              <a:effectLst>
                <a:outerShdw blurRad="38100" dist="38100" dir="2700000" algn="tl">
                  <a:srgbClr val="000000">
                    <a:alpha val="43137"/>
                  </a:srgbClr>
                </a:outerShdw>
              </a:effectLst>
            </a:endParaRPr>
          </a:p>
          <a:p>
            <a:pPr lvl="2" indent="-342900" algn="just">
              <a:buFont typeface="Wingdings" panose="05000000000000000000" pitchFamily="2" charset="2"/>
              <a:buChar char="ü"/>
            </a:pPr>
            <a:r>
              <a:rPr lang="en-US" b="1" dirty="0">
                <a:effectLst>
                  <a:outerShdw blurRad="38100" dist="38100" dir="2700000" algn="tl">
                    <a:srgbClr val="000000">
                      <a:alpha val="43137"/>
                    </a:srgbClr>
                  </a:outerShdw>
                </a:effectLst>
              </a:rPr>
              <a:t>Authorization</a:t>
            </a:r>
          </a:p>
          <a:p>
            <a:pPr lvl="3" indent="-342900" algn="just">
              <a:buFont typeface="Wingdings" panose="05000000000000000000" pitchFamily="2" charset="2"/>
              <a:buChar char="ü"/>
            </a:pPr>
            <a:r>
              <a:rPr lang="en-US" i="1" dirty="0">
                <a:solidFill>
                  <a:srgbClr val="002060"/>
                </a:solidFill>
              </a:rPr>
              <a:t>Authorization services determine which resources users can access, along with the operations that users can perform. Authorization can also control when a user has access to a specific resource. </a:t>
            </a:r>
          </a:p>
          <a:p>
            <a:pPr lvl="2" indent="-342900" algn="just">
              <a:buFont typeface="Wingdings" panose="05000000000000000000" pitchFamily="2" charset="2"/>
              <a:buChar char="ü"/>
            </a:pPr>
            <a:endParaRPr lang="en-US" b="1" dirty="0">
              <a:effectLst>
                <a:outerShdw blurRad="38100" dist="38100" dir="2700000" algn="tl">
                  <a:srgbClr val="000000">
                    <a:alpha val="43137"/>
                  </a:srgbClr>
                </a:outerShdw>
              </a:effectLst>
            </a:endParaRPr>
          </a:p>
          <a:p>
            <a:pPr lvl="2" indent="-342900" algn="just">
              <a:buFont typeface="Wingdings" panose="05000000000000000000" pitchFamily="2" charset="2"/>
              <a:buChar char="ü"/>
            </a:pPr>
            <a:r>
              <a:rPr lang="en-US" b="1" dirty="0">
                <a:effectLst>
                  <a:outerShdw blurRad="38100" dist="38100" dir="2700000" algn="tl">
                    <a:srgbClr val="000000">
                      <a:alpha val="43137"/>
                    </a:srgbClr>
                  </a:outerShdw>
                </a:effectLst>
              </a:rPr>
              <a:t>Accounting</a:t>
            </a:r>
            <a:r>
              <a:rPr lang="en-US" dirty="0">
                <a:solidFill>
                  <a:srgbClr val="002060"/>
                </a:solidFill>
              </a:rPr>
              <a:t> </a:t>
            </a:r>
          </a:p>
          <a:p>
            <a:pPr lvl="3" indent="-342900" algn="just">
              <a:buFont typeface="Wingdings" panose="05000000000000000000" pitchFamily="2" charset="2"/>
              <a:buChar char="ü"/>
            </a:pPr>
            <a:r>
              <a:rPr lang="en-US" i="1" dirty="0">
                <a:solidFill>
                  <a:srgbClr val="002060"/>
                </a:solidFill>
              </a:rPr>
              <a:t>Accounting keeps track of what users do, including what they access, the amount of time they access resources, and any changes made. </a:t>
            </a:r>
          </a:p>
        </p:txBody>
      </p:sp>
      <p:pic>
        <p:nvPicPr>
          <p:cNvPr id="8" name="Picture 7"/>
          <p:cNvPicPr>
            <a:picLocks noChangeAspect="1"/>
          </p:cNvPicPr>
          <p:nvPr/>
        </p:nvPicPr>
        <p:blipFill>
          <a:blip r:embed="rId5"/>
          <a:stretch>
            <a:fillRect/>
          </a:stretch>
        </p:blipFill>
        <p:spPr>
          <a:xfrm>
            <a:off x="231049" y="3117690"/>
            <a:ext cx="3079888" cy="2466975"/>
          </a:xfrm>
          <a:prstGeom prst="rect">
            <a:avLst/>
          </a:prstGeom>
        </p:spPr>
      </p:pic>
    </p:spTree>
    <p:custDataLst>
      <p:tags r:id="rId1"/>
    </p:custDataLst>
    <p:extLst>
      <p:ext uri="{BB962C8B-B14F-4D97-AF65-F5344CB8AC3E}">
        <p14:creationId xmlns:p14="http://schemas.microsoft.com/office/powerpoint/2010/main" val="34077937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4"/>
          <a:stretch>
            <a:fillRect/>
          </a:stretch>
        </p:blipFill>
        <p:spPr>
          <a:xfrm>
            <a:off x="2413227" y="4072091"/>
            <a:ext cx="1292772" cy="1264779"/>
          </a:xfrm>
          <a:prstGeom prst="rect">
            <a:avLst/>
          </a:prstGeom>
        </p:spPr>
      </p:pic>
      <p:pic>
        <p:nvPicPr>
          <p:cNvPr id="7" name="Picture 6"/>
          <p:cNvPicPr>
            <a:picLocks noChangeAspect="1"/>
          </p:cNvPicPr>
          <p:nvPr/>
        </p:nvPicPr>
        <p:blipFill>
          <a:blip r:embed="rId5"/>
          <a:stretch>
            <a:fillRect/>
          </a:stretch>
        </p:blipFill>
        <p:spPr>
          <a:xfrm>
            <a:off x="306336" y="1035600"/>
            <a:ext cx="3507840" cy="2618465"/>
          </a:xfrm>
          <a:prstGeom prst="rect">
            <a:avLst/>
          </a:prstGeom>
        </p:spPr>
      </p:pic>
      <p:pic>
        <p:nvPicPr>
          <p:cNvPr id="9" name="Picture 8"/>
          <p:cNvPicPr>
            <a:picLocks noChangeAspect="1"/>
          </p:cNvPicPr>
          <p:nvPr/>
        </p:nvPicPr>
        <p:blipFill>
          <a:blip r:embed="rId6"/>
          <a:stretch>
            <a:fillRect/>
          </a:stretch>
        </p:blipFill>
        <p:spPr>
          <a:xfrm>
            <a:off x="0" y="3654065"/>
            <a:ext cx="2305050" cy="1981200"/>
          </a:xfrm>
          <a:prstGeom prst="rect">
            <a:avLst/>
          </a:prstGeom>
        </p:spPr>
      </p:pic>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Cube – 1</a:t>
            </a:r>
            <a:r>
              <a:rPr lang="en-US" sz="2133" baseline="30000" dirty="0"/>
              <a:t>st</a:t>
            </a:r>
            <a:r>
              <a:rPr lang="en-US" sz="2133" dirty="0"/>
              <a:t> Dimension - The Principle of Confidentiality</a:t>
            </a:r>
          </a:p>
        </p:txBody>
      </p:sp>
      <p:sp>
        <p:nvSpPr>
          <p:cNvPr id="17" name="Rectangle 16"/>
          <p:cNvSpPr/>
          <p:nvPr/>
        </p:nvSpPr>
        <p:spPr>
          <a:xfrm>
            <a:off x="3814176" y="1035600"/>
            <a:ext cx="8251700" cy="4247317"/>
          </a:xfrm>
          <a:prstGeom prst="rect">
            <a:avLst/>
          </a:prstGeom>
        </p:spPr>
        <p:txBody>
          <a:bodyPr wrap="square">
            <a:spAutoFit/>
          </a:bodyPr>
          <a:lstStyle/>
          <a:p>
            <a:pPr marL="342900" lvl="1" indent="-342900" algn="just">
              <a:buFont typeface="Wingdings" panose="05000000000000000000" pitchFamily="2" charset="2"/>
              <a:buChar char="ü"/>
            </a:pPr>
            <a:r>
              <a:rPr lang="en-US" dirty="0">
                <a:solidFill>
                  <a:srgbClr val="002060"/>
                </a:solidFill>
              </a:rPr>
              <a:t>Confidentiality and privacy seem interchangeable, but from a legal standpoint, they mean different things. </a:t>
            </a:r>
          </a:p>
          <a:p>
            <a:pPr marL="342900" lvl="1" indent="-342900" algn="just">
              <a:buFont typeface="Wingdings" panose="05000000000000000000" pitchFamily="2" charset="2"/>
              <a:buChar char="ü"/>
            </a:pPr>
            <a:r>
              <a:rPr lang="en-US" b="1" dirty="0">
                <a:solidFill>
                  <a:srgbClr val="002060"/>
                </a:solidFill>
              </a:rPr>
              <a:t>Most privacy data is confidential, but not all confidential data is private. </a:t>
            </a:r>
          </a:p>
          <a:p>
            <a:pPr marL="342900" lvl="1" indent="-342900" algn="just">
              <a:buFont typeface="Wingdings" panose="05000000000000000000" pitchFamily="2" charset="2"/>
              <a:buChar char="ü"/>
            </a:pPr>
            <a:endParaRPr lang="en-US" dirty="0">
              <a:solidFill>
                <a:srgbClr val="002060"/>
              </a:solidFill>
            </a:endParaRPr>
          </a:p>
          <a:p>
            <a:pPr marL="342900" lvl="1" indent="-342900" algn="just">
              <a:buFont typeface="Wingdings" panose="05000000000000000000" pitchFamily="2" charset="2"/>
              <a:buChar char="ü"/>
            </a:pPr>
            <a:r>
              <a:rPr lang="en-US" dirty="0">
                <a:solidFill>
                  <a:srgbClr val="002060"/>
                </a:solidFill>
              </a:rPr>
              <a:t>Access to confidential information occurs after confirming proper authorization. </a:t>
            </a:r>
          </a:p>
          <a:p>
            <a:pPr marL="342900" lvl="1" indent="-342900" algn="just">
              <a:buFont typeface="Wingdings" panose="05000000000000000000" pitchFamily="2" charset="2"/>
              <a:buChar char="ü"/>
            </a:pPr>
            <a:endParaRPr lang="en-US" dirty="0">
              <a:solidFill>
                <a:srgbClr val="002060"/>
              </a:solidFill>
            </a:endParaRPr>
          </a:p>
          <a:p>
            <a:pPr marL="342900" lvl="1" indent="-342900" algn="just">
              <a:buFont typeface="Wingdings" panose="05000000000000000000" pitchFamily="2" charset="2"/>
              <a:buChar char="ü"/>
            </a:pPr>
            <a:r>
              <a:rPr lang="en-US" dirty="0">
                <a:solidFill>
                  <a:srgbClr val="002060"/>
                </a:solidFill>
              </a:rPr>
              <a:t>Financial institutions, hospitals, medical professionals, law firms, and businesses handle confidential information. </a:t>
            </a:r>
          </a:p>
          <a:p>
            <a:pPr marL="342900" lvl="1" indent="-342900" algn="just">
              <a:buFont typeface="Wingdings" panose="05000000000000000000" pitchFamily="2" charset="2"/>
              <a:buChar char="ü"/>
            </a:pPr>
            <a:endParaRPr lang="en-US" dirty="0">
              <a:solidFill>
                <a:srgbClr val="002060"/>
              </a:solidFill>
            </a:endParaRPr>
          </a:p>
          <a:p>
            <a:pPr marL="342900" lvl="1" indent="-342900" algn="just">
              <a:buFont typeface="Wingdings" panose="05000000000000000000" pitchFamily="2" charset="2"/>
              <a:buChar char="ü"/>
            </a:pPr>
            <a:r>
              <a:rPr lang="en-US" dirty="0">
                <a:solidFill>
                  <a:srgbClr val="002060"/>
                </a:solidFill>
              </a:rPr>
              <a:t>Confidential information has a non-public status. Maintaining confidentiality is more of an ethical duty.</a:t>
            </a:r>
          </a:p>
          <a:p>
            <a:pPr marL="342900" lvl="1" indent="-342900" algn="just">
              <a:buFont typeface="Wingdings" panose="05000000000000000000" pitchFamily="2" charset="2"/>
              <a:buChar char="ü"/>
            </a:pPr>
            <a:endParaRPr lang="en-US" dirty="0">
              <a:solidFill>
                <a:srgbClr val="002060"/>
              </a:solidFill>
            </a:endParaRPr>
          </a:p>
          <a:p>
            <a:pPr marL="342900" lvl="1" indent="-342900" algn="just">
              <a:buFont typeface="Wingdings" panose="05000000000000000000" pitchFamily="2" charset="2"/>
              <a:buChar char="ü"/>
            </a:pPr>
            <a:r>
              <a:rPr lang="en-US" dirty="0">
                <a:solidFill>
                  <a:srgbClr val="002060"/>
                </a:solidFill>
              </a:rPr>
              <a:t>Privacy is the appropriate use of data. When organizations collect information provided by customers or employees, they should only use that data for its intended purpose. </a:t>
            </a:r>
          </a:p>
        </p:txBody>
      </p:sp>
    </p:spTree>
    <p:custDataLst>
      <p:tags r:id="rId1"/>
    </p:custDataLst>
    <p:extLst>
      <p:ext uri="{BB962C8B-B14F-4D97-AF65-F5344CB8AC3E}">
        <p14:creationId xmlns:p14="http://schemas.microsoft.com/office/powerpoint/2010/main" val="30873286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4"/>
          <a:stretch>
            <a:fillRect/>
          </a:stretch>
        </p:blipFill>
        <p:spPr>
          <a:xfrm>
            <a:off x="306336" y="1035600"/>
            <a:ext cx="3507840" cy="2618465"/>
          </a:xfrm>
          <a:prstGeom prst="rect">
            <a:avLst/>
          </a:prstGeom>
        </p:spPr>
      </p:pic>
      <p:pic>
        <p:nvPicPr>
          <p:cNvPr id="9" name="Picture 8"/>
          <p:cNvPicPr>
            <a:picLocks noChangeAspect="1"/>
          </p:cNvPicPr>
          <p:nvPr/>
        </p:nvPicPr>
        <p:blipFill>
          <a:blip r:embed="rId5"/>
          <a:stretch>
            <a:fillRect/>
          </a:stretch>
        </p:blipFill>
        <p:spPr>
          <a:xfrm>
            <a:off x="907731" y="3713881"/>
            <a:ext cx="2305050" cy="1981200"/>
          </a:xfrm>
          <a:prstGeom prst="rect">
            <a:avLst/>
          </a:prstGeom>
        </p:spPr>
      </p:pic>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Cube – 1</a:t>
            </a:r>
            <a:r>
              <a:rPr lang="en-US" sz="2133" baseline="30000" dirty="0"/>
              <a:t>st</a:t>
            </a:r>
            <a:r>
              <a:rPr lang="en-US" sz="2133" dirty="0"/>
              <a:t> Dimension – Principle of Data Integrity</a:t>
            </a:r>
          </a:p>
        </p:txBody>
      </p:sp>
      <p:sp>
        <p:nvSpPr>
          <p:cNvPr id="17" name="Rectangle 16"/>
          <p:cNvSpPr/>
          <p:nvPr/>
        </p:nvSpPr>
        <p:spPr>
          <a:xfrm>
            <a:off x="3458360" y="699269"/>
            <a:ext cx="8671035" cy="3970318"/>
          </a:xfrm>
          <a:prstGeom prst="rect">
            <a:avLst/>
          </a:prstGeom>
        </p:spPr>
        <p:txBody>
          <a:bodyPr wrap="square">
            <a:spAutoFit/>
          </a:bodyPr>
          <a:lstStyle/>
          <a:p>
            <a:pPr marL="342900" lvl="1" indent="-342900" algn="just">
              <a:buFont typeface="Wingdings" panose="05000000000000000000" pitchFamily="2" charset="2"/>
              <a:buChar char="ü"/>
            </a:pPr>
            <a:r>
              <a:rPr lang="en-US" dirty="0">
                <a:solidFill>
                  <a:srgbClr val="002060"/>
                </a:solidFill>
              </a:rPr>
              <a:t>Integrity is the </a:t>
            </a:r>
            <a:r>
              <a:rPr lang="en-US" b="1" dirty="0">
                <a:effectLst>
                  <a:outerShdw blurRad="38100" dist="38100" dir="2700000" algn="tl">
                    <a:srgbClr val="000000">
                      <a:alpha val="43137"/>
                    </a:srgbClr>
                  </a:outerShdw>
                </a:effectLst>
              </a:rPr>
              <a:t>accuracy, consistency, and trustworthiness of data </a:t>
            </a:r>
            <a:r>
              <a:rPr lang="en-US" dirty="0">
                <a:solidFill>
                  <a:srgbClr val="002060"/>
                </a:solidFill>
              </a:rPr>
              <a:t>during its entire life cycle. Another term for </a:t>
            </a:r>
            <a:r>
              <a:rPr lang="en-US" b="1" dirty="0">
                <a:effectLst>
                  <a:outerShdw blurRad="38100" dist="38100" dir="2700000" algn="tl">
                    <a:srgbClr val="000000">
                      <a:alpha val="43137"/>
                    </a:srgbClr>
                  </a:outerShdw>
                </a:effectLst>
              </a:rPr>
              <a:t>integrity is quality</a:t>
            </a:r>
            <a:r>
              <a:rPr lang="en-US" dirty="0">
                <a:solidFill>
                  <a:srgbClr val="002060"/>
                </a:solidFill>
              </a:rPr>
              <a:t>. </a:t>
            </a:r>
          </a:p>
          <a:p>
            <a:pPr marL="342900" lvl="1" indent="-342900" algn="just">
              <a:buFont typeface="Wingdings" panose="05000000000000000000" pitchFamily="2" charset="2"/>
              <a:buChar char="ü"/>
            </a:pPr>
            <a:endParaRPr lang="en-US" dirty="0">
              <a:solidFill>
                <a:srgbClr val="002060"/>
              </a:solidFill>
            </a:endParaRPr>
          </a:p>
          <a:p>
            <a:pPr marL="342900" lvl="1" indent="-342900" algn="just">
              <a:buFont typeface="Wingdings" panose="05000000000000000000" pitchFamily="2" charset="2"/>
              <a:buChar char="ü"/>
            </a:pPr>
            <a:r>
              <a:rPr lang="en-US" dirty="0">
                <a:solidFill>
                  <a:srgbClr val="002060"/>
                </a:solidFill>
              </a:rPr>
              <a:t>Methods used to ensure data integrity include </a:t>
            </a:r>
            <a:r>
              <a:rPr lang="en-US" b="1" dirty="0">
                <a:effectLst>
                  <a:outerShdw blurRad="38100" dist="38100" dir="2700000" algn="tl">
                    <a:srgbClr val="000000">
                      <a:alpha val="43137"/>
                    </a:srgbClr>
                  </a:outerShdw>
                </a:effectLst>
              </a:rPr>
              <a:t>hashing, data validation checks, data consistency checks, and access controls</a:t>
            </a:r>
            <a:r>
              <a:rPr lang="en-US" dirty="0">
                <a:solidFill>
                  <a:srgbClr val="002060"/>
                </a:solidFill>
              </a:rPr>
              <a:t>. </a:t>
            </a:r>
          </a:p>
          <a:p>
            <a:pPr marL="342900" lvl="1" indent="-342900" algn="just">
              <a:buFont typeface="Wingdings" panose="05000000000000000000" pitchFamily="2" charset="2"/>
              <a:buChar char="ü"/>
            </a:pPr>
            <a:endParaRPr lang="en-US" dirty="0">
              <a:solidFill>
                <a:srgbClr val="002060"/>
              </a:solidFill>
            </a:endParaRPr>
          </a:p>
          <a:p>
            <a:pPr marL="342900" lvl="1" indent="-342900" algn="just">
              <a:buFont typeface="Wingdings" panose="05000000000000000000" pitchFamily="2" charset="2"/>
              <a:buChar char="ü"/>
            </a:pPr>
            <a:r>
              <a:rPr lang="en-US" b="1" dirty="0">
                <a:solidFill>
                  <a:srgbClr val="002060"/>
                </a:solidFill>
              </a:rPr>
              <a:t>Need for Data Integrity</a:t>
            </a:r>
          </a:p>
          <a:p>
            <a:pPr marL="800100" lvl="2" indent="-342900" algn="just">
              <a:buFont typeface="Wingdings" panose="05000000000000000000" pitchFamily="2" charset="2"/>
              <a:buChar char="ü"/>
            </a:pPr>
            <a:r>
              <a:rPr lang="en-US" dirty="0">
                <a:solidFill>
                  <a:srgbClr val="002060"/>
                </a:solidFill>
              </a:rPr>
              <a:t>The need for data integrity varies based on how an organization uses data. </a:t>
            </a:r>
          </a:p>
          <a:p>
            <a:pPr marL="1257300" lvl="3" indent="-342900" algn="just">
              <a:buFont typeface="Wingdings" panose="05000000000000000000" pitchFamily="2" charset="2"/>
              <a:buChar char="ü"/>
            </a:pPr>
            <a:r>
              <a:rPr lang="en-US" dirty="0">
                <a:solidFill>
                  <a:srgbClr val="002060"/>
                </a:solidFill>
              </a:rPr>
              <a:t>For example, </a:t>
            </a:r>
            <a:r>
              <a:rPr lang="en-US" dirty="0">
                <a:solidFill>
                  <a:srgbClr val="FF0000"/>
                </a:solidFill>
              </a:rPr>
              <a:t>Facebook does not verify the data that a user posts in a profile</a:t>
            </a:r>
            <a:r>
              <a:rPr lang="en-US" dirty="0">
                <a:solidFill>
                  <a:srgbClr val="002060"/>
                </a:solidFill>
              </a:rPr>
              <a:t>. </a:t>
            </a:r>
          </a:p>
          <a:p>
            <a:pPr marL="1257300" lvl="3" indent="-342900" algn="just">
              <a:buFont typeface="Wingdings" panose="05000000000000000000" pitchFamily="2" charset="2"/>
              <a:buChar char="ü"/>
            </a:pPr>
            <a:r>
              <a:rPr lang="en-US" dirty="0">
                <a:solidFill>
                  <a:srgbClr val="002060"/>
                </a:solidFill>
              </a:rPr>
              <a:t>A </a:t>
            </a:r>
            <a:r>
              <a:rPr lang="en-US" dirty="0">
                <a:solidFill>
                  <a:srgbClr val="00B050"/>
                </a:solidFill>
              </a:rPr>
              <a:t>bank or financial organization assigns a higher importance to data integrity</a:t>
            </a:r>
            <a:r>
              <a:rPr lang="en-US" dirty="0">
                <a:solidFill>
                  <a:srgbClr val="002060"/>
                </a:solidFill>
              </a:rPr>
              <a:t> than Facebook does. Transactions and customer accounts must be accurate. </a:t>
            </a:r>
          </a:p>
          <a:p>
            <a:pPr marL="800100" lvl="2" indent="-342900" algn="just">
              <a:buFont typeface="Wingdings" panose="05000000000000000000" pitchFamily="2" charset="2"/>
              <a:buChar char="ü"/>
            </a:pPr>
            <a:r>
              <a:rPr lang="en-US" dirty="0">
                <a:solidFill>
                  <a:srgbClr val="002060"/>
                </a:solidFill>
              </a:rPr>
              <a:t>Protecting data integrity is a </a:t>
            </a:r>
            <a:r>
              <a:rPr lang="en-US" dirty="0">
                <a:solidFill>
                  <a:srgbClr val="FF0000"/>
                </a:solidFill>
              </a:rPr>
              <a:t>constant challenge for most organizations</a:t>
            </a:r>
            <a:r>
              <a:rPr lang="en-US" dirty="0">
                <a:solidFill>
                  <a:srgbClr val="002060"/>
                </a:solidFill>
              </a:rPr>
              <a:t>. </a:t>
            </a:r>
          </a:p>
          <a:p>
            <a:pPr marL="800100" lvl="2" indent="-342900" algn="just">
              <a:buFont typeface="Wingdings" panose="05000000000000000000" pitchFamily="2" charset="2"/>
              <a:buChar char="ü"/>
            </a:pPr>
            <a:r>
              <a:rPr lang="en-US" b="1" dirty="0">
                <a:effectLst>
                  <a:outerShdw blurRad="38100" dist="38100" dir="2700000" algn="tl">
                    <a:srgbClr val="000000">
                      <a:alpha val="43137"/>
                    </a:srgbClr>
                  </a:outerShdw>
                </a:effectLst>
              </a:rPr>
              <a:t>Loss of data integrity can render entire data resources unreliable or unusable</a:t>
            </a:r>
            <a:r>
              <a:rPr lang="en-US" dirty="0">
                <a:solidFill>
                  <a:srgbClr val="002060"/>
                </a:solidFill>
              </a:rPr>
              <a:t>.</a:t>
            </a:r>
          </a:p>
          <a:p>
            <a:pPr marL="342900" lvl="1" indent="-342900" algn="just">
              <a:buFont typeface="Wingdings" panose="05000000000000000000" pitchFamily="2" charset="2"/>
              <a:buChar char="ü"/>
            </a:pPr>
            <a:endParaRPr lang="en-US" b="1" dirty="0">
              <a:solidFill>
                <a:srgbClr val="002060"/>
              </a:solidFill>
            </a:endParaRPr>
          </a:p>
        </p:txBody>
      </p:sp>
    </p:spTree>
    <p:custDataLst>
      <p:tags r:id="rId1"/>
    </p:custDataLst>
    <p:extLst>
      <p:ext uri="{BB962C8B-B14F-4D97-AF65-F5344CB8AC3E}">
        <p14:creationId xmlns:p14="http://schemas.microsoft.com/office/powerpoint/2010/main" val="35862263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4"/>
          <a:stretch>
            <a:fillRect/>
          </a:stretch>
        </p:blipFill>
        <p:spPr>
          <a:xfrm>
            <a:off x="306336" y="1035600"/>
            <a:ext cx="3507840" cy="2618465"/>
          </a:xfrm>
          <a:prstGeom prst="rect">
            <a:avLst/>
          </a:prstGeom>
        </p:spPr>
      </p:pic>
      <p:pic>
        <p:nvPicPr>
          <p:cNvPr id="9" name="Picture 8"/>
          <p:cNvPicPr>
            <a:picLocks noChangeAspect="1"/>
          </p:cNvPicPr>
          <p:nvPr/>
        </p:nvPicPr>
        <p:blipFill>
          <a:blip r:embed="rId5"/>
          <a:stretch>
            <a:fillRect/>
          </a:stretch>
        </p:blipFill>
        <p:spPr>
          <a:xfrm>
            <a:off x="907731" y="3713881"/>
            <a:ext cx="2305050" cy="1981200"/>
          </a:xfrm>
          <a:prstGeom prst="rect">
            <a:avLst/>
          </a:prstGeom>
        </p:spPr>
      </p:pic>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Cube – 1</a:t>
            </a:r>
            <a:r>
              <a:rPr lang="en-US" sz="2133" baseline="30000" dirty="0"/>
              <a:t>st</a:t>
            </a:r>
            <a:r>
              <a:rPr lang="en-US" sz="2133" dirty="0"/>
              <a:t> Dimension – Data Availability</a:t>
            </a:r>
          </a:p>
        </p:txBody>
      </p:sp>
      <p:sp>
        <p:nvSpPr>
          <p:cNvPr id="17" name="Rectangle 16"/>
          <p:cNvSpPr/>
          <p:nvPr/>
        </p:nvSpPr>
        <p:spPr>
          <a:xfrm>
            <a:off x="3814176" y="975784"/>
            <a:ext cx="8124040" cy="4247317"/>
          </a:xfrm>
          <a:prstGeom prst="rect">
            <a:avLst/>
          </a:prstGeom>
        </p:spPr>
        <p:txBody>
          <a:bodyPr wrap="square">
            <a:spAutoFit/>
          </a:bodyPr>
          <a:lstStyle/>
          <a:p>
            <a:pPr marL="342900" lvl="1" indent="-342900" algn="just">
              <a:buFont typeface="Wingdings" panose="05000000000000000000" pitchFamily="2" charset="2"/>
              <a:buChar char="ü"/>
            </a:pPr>
            <a:r>
              <a:rPr lang="en-US" dirty="0">
                <a:solidFill>
                  <a:srgbClr val="002060"/>
                </a:solidFill>
              </a:rPr>
              <a:t>Data availability is the principle used to describe the </a:t>
            </a:r>
            <a:r>
              <a:rPr lang="en-US" b="1" dirty="0">
                <a:effectLst>
                  <a:outerShdw blurRad="38100" dist="38100" dir="2700000" algn="tl">
                    <a:srgbClr val="000000">
                      <a:alpha val="43137"/>
                    </a:srgbClr>
                  </a:outerShdw>
                </a:effectLst>
              </a:rPr>
              <a:t>need to maintain availability of information systems and services at all times</a:t>
            </a:r>
            <a:r>
              <a:rPr lang="en-US" dirty="0">
                <a:solidFill>
                  <a:srgbClr val="002060"/>
                </a:solidFill>
              </a:rPr>
              <a:t>. </a:t>
            </a:r>
          </a:p>
          <a:p>
            <a:pPr marL="342900" lvl="1" indent="-342900" algn="just">
              <a:buFont typeface="Wingdings" panose="05000000000000000000" pitchFamily="2" charset="2"/>
              <a:buChar char="ü"/>
            </a:pPr>
            <a:endParaRPr lang="en-US" dirty="0">
              <a:solidFill>
                <a:srgbClr val="002060"/>
              </a:solidFill>
            </a:endParaRPr>
          </a:p>
          <a:p>
            <a:pPr marL="342900" lvl="1" indent="-342900" algn="just">
              <a:buFont typeface="Wingdings" panose="05000000000000000000" pitchFamily="2" charset="2"/>
              <a:buChar char="ü"/>
            </a:pPr>
            <a:r>
              <a:rPr lang="en-US" dirty="0">
                <a:solidFill>
                  <a:srgbClr val="002060"/>
                </a:solidFill>
              </a:rPr>
              <a:t>Cyberattacks and system failures can prevent access to information systems and services. </a:t>
            </a:r>
          </a:p>
          <a:p>
            <a:pPr marL="342900" lvl="1" indent="-342900" algn="just">
              <a:buFont typeface="Wingdings" panose="05000000000000000000" pitchFamily="2" charset="2"/>
              <a:buChar char="ü"/>
            </a:pPr>
            <a:endParaRPr lang="en-US" dirty="0">
              <a:solidFill>
                <a:srgbClr val="002060"/>
              </a:solidFill>
            </a:endParaRPr>
          </a:p>
          <a:p>
            <a:pPr marL="342900" lvl="1" indent="-342900" algn="just">
              <a:buFont typeface="Wingdings" panose="05000000000000000000" pitchFamily="2" charset="2"/>
              <a:buChar char="ü"/>
            </a:pPr>
            <a:r>
              <a:rPr lang="en-US" dirty="0">
                <a:solidFill>
                  <a:srgbClr val="002060"/>
                </a:solidFill>
              </a:rPr>
              <a:t>Methods used to ensure availability include </a:t>
            </a:r>
            <a:r>
              <a:rPr lang="en-US" b="1" dirty="0">
                <a:effectLst>
                  <a:outerShdw blurRad="38100" dist="38100" dir="2700000" algn="tl">
                    <a:srgbClr val="000000">
                      <a:alpha val="43137"/>
                    </a:srgbClr>
                  </a:outerShdw>
                </a:effectLst>
              </a:rPr>
              <a:t>system redundancy, system backups, increased system resiliency, equipment maintenance, up-to-date operating systems and software, and plans</a:t>
            </a:r>
            <a:r>
              <a:rPr lang="en-US" dirty="0">
                <a:solidFill>
                  <a:srgbClr val="002060"/>
                </a:solidFill>
              </a:rPr>
              <a:t> in place to recover quickly from unforeseen disasters.</a:t>
            </a:r>
          </a:p>
          <a:p>
            <a:pPr marL="342900" lvl="1" indent="-342900" algn="just">
              <a:buFont typeface="Wingdings" panose="05000000000000000000" pitchFamily="2" charset="2"/>
              <a:buChar char="ü"/>
            </a:pPr>
            <a:endParaRPr lang="en-US" dirty="0">
              <a:solidFill>
                <a:srgbClr val="002060"/>
              </a:solidFill>
            </a:endParaRPr>
          </a:p>
          <a:p>
            <a:pPr marL="342900" lvl="1" indent="-342900" algn="just">
              <a:buFont typeface="Wingdings" panose="05000000000000000000" pitchFamily="2" charset="2"/>
              <a:buChar char="ü"/>
            </a:pPr>
            <a:r>
              <a:rPr lang="en-US" dirty="0">
                <a:solidFill>
                  <a:srgbClr val="002060"/>
                </a:solidFill>
              </a:rPr>
              <a:t>High availability systems typically include three design principles: </a:t>
            </a:r>
          </a:p>
          <a:p>
            <a:pPr marL="800100" lvl="2" indent="-342900" algn="just">
              <a:buFont typeface="Wingdings" panose="05000000000000000000" pitchFamily="2" charset="2"/>
              <a:buChar char="ü"/>
            </a:pPr>
            <a:r>
              <a:rPr lang="en-US" dirty="0">
                <a:solidFill>
                  <a:srgbClr val="002060"/>
                </a:solidFill>
              </a:rPr>
              <a:t>eliminate single points of failure, </a:t>
            </a:r>
          </a:p>
          <a:p>
            <a:pPr marL="800100" lvl="2" indent="-342900" algn="just">
              <a:buFont typeface="Wingdings" panose="05000000000000000000" pitchFamily="2" charset="2"/>
              <a:buChar char="ü"/>
            </a:pPr>
            <a:r>
              <a:rPr lang="en-US" dirty="0">
                <a:solidFill>
                  <a:srgbClr val="002060"/>
                </a:solidFill>
              </a:rPr>
              <a:t>provide for reliable crossover, and </a:t>
            </a:r>
          </a:p>
          <a:p>
            <a:pPr marL="800100" lvl="2" indent="-342900" algn="just">
              <a:buFont typeface="Wingdings" panose="05000000000000000000" pitchFamily="2" charset="2"/>
              <a:buChar char="ü"/>
            </a:pPr>
            <a:r>
              <a:rPr lang="en-US" dirty="0">
                <a:solidFill>
                  <a:srgbClr val="002060"/>
                </a:solidFill>
              </a:rPr>
              <a:t>detect failures as they occur.</a:t>
            </a:r>
          </a:p>
        </p:txBody>
      </p:sp>
    </p:spTree>
    <p:custDataLst>
      <p:tags r:id="rId1"/>
    </p:custDataLst>
    <p:extLst>
      <p:ext uri="{BB962C8B-B14F-4D97-AF65-F5344CB8AC3E}">
        <p14:creationId xmlns:p14="http://schemas.microsoft.com/office/powerpoint/2010/main" val="35249888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4"/>
          <a:stretch>
            <a:fillRect/>
          </a:stretch>
        </p:blipFill>
        <p:spPr>
          <a:xfrm>
            <a:off x="306336" y="1035600"/>
            <a:ext cx="3507840" cy="2618465"/>
          </a:xfrm>
          <a:prstGeom prst="rect">
            <a:avLst/>
          </a:prstGeom>
        </p:spPr>
      </p:pic>
      <p:pic>
        <p:nvPicPr>
          <p:cNvPr id="9" name="Picture 8"/>
          <p:cNvPicPr>
            <a:picLocks noChangeAspect="1"/>
          </p:cNvPicPr>
          <p:nvPr/>
        </p:nvPicPr>
        <p:blipFill>
          <a:blip r:embed="rId5"/>
          <a:stretch>
            <a:fillRect/>
          </a:stretch>
        </p:blipFill>
        <p:spPr>
          <a:xfrm>
            <a:off x="907731" y="3713881"/>
            <a:ext cx="2305050" cy="1981200"/>
          </a:xfrm>
          <a:prstGeom prst="rect">
            <a:avLst/>
          </a:prstGeom>
        </p:spPr>
      </p:pic>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Cube – 1</a:t>
            </a:r>
            <a:r>
              <a:rPr lang="en-US" sz="2133" baseline="30000" dirty="0"/>
              <a:t>st</a:t>
            </a:r>
            <a:r>
              <a:rPr lang="en-US" sz="2133" dirty="0"/>
              <a:t> Dimension – Data Availability</a:t>
            </a:r>
          </a:p>
        </p:txBody>
      </p:sp>
      <p:sp>
        <p:nvSpPr>
          <p:cNvPr id="17" name="Rectangle 16"/>
          <p:cNvSpPr/>
          <p:nvPr/>
        </p:nvSpPr>
        <p:spPr>
          <a:xfrm>
            <a:off x="4351740" y="1561117"/>
            <a:ext cx="7020454" cy="2308324"/>
          </a:xfrm>
          <a:prstGeom prst="rect">
            <a:avLst/>
          </a:prstGeom>
        </p:spPr>
        <p:txBody>
          <a:bodyPr wrap="square">
            <a:spAutoFit/>
          </a:bodyPr>
          <a:lstStyle/>
          <a:p>
            <a:pPr marL="285750" indent="-285750">
              <a:buFont typeface="Wingdings" panose="05000000000000000000" pitchFamily="2" charset="2"/>
              <a:buChar char="ü"/>
            </a:pPr>
            <a:r>
              <a:rPr lang="en-US" dirty="0">
                <a:solidFill>
                  <a:srgbClr val="002060"/>
                </a:solidFill>
              </a:rPr>
              <a:t>Organizations can ensure availability by implementing the following:</a:t>
            </a:r>
          </a:p>
          <a:p>
            <a:pPr marL="681037" lvl="1" indent="-342900">
              <a:lnSpc>
                <a:spcPct val="100000"/>
              </a:lnSpc>
              <a:spcBef>
                <a:spcPts val="0"/>
              </a:spcBef>
              <a:buFont typeface="+mj-lt"/>
              <a:buAutoNum type="arabicPeriod"/>
            </a:pPr>
            <a:r>
              <a:rPr lang="en-US" dirty="0">
                <a:solidFill>
                  <a:srgbClr val="002060"/>
                </a:solidFill>
              </a:rPr>
              <a:t>Equipment maintenance</a:t>
            </a:r>
          </a:p>
          <a:p>
            <a:pPr marL="681037" lvl="1" indent="-342900">
              <a:lnSpc>
                <a:spcPct val="100000"/>
              </a:lnSpc>
              <a:spcBef>
                <a:spcPts val="0"/>
              </a:spcBef>
              <a:buFont typeface="+mj-lt"/>
              <a:buAutoNum type="arabicPeriod"/>
            </a:pPr>
            <a:r>
              <a:rPr lang="en-US" dirty="0">
                <a:solidFill>
                  <a:srgbClr val="002060"/>
                </a:solidFill>
              </a:rPr>
              <a:t>OS and system updates</a:t>
            </a:r>
          </a:p>
          <a:p>
            <a:pPr marL="681037" lvl="1" indent="-342900">
              <a:lnSpc>
                <a:spcPct val="100000"/>
              </a:lnSpc>
              <a:spcBef>
                <a:spcPts val="0"/>
              </a:spcBef>
              <a:buFont typeface="+mj-lt"/>
              <a:buAutoNum type="arabicPeriod"/>
            </a:pPr>
            <a:r>
              <a:rPr lang="en-US" dirty="0">
                <a:solidFill>
                  <a:srgbClr val="002060"/>
                </a:solidFill>
              </a:rPr>
              <a:t>Test backups</a:t>
            </a:r>
          </a:p>
          <a:p>
            <a:pPr marL="681037" lvl="1" indent="-342900">
              <a:lnSpc>
                <a:spcPct val="100000"/>
              </a:lnSpc>
              <a:spcBef>
                <a:spcPts val="0"/>
              </a:spcBef>
              <a:buFont typeface="+mj-lt"/>
              <a:buAutoNum type="arabicPeriod"/>
            </a:pPr>
            <a:r>
              <a:rPr lang="en-US" dirty="0">
                <a:solidFill>
                  <a:srgbClr val="002060"/>
                </a:solidFill>
              </a:rPr>
              <a:t>Plan for disasters</a:t>
            </a:r>
          </a:p>
          <a:p>
            <a:pPr marL="681037" lvl="1" indent="-342900">
              <a:lnSpc>
                <a:spcPct val="100000"/>
              </a:lnSpc>
              <a:spcBef>
                <a:spcPts val="0"/>
              </a:spcBef>
              <a:buFont typeface="+mj-lt"/>
              <a:buAutoNum type="arabicPeriod"/>
            </a:pPr>
            <a:r>
              <a:rPr lang="en-US" dirty="0">
                <a:solidFill>
                  <a:srgbClr val="002060"/>
                </a:solidFill>
              </a:rPr>
              <a:t>Implement new technologies</a:t>
            </a:r>
          </a:p>
          <a:p>
            <a:pPr marL="681037" lvl="1" indent="-342900">
              <a:lnSpc>
                <a:spcPct val="100000"/>
              </a:lnSpc>
              <a:spcBef>
                <a:spcPts val="0"/>
              </a:spcBef>
              <a:buFont typeface="+mj-lt"/>
              <a:buAutoNum type="arabicPeriod"/>
            </a:pPr>
            <a:r>
              <a:rPr lang="en-US" dirty="0">
                <a:solidFill>
                  <a:srgbClr val="002060"/>
                </a:solidFill>
              </a:rPr>
              <a:t>Monitor unusual activity</a:t>
            </a:r>
          </a:p>
          <a:p>
            <a:pPr marL="681037" lvl="1" indent="-342900">
              <a:lnSpc>
                <a:spcPct val="100000"/>
              </a:lnSpc>
              <a:spcBef>
                <a:spcPts val="0"/>
              </a:spcBef>
              <a:buFont typeface="+mj-lt"/>
              <a:buAutoNum type="arabicPeriod"/>
            </a:pPr>
            <a:r>
              <a:rPr lang="en-US" dirty="0">
                <a:solidFill>
                  <a:srgbClr val="002060"/>
                </a:solidFill>
              </a:rPr>
              <a:t>Test to verify availability</a:t>
            </a:r>
          </a:p>
        </p:txBody>
      </p:sp>
    </p:spTree>
    <p:custDataLst>
      <p:tags r:id="rId1"/>
    </p:custDataLst>
    <p:extLst>
      <p:ext uri="{BB962C8B-B14F-4D97-AF65-F5344CB8AC3E}">
        <p14:creationId xmlns:p14="http://schemas.microsoft.com/office/powerpoint/2010/main" val="28431721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4"/>
          <a:stretch>
            <a:fillRect/>
          </a:stretch>
        </p:blipFill>
        <p:spPr>
          <a:xfrm>
            <a:off x="10501370" y="0"/>
            <a:ext cx="1690630" cy="1261989"/>
          </a:xfrm>
          <a:prstGeom prst="rect">
            <a:avLst/>
          </a:prstGeom>
        </p:spPr>
      </p:pic>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Cube – 2</a:t>
            </a:r>
            <a:r>
              <a:rPr lang="en-US" sz="2133" baseline="30000" dirty="0"/>
              <a:t>nd</a:t>
            </a:r>
            <a:r>
              <a:rPr lang="en-US" sz="2133" dirty="0"/>
              <a:t> Dimension – Data/ Information States</a:t>
            </a:r>
          </a:p>
        </p:txBody>
      </p:sp>
      <p:sp>
        <p:nvSpPr>
          <p:cNvPr id="17" name="Rectangle 16"/>
          <p:cNvSpPr/>
          <p:nvPr/>
        </p:nvSpPr>
        <p:spPr>
          <a:xfrm>
            <a:off x="2743228" y="946006"/>
            <a:ext cx="8692055" cy="3693319"/>
          </a:xfrm>
          <a:prstGeom prst="rect">
            <a:avLst/>
          </a:prstGeom>
        </p:spPr>
        <p:txBody>
          <a:bodyPr wrap="square">
            <a:spAutoFit/>
          </a:bodyPr>
          <a:lstStyle/>
          <a:p>
            <a:pPr marL="285750" indent="-285750" algn="just">
              <a:buFont typeface="Wingdings" panose="05000000000000000000" pitchFamily="2" charset="2"/>
              <a:buChar char="ü"/>
            </a:pPr>
            <a:r>
              <a:rPr lang="en-US" dirty="0">
                <a:solidFill>
                  <a:srgbClr val="002060"/>
                </a:solidFill>
              </a:rPr>
              <a:t>Stored data refers to </a:t>
            </a:r>
            <a:r>
              <a:rPr lang="en-US" b="1" dirty="0">
                <a:effectLst>
                  <a:outerShdw blurRad="38100" dist="38100" dir="2700000" algn="tl">
                    <a:srgbClr val="000000">
                      <a:alpha val="43137"/>
                    </a:srgbClr>
                  </a:outerShdw>
                </a:effectLst>
              </a:rPr>
              <a:t>data at rest</a:t>
            </a:r>
            <a:r>
              <a:rPr lang="en-US" dirty="0">
                <a:solidFill>
                  <a:srgbClr val="002060"/>
                </a:solidFill>
              </a:rPr>
              <a:t>. </a:t>
            </a:r>
          </a:p>
          <a:p>
            <a:pPr marL="285750" indent="-285750" algn="just">
              <a:buFont typeface="Wingdings" panose="05000000000000000000" pitchFamily="2" charset="2"/>
              <a:buChar char="ü"/>
            </a:pPr>
            <a:r>
              <a:rPr lang="en-US" dirty="0">
                <a:solidFill>
                  <a:srgbClr val="002060"/>
                </a:solidFill>
              </a:rPr>
              <a:t>Data at rest means that a type of storage device retains the data when no user or process is using it. </a:t>
            </a:r>
          </a:p>
          <a:p>
            <a:pPr marL="285750" indent="-285750" algn="just">
              <a:buFont typeface="Wingdings" panose="05000000000000000000" pitchFamily="2" charset="2"/>
              <a:buChar char="ü"/>
            </a:pPr>
            <a:r>
              <a:rPr lang="en-US" dirty="0">
                <a:solidFill>
                  <a:srgbClr val="002060"/>
                </a:solidFill>
              </a:rPr>
              <a:t>A storage device can be local (on a computing device) or centralized (on the network). </a:t>
            </a:r>
          </a:p>
          <a:p>
            <a:pPr marL="285750" indent="-285750" algn="just">
              <a:buFont typeface="Wingdings" panose="05000000000000000000" pitchFamily="2" charset="2"/>
              <a:buChar char="ü"/>
            </a:pPr>
            <a:r>
              <a:rPr lang="en-US" dirty="0">
                <a:solidFill>
                  <a:srgbClr val="002060"/>
                </a:solidFill>
              </a:rPr>
              <a:t>A number of options exist for storing data.</a:t>
            </a:r>
          </a:p>
          <a:p>
            <a:pPr marL="742950" lvl="1" indent="-285750" algn="just">
              <a:buFont typeface="Wingdings" panose="05000000000000000000" pitchFamily="2" charset="2"/>
              <a:buChar char="ü"/>
            </a:pPr>
            <a:endParaRPr lang="en-US" b="1" dirty="0">
              <a:solidFill>
                <a:srgbClr val="002060"/>
              </a:solidFill>
            </a:endParaRPr>
          </a:p>
          <a:p>
            <a:pPr marL="742950" lvl="1" indent="-285750" algn="just">
              <a:buFont typeface="Wingdings" panose="05000000000000000000" pitchFamily="2" charset="2"/>
              <a:buChar char="ü"/>
            </a:pPr>
            <a:r>
              <a:rPr lang="en-US" b="1" dirty="0">
                <a:solidFill>
                  <a:srgbClr val="002060"/>
                </a:solidFill>
              </a:rPr>
              <a:t>Redundant array of independent disks </a:t>
            </a:r>
            <a:r>
              <a:rPr lang="en-US" dirty="0">
                <a:solidFill>
                  <a:srgbClr val="002060"/>
                </a:solidFill>
              </a:rPr>
              <a:t>(RAID) uses multiple hard drives in an array, which is a method of combining multiple disks so that the operating system sees them as a single disk. RAID provides improved performance and fault tolerance.</a:t>
            </a:r>
          </a:p>
          <a:p>
            <a:pPr indent="-285750" algn="just">
              <a:buFont typeface="Wingdings" panose="05000000000000000000" pitchFamily="2" charset="2"/>
              <a:buChar char="ü"/>
            </a:pPr>
            <a:endParaRPr lang="en-US" dirty="0">
              <a:solidFill>
                <a:srgbClr val="002060"/>
              </a:solidFill>
            </a:endParaRPr>
          </a:p>
          <a:p>
            <a:pPr marL="1200150" lvl="2" indent="-285750" algn="just">
              <a:buFont typeface="Wingdings" panose="05000000000000000000" pitchFamily="2" charset="2"/>
              <a:buChar char="ü"/>
            </a:pPr>
            <a:endParaRPr lang="en-US" dirty="0">
              <a:solidFill>
                <a:srgbClr val="002060"/>
              </a:solidFill>
            </a:endParaRPr>
          </a:p>
          <a:p>
            <a:pPr algn="just"/>
            <a:endParaRPr lang="en-US" dirty="0">
              <a:solidFill>
                <a:srgbClr val="002060"/>
              </a:solidFill>
            </a:endParaRPr>
          </a:p>
          <a:p>
            <a:pPr marL="285750" indent="-285750" algn="just">
              <a:buFont typeface="Wingdings" panose="05000000000000000000" pitchFamily="2" charset="2"/>
              <a:buChar char="ü"/>
            </a:pPr>
            <a:endParaRPr lang="en-US" dirty="0">
              <a:solidFill>
                <a:srgbClr val="002060"/>
              </a:solidFill>
            </a:endParaRPr>
          </a:p>
        </p:txBody>
      </p:sp>
      <p:pic>
        <p:nvPicPr>
          <p:cNvPr id="6" name="Picture 5"/>
          <p:cNvPicPr>
            <a:picLocks noChangeAspect="1"/>
          </p:cNvPicPr>
          <p:nvPr/>
        </p:nvPicPr>
        <p:blipFill>
          <a:blip r:embed="rId5"/>
          <a:stretch>
            <a:fillRect/>
          </a:stretch>
        </p:blipFill>
        <p:spPr>
          <a:xfrm>
            <a:off x="585092" y="810188"/>
            <a:ext cx="1769225" cy="2667879"/>
          </a:xfrm>
          <a:prstGeom prst="rect">
            <a:avLst/>
          </a:prstGeom>
        </p:spPr>
      </p:pic>
      <p:pic>
        <p:nvPicPr>
          <p:cNvPr id="8" name="Picture 2" descr="https://upload.wikimedia.org/wikipedia/commons/thumb/9/9b/RAID_0.svg/325px-RAID_0.svg.pn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50321" y="3630772"/>
            <a:ext cx="1311122" cy="2017110"/>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2" descr="https://upload.wikimedia.org/wikipedia/commons/thumb/b/b7/RAID_1.svg/325px-RAID_1.svg.png"/>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2117002" y="3630772"/>
            <a:ext cx="1311122" cy="2017110"/>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2" descr="RAID_10.png (300×291)"/>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583682" y="3630772"/>
            <a:ext cx="2079495" cy="2017110"/>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2" descr="https://upload.wikimedia.org/wikipedia/commons/thumb/6/64/RAID_5.svg/675px-RAID_5.svg.png"/>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5818735" y="3630772"/>
            <a:ext cx="2723098" cy="2017109"/>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2" descr="https://upload.wikimedia.org/wikipedia/commons/thumb/7/70/RAID_6.svg/850px-RAID_6.svg.png"/>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8555937" y="3630771"/>
            <a:ext cx="3429086" cy="2017109"/>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30798774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2">
            <a:extLst>
              <a:ext uri="{FF2B5EF4-FFF2-40B4-BE49-F238E27FC236}">
                <a16:creationId xmlns:a16="http://schemas.microsoft.com/office/drawing/2014/main" id="{C02AA8F8-1E43-384B-8982-C0BB94049B5C}"/>
              </a:ext>
            </a:extLst>
          </p:cNvPr>
          <p:cNvSpPr txBox="1">
            <a:spLocks/>
          </p:cNvSpPr>
          <p:nvPr/>
        </p:nvSpPr>
        <p:spPr>
          <a:xfrm>
            <a:off x="0" y="1"/>
            <a:ext cx="11127317" cy="975783"/>
          </a:xfrm>
          <a:prstGeom prst="rect">
            <a:avLst/>
          </a:prstGeom>
        </p:spPr>
        <p:txBody>
          <a:bodyPr vert="horz" lIns="91440" tIns="45720" rIns="91440" bIns="45720" rtlCol="0" anchor="ctr">
            <a:normAutofit fontScale="70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US" sz="2133" dirty="0">
              <a:solidFill>
                <a:srgbClr val="004C69"/>
              </a:solidFill>
            </a:endParaRPr>
          </a:p>
          <a:p>
            <a:endParaRPr lang="en-US" sz="2133" dirty="0">
              <a:solidFill>
                <a:srgbClr val="004C69"/>
              </a:solidFill>
            </a:endParaRPr>
          </a:p>
          <a:p>
            <a:endParaRPr lang="en-US" sz="2133" dirty="0">
              <a:solidFill>
                <a:srgbClr val="004C69"/>
              </a:solidFill>
            </a:endParaRPr>
          </a:p>
          <a:p>
            <a:endParaRPr lang="en-US" sz="2133" dirty="0">
              <a:solidFill>
                <a:srgbClr val="004C69"/>
              </a:solidFill>
            </a:endParaRPr>
          </a:p>
          <a:p>
            <a:r>
              <a:rPr lang="en-US" sz="2133" dirty="0">
                <a:solidFill>
                  <a:srgbClr val="004C69"/>
                </a:solidFill>
              </a:rPr>
              <a:t>Cybersecurity Cube – 2nd Dimension – Data/ Information States</a:t>
            </a:r>
          </a:p>
          <a:p>
            <a:endParaRPr lang="en-US" sz="2133" dirty="0">
              <a:solidFill>
                <a:srgbClr val="004C69"/>
              </a:solidFill>
            </a:endParaRPr>
          </a:p>
          <a:p>
            <a:endParaRPr lang="en-US" sz="2133" dirty="0">
              <a:solidFill>
                <a:srgbClr val="004C69"/>
              </a:solidFill>
            </a:endParaRPr>
          </a:p>
          <a:p>
            <a:endParaRPr lang="en-US" sz="2133" dirty="0">
              <a:solidFill>
                <a:srgbClr val="004C69"/>
              </a:solidFill>
            </a:endParaRPr>
          </a:p>
          <a:p>
            <a:endParaRPr lang="en-US" sz="2133" dirty="0">
              <a:solidFill>
                <a:srgbClr val="004C69"/>
              </a:solidFill>
            </a:endParaRPr>
          </a:p>
          <a:p>
            <a:endParaRPr lang="en-US" sz="2133" dirty="0">
              <a:solidFill>
                <a:srgbClr val="004C69"/>
              </a:solidFill>
            </a:endParaRPr>
          </a:p>
          <a:p>
            <a:endParaRPr lang="en-US" sz="2133" dirty="0">
              <a:solidFill>
                <a:srgbClr val="004C69"/>
              </a:solidFill>
            </a:endParaRPr>
          </a:p>
          <a:p>
            <a:endParaRPr lang="en-US" sz="2133" dirty="0">
              <a:solidFill>
                <a:srgbClr val="004C69"/>
              </a:solidFill>
            </a:endParaRPr>
          </a:p>
        </p:txBody>
      </p:sp>
      <p:sp>
        <p:nvSpPr>
          <p:cNvPr id="2" name="Content Placeholder 1">
            <a:extLst>
              <a:ext uri="{FF2B5EF4-FFF2-40B4-BE49-F238E27FC236}">
                <a16:creationId xmlns:a16="http://schemas.microsoft.com/office/drawing/2014/main" id="{827B6341-8A64-2A0E-35CF-C4AB960BC7FB}"/>
              </a:ext>
            </a:extLst>
          </p:cNvPr>
          <p:cNvSpPr>
            <a:spLocks noGrp="1"/>
          </p:cNvSpPr>
          <p:nvPr>
            <p:ph idx="1"/>
          </p:nvPr>
        </p:nvSpPr>
        <p:spPr>
          <a:xfrm>
            <a:off x="196807" y="510939"/>
            <a:ext cx="8071908" cy="5116408"/>
          </a:xfrm>
        </p:spPr>
        <p:txBody>
          <a:bodyPr/>
          <a:lstStyle/>
          <a:p>
            <a:r>
              <a:rPr lang="en-US" sz="1800" dirty="0"/>
              <a:t>Redundant array of independent disks (RAID) uses multiple hard drives in an array, which is a method of combining multiple disks so that the operating system sees them as a single disk. RAID provides improved performance and fault tolerance.</a:t>
            </a:r>
          </a:p>
          <a:p>
            <a:r>
              <a:rPr lang="en-US" sz="1800" dirty="0"/>
              <a:t>A network attached storage (NAS) device is a storage device connected to a network that allows storage and retrieval of data from a centralized location by authorized network users. NAS devices are flexible and scalable, meaning administrators can increase the capacity as needed.</a:t>
            </a:r>
          </a:p>
          <a:p>
            <a:r>
              <a:rPr lang="en-US" sz="1800" dirty="0"/>
              <a:t>A storage area network (SAN) architecture is a network-based storage system. SAN systems connect to the network using high-speed interfaces allowing improved performance and the ability to connect multiple servers to a centralized disk storage repository.</a:t>
            </a:r>
          </a:p>
          <a:p>
            <a:endParaRPr lang="en-US" sz="1600" dirty="0"/>
          </a:p>
        </p:txBody>
      </p:sp>
      <p:pic>
        <p:nvPicPr>
          <p:cNvPr id="4" name="Picture 3">
            <a:extLst>
              <a:ext uri="{FF2B5EF4-FFF2-40B4-BE49-F238E27FC236}">
                <a16:creationId xmlns:a16="http://schemas.microsoft.com/office/drawing/2014/main" id="{DA2F5C63-9A81-FBCE-5F5B-39BE9A6BD632}"/>
              </a:ext>
            </a:extLst>
          </p:cNvPr>
          <p:cNvPicPr>
            <a:picLocks noChangeAspect="1"/>
          </p:cNvPicPr>
          <p:nvPr/>
        </p:nvPicPr>
        <p:blipFill>
          <a:blip r:embed="rId2"/>
          <a:stretch>
            <a:fillRect/>
          </a:stretch>
        </p:blipFill>
        <p:spPr>
          <a:xfrm>
            <a:off x="3650974" y="3770583"/>
            <a:ext cx="3168352" cy="1334250"/>
          </a:xfrm>
          <a:prstGeom prst="rect">
            <a:avLst/>
          </a:prstGeom>
        </p:spPr>
      </p:pic>
    </p:spTree>
    <p:extLst>
      <p:ext uri="{BB962C8B-B14F-4D97-AF65-F5344CB8AC3E}">
        <p14:creationId xmlns:p14="http://schemas.microsoft.com/office/powerpoint/2010/main" val="23752080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4"/>
          <a:stretch>
            <a:fillRect/>
          </a:stretch>
        </p:blipFill>
        <p:spPr>
          <a:xfrm>
            <a:off x="326417" y="2174711"/>
            <a:ext cx="2592010" cy="1934834"/>
          </a:xfrm>
          <a:prstGeom prst="rect">
            <a:avLst/>
          </a:prstGeom>
        </p:spPr>
      </p:pic>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Cube – 2</a:t>
            </a:r>
            <a:r>
              <a:rPr lang="en-US" sz="2133" baseline="30000" dirty="0"/>
              <a:t>nd</a:t>
            </a:r>
            <a:r>
              <a:rPr lang="en-US" sz="2133" dirty="0"/>
              <a:t> Dimension – Data/ Information States   </a:t>
            </a:r>
            <a:br>
              <a:rPr lang="en-US" sz="2133" dirty="0"/>
            </a:br>
            <a:r>
              <a:rPr lang="en-US" sz="2133" dirty="0"/>
              <a:t>Data In Transit</a:t>
            </a:r>
          </a:p>
        </p:txBody>
      </p:sp>
      <p:sp>
        <p:nvSpPr>
          <p:cNvPr id="17" name="Rectangle 16"/>
          <p:cNvSpPr/>
          <p:nvPr/>
        </p:nvSpPr>
        <p:spPr>
          <a:xfrm>
            <a:off x="2590800" y="1284514"/>
            <a:ext cx="9359462" cy="3970318"/>
          </a:xfrm>
          <a:prstGeom prst="rect">
            <a:avLst/>
          </a:prstGeom>
        </p:spPr>
        <p:txBody>
          <a:bodyPr wrap="square">
            <a:spAutoFit/>
          </a:bodyPr>
          <a:lstStyle/>
          <a:p>
            <a:pPr algn="just"/>
            <a:r>
              <a:rPr lang="en-US" b="1" dirty="0">
                <a:solidFill>
                  <a:srgbClr val="002060"/>
                </a:solidFill>
              </a:rPr>
              <a:t>Data transmission </a:t>
            </a:r>
            <a:r>
              <a:rPr lang="en-US" dirty="0">
                <a:solidFill>
                  <a:srgbClr val="002060"/>
                </a:solidFill>
              </a:rPr>
              <a:t>involves sending information from one device to another.</a:t>
            </a:r>
          </a:p>
          <a:p>
            <a:pPr algn="just"/>
            <a:r>
              <a:rPr lang="en-US" dirty="0">
                <a:solidFill>
                  <a:srgbClr val="002060"/>
                </a:solidFill>
              </a:rPr>
              <a:t>There are numerous methods to transmit information between devices including:</a:t>
            </a:r>
          </a:p>
          <a:p>
            <a:pPr marL="636588" lvl="1" indent="-179388" algn="just">
              <a:buFont typeface="Wingdings" panose="05000000000000000000" pitchFamily="2" charset="2"/>
              <a:buChar char="ü"/>
            </a:pPr>
            <a:r>
              <a:rPr lang="en-US" b="1" dirty="0">
                <a:solidFill>
                  <a:srgbClr val="002060"/>
                </a:solidFill>
              </a:rPr>
              <a:t>Sneaker net</a:t>
            </a:r>
            <a:r>
              <a:rPr lang="en-US" dirty="0">
                <a:solidFill>
                  <a:srgbClr val="002060"/>
                </a:solidFill>
              </a:rPr>
              <a:t> – uses removable media to physically move data from one computer to another</a:t>
            </a:r>
          </a:p>
          <a:p>
            <a:pPr marL="636588" lvl="1" indent="-179388" algn="just">
              <a:buFont typeface="Wingdings" panose="05000000000000000000" pitchFamily="2" charset="2"/>
              <a:buChar char="ü"/>
            </a:pPr>
            <a:r>
              <a:rPr lang="en-US" b="1" dirty="0">
                <a:solidFill>
                  <a:srgbClr val="002060"/>
                </a:solidFill>
              </a:rPr>
              <a:t>Wired networks</a:t>
            </a:r>
            <a:r>
              <a:rPr lang="en-US" dirty="0">
                <a:solidFill>
                  <a:srgbClr val="002060"/>
                </a:solidFill>
              </a:rPr>
              <a:t> – uses cables to transmit data</a:t>
            </a:r>
          </a:p>
          <a:p>
            <a:pPr marL="636588" lvl="1" indent="-179388" algn="just">
              <a:buFont typeface="Wingdings" panose="05000000000000000000" pitchFamily="2" charset="2"/>
              <a:buChar char="ü"/>
            </a:pPr>
            <a:r>
              <a:rPr lang="en-US" b="1" dirty="0">
                <a:solidFill>
                  <a:srgbClr val="002060"/>
                </a:solidFill>
              </a:rPr>
              <a:t>Wireless networks</a:t>
            </a:r>
            <a:r>
              <a:rPr lang="en-US" dirty="0">
                <a:solidFill>
                  <a:srgbClr val="002060"/>
                </a:solidFill>
              </a:rPr>
              <a:t> – uses the airwaves to transmit data</a:t>
            </a:r>
          </a:p>
          <a:p>
            <a:pPr marL="179388" indent="-179388" algn="just">
              <a:buFont typeface="Wingdings" panose="05000000000000000000" pitchFamily="2" charset="2"/>
              <a:buChar char="ü"/>
            </a:pPr>
            <a:endParaRPr lang="en-US" dirty="0">
              <a:solidFill>
                <a:srgbClr val="002060"/>
              </a:solidFill>
            </a:endParaRPr>
          </a:p>
          <a:p>
            <a:pPr marL="179388" indent="-179388" algn="just">
              <a:buFont typeface="Wingdings" panose="05000000000000000000" pitchFamily="2" charset="2"/>
              <a:buChar char="ü"/>
            </a:pPr>
            <a:r>
              <a:rPr lang="en-US" dirty="0">
                <a:solidFill>
                  <a:srgbClr val="002060"/>
                </a:solidFill>
              </a:rPr>
              <a:t>The </a:t>
            </a:r>
            <a:r>
              <a:rPr lang="en-US" b="1" dirty="0">
                <a:effectLst>
                  <a:outerShdw blurRad="38100" dist="38100" dir="2700000" algn="tl">
                    <a:srgbClr val="000000">
                      <a:alpha val="43137"/>
                    </a:srgbClr>
                  </a:outerShdw>
                </a:effectLst>
              </a:rPr>
              <a:t>protection of transmitted data is one of the most challenging jobs</a:t>
            </a:r>
            <a:r>
              <a:rPr lang="en-US" dirty="0">
                <a:solidFill>
                  <a:srgbClr val="002060"/>
                </a:solidFill>
              </a:rPr>
              <a:t> of a cybersecurity professional. </a:t>
            </a:r>
          </a:p>
          <a:p>
            <a:pPr marL="179388" indent="-179388" algn="just">
              <a:buFont typeface="Wingdings" panose="05000000000000000000" pitchFamily="2" charset="2"/>
              <a:buChar char="ü"/>
            </a:pPr>
            <a:r>
              <a:rPr lang="en-US" dirty="0">
                <a:solidFill>
                  <a:srgbClr val="002060"/>
                </a:solidFill>
              </a:rPr>
              <a:t>The greatest challenges are:</a:t>
            </a:r>
          </a:p>
          <a:p>
            <a:pPr marL="636588" lvl="1" indent="-179388" algn="just">
              <a:buFont typeface="Wingdings" panose="05000000000000000000" pitchFamily="2" charset="2"/>
              <a:buChar char="ü"/>
            </a:pPr>
            <a:r>
              <a:rPr lang="en-US" b="1" dirty="0">
                <a:solidFill>
                  <a:srgbClr val="002060"/>
                </a:solidFill>
              </a:rPr>
              <a:t>Protecting data confidentiality</a:t>
            </a:r>
            <a:r>
              <a:rPr lang="en-US" dirty="0">
                <a:solidFill>
                  <a:srgbClr val="002060"/>
                </a:solidFill>
              </a:rPr>
              <a:t> – cyber criminals can capture, save and steal data in-transit. </a:t>
            </a:r>
          </a:p>
          <a:p>
            <a:pPr marL="636588" lvl="1" indent="-179388" algn="just">
              <a:buFont typeface="Wingdings" panose="05000000000000000000" pitchFamily="2" charset="2"/>
              <a:buChar char="ü"/>
            </a:pPr>
            <a:r>
              <a:rPr lang="en-US" b="1" dirty="0">
                <a:solidFill>
                  <a:srgbClr val="002060"/>
                </a:solidFill>
              </a:rPr>
              <a:t>Protecting data integrity</a:t>
            </a:r>
            <a:r>
              <a:rPr lang="en-US" dirty="0">
                <a:solidFill>
                  <a:srgbClr val="002060"/>
                </a:solidFill>
              </a:rPr>
              <a:t> – cyber criminals can intercept and alter data in-transit. </a:t>
            </a:r>
          </a:p>
          <a:p>
            <a:pPr marL="636588" lvl="1" indent="-179388" algn="just">
              <a:buFont typeface="Wingdings" panose="05000000000000000000" pitchFamily="2" charset="2"/>
              <a:buChar char="ü"/>
            </a:pPr>
            <a:r>
              <a:rPr lang="en-US" b="1" dirty="0">
                <a:solidFill>
                  <a:srgbClr val="002060"/>
                </a:solidFill>
              </a:rPr>
              <a:t>Protecting data availability</a:t>
            </a:r>
            <a:r>
              <a:rPr lang="en-US" dirty="0">
                <a:solidFill>
                  <a:srgbClr val="002060"/>
                </a:solidFill>
              </a:rPr>
              <a:t> - cyber criminals can use rogue or unauthorized devices to interrupt data availability. </a:t>
            </a:r>
          </a:p>
        </p:txBody>
      </p:sp>
    </p:spTree>
    <p:custDataLst>
      <p:tags r:id="rId1"/>
    </p:custDataLst>
    <p:extLst>
      <p:ext uri="{BB962C8B-B14F-4D97-AF65-F5344CB8AC3E}">
        <p14:creationId xmlns:p14="http://schemas.microsoft.com/office/powerpoint/2010/main" val="11075029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4"/>
          <a:stretch>
            <a:fillRect/>
          </a:stretch>
        </p:blipFill>
        <p:spPr>
          <a:xfrm>
            <a:off x="7509019" y="104752"/>
            <a:ext cx="4682981" cy="1658377"/>
          </a:xfrm>
          <a:prstGeom prst="rect">
            <a:avLst/>
          </a:prstGeom>
        </p:spPr>
      </p:pic>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Cube – 2</a:t>
            </a:r>
            <a:r>
              <a:rPr lang="en-US" sz="2133" baseline="30000" dirty="0"/>
              <a:t>nd</a:t>
            </a:r>
            <a:r>
              <a:rPr lang="en-US" sz="2133" dirty="0"/>
              <a:t> Dimension – Data/ Information States</a:t>
            </a:r>
            <a:br>
              <a:rPr lang="en-US" sz="2133" dirty="0"/>
            </a:br>
            <a:r>
              <a:rPr lang="en-US" sz="2133" dirty="0"/>
              <a:t>Data In Process</a:t>
            </a:r>
          </a:p>
        </p:txBody>
      </p:sp>
      <p:sp>
        <p:nvSpPr>
          <p:cNvPr id="17" name="Rectangle 16"/>
          <p:cNvSpPr/>
          <p:nvPr/>
        </p:nvSpPr>
        <p:spPr>
          <a:xfrm>
            <a:off x="147145" y="1134189"/>
            <a:ext cx="11834649" cy="3970318"/>
          </a:xfrm>
          <a:prstGeom prst="rect">
            <a:avLst/>
          </a:prstGeom>
        </p:spPr>
        <p:txBody>
          <a:bodyPr wrap="square">
            <a:spAutoFit/>
          </a:bodyPr>
          <a:lstStyle/>
          <a:p>
            <a:pPr marL="179388" indent="-179388" algn="just">
              <a:buFont typeface="Wingdings" panose="05000000000000000000" pitchFamily="2" charset="2"/>
              <a:buChar char="ü"/>
            </a:pPr>
            <a:endParaRPr lang="en-US" dirty="0">
              <a:solidFill>
                <a:srgbClr val="002060"/>
              </a:solidFill>
            </a:endParaRPr>
          </a:p>
          <a:p>
            <a:pPr marL="179388" indent="-179388" algn="just">
              <a:buFont typeface="Wingdings" panose="05000000000000000000" pitchFamily="2" charset="2"/>
              <a:buChar char="ü"/>
            </a:pPr>
            <a:endParaRPr lang="en-US" dirty="0">
              <a:solidFill>
                <a:srgbClr val="002060"/>
              </a:solidFill>
            </a:endParaRPr>
          </a:p>
          <a:p>
            <a:pPr algn="just"/>
            <a:r>
              <a:rPr lang="en-US" dirty="0">
                <a:solidFill>
                  <a:srgbClr val="002060"/>
                </a:solidFill>
              </a:rPr>
              <a:t>The third state of data is </a:t>
            </a:r>
            <a:r>
              <a:rPr lang="en-US" b="1" dirty="0">
                <a:solidFill>
                  <a:srgbClr val="002060"/>
                </a:solidFill>
              </a:rPr>
              <a:t>data in process</a:t>
            </a:r>
            <a:r>
              <a:rPr lang="en-US" dirty="0">
                <a:solidFill>
                  <a:srgbClr val="002060"/>
                </a:solidFill>
              </a:rPr>
              <a:t>. This refers to data </a:t>
            </a:r>
            <a:r>
              <a:rPr lang="en-US" b="1" dirty="0">
                <a:effectLst>
                  <a:outerShdw blurRad="38100" dist="38100" dir="2700000" algn="tl">
                    <a:srgbClr val="000000">
                      <a:alpha val="43137"/>
                    </a:srgbClr>
                  </a:outerShdw>
                </a:effectLst>
              </a:rPr>
              <a:t>during initial input, modification, computation, or output.</a:t>
            </a:r>
          </a:p>
          <a:p>
            <a:pPr marL="179388" indent="-179388" algn="just">
              <a:buFont typeface="Wingdings" panose="05000000000000000000" pitchFamily="2" charset="2"/>
              <a:buChar char="ü"/>
            </a:pPr>
            <a:endParaRPr lang="en-US" b="1" dirty="0">
              <a:effectLst>
                <a:outerShdw blurRad="38100" dist="38100" dir="2700000" algn="tl">
                  <a:srgbClr val="000000">
                    <a:alpha val="43137"/>
                  </a:srgbClr>
                </a:outerShdw>
              </a:effectLst>
            </a:endParaRPr>
          </a:p>
          <a:p>
            <a:pPr marL="179388" indent="-179388" algn="just">
              <a:buFont typeface="Wingdings" panose="05000000000000000000" pitchFamily="2" charset="2"/>
              <a:buChar char="ü"/>
            </a:pPr>
            <a:r>
              <a:rPr lang="en-US" dirty="0">
                <a:solidFill>
                  <a:srgbClr val="002060"/>
                </a:solidFill>
              </a:rPr>
              <a:t>Protection of data integrity starts with the initial input of data. </a:t>
            </a:r>
          </a:p>
          <a:p>
            <a:pPr marL="636588" lvl="1" indent="-179388" algn="just">
              <a:buFont typeface="Wingdings" panose="05000000000000000000" pitchFamily="2" charset="2"/>
              <a:buChar char="ü"/>
            </a:pPr>
            <a:r>
              <a:rPr lang="en-US" dirty="0">
                <a:solidFill>
                  <a:srgbClr val="002060"/>
                </a:solidFill>
              </a:rPr>
              <a:t>Organizations use several methods to collect data, such as manual data entry, scanning forms, file uploads, and data collected from sensors. </a:t>
            </a:r>
          </a:p>
          <a:p>
            <a:pPr marL="636588" lvl="1" indent="-179388" algn="just">
              <a:buFont typeface="Wingdings" panose="05000000000000000000" pitchFamily="2" charset="2"/>
              <a:buChar char="ü"/>
            </a:pPr>
            <a:r>
              <a:rPr lang="en-US" dirty="0">
                <a:solidFill>
                  <a:srgbClr val="002060"/>
                </a:solidFill>
              </a:rPr>
              <a:t>Each of these methods pose potential threats to data integrity. </a:t>
            </a:r>
          </a:p>
          <a:p>
            <a:pPr marL="179388" indent="-179388" algn="just">
              <a:buFont typeface="Wingdings" panose="05000000000000000000" pitchFamily="2" charset="2"/>
              <a:buChar char="ü"/>
            </a:pPr>
            <a:endParaRPr lang="en-US" dirty="0">
              <a:solidFill>
                <a:srgbClr val="002060"/>
              </a:solidFill>
            </a:endParaRPr>
          </a:p>
          <a:p>
            <a:pPr marL="179388" indent="-179388" algn="just">
              <a:buFont typeface="Wingdings" panose="05000000000000000000" pitchFamily="2" charset="2"/>
              <a:buChar char="ü"/>
            </a:pPr>
            <a:r>
              <a:rPr lang="en-US" dirty="0">
                <a:solidFill>
                  <a:srgbClr val="002060"/>
                </a:solidFill>
              </a:rPr>
              <a:t>Data modification refers to any changes to the original data such as users manually modifying data, programs processing and changing data, and equipment failing resulting in data modification. </a:t>
            </a:r>
          </a:p>
          <a:p>
            <a:pPr marL="179388" indent="-179388" algn="just">
              <a:buFont typeface="Wingdings" panose="05000000000000000000" pitchFamily="2" charset="2"/>
              <a:buChar char="ü"/>
            </a:pPr>
            <a:r>
              <a:rPr lang="en-US" dirty="0">
                <a:solidFill>
                  <a:srgbClr val="002060"/>
                </a:solidFill>
              </a:rPr>
              <a:t>Processes like encoding/decoding, compression/decompression and encryption/decryption are all examples of data modification. </a:t>
            </a:r>
          </a:p>
          <a:p>
            <a:pPr marL="179388" indent="-179388" algn="just">
              <a:buFont typeface="Wingdings" panose="05000000000000000000" pitchFamily="2" charset="2"/>
              <a:buChar char="ü"/>
            </a:pPr>
            <a:r>
              <a:rPr lang="en-US" dirty="0">
                <a:solidFill>
                  <a:srgbClr val="002060"/>
                </a:solidFill>
              </a:rPr>
              <a:t>Malicious code also results in data corruption.</a:t>
            </a:r>
          </a:p>
        </p:txBody>
      </p:sp>
    </p:spTree>
    <p:custDataLst>
      <p:tags r:id="rId1"/>
    </p:custDataLst>
    <p:extLst>
      <p:ext uri="{BB962C8B-B14F-4D97-AF65-F5344CB8AC3E}">
        <p14:creationId xmlns:p14="http://schemas.microsoft.com/office/powerpoint/2010/main" val="39616425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Cube – 3</a:t>
            </a:r>
            <a:r>
              <a:rPr lang="en-US" sz="2133" baseline="30000" dirty="0"/>
              <a:t>rd</a:t>
            </a:r>
            <a:r>
              <a:rPr lang="en-US" sz="2133" dirty="0"/>
              <a:t> Dimension – Countermeasures</a:t>
            </a:r>
          </a:p>
        </p:txBody>
      </p:sp>
      <p:sp>
        <p:nvSpPr>
          <p:cNvPr id="17" name="Rectangle 16"/>
          <p:cNvSpPr/>
          <p:nvPr/>
        </p:nvSpPr>
        <p:spPr>
          <a:xfrm>
            <a:off x="147145" y="628945"/>
            <a:ext cx="11834649" cy="5078313"/>
          </a:xfrm>
          <a:prstGeom prst="rect">
            <a:avLst/>
          </a:prstGeom>
        </p:spPr>
        <p:txBody>
          <a:bodyPr wrap="square">
            <a:spAutoFit/>
          </a:bodyPr>
          <a:lstStyle/>
          <a:p>
            <a:pPr marL="179388" indent="-179388" algn="just">
              <a:buFont typeface="Wingdings" panose="05000000000000000000" pitchFamily="2" charset="2"/>
              <a:buChar char="ü"/>
            </a:pPr>
            <a:r>
              <a:rPr lang="en-US" b="1" dirty="0">
                <a:solidFill>
                  <a:srgbClr val="002060"/>
                </a:solidFill>
              </a:rPr>
              <a:t>Software-based Technology Safeguards</a:t>
            </a:r>
          </a:p>
          <a:p>
            <a:pPr marL="636588" lvl="1" indent="-179388" algn="just">
              <a:buFont typeface="Wingdings" panose="05000000000000000000" pitchFamily="2" charset="2"/>
              <a:buChar char="ü"/>
            </a:pPr>
            <a:r>
              <a:rPr lang="en-US" dirty="0">
                <a:solidFill>
                  <a:srgbClr val="002060"/>
                </a:solidFill>
              </a:rPr>
              <a:t>Software safeguards include programs and services that protect operating systems, databases, and other services operating on workstations, portable devices, and servers. </a:t>
            </a:r>
          </a:p>
          <a:p>
            <a:pPr marL="636588" lvl="1" indent="-179388" algn="just">
              <a:buFont typeface="Wingdings" panose="05000000000000000000" pitchFamily="2" charset="2"/>
              <a:buChar char="ü"/>
            </a:pPr>
            <a:r>
              <a:rPr lang="en-US" dirty="0">
                <a:solidFill>
                  <a:srgbClr val="002060"/>
                </a:solidFill>
              </a:rPr>
              <a:t>There are several software-based technologies used to safeguard an organization’s assets.</a:t>
            </a:r>
          </a:p>
          <a:p>
            <a:pPr marL="179388" indent="-179388" algn="just">
              <a:buFont typeface="Wingdings" panose="05000000000000000000" pitchFamily="2" charset="2"/>
              <a:buChar char="ü"/>
            </a:pPr>
            <a:endParaRPr lang="en-US" b="1" dirty="0">
              <a:solidFill>
                <a:srgbClr val="002060"/>
              </a:solidFill>
            </a:endParaRPr>
          </a:p>
          <a:p>
            <a:pPr marL="179388" indent="-179388" algn="just">
              <a:buFont typeface="Wingdings" panose="05000000000000000000" pitchFamily="2" charset="2"/>
              <a:buChar char="ü"/>
            </a:pPr>
            <a:r>
              <a:rPr lang="en-US" b="1" dirty="0">
                <a:solidFill>
                  <a:srgbClr val="002060"/>
                </a:solidFill>
              </a:rPr>
              <a:t>Hardware-based Technology Safeguards</a:t>
            </a:r>
          </a:p>
          <a:p>
            <a:pPr marL="636588" lvl="1" indent="-179388" algn="just">
              <a:buFont typeface="Wingdings" panose="05000000000000000000" pitchFamily="2" charset="2"/>
              <a:buChar char="ü"/>
            </a:pPr>
            <a:r>
              <a:rPr lang="en-US" dirty="0">
                <a:solidFill>
                  <a:srgbClr val="002060"/>
                </a:solidFill>
              </a:rPr>
              <a:t>Hardware based technologies are appliances that are installed within the network faculties. They can include: Firewall appliances, Intrusion Detection Systems (IDS),Intrusion Prevention Systems (IPS) and Content filtering systems.</a:t>
            </a:r>
          </a:p>
          <a:p>
            <a:pPr marL="179388" indent="-179388" algn="just">
              <a:buFont typeface="Wingdings" panose="05000000000000000000" pitchFamily="2" charset="2"/>
              <a:buChar char="ü"/>
            </a:pPr>
            <a:endParaRPr lang="en-US" b="1" dirty="0">
              <a:solidFill>
                <a:srgbClr val="002060"/>
              </a:solidFill>
            </a:endParaRPr>
          </a:p>
          <a:p>
            <a:pPr marL="106362" indent="-179388" algn="just">
              <a:buFont typeface="Wingdings" panose="05000000000000000000" pitchFamily="2" charset="2"/>
              <a:buChar char="ü"/>
            </a:pPr>
            <a:r>
              <a:rPr lang="en-US" b="1" dirty="0">
                <a:solidFill>
                  <a:srgbClr val="002060"/>
                </a:solidFill>
              </a:rPr>
              <a:t>Technology Safeguards (Network-based, Cloud-based)</a:t>
            </a:r>
          </a:p>
          <a:p>
            <a:pPr marL="563562" lvl="1" indent="-179388" algn="just">
              <a:buFont typeface="Wingdings" panose="05000000000000000000" pitchFamily="2" charset="2"/>
              <a:buChar char="ü"/>
            </a:pPr>
            <a:r>
              <a:rPr lang="en-US" dirty="0">
                <a:solidFill>
                  <a:srgbClr val="002060"/>
                </a:solidFill>
              </a:rPr>
              <a:t>Technological countermeasures can also include </a:t>
            </a:r>
            <a:r>
              <a:rPr lang="en-US" b="1" dirty="0">
                <a:solidFill>
                  <a:srgbClr val="002060"/>
                </a:solidFill>
              </a:rPr>
              <a:t>network-based technologies</a:t>
            </a:r>
            <a:r>
              <a:rPr lang="en-US" dirty="0">
                <a:solidFill>
                  <a:srgbClr val="002060"/>
                </a:solidFill>
              </a:rPr>
              <a:t>, </a:t>
            </a:r>
            <a:r>
              <a:rPr lang="en-US" b="1" dirty="0">
                <a:solidFill>
                  <a:srgbClr val="002060"/>
                </a:solidFill>
              </a:rPr>
              <a:t>cloud-based technologies </a:t>
            </a:r>
            <a:r>
              <a:rPr lang="en-US" dirty="0">
                <a:solidFill>
                  <a:srgbClr val="002060"/>
                </a:solidFill>
              </a:rPr>
              <a:t>etc. We have discussed about Cloud-based technologies that shifts the technology component from the organization to the cloud provider in our previous lectures</a:t>
            </a:r>
            <a:r>
              <a:rPr lang="en-US" dirty="0"/>
              <a:t>.</a:t>
            </a:r>
          </a:p>
          <a:p>
            <a:pPr marL="1020762" lvl="2" indent="-179388" algn="just">
              <a:buFont typeface="Wingdings" panose="05000000000000000000" pitchFamily="2" charset="2"/>
              <a:buChar char="ü"/>
            </a:pPr>
            <a:r>
              <a:rPr lang="en-US" b="1" dirty="0">
                <a:solidFill>
                  <a:srgbClr val="002060"/>
                </a:solidFill>
              </a:rPr>
              <a:t>Virtual Private Network </a:t>
            </a:r>
            <a:r>
              <a:rPr lang="en-US" dirty="0">
                <a:solidFill>
                  <a:srgbClr val="002060"/>
                </a:solidFill>
              </a:rPr>
              <a:t>(VPN) is a secure virtual network that uses the public network (i.e., the Internet). The security of a VPN lies in the encryption of packet content between the endpoints that define the VPN.</a:t>
            </a:r>
          </a:p>
          <a:p>
            <a:pPr marL="1020762" lvl="2" indent="-179388" algn="just">
              <a:buFont typeface="Wingdings" panose="05000000000000000000" pitchFamily="2" charset="2"/>
              <a:buChar char="ü"/>
            </a:pPr>
            <a:r>
              <a:rPr lang="en-US" b="1" dirty="0">
                <a:solidFill>
                  <a:srgbClr val="002060"/>
                </a:solidFill>
              </a:rPr>
              <a:t>Network access control</a:t>
            </a:r>
            <a:r>
              <a:rPr lang="en-US" dirty="0">
                <a:solidFill>
                  <a:srgbClr val="002060"/>
                </a:solidFill>
              </a:rPr>
              <a:t> (NAC) requires a set of checks before allowing a device to connect to a network. Some common checks include up-to-date antivirus software or operating system updates installed.</a:t>
            </a:r>
          </a:p>
          <a:p>
            <a:pPr marL="1020762" lvl="2" indent="-179388" algn="just">
              <a:buFont typeface="Wingdings" panose="05000000000000000000" pitchFamily="2" charset="2"/>
              <a:buChar char="ü"/>
            </a:pPr>
            <a:r>
              <a:rPr lang="en-US" b="1" dirty="0">
                <a:solidFill>
                  <a:srgbClr val="002060"/>
                </a:solidFill>
              </a:rPr>
              <a:t>Wireless access point security</a:t>
            </a:r>
            <a:r>
              <a:rPr lang="en-US" dirty="0">
                <a:solidFill>
                  <a:srgbClr val="002060"/>
                </a:solidFill>
              </a:rPr>
              <a:t> includes the implementation of authentication and encryption.</a:t>
            </a:r>
            <a:endParaRPr lang="en-US" b="1" dirty="0">
              <a:solidFill>
                <a:srgbClr val="002060"/>
              </a:solidFill>
            </a:endParaRPr>
          </a:p>
        </p:txBody>
      </p:sp>
    </p:spTree>
    <p:custDataLst>
      <p:tags r:id="rId1"/>
    </p:custDataLst>
    <p:extLst>
      <p:ext uri="{BB962C8B-B14F-4D97-AF65-F5344CB8AC3E}">
        <p14:creationId xmlns:p14="http://schemas.microsoft.com/office/powerpoint/2010/main" val="16001458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Cube – 3</a:t>
            </a:r>
            <a:r>
              <a:rPr lang="en-US" sz="2133" baseline="30000" dirty="0"/>
              <a:t>rd</a:t>
            </a:r>
            <a:r>
              <a:rPr lang="en-US" sz="2133" dirty="0"/>
              <a:t> Dimension – Countermeasures</a:t>
            </a:r>
          </a:p>
        </p:txBody>
      </p:sp>
      <p:sp>
        <p:nvSpPr>
          <p:cNvPr id="17" name="Rectangle 16"/>
          <p:cNvSpPr/>
          <p:nvPr/>
        </p:nvSpPr>
        <p:spPr>
          <a:xfrm>
            <a:off x="84084" y="1375180"/>
            <a:ext cx="8597462" cy="3139321"/>
          </a:xfrm>
          <a:prstGeom prst="rect">
            <a:avLst/>
          </a:prstGeom>
        </p:spPr>
        <p:txBody>
          <a:bodyPr wrap="square">
            <a:spAutoFit/>
          </a:bodyPr>
          <a:lstStyle/>
          <a:p>
            <a:pPr marL="179388" indent="-179388" algn="just">
              <a:buFont typeface="Wingdings" panose="05000000000000000000" pitchFamily="2" charset="2"/>
              <a:buChar char="ü"/>
            </a:pPr>
            <a:r>
              <a:rPr lang="en-US" b="1" dirty="0">
                <a:solidFill>
                  <a:srgbClr val="002060"/>
                </a:solidFill>
              </a:rPr>
              <a:t>Awareness Program</a:t>
            </a:r>
          </a:p>
          <a:p>
            <a:pPr marL="636588" lvl="1" indent="-179388" algn="just">
              <a:buFont typeface="Wingdings" panose="05000000000000000000" pitchFamily="2" charset="2"/>
              <a:buChar char="ü"/>
            </a:pPr>
            <a:r>
              <a:rPr lang="en-US" dirty="0">
                <a:solidFill>
                  <a:srgbClr val="002060"/>
                </a:solidFill>
              </a:rPr>
              <a:t>A security awareness program is extremely important for an organization. </a:t>
            </a:r>
          </a:p>
          <a:p>
            <a:pPr marL="636588" lvl="1" indent="-179388" algn="just">
              <a:buFont typeface="Wingdings" panose="05000000000000000000" pitchFamily="2" charset="2"/>
              <a:buChar char="ü"/>
            </a:pPr>
            <a:r>
              <a:rPr lang="en-US" dirty="0">
                <a:solidFill>
                  <a:srgbClr val="002060"/>
                </a:solidFill>
              </a:rPr>
              <a:t>An employee may not be purposefully malicious but just unaware of what the proper procedures are. </a:t>
            </a:r>
          </a:p>
          <a:p>
            <a:pPr marL="636588" lvl="1" indent="-179388" algn="just">
              <a:buFont typeface="Wingdings" panose="05000000000000000000" pitchFamily="2" charset="2"/>
              <a:buChar char="ü"/>
            </a:pPr>
            <a:r>
              <a:rPr lang="en-US" dirty="0">
                <a:solidFill>
                  <a:srgbClr val="002060"/>
                </a:solidFill>
              </a:rPr>
              <a:t>There are several ways to implement a formal training program:</a:t>
            </a:r>
          </a:p>
          <a:p>
            <a:pPr marL="1093788" lvl="2" indent="-179388" algn="just">
              <a:buFont typeface="Wingdings" panose="05000000000000000000" pitchFamily="2" charset="2"/>
              <a:buChar char="ü"/>
            </a:pPr>
            <a:r>
              <a:rPr lang="en-US" dirty="0">
                <a:solidFill>
                  <a:srgbClr val="002060"/>
                </a:solidFill>
              </a:rPr>
              <a:t>Make security awareness training a part of the employee’s onboarding process</a:t>
            </a:r>
          </a:p>
          <a:p>
            <a:pPr marL="1093788" lvl="2" indent="-179388" algn="just">
              <a:buFont typeface="Wingdings" panose="05000000000000000000" pitchFamily="2" charset="2"/>
              <a:buChar char="ü"/>
            </a:pPr>
            <a:r>
              <a:rPr lang="en-US" dirty="0">
                <a:solidFill>
                  <a:srgbClr val="002060"/>
                </a:solidFill>
              </a:rPr>
              <a:t>Tie security awareness to job requirements or performance evaluations</a:t>
            </a:r>
          </a:p>
          <a:p>
            <a:pPr marL="1093788" lvl="2" indent="-179388" algn="just">
              <a:buFont typeface="Wingdings" panose="05000000000000000000" pitchFamily="2" charset="2"/>
              <a:buChar char="ü"/>
            </a:pPr>
            <a:r>
              <a:rPr lang="en-US" dirty="0">
                <a:solidFill>
                  <a:srgbClr val="002060"/>
                </a:solidFill>
              </a:rPr>
              <a:t>Conduct in-person training sessions</a:t>
            </a:r>
          </a:p>
          <a:p>
            <a:pPr marL="1093788" lvl="2" indent="-179388" algn="just">
              <a:buFont typeface="Wingdings" panose="05000000000000000000" pitchFamily="2" charset="2"/>
              <a:buChar char="ü"/>
            </a:pPr>
            <a:r>
              <a:rPr lang="en-US" dirty="0">
                <a:solidFill>
                  <a:srgbClr val="002060"/>
                </a:solidFill>
              </a:rPr>
              <a:t>Complete online courses</a:t>
            </a:r>
          </a:p>
          <a:p>
            <a:pPr marL="1093788" lvl="2" indent="-179388" algn="just">
              <a:buFont typeface="Wingdings" panose="05000000000000000000" pitchFamily="2" charset="2"/>
              <a:buChar char="ü"/>
            </a:pPr>
            <a:r>
              <a:rPr lang="en-US" dirty="0">
                <a:solidFill>
                  <a:srgbClr val="002060"/>
                </a:solidFill>
              </a:rPr>
              <a:t>Security awareness should be an ongoing process since new threats and techniques are always on the horizon.</a:t>
            </a:r>
            <a:endParaRPr lang="en-US" b="1" dirty="0">
              <a:solidFill>
                <a:srgbClr val="002060"/>
              </a:solidFill>
            </a:endParaRPr>
          </a:p>
        </p:txBody>
      </p:sp>
      <p:pic>
        <p:nvPicPr>
          <p:cNvPr id="4" name="Picture 3"/>
          <p:cNvPicPr>
            <a:picLocks noChangeAspect="1"/>
          </p:cNvPicPr>
          <p:nvPr/>
        </p:nvPicPr>
        <p:blipFill>
          <a:blip r:embed="rId4"/>
          <a:stretch>
            <a:fillRect/>
          </a:stretch>
        </p:blipFill>
        <p:spPr>
          <a:xfrm>
            <a:off x="8818179" y="1510144"/>
            <a:ext cx="3179891" cy="3004357"/>
          </a:xfrm>
          <a:prstGeom prst="rect">
            <a:avLst/>
          </a:prstGeom>
        </p:spPr>
      </p:pic>
    </p:spTree>
    <p:custDataLst>
      <p:tags r:id="rId1"/>
    </p:custDataLst>
    <p:extLst>
      <p:ext uri="{BB962C8B-B14F-4D97-AF65-F5344CB8AC3E}">
        <p14:creationId xmlns:p14="http://schemas.microsoft.com/office/powerpoint/2010/main" val="22645500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Cube – 3</a:t>
            </a:r>
            <a:r>
              <a:rPr lang="en-US" sz="2133" baseline="30000" dirty="0"/>
              <a:t>rd</a:t>
            </a:r>
            <a:r>
              <a:rPr lang="en-US" sz="2133" dirty="0"/>
              <a:t> Dimension – Countermeasures</a:t>
            </a:r>
          </a:p>
        </p:txBody>
      </p:sp>
      <p:sp>
        <p:nvSpPr>
          <p:cNvPr id="17" name="Rectangle 16"/>
          <p:cNvSpPr/>
          <p:nvPr/>
        </p:nvSpPr>
        <p:spPr>
          <a:xfrm>
            <a:off x="147145" y="628945"/>
            <a:ext cx="11834649" cy="3970318"/>
          </a:xfrm>
          <a:prstGeom prst="rect">
            <a:avLst/>
          </a:prstGeom>
        </p:spPr>
        <p:txBody>
          <a:bodyPr wrap="square">
            <a:spAutoFit/>
          </a:bodyPr>
          <a:lstStyle/>
          <a:p>
            <a:pPr marL="179388" indent="-179388" algn="just">
              <a:buFont typeface="Wingdings" panose="05000000000000000000" pitchFamily="2" charset="2"/>
              <a:buChar char="ü"/>
            </a:pPr>
            <a:r>
              <a:rPr lang="en-US" b="1" dirty="0">
                <a:solidFill>
                  <a:srgbClr val="002060"/>
                </a:solidFill>
              </a:rPr>
              <a:t>Security Policies </a:t>
            </a:r>
          </a:p>
          <a:p>
            <a:pPr marL="636588" lvl="1" indent="-179388" algn="just">
              <a:buFont typeface="Wingdings" panose="05000000000000000000" pitchFamily="2" charset="2"/>
              <a:buChar char="ü"/>
            </a:pPr>
            <a:r>
              <a:rPr lang="en-US" dirty="0">
                <a:solidFill>
                  <a:srgbClr val="002060"/>
                </a:solidFill>
              </a:rPr>
              <a:t>A </a:t>
            </a:r>
            <a:r>
              <a:rPr lang="en-US" b="1" dirty="0">
                <a:solidFill>
                  <a:srgbClr val="002060"/>
                </a:solidFill>
              </a:rPr>
              <a:t>security policy </a:t>
            </a:r>
            <a:r>
              <a:rPr lang="en-US" dirty="0">
                <a:solidFill>
                  <a:srgbClr val="002060"/>
                </a:solidFill>
              </a:rPr>
              <a:t>is a set of security objectives for a company that includes rules of behavior for users and administrators and specifies system requirements. These objectives, rules, and requirements collectively ensure the security of a network, the data, and the computer systems within an organization.</a:t>
            </a:r>
          </a:p>
          <a:p>
            <a:pPr marL="636588" lvl="1" indent="-179388" algn="just">
              <a:buFont typeface="Wingdings" panose="05000000000000000000" pitchFamily="2" charset="2"/>
              <a:buChar char="ü"/>
            </a:pPr>
            <a:endParaRPr lang="en-US" dirty="0">
              <a:solidFill>
                <a:srgbClr val="002060"/>
              </a:solidFill>
            </a:endParaRPr>
          </a:p>
          <a:p>
            <a:pPr marL="636588" lvl="1" indent="-179388" algn="just">
              <a:buFont typeface="Wingdings" panose="05000000000000000000" pitchFamily="2" charset="2"/>
              <a:buChar char="ü"/>
            </a:pPr>
            <a:r>
              <a:rPr lang="en-US" b="1" dirty="0">
                <a:solidFill>
                  <a:srgbClr val="002060"/>
                </a:solidFill>
              </a:rPr>
              <a:t>Standards</a:t>
            </a:r>
            <a:r>
              <a:rPr lang="en-US" dirty="0">
                <a:solidFill>
                  <a:srgbClr val="002060"/>
                </a:solidFill>
              </a:rPr>
              <a:t> help an IT staff maintain consistency in operating the network. Standards provide the technologies that specific users or programs need in addition to any program requirements or criteria that an organization must follow. </a:t>
            </a:r>
          </a:p>
          <a:p>
            <a:pPr marL="636588" lvl="1" indent="-179388" algn="just">
              <a:buFont typeface="Wingdings" panose="05000000000000000000" pitchFamily="2" charset="2"/>
              <a:buChar char="ü"/>
            </a:pPr>
            <a:endParaRPr lang="en-US" dirty="0">
              <a:solidFill>
                <a:srgbClr val="002060"/>
              </a:solidFill>
            </a:endParaRPr>
          </a:p>
          <a:p>
            <a:pPr marL="636588" lvl="1" indent="-179388" algn="just">
              <a:buFont typeface="Wingdings" panose="05000000000000000000" pitchFamily="2" charset="2"/>
              <a:buChar char="ü"/>
            </a:pPr>
            <a:r>
              <a:rPr lang="en-US" b="1" dirty="0">
                <a:solidFill>
                  <a:srgbClr val="002060"/>
                </a:solidFill>
              </a:rPr>
              <a:t>Guidelines</a:t>
            </a:r>
            <a:r>
              <a:rPr lang="en-US" dirty="0">
                <a:solidFill>
                  <a:srgbClr val="002060"/>
                </a:solidFill>
              </a:rPr>
              <a:t> are a list of suggestions on how to do things more efficiently and securely. They are similar to standards, but are more flexible and are not usually mandatory. Guidelines define how standards are developed and guarantee adherence to general security policies.</a:t>
            </a:r>
          </a:p>
          <a:p>
            <a:pPr marL="636588" lvl="1" indent="-179388" algn="just">
              <a:buFont typeface="Wingdings" panose="05000000000000000000" pitchFamily="2" charset="2"/>
              <a:buChar char="ü"/>
            </a:pPr>
            <a:endParaRPr lang="en-US" dirty="0">
              <a:solidFill>
                <a:srgbClr val="002060"/>
              </a:solidFill>
            </a:endParaRPr>
          </a:p>
          <a:p>
            <a:pPr marL="636588" lvl="1" indent="-179388" algn="just">
              <a:buFont typeface="Wingdings" panose="05000000000000000000" pitchFamily="2" charset="2"/>
              <a:buChar char="ü"/>
            </a:pPr>
            <a:r>
              <a:rPr lang="en-US" b="1" dirty="0">
                <a:solidFill>
                  <a:srgbClr val="002060"/>
                </a:solidFill>
              </a:rPr>
              <a:t>Procedure documents </a:t>
            </a:r>
            <a:r>
              <a:rPr lang="en-US" dirty="0">
                <a:solidFill>
                  <a:srgbClr val="002060"/>
                </a:solidFill>
              </a:rPr>
              <a:t>are longer and more detailed than standards and guidelines. Procedure documents include implementation details that usually contain step-by-step instructions and graphics.</a:t>
            </a:r>
            <a:endParaRPr lang="en-US" b="1" dirty="0">
              <a:solidFill>
                <a:srgbClr val="002060"/>
              </a:solidFill>
            </a:endParaRPr>
          </a:p>
        </p:txBody>
      </p:sp>
    </p:spTree>
    <p:custDataLst>
      <p:tags r:id="rId1"/>
    </p:custDataLst>
    <p:extLst>
      <p:ext uri="{BB962C8B-B14F-4D97-AF65-F5344CB8AC3E}">
        <p14:creationId xmlns:p14="http://schemas.microsoft.com/office/powerpoint/2010/main" val="23904948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Framework</a:t>
            </a:r>
          </a:p>
        </p:txBody>
      </p:sp>
      <p:sp>
        <p:nvSpPr>
          <p:cNvPr id="17" name="Rectangle 16"/>
          <p:cNvSpPr/>
          <p:nvPr/>
        </p:nvSpPr>
        <p:spPr>
          <a:xfrm>
            <a:off x="147146" y="628945"/>
            <a:ext cx="6127532" cy="2862322"/>
          </a:xfrm>
          <a:prstGeom prst="rect">
            <a:avLst/>
          </a:prstGeom>
        </p:spPr>
        <p:txBody>
          <a:bodyPr wrap="square">
            <a:spAutoFit/>
          </a:bodyPr>
          <a:lstStyle/>
          <a:p>
            <a:pPr algn="just"/>
            <a:r>
              <a:rPr lang="en-US" i="1" dirty="0">
                <a:solidFill>
                  <a:srgbClr val="002060"/>
                </a:solidFill>
              </a:rPr>
              <a:t>Security professionals need to secure information from end-to-end within the organization. This is a monumental task, and it is unreasonable to expect one individual to have all of the requisite knowledge. </a:t>
            </a:r>
          </a:p>
          <a:p>
            <a:pPr marL="179388" indent="-179388" algn="just">
              <a:buFont typeface="Wingdings" panose="05000000000000000000" pitchFamily="2" charset="2"/>
              <a:buChar char="ü"/>
            </a:pPr>
            <a:r>
              <a:rPr lang="en-US" dirty="0">
                <a:solidFill>
                  <a:srgbClr val="002060"/>
                </a:solidFill>
              </a:rPr>
              <a:t>The </a:t>
            </a:r>
            <a:r>
              <a:rPr lang="en-US" b="1" i="1" dirty="0">
                <a:effectLst>
                  <a:outerShdw blurRad="38100" dist="38100" dir="2700000" algn="tl">
                    <a:srgbClr val="000000">
                      <a:alpha val="43137"/>
                    </a:srgbClr>
                  </a:outerShdw>
                </a:effectLst>
              </a:rPr>
              <a:t>International Organization for Standardization (ISO)/International </a:t>
            </a:r>
            <a:r>
              <a:rPr lang="en-US" b="1" i="1" dirty="0" err="1">
                <a:effectLst>
                  <a:outerShdw blurRad="38100" dist="38100" dir="2700000" algn="tl">
                    <a:srgbClr val="000000">
                      <a:alpha val="43137"/>
                    </a:srgbClr>
                  </a:outerShdw>
                </a:effectLst>
              </a:rPr>
              <a:t>Electrotechnical</a:t>
            </a:r>
            <a:r>
              <a:rPr lang="en-US" b="1" i="1" dirty="0">
                <a:effectLst>
                  <a:outerShdw blurRad="38100" dist="38100" dir="2700000" algn="tl">
                    <a:srgbClr val="000000">
                      <a:alpha val="43137"/>
                    </a:srgbClr>
                  </a:outerShdw>
                </a:effectLst>
              </a:rPr>
              <a:t> Commission (IEC) </a:t>
            </a:r>
            <a:r>
              <a:rPr lang="en-US" dirty="0">
                <a:solidFill>
                  <a:srgbClr val="002060"/>
                </a:solidFill>
              </a:rPr>
              <a:t>developed a comprehensive framework to guide information security management. </a:t>
            </a:r>
          </a:p>
          <a:p>
            <a:pPr marL="179388" indent="-179388" algn="just">
              <a:buFont typeface="Wingdings" panose="05000000000000000000" pitchFamily="2" charset="2"/>
              <a:buChar char="ü"/>
            </a:pPr>
            <a:endParaRPr lang="en-US" dirty="0">
              <a:solidFill>
                <a:srgbClr val="002060"/>
              </a:solidFill>
            </a:endParaRPr>
          </a:p>
          <a:p>
            <a:pPr marL="636588" lvl="1" indent="-179388" algn="just">
              <a:buFont typeface="Wingdings" panose="05000000000000000000" pitchFamily="2" charset="2"/>
              <a:buChar char="ü"/>
            </a:pPr>
            <a:endParaRPr lang="en-US" dirty="0">
              <a:solidFill>
                <a:srgbClr val="002060"/>
              </a:solidFill>
            </a:endParaRPr>
          </a:p>
        </p:txBody>
      </p:sp>
      <p:pic>
        <p:nvPicPr>
          <p:cNvPr id="4" name="Picture 3"/>
          <p:cNvPicPr>
            <a:picLocks noChangeAspect="1"/>
          </p:cNvPicPr>
          <p:nvPr/>
        </p:nvPicPr>
        <p:blipFill rotWithShape="1">
          <a:blip r:embed="rId4"/>
          <a:srcRect l="2774" t="7528" r="4513" b="3549"/>
          <a:stretch/>
        </p:blipFill>
        <p:spPr>
          <a:xfrm>
            <a:off x="6274678" y="141967"/>
            <a:ext cx="5865704" cy="4009619"/>
          </a:xfrm>
          <a:prstGeom prst="rect">
            <a:avLst/>
          </a:prstGeom>
        </p:spPr>
      </p:pic>
      <p:sp>
        <p:nvSpPr>
          <p:cNvPr id="2" name="Rectangle 1"/>
          <p:cNvSpPr/>
          <p:nvPr/>
        </p:nvSpPr>
        <p:spPr>
          <a:xfrm>
            <a:off x="6159062" y="4293552"/>
            <a:ext cx="5981320" cy="1077218"/>
          </a:xfrm>
          <a:prstGeom prst="rect">
            <a:avLst/>
          </a:prstGeom>
        </p:spPr>
        <p:txBody>
          <a:bodyPr wrap="square">
            <a:spAutoFit/>
          </a:bodyPr>
          <a:lstStyle/>
          <a:p>
            <a:pPr algn="just"/>
            <a:r>
              <a:rPr lang="en-US" sz="1600" b="1" i="1" dirty="0"/>
              <a:t>ISO/IEC 27000 is an information security standard published in 2005 </a:t>
            </a:r>
            <a:r>
              <a:rPr lang="en-US" sz="1600" i="1" dirty="0"/>
              <a:t>and revised in </a:t>
            </a:r>
            <a:r>
              <a:rPr lang="en-US" sz="1600" b="1" i="1" dirty="0"/>
              <a:t>2013</a:t>
            </a:r>
            <a:r>
              <a:rPr lang="en-US" sz="1600" i="1" dirty="0"/>
              <a:t>. ISO publishes the ISO 27000 standards. Even though the standards are not mandatory, most countries use them as a de facto framework for implementing information security.</a:t>
            </a:r>
          </a:p>
        </p:txBody>
      </p:sp>
      <p:pic>
        <p:nvPicPr>
          <p:cNvPr id="6" name="Picture 5"/>
          <p:cNvPicPr>
            <a:picLocks noChangeAspect="1"/>
          </p:cNvPicPr>
          <p:nvPr/>
        </p:nvPicPr>
        <p:blipFill>
          <a:blip r:embed="rId5"/>
          <a:stretch>
            <a:fillRect/>
          </a:stretch>
        </p:blipFill>
        <p:spPr>
          <a:xfrm>
            <a:off x="2701156" y="2631400"/>
            <a:ext cx="3384333" cy="3040372"/>
          </a:xfrm>
          <a:prstGeom prst="rect">
            <a:avLst/>
          </a:prstGeom>
        </p:spPr>
      </p:pic>
      <p:pic>
        <p:nvPicPr>
          <p:cNvPr id="7" name="Picture 6"/>
          <p:cNvPicPr>
            <a:picLocks noChangeAspect="1"/>
          </p:cNvPicPr>
          <p:nvPr/>
        </p:nvPicPr>
        <p:blipFill>
          <a:blip r:embed="rId6"/>
          <a:stretch>
            <a:fillRect/>
          </a:stretch>
        </p:blipFill>
        <p:spPr>
          <a:xfrm>
            <a:off x="321341" y="2929114"/>
            <a:ext cx="2205620" cy="2728875"/>
          </a:xfrm>
          <a:prstGeom prst="rect">
            <a:avLst/>
          </a:prstGeom>
        </p:spPr>
      </p:pic>
    </p:spTree>
    <p:custDataLst>
      <p:tags r:id="rId1"/>
    </p:custDataLst>
    <p:extLst>
      <p:ext uri="{BB962C8B-B14F-4D97-AF65-F5344CB8AC3E}">
        <p14:creationId xmlns:p14="http://schemas.microsoft.com/office/powerpoint/2010/main" val="20127485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Framework</a:t>
            </a:r>
          </a:p>
        </p:txBody>
      </p:sp>
      <p:sp>
        <p:nvSpPr>
          <p:cNvPr id="17" name="Rectangle 16"/>
          <p:cNvSpPr/>
          <p:nvPr/>
        </p:nvSpPr>
        <p:spPr>
          <a:xfrm>
            <a:off x="73573" y="975784"/>
            <a:ext cx="6127532" cy="4247317"/>
          </a:xfrm>
          <a:prstGeom prst="rect">
            <a:avLst/>
          </a:prstGeom>
        </p:spPr>
        <p:txBody>
          <a:bodyPr wrap="square">
            <a:spAutoFit/>
          </a:bodyPr>
          <a:lstStyle/>
          <a:p>
            <a:pPr algn="just"/>
            <a:r>
              <a:rPr lang="en-US" b="1" i="1" dirty="0">
                <a:solidFill>
                  <a:srgbClr val="002060"/>
                </a:solidFill>
              </a:rPr>
              <a:t>The ISO Cybersecurity Model and Safeguards</a:t>
            </a:r>
          </a:p>
          <a:p>
            <a:pPr algn="just"/>
            <a:endParaRPr lang="en-US" i="1" dirty="0">
              <a:solidFill>
                <a:srgbClr val="002060"/>
              </a:solidFill>
            </a:endParaRPr>
          </a:p>
          <a:p>
            <a:pPr algn="just"/>
            <a:r>
              <a:rPr lang="en-US" i="1" dirty="0">
                <a:solidFill>
                  <a:srgbClr val="002060"/>
                </a:solidFill>
              </a:rPr>
              <a:t>The ISO 27001 control objectives relate directly to the organization’s cybersecurity policies, procedures and guidelines which upper management determines. </a:t>
            </a:r>
          </a:p>
          <a:p>
            <a:pPr algn="just"/>
            <a:endParaRPr lang="en-US" i="1" dirty="0">
              <a:solidFill>
                <a:srgbClr val="002060"/>
              </a:solidFill>
            </a:endParaRPr>
          </a:p>
          <a:p>
            <a:pPr algn="just"/>
            <a:r>
              <a:rPr lang="en-US" i="1" dirty="0">
                <a:solidFill>
                  <a:srgbClr val="002060"/>
                </a:solidFill>
              </a:rPr>
              <a:t>The ISO 27002 controls provide technical direction. For example, upper management establishes a policy specifying the protection of all data coming in to or out of the organization. Implementing the technology to meet the policy objectives would not involve upper management. </a:t>
            </a:r>
          </a:p>
          <a:p>
            <a:pPr algn="just"/>
            <a:endParaRPr lang="en-US" i="1" dirty="0">
              <a:solidFill>
                <a:srgbClr val="002060"/>
              </a:solidFill>
            </a:endParaRPr>
          </a:p>
          <a:p>
            <a:pPr algn="just"/>
            <a:r>
              <a:rPr lang="en-US" i="1" dirty="0">
                <a:solidFill>
                  <a:srgbClr val="002060"/>
                </a:solidFill>
              </a:rPr>
              <a:t>It is the responsibility of IT professionals to properly implement and configure the equipment used to fulfill the policy directives set by upper management.</a:t>
            </a:r>
            <a:endParaRPr lang="en-US" dirty="0">
              <a:solidFill>
                <a:srgbClr val="002060"/>
              </a:solidFill>
            </a:endParaRPr>
          </a:p>
        </p:txBody>
      </p:sp>
      <p:pic>
        <p:nvPicPr>
          <p:cNvPr id="4" name="Picture 3"/>
          <p:cNvPicPr>
            <a:picLocks noChangeAspect="1"/>
          </p:cNvPicPr>
          <p:nvPr/>
        </p:nvPicPr>
        <p:blipFill rotWithShape="1">
          <a:blip r:embed="rId4"/>
          <a:srcRect l="2774" t="7528" r="4513" b="3549"/>
          <a:stretch/>
        </p:blipFill>
        <p:spPr>
          <a:xfrm>
            <a:off x="6274678" y="141967"/>
            <a:ext cx="5865704" cy="4009619"/>
          </a:xfrm>
          <a:prstGeom prst="rect">
            <a:avLst/>
          </a:prstGeom>
        </p:spPr>
      </p:pic>
      <p:sp>
        <p:nvSpPr>
          <p:cNvPr id="2" name="Rectangle 1"/>
          <p:cNvSpPr/>
          <p:nvPr/>
        </p:nvSpPr>
        <p:spPr>
          <a:xfrm>
            <a:off x="6159062" y="4293552"/>
            <a:ext cx="5981320" cy="1077218"/>
          </a:xfrm>
          <a:prstGeom prst="rect">
            <a:avLst/>
          </a:prstGeom>
        </p:spPr>
        <p:txBody>
          <a:bodyPr wrap="square">
            <a:spAutoFit/>
          </a:bodyPr>
          <a:lstStyle/>
          <a:p>
            <a:pPr algn="just"/>
            <a:r>
              <a:rPr lang="en-US" sz="1600" b="1" i="1" dirty="0"/>
              <a:t>ISO/IEC 27000 is an information security standard published in 2005 </a:t>
            </a:r>
            <a:r>
              <a:rPr lang="en-US" sz="1600" i="1" dirty="0"/>
              <a:t>and revised in </a:t>
            </a:r>
            <a:r>
              <a:rPr lang="en-US" sz="1600" b="1" i="1" dirty="0"/>
              <a:t>2013</a:t>
            </a:r>
            <a:r>
              <a:rPr lang="en-US" sz="1600" i="1" dirty="0"/>
              <a:t>. ISO publishes the ISO 27000 standards. Even though the standards are not mandatory, most countries use them as a de facto framework for implementing information security.</a:t>
            </a:r>
          </a:p>
        </p:txBody>
      </p:sp>
    </p:spTree>
    <p:custDataLst>
      <p:tags r:id="rId1"/>
    </p:custDataLst>
    <p:extLst>
      <p:ext uri="{BB962C8B-B14F-4D97-AF65-F5344CB8AC3E}">
        <p14:creationId xmlns:p14="http://schemas.microsoft.com/office/powerpoint/2010/main" val="7138497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38519" y="1141886"/>
            <a:ext cx="5780233" cy="2769989"/>
          </a:xfrm>
          <a:prstGeom prst="rect">
            <a:avLst/>
          </a:prstGeom>
        </p:spPr>
        <p:txBody>
          <a:bodyPr wrap="square">
            <a:spAutoFit/>
          </a:bodyPr>
          <a:lstStyle/>
          <a:p>
            <a:pPr algn="just"/>
            <a:r>
              <a:rPr lang="en-GB" sz="2400" b="1" dirty="0">
                <a:solidFill>
                  <a:schemeClr val="bg1"/>
                </a:solidFill>
                <a:effectLst>
                  <a:outerShdw blurRad="38100" dist="38100" dir="2700000" algn="tl">
                    <a:srgbClr val="000000">
                      <a:alpha val="43137"/>
                    </a:srgbClr>
                  </a:outerShdw>
                </a:effectLst>
              </a:rPr>
              <a:t>Summary</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We discussed the three dimensions of the cybersecurity sorcery cube. </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The central responsibility of a cybersecurity specialist is to protect an organization’s systems and data. </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How each of the three dimensions contributes to that effort? </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The ISO cybersecurity model. The model represents an international framework to standardize the management of information systems. </a:t>
            </a:r>
          </a:p>
        </p:txBody>
      </p:sp>
      <p:sp>
        <p:nvSpPr>
          <p:cNvPr id="6" name="Rectangle 5"/>
          <p:cNvSpPr/>
          <p:nvPr/>
        </p:nvSpPr>
        <p:spPr>
          <a:xfrm>
            <a:off x="6346534" y="4112126"/>
            <a:ext cx="5615608" cy="844334"/>
          </a:xfrm>
          <a:prstGeom prst="rect">
            <a:avLst/>
          </a:prstGeom>
        </p:spPr>
        <p:txBody>
          <a:bodyPr wrap="square">
            <a:spAutoFit/>
          </a:bodyPr>
          <a:lstStyle/>
          <a:p>
            <a:pPr marL="342900"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We also discussed how security professionals use controls to identify the technologies, devices, and products to protect the organization.</a:t>
            </a:r>
          </a:p>
        </p:txBody>
      </p:sp>
    </p:spTree>
    <p:extLst>
      <p:ext uri="{BB962C8B-B14F-4D97-AF65-F5344CB8AC3E}">
        <p14:creationId xmlns:p14="http://schemas.microsoft.com/office/powerpoint/2010/main" val="3924458809"/>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3" ma:contentTypeDescription="Create a new document." ma:contentTypeScope="" ma:versionID="4bb53de7bfdb03c817a948bbaad46201">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93540060aabd3f1cc1d4327f207ed870"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element name="MediaLengthInSeconds" ma:index="20" nillable="true" ma:displayName="Length (seconds)"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775D4FB9-0711-4A50-A1B2-06849CDA5E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341C0C2-F5F1-4B28-B166-BFFEC8B89FE5}">
  <ds:schemaRefs>
    <ds:schemaRef ds:uri="http://purl.org/dc/terms/"/>
    <ds:schemaRef ds:uri="http://schemas.microsoft.com/office/2006/documentManagement/types"/>
    <ds:schemaRef ds:uri="http://purl.org/dc/dcmitype/"/>
    <ds:schemaRef ds:uri="http://schemas.microsoft.com/office/infopath/2007/PartnerControls"/>
    <ds:schemaRef ds:uri="d2ec016d-25cf-4c07-aa6b-c53e267faa6f"/>
    <ds:schemaRef ds:uri="http://purl.org/dc/elements/1.1/"/>
    <ds:schemaRef ds:uri="http://schemas.microsoft.com/office/2006/metadata/properties"/>
    <ds:schemaRef ds:uri="http://schemas.openxmlformats.org/package/2006/metadata/core-properties"/>
    <ds:schemaRef ds:uri="9902240c-f584-4322-946e-7b0be23bca91"/>
    <ds:schemaRef ds:uri="http://www.w3.org/XML/1998/namespace"/>
  </ds:schemaRefs>
</ds:datastoreItem>
</file>

<file path=customXml/itemProps3.xml><?xml version="1.0" encoding="utf-8"?>
<ds:datastoreItem xmlns:ds="http://schemas.openxmlformats.org/officeDocument/2006/customXml" ds:itemID="{C9CC94F7-A2A6-4649-B1FC-1DCDCCB7722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1958</TotalTime>
  <Words>2783</Words>
  <Application>Microsoft Office PowerPoint</Application>
  <PresentationFormat>Widescreen</PresentationFormat>
  <Paragraphs>256</Paragraphs>
  <Slides>24</Slides>
  <Notes>17</Notes>
  <HiddenSlides>0</HiddenSlides>
  <MMClips>0</MMClips>
  <ScaleCrop>false</ScaleCrop>
  <HeadingPairs>
    <vt:vector size="6" baseType="variant">
      <vt:variant>
        <vt:lpstr>Fonts Used</vt:lpstr>
      </vt:variant>
      <vt:variant>
        <vt:i4>4</vt:i4>
      </vt:variant>
      <vt:variant>
        <vt:lpstr>Theme</vt:lpstr>
      </vt:variant>
      <vt:variant>
        <vt:i4>5</vt:i4>
      </vt:variant>
      <vt:variant>
        <vt:lpstr>Slide Titles</vt:lpstr>
      </vt:variant>
      <vt:variant>
        <vt:i4>24</vt:i4>
      </vt:variant>
    </vt:vector>
  </HeadingPairs>
  <TitlesOfParts>
    <vt:vector size="33" baseType="lpstr">
      <vt:lpstr>Arial</vt:lpstr>
      <vt:lpstr>Calibri</vt:lpstr>
      <vt:lpstr>Calibri Light</vt:lpstr>
      <vt:lpstr>Wingdings</vt:lpstr>
      <vt:lpstr>UWTSD 200 Holding Page</vt:lpstr>
      <vt:lpstr>UWTSD 200_Title Page</vt:lpstr>
      <vt:lpstr>UWTSD 200_Text 1</vt:lpstr>
      <vt:lpstr>UWTSD 200_Title Page 2</vt:lpstr>
      <vt:lpstr>UWTSD 200_Subtitle 4</vt:lpstr>
      <vt:lpstr>PowerPoint Presentation</vt:lpstr>
      <vt:lpstr>PowerPoint Presentation</vt:lpstr>
      <vt:lpstr>PowerPoint Presentation</vt:lpstr>
      <vt:lpstr>PowerPoint Presentation</vt:lpstr>
      <vt:lpstr>PowerPoint Presentation</vt:lpstr>
      <vt:lpstr>Cybersecurity Cube (McCumber Cube )– 3 Dimensions</vt:lpstr>
      <vt:lpstr>Cybersecurity Cube – 3 Dimensions</vt:lpstr>
      <vt:lpstr>Cybersecurity Cube – 3 Dimensions</vt:lpstr>
      <vt:lpstr>Cybersecurity Cube – 1st Dimension - The Principle of Confidentiality</vt:lpstr>
      <vt:lpstr>Cybersecurity Cube – 1st Dimension - The Principle of Confidentiality</vt:lpstr>
      <vt:lpstr>Cybersecurity Cube – 1st Dimension - The Principle of Confidentiality</vt:lpstr>
      <vt:lpstr>Cybersecurity Cube – 1st Dimension – Principle of Data Integrity</vt:lpstr>
      <vt:lpstr>Cybersecurity Cube – 1st Dimension – Data Availability</vt:lpstr>
      <vt:lpstr>Cybersecurity Cube – 1st Dimension – Data Availability</vt:lpstr>
      <vt:lpstr>Cybersecurity Cube – 2nd Dimension – Data/ Information States</vt:lpstr>
      <vt:lpstr>PowerPoint Presentation</vt:lpstr>
      <vt:lpstr>Cybersecurity Cube – 2nd Dimension – Data/ Information States    Data In Transit</vt:lpstr>
      <vt:lpstr>Cybersecurity Cube – 2nd Dimension – Data/ Information States Data In Process</vt:lpstr>
      <vt:lpstr>Cybersecurity Cube – 3rd Dimension – Countermeasures</vt:lpstr>
      <vt:lpstr>Cybersecurity Cube – 3rd Dimension – Countermeasures</vt:lpstr>
      <vt:lpstr>Cybersecurity Cube – 3rd Dimension – Countermeasures</vt:lpstr>
      <vt:lpstr>Cybersecurity Framework</vt:lpstr>
      <vt:lpstr>Cybersecurity Framework</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Munyaradzi Nicholas Murira</cp:lastModifiedBy>
  <cp:revision>165</cp:revision>
  <dcterms:created xsi:type="dcterms:W3CDTF">2021-03-05T06:07:01Z</dcterms:created>
  <dcterms:modified xsi:type="dcterms:W3CDTF">2022-11-14T00:02:46Z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