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8" r:id="rId3"/>
    <p:sldId id="259" r:id="rId4"/>
    <p:sldId id="260" r:id="rId5"/>
    <p:sldId id="261" r:id="rId6"/>
    <p:sldId id="262" r:id="rId7"/>
    <p:sldId id="263" r:id="rId8"/>
    <p:sldId id="264" r:id="rId9"/>
    <p:sldId id="265" r:id="rId10"/>
    <p:sldId id="266" r:id="rId11"/>
    <p:sldId id="267" r:id="rId12"/>
    <p:sldId id="270" r:id="rId13"/>
    <p:sldId id="271" r:id="rId14"/>
    <p:sldId id="273" r:id="rId15"/>
    <p:sldId id="280" r:id="rId16"/>
    <p:sldId id="28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C161E-3DDF-402F-AFE1-3B5109EB83B5}" type="datetimeFigureOut">
              <a:rPr lang="en-US" smtClean="0"/>
              <a:t>3/29/2018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C54BC6-3598-40BF-A7DF-8098AD0FF2E7}" type="slidenum">
              <a:rPr lang="en-US" smtClean="0"/>
              <a:t>‹#›</a:t>
            </a:fld>
            <a:endParaRPr lang="en-US"/>
          </a:p>
        </p:txBody>
      </p:sp>
    </p:spTree>
    <p:extLst>
      <p:ext uri="{BB962C8B-B14F-4D97-AF65-F5344CB8AC3E}">
        <p14:creationId xmlns:p14="http://schemas.microsoft.com/office/powerpoint/2010/main" val="3244992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28675"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DEFINE IT CLASS?</a:t>
            </a:r>
          </a:p>
          <a:p>
            <a:pPr eaLnBrk="1" hangingPunct="1"/>
            <a:endParaRPr lang="en-GB" altLang="en-US"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Let me disabuse you of something at the outset reflection is not sitting on the edge of a beach &amp; dreaming.</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M&amp;S Galaxy milk chocolate</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Impacts upon every aspect of modern working</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Engages with our need to make sense of the world in which we work</a:t>
            </a:r>
          </a:p>
          <a:p>
            <a:pPr eaLnBrk="1" hangingPunct="1"/>
            <a:endParaRPr lang="en-GB" altLang="en-US"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Engages with the two uppermost needs in Maslow’s</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As such it impacts on most aspects of our professional and organisational lives</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Widely used in professions – so much so that some practitioners abuse it (junior doctor – the dark side) me included – BUT it gives us an insight into our organisations as well as us personally</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My purpose is to introduce the concept of critical thinking &amp; to outline some of the available tools to enable you to include original and critical thinking into your course work. So, the key prefix for us at the outset is…</a:t>
            </a:r>
          </a:p>
        </p:txBody>
      </p:sp>
      <p:sp>
        <p:nvSpPr>
          <p:cNvPr id="4" name="Slide Number Placeholder 3"/>
          <p:cNvSpPr txBox="1"/>
          <p:nvPr/>
        </p:nvSpPr>
        <p:spPr>
          <a:xfrm>
            <a:off x="3884613" y="8685213"/>
            <a:ext cx="2971800" cy="457200"/>
          </a:xfrm>
          <a:prstGeom prst="rect">
            <a:avLst/>
          </a:prstGeom>
          <a:noFill/>
          <a:ln>
            <a:noFill/>
          </a:ln>
        </p:spPr>
        <p:txBody>
          <a:bodyPr anchor="b"/>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B3F5A1EA-8915-481C-A447-929579AA72C0}" type="slidenum">
              <a:rPr lang="en-US" altLang="en-US" sz="1200">
                <a:solidFill>
                  <a:srgbClr val="000000"/>
                </a:solidFill>
                <a:ea typeface="Arial Unicode MS" panose="020B0604020202020204" pitchFamily="34" charset="-128"/>
                <a:cs typeface="Tahoma" panose="020B0604030504040204" pitchFamily="34" charset="0"/>
              </a:rPr>
              <a:pPr algn="r" eaLnBrk="1" hangingPunct="1"/>
              <a:t>1</a:t>
            </a:fld>
            <a:endParaRPr lang="en-US" altLang="en-US" sz="1200">
              <a:solidFill>
                <a:srgbClr val="000000"/>
              </a:solidFill>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1354427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 name="Notes Placeholder 2"/>
          <p:cNvSpPr txBox="1">
            <a:spLocks noGrp="1"/>
          </p:cNvSpPr>
          <p:nvPr>
            <p:ph type="body" sz="quarter" idx="1"/>
          </p:nvPr>
        </p:nvSpPr>
        <p:spPr/>
        <p:txBody>
          <a:bodyPr/>
          <a:lstStyle/>
          <a:p>
            <a:pPr eaLnBrk="1" fontAlgn="auto" hangingPunct="1">
              <a:spcBef>
                <a:spcPts val="0"/>
              </a:spcBef>
              <a:spcAft>
                <a:spcPts val="0"/>
              </a:spcAft>
              <a:defRPr/>
            </a:pPr>
            <a:r>
              <a:rPr lang="en-GB" smtClean="0"/>
              <a:t>Critical reflection really is the mother of all post graduate skills</a:t>
            </a:r>
          </a:p>
          <a:p>
            <a:pPr eaLnBrk="1" fontAlgn="auto" hangingPunct="1">
              <a:spcBef>
                <a:spcPts val="0"/>
              </a:spcBef>
              <a:spcAft>
                <a:spcPts val="0"/>
              </a:spcAft>
              <a:defRPr/>
            </a:pPr>
            <a:r>
              <a:rPr lang="en-GB" smtClean="0"/>
              <a:t>Whilst we do it all the time in daily life we need to develop it in terms of level 7 thinking</a:t>
            </a:r>
          </a:p>
          <a:p>
            <a:pPr eaLnBrk="1" fontAlgn="auto" hangingPunct="1">
              <a:spcBef>
                <a:spcPts val="0"/>
              </a:spcBef>
              <a:spcAft>
                <a:spcPts val="0"/>
              </a:spcAft>
              <a:defRPr/>
            </a:pPr>
            <a:r>
              <a:rPr lang="en-GB" smtClean="0"/>
              <a:t>Murray et al 2005  called – The process of analysing, reconsidering &amp; questioning experiences</a:t>
            </a:r>
          </a:p>
          <a:p>
            <a:pPr eaLnBrk="1" fontAlgn="auto" hangingPunct="1">
              <a:spcBef>
                <a:spcPts val="0"/>
              </a:spcBef>
              <a:spcAft>
                <a:spcPts val="0"/>
              </a:spcAft>
              <a:defRPr/>
            </a:pPr>
            <a:endParaRPr lang="en-GB" smtClean="0"/>
          </a:p>
          <a:p>
            <a:pPr eaLnBrk="1" fontAlgn="auto" hangingPunct="1">
              <a:spcBef>
                <a:spcPts val="0"/>
              </a:spcBef>
              <a:spcAft>
                <a:spcPts val="0"/>
              </a:spcAft>
              <a:defRPr/>
            </a:pPr>
            <a:r>
              <a:rPr lang="en-GB" smtClean="0"/>
              <a:t>Edward Glaser – the ability to think critically has three elements:</a:t>
            </a:r>
          </a:p>
          <a:p>
            <a:pPr marL="228600" indent="-228600" eaLnBrk="1" fontAlgn="auto" hangingPunct="1">
              <a:spcBef>
                <a:spcPts val="0"/>
              </a:spcBef>
              <a:spcAft>
                <a:spcPts val="0"/>
              </a:spcAft>
              <a:buSzPct val="100000"/>
              <a:buFontTx/>
              <a:buAutoNum type="arabicPeriod"/>
              <a:defRPr/>
            </a:pPr>
            <a:r>
              <a:rPr lang="en-GB" smtClean="0"/>
              <a:t>A disposition to consider thoughtfully that which comes within the range of one’s experiences.</a:t>
            </a:r>
          </a:p>
          <a:p>
            <a:pPr marL="228600" indent="-228600" eaLnBrk="1" fontAlgn="auto" hangingPunct="1">
              <a:spcBef>
                <a:spcPts val="0"/>
              </a:spcBef>
              <a:spcAft>
                <a:spcPts val="0"/>
              </a:spcAft>
              <a:buSzPct val="100000"/>
              <a:buFontTx/>
              <a:buAutoNum type="arabicPeriod" startAt="2"/>
              <a:defRPr/>
            </a:pPr>
            <a:r>
              <a:rPr lang="en-GB" smtClean="0"/>
              <a:t>Knowledge of the methods of logical enquiry and reasoning.</a:t>
            </a:r>
          </a:p>
          <a:p>
            <a:pPr marL="228600" indent="-228600" eaLnBrk="1" fontAlgn="auto" hangingPunct="1">
              <a:spcBef>
                <a:spcPts val="0"/>
              </a:spcBef>
              <a:spcAft>
                <a:spcPts val="0"/>
              </a:spcAft>
              <a:buSzPct val="100000"/>
              <a:buFontTx/>
              <a:buAutoNum type="arabicPeriod" startAt="3"/>
              <a:defRPr/>
            </a:pPr>
            <a:r>
              <a:rPr lang="en-GB" smtClean="0"/>
              <a:t>Some practice in applying these methods</a:t>
            </a:r>
          </a:p>
          <a:p>
            <a:pPr marL="228600" indent="-228600" eaLnBrk="1" fontAlgn="auto" hangingPunct="1">
              <a:spcBef>
                <a:spcPts val="0"/>
              </a:spcBef>
              <a:spcAft>
                <a:spcPts val="0"/>
              </a:spcAft>
              <a:buSzPct val="100000"/>
              <a:buFontTx/>
              <a:buAutoNum type="arabicPeriod" startAt="3"/>
              <a:defRPr/>
            </a:pPr>
            <a:endParaRPr lang="en-GB" smtClean="0"/>
          </a:p>
          <a:p>
            <a:pPr marL="228600" indent="-228600" eaLnBrk="1" fontAlgn="auto" hangingPunct="1">
              <a:spcBef>
                <a:spcPts val="0"/>
              </a:spcBef>
              <a:spcAft>
                <a:spcPts val="0"/>
              </a:spcAft>
              <a:buSzPct val="100000"/>
              <a:buFontTx/>
              <a:buAutoNum type="arabicPeriod" startAt="3"/>
              <a:defRPr/>
            </a:pPr>
            <a:r>
              <a:rPr lang="en-GB" smtClean="0"/>
              <a:t>ABC of investigation</a:t>
            </a:r>
          </a:p>
        </p:txBody>
      </p:sp>
      <p:sp>
        <p:nvSpPr>
          <p:cNvPr id="4" name="Slide Number Placeholder 3"/>
          <p:cNvSpPr txBox="1"/>
          <p:nvPr/>
        </p:nvSpPr>
        <p:spPr>
          <a:xfrm>
            <a:off x="3884613" y="8685213"/>
            <a:ext cx="2971800" cy="457200"/>
          </a:xfrm>
          <a:prstGeom prst="rect">
            <a:avLst/>
          </a:prstGeom>
          <a:noFill/>
          <a:ln>
            <a:noFill/>
          </a:ln>
        </p:spPr>
        <p:txBody>
          <a:bodyPr anchor="b"/>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264A0A25-9BDB-46A7-9F06-9363700D9595}" type="slidenum">
              <a:rPr lang="en-US" altLang="en-US" sz="1200">
                <a:solidFill>
                  <a:srgbClr val="000000"/>
                </a:solidFill>
                <a:ea typeface="Arial Unicode MS" panose="020B0604020202020204" pitchFamily="34" charset="-128"/>
                <a:cs typeface="Tahoma" panose="020B0604030504040204" pitchFamily="34" charset="0"/>
              </a:rPr>
              <a:pPr algn="r" eaLnBrk="1" hangingPunct="1"/>
              <a:t>2</a:t>
            </a:fld>
            <a:endParaRPr lang="en-US" altLang="en-US" sz="1200">
              <a:solidFill>
                <a:srgbClr val="000000"/>
              </a:solidFill>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2182950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0723"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Ran individualised perspective but need to recognise its meaning at different levels – individual, group, organsiational.</a:t>
            </a:r>
          </a:p>
        </p:txBody>
      </p:sp>
      <p:sp>
        <p:nvSpPr>
          <p:cNvPr id="4" name="Slide Number Placeholder 3"/>
          <p:cNvSpPr txBox="1"/>
          <p:nvPr/>
        </p:nvSpPr>
        <p:spPr>
          <a:xfrm>
            <a:off x="3884613" y="8685213"/>
            <a:ext cx="2971800" cy="457200"/>
          </a:xfrm>
          <a:prstGeom prst="rect">
            <a:avLst/>
          </a:prstGeom>
          <a:noFill/>
          <a:ln>
            <a:noFill/>
          </a:ln>
        </p:spPr>
        <p:txBody>
          <a:bodyPr anchor="b"/>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9B8AE9A4-7D1C-4550-BBB4-6AD7B2254617}" type="slidenum">
              <a:rPr lang="en-US" altLang="en-US" sz="1200">
                <a:solidFill>
                  <a:srgbClr val="000000"/>
                </a:solidFill>
                <a:ea typeface="Arial Unicode MS" panose="020B0604020202020204" pitchFamily="34" charset="-128"/>
                <a:cs typeface="Tahoma" panose="020B0604030504040204" pitchFamily="34" charset="0"/>
              </a:rPr>
              <a:pPr algn="r" eaLnBrk="1" hangingPunct="1"/>
              <a:t>3</a:t>
            </a:fld>
            <a:endParaRPr lang="en-US" altLang="en-US" sz="1200">
              <a:solidFill>
                <a:srgbClr val="000000"/>
              </a:solidFill>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2922279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1747"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Reflection can be considered as counter intuitive:</a:t>
            </a:r>
          </a:p>
          <a:p>
            <a:pPr eaLnBrk="1" hangingPunct="1"/>
            <a:endParaRPr lang="en-GB" altLang="en-US"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I’m perfectly good at doing my job, what are you suggesting…</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We’ve always done it this way, why change..</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We’ve no time to reflect, I’m too busy..</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How will it improve productivity..</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Management doesn’t encourage too much thinking, just get on with it.</a:t>
            </a:r>
          </a:p>
          <a:p>
            <a:pPr eaLnBrk="1" hangingPunct="1"/>
            <a:endParaRPr lang="en-GB" altLang="en-US"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Returning us to Thomas Gray's warning...							Reflection addresses the following characteristics:					Learning from mistakes – opens cans of worms – eg motivation etc		Vision sharing – making the vision thing public is important			Sharing knowledge – but knowledge is power					Challenging groupthink – assumption breaking					Asking for feedback – Essential							Experimentation – its important to put ideas into practice.</a:t>
            </a:r>
          </a:p>
          <a:p>
            <a:pPr eaLnBrk="1" hangingPunct="1"/>
            <a:endParaRPr lang="en-GB" altLang="en-US"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Brookfield (1994,1995) The dark side of critical reflection</a:t>
            </a:r>
          </a:p>
        </p:txBody>
      </p:sp>
      <p:sp>
        <p:nvSpPr>
          <p:cNvPr id="4" name="Slide Number Placeholder 3"/>
          <p:cNvSpPr txBox="1"/>
          <p:nvPr/>
        </p:nvSpPr>
        <p:spPr>
          <a:xfrm>
            <a:off x="3884613" y="8685213"/>
            <a:ext cx="2971800" cy="457200"/>
          </a:xfrm>
          <a:prstGeom prst="rect">
            <a:avLst/>
          </a:prstGeom>
          <a:noFill/>
          <a:ln>
            <a:noFill/>
          </a:ln>
        </p:spPr>
        <p:txBody>
          <a:bodyPr anchor="b"/>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EA1E678E-F073-45E5-B462-9C79BD8A8A2E}" type="slidenum">
              <a:rPr lang="en-US" altLang="en-US" sz="1200">
                <a:solidFill>
                  <a:srgbClr val="000000"/>
                </a:solidFill>
                <a:ea typeface="Arial Unicode MS" panose="020B0604020202020204" pitchFamily="34" charset="-128"/>
                <a:cs typeface="Tahoma" panose="020B0604030504040204" pitchFamily="34" charset="0"/>
              </a:rPr>
              <a:pPr algn="r" eaLnBrk="1" hangingPunct="1"/>
              <a:t>4</a:t>
            </a:fld>
            <a:endParaRPr lang="en-US" altLang="en-US" sz="1200">
              <a:solidFill>
                <a:srgbClr val="000000"/>
              </a:solidFill>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2862825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 name="Notes Placeholder 2"/>
          <p:cNvSpPr txBox="1">
            <a:spLocks noGrp="1"/>
          </p:cNvSpPr>
          <p:nvPr>
            <p:ph type="body" sz="quarter" idx="1"/>
          </p:nvPr>
        </p:nvSpPr>
        <p:spPr/>
        <p:txBody>
          <a:bodyPr/>
          <a:lstStyle/>
          <a:p>
            <a:pPr eaLnBrk="1" fontAlgn="auto" hangingPunct="1">
              <a:spcBef>
                <a:spcPts val="0"/>
              </a:spcBef>
              <a:spcAft>
                <a:spcPts val="0"/>
              </a:spcAft>
              <a:defRPr/>
            </a:pPr>
            <a:r>
              <a:rPr lang="en-GB" smtClean="0"/>
              <a:t>R</a:t>
            </a:r>
          </a:p>
          <a:p>
            <a:pPr marL="215999" indent="-215999" eaLnBrk="1" fontAlgn="auto">
              <a:spcBef>
                <a:spcPts val="0"/>
              </a:spcBef>
              <a:spcAft>
                <a:spcPts val="1415"/>
              </a:spcAft>
              <a:defRPr/>
            </a:pPr>
            <a:r>
              <a:rPr lang="en-GB" sz="1000" smtClean="0">
                <a:latin typeface="Arial" pitchFamily="18"/>
              </a:rPr>
              <a:t>Dewey – past experience and relevant knowledge are applied to resolve uncertain situations</a:t>
            </a:r>
          </a:p>
          <a:p>
            <a:pPr marL="215999" indent="-215999" eaLnBrk="1" fontAlgn="auto">
              <a:spcBef>
                <a:spcPts val="0"/>
              </a:spcBef>
              <a:spcAft>
                <a:spcPts val="1415"/>
              </a:spcAft>
              <a:defRPr/>
            </a:pPr>
            <a:r>
              <a:rPr lang="en-GB" sz="1000" smtClean="0">
                <a:latin typeface="Arial" pitchFamily="18"/>
              </a:rPr>
              <a:t>Kolb - 																Boud        - Attending to feelings							Schon      - Reflection in action and reflection on action	Reynolds -				 								Woerkom -												 Mezirow   - A</a:t>
            </a:r>
            <a:r>
              <a:rPr lang="en-GB" sz="2400" smtClean="0">
                <a:latin typeface="Arial" pitchFamily="18"/>
              </a:rPr>
              <a:t> co</a:t>
            </a:r>
            <a:r>
              <a:rPr lang="en-GB" sz="1000" smtClean="0">
                <a:latin typeface="Arial" pitchFamily="18"/>
              </a:rPr>
              <a:t>mmitment to questioning the taken for 				  granted assumptions</a:t>
            </a:r>
          </a:p>
        </p:txBody>
      </p:sp>
      <p:sp>
        <p:nvSpPr>
          <p:cNvPr id="4" name="Slide Number Placeholder 3"/>
          <p:cNvSpPr txBox="1"/>
          <p:nvPr/>
        </p:nvSpPr>
        <p:spPr>
          <a:xfrm>
            <a:off x="3884613" y="8685213"/>
            <a:ext cx="2971800" cy="457200"/>
          </a:xfrm>
          <a:prstGeom prst="rect">
            <a:avLst/>
          </a:prstGeom>
          <a:noFill/>
          <a:ln>
            <a:noFill/>
          </a:ln>
        </p:spPr>
        <p:txBody>
          <a:bodyPr anchor="b"/>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r" eaLnBrk="1" hangingPunct="1"/>
            <a:fld id="{C1BA7878-D274-450F-A8E3-D9631B55626D}" type="slidenum">
              <a:rPr lang="en-US" altLang="en-US" sz="1200">
                <a:solidFill>
                  <a:srgbClr val="000000"/>
                </a:solidFill>
                <a:ea typeface="Arial Unicode MS" panose="020B0604020202020204" pitchFamily="34" charset="-128"/>
                <a:cs typeface="Tahoma" panose="020B0604030504040204" pitchFamily="34" charset="0"/>
              </a:rPr>
              <a:pPr algn="r" eaLnBrk="1" hangingPunct="1"/>
              <a:t>5</a:t>
            </a:fld>
            <a:endParaRPr lang="en-US" altLang="en-US" sz="1200">
              <a:solidFill>
                <a:srgbClr val="000000"/>
              </a:solidFill>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223893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3795"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marL="215900" indent="-215900" eaLnBrk="1"/>
            <a:r>
              <a:rPr lang="en-GB" altLang="en-US" sz="2000" smtClean="0">
                <a:latin typeface="Arial" panose="020B0604020202020204" pitchFamily="34" charset="0"/>
                <a:ea typeface="Arial Unicode MS" panose="020B0604020202020204" pitchFamily="34" charset="-128"/>
                <a:cs typeface="Tahoma" panose="020B0604030504040204" pitchFamily="34" charset="0"/>
              </a:rPr>
              <a:t>Normally two aspects – writing &amp; reading</a:t>
            </a:r>
          </a:p>
          <a:p>
            <a:pPr marL="215900" indent="-215900" eaLnBrk="1"/>
            <a:r>
              <a:rPr lang="en-GB" altLang="en-US" sz="2000" smtClean="0">
                <a:latin typeface="Arial" panose="020B0604020202020204" pitchFamily="34" charset="0"/>
                <a:ea typeface="Arial Unicode MS" panose="020B0604020202020204" pitchFamily="34" charset="-128"/>
                <a:cs typeface="Tahoma" panose="020B0604030504040204" pitchFamily="34" charset="0"/>
              </a:rPr>
              <a:t>But we add a third – reflection, particularly applying to our studies as part of the programme</a:t>
            </a:r>
          </a:p>
        </p:txBody>
      </p:sp>
    </p:spTree>
    <p:extLst>
      <p:ext uri="{BB962C8B-B14F-4D97-AF65-F5344CB8AC3E}">
        <p14:creationId xmlns:p14="http://schemas.microsoft.com/office/powerpoint/2010/main" val="3185184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4819"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eaLnBrk="1" hangingPunct="1"/>
            <a:endParaRPr altLang="en-US"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3582839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5843" name="Notes Placeholder 2"/>
          <p:cNvSpPr txBox="1">
            <a:spLocks noGrp="1"/>
          </p:cNvSpPr>
          <p:nvPr>
            <p:ph type="body" sz="quarter" idx="1"/>
          </p:nvPr>
        </p:nvSpPr>
        <p:spPr bwMode="auto">
          <a:xfrm>
            <a:off x="685800" y="4343400"/>
            <a:ext cx="5486400" cy="40243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eaLnBrk="1" hangingPunct="1"/>
            <a:endParaRPr altLang="en-US"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2677619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6867"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eaLnBrk="1" hangingPunct="1"/>
            <a:endParaRPr altLang="en-US"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1571488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7891"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eaLnBrk="1" hangingPunct="1"/>
            <a:endParaRPr altLang="en-US"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646507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38915"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eaLnBrk="1" hangingPunct="1"/>
            <a:endParaRPr altLang="en-US"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1605878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41987"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eaLnBrk="1" hangingPunct="1"/>
            <a:endParaRPr altLang="en-US"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24676033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43011"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Unreflective descriptive – an ability to report &amp; interpret in personal terms</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Reflective descriptive – demonstrates some effort to interpret from an individual or another’s perspective</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Dialogic – ability to step back &amp; analyse from multiple perspectives</a:t>
            </a:r>
          </a:p>
          <a:p>
            <a:pPr eaLnBrk="1" hangingPunct="1"/>
            <a:r>
              <a:rPr lang="en-GB" altLang="en-US" smtClean="0">
                <a:latin typeface="Calibri" panose="020F0502020204030204" pitchFamily="34" charset="0"/>
                <a:ea typeface="Arial Unicode MS" panose="020B0604020202020204" pitchFamily="34" charset="-128"/>
                <a:cs typeface="Tahoma" panose="020B0604030504040204" pitchFamily="34" charset="0"/>
              </a:rPr>
              <a:t>Critical – ability to incorporate ethical considerations based on questioning of the status quo</a:t>
            </a:r>
            <a:endParaRPr altLang="en-US"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31561854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45059"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marL="215900" indent="-215900" eaLnBrk="1"/>
            <a:r>
              <a:rPr lang="en-GB" altLang="en-US" sz="2000" smtClean="0">
                <a:latin typeface="Arial" panose="020B0604020202020204" pitchFamily="34" charset="0"/>
                <a:ea typeface="Arial Unicode MS" panose="020B0604020202020204" pitchFamily="34" charset="-128"/>
                <a:cs typeface="Tahoma" panose="020B0604030504040204" pitchFamily="34" charset="0"/>
              </a:rPr>
              <a:t>Argument = Claim + Justification</a:t>
            </a:r>
          </a:p>
          <a:p>
            <a:pPr marL="215900" indent="-215900" eaLnBrk="1"/>
            <a:r>
              <a:rPr lang="en-GB" altLang="en-US" sz="2000" smtClean="0">
                <a:latin typeface="Arial" panose="020B0604020202020204" pitchFamily="34" charset="0"/>
                <a:ea typeface="Arial Unicode MS" panose="020B0604020202020204" pitchFamily="34" charset="-128"/>
                <a:cs typeface="Tahoma" panose="020B0604030504040204" pitchFamily="34" charset="0"/>
              </a:rPr>
              <a:t>As a chief officer you heard many opinions, you wanted cogent argument – getting your Masters is no different</a:t>
            </a:r>
          </a:p>
        </p:txBody>
      </p:sp>
    </p:spTree>
    <p:extLst>
      <p:ext uri="{BB962C8B-B14F-4D97-AF65-F5344CB8AC3E}">
        <p14:creationId xmlns:p14="http://schemas.microsoft.com/office/powerpoint/2010/main" val="8587045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51203" name="Notes Placeholder 2"/>
          <p:cNvSpPr txBox="1">
            <a:spLocks noGrp="1"/>
          </p:cNvSpPr>
          <p:nvPr>
            <p:ph type="body"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marL="215900" indent="-215900" eaLnBrk="1"/>
            <a:r>
              <a:rPr lang="en-GB" altLang="en-US" sz="2000" smtClean="0">
                <a:latin typeface="Arial" panose="020B0604020202020204" pitchFamily="34" charset="0"/>
                <a:ea typeface="Arial Unicode MS" panose="020B0604020202020204" pitchFamily="34" charset="-128"/>
                <a:cs typeface="Tahoma" panose="020B0604030504040204" pitchFamily="34" charset="0"/>
              </a:rPr>
              <a:t>As a student you need to know something about us when planning your writing – here’s a summary</a:t>
            </a:r>
          </a:p>
        </p:txBody>
      </p:sp>
    </p:spTree>
    <p:extLst>
      <p:ext uri="{BB962C8B-B14F-4D97-AF65-F5344CB8AC3E}">
        <p14:creationId xmlns:p14="http://schemas.microsoft.com/office/powerpoint/2010/main" val="961734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solidFill>
            <a:srgbClr val="4F81BD"/>
          </a:solidFill>
          <a:ln w="25557">
            <a:solidFill>
              <a:srgbClr val="385D8A"/>
            </a:solidFill>
            <a:miter lim="800000"/>
            <a:headEnd/>
            <a:tailEnd/>
          </a:ln>
        </p:spPr>
      </p:sp>
      <p:sp>
        <p:nvSpPr>
          <p:cNvPr id="52227" name="Notes Placeholder 2"/>
          <p:cNvSpPr txBox="1">
            <a:spLocks noGrp="1"/>
          </p:cNvSpPr>
          <p:nvPr>
            <p:ph type="body" sz="quarter" idx="1"/>
          </p:nvPr>
        </p:nvSpPr>
        <p:spPr bwMode="auto">
          <a:xfrm>
            <a:off x="685800" y="4343400"/>
            <a:ext cx="5486400" cy="40243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numCol="1">
            <a:prstTxWarp prst="textNoShape">
              <a:avLst/>
            </a:prstTxWarp>
          </a:bodyPr>
          <a:lstStyle/>
          <a:p>
            <a:pPr marL="215900" indent="-215900" eaLnBrk="1"/>
            <a:r>
              <a:rPr lang="en-GB" altLang="en-US" sz="2000" smtClean="0">
                <a:latin typeface="Arial" panose="020B0604020202020204" pitchFamily="34" charset="0"/>
                <a:ea typeface="Arial Unicode MS" panose="020B0604020202020204" pitchFamily="34" charset="-128"/>
                <a:cs typeface="Tahoma" panose="020B0604030504040204" pitchFamily="34" charset="0"/>
              </a:rPr>
              <a:t>Also the issue for canteens eg SWP and their coffee shop being removed to Tescos – individual depts made their own tea and coffee. The incoming chief asked what could he do to make an immediate impact – answer – reintroduce a coffee shop.</a:t>
            </a:r>
          </a:p>
        </p:txBody>
      </p:sp>
    </p:spTree>
    <p:extLst>
      <p:ext uri="{BB962C8B-B14F-4D97-AF65-F5344CB8AC3E}">
        <p14:creationId xmlns:p14="http://schemas.microsoft.com/office/powerpoint/2010/main" val="2871325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0B6C04B-FABB-42B4-BB17-CE29985C8250}" type="datetimeFigureOut">
              <a:rPr lang="en-US" smtClean="0"/>
              <a:t>3/29/2018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2310872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B6C04B-FABB-42B4-BB17-CE29985C8250}" type="datetimeFigureOut">
              <a:rPr lang="en-US" smtClean="0"/>
              <a:t>3/29/2018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1612421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B6C04B-FABB-42B4-BB17-CE29985C8250}" type="datetimeFigureOut">
              <a:rPr lang="en-US" smtClean="0"/>
              <a:t>3/29/2018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707522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0B6C04B-FABB-42B4-BB17-CE29985C8250}" type="datetimeFigureOut">
              <a:rPr lang="en-US" smtClean="0"/>
              <a:t>3/29/2018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745107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0B6C04B-FABB-42B4-BB17-CE29985C8250}" type="datetimeFigureOut">
              <a:rPr lang="en-US" smtClean="0"/>
              <a:t>3/29/2018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2362762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0B6C04B-FABB-42B4-BB17-CE29985C8250}" type="datetimeFigureOut">
              <a:rPr lang="en-US" smtClean="0"/>
              <a:t>3/29/2018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4124603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B6C04B-FABB-42B4-BB17-CE29985C8250}" type="datetimeFigureOut">
              <a:rPr lang="en-US" smtClean="0"/>
              <a:t>3/29/2018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1478251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B6C04B-FABB-42B4-BB17-CE29985C8250}" type="datetimeFigureOut">
              <a:rPr lang="en-US" smtClean="0"/>
              <a:t>3/29/2018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1328942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B6C04B-FABB-42B4-BB17-CE29985C8250}" type="datetimeFigureOut">
              <a:rPr lang="en-US" smtClean="0"/>
              <a:t>3/29/2018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485664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B6C04B-FABB-42B4-BB17-CE29985C8250}" type="datetimeFigureOut">
              <a:rPr lang="en-US" smtClean="0"/>
              <a:t>3/29/2018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3291368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B6C04B-FABB-42B4-BB17-CE29985C8250}" type="datetimeFigureOut">
              <a:rPr lang="en-US" smtClean="0"/>
              <a:t>3/29/2018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BC8056-C128-4A00-A9CE-FE2F053A18CA}" type="slidenum">
              <a:rPr lang="en-US" smtClean="0"/>
              <a:t>‹#›</a:t>
            </a:fld>
            <a:endParaRPr lang="en-US"/>
          </a:p>
        </p:txBody>
      </p:sp>
    </p:spTree>
    <p:extLst>
      <p:ext uri="{BB962C8B-B14F-4D97-AF65-F5344CB8AC3E}">
        <p14:creationId xmlns:p14="http://schemas.microsoft.com/office/powerpoint/2010/main" val="30983604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609600" y="1600201"/>
            <a:ext cx="10972800" cy="4525923"/>
          </a:xfrm>
        </p:spPr>
        <p:txBody>
          <a:bodyPr anchor="t" anchorCtr="0"/>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609601" y="1604516"/>
            <a:ext cx="10972324"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609601" y="1604516"/>
            <a:ext cx="10972324"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a:ln/>
        </p:spPr>
        <p:txBody>
          <a:bodyPr/>
          <a:lstStyle>
            <a:lvl1pPr>
              <a:defRPr/>
            </a:lvl1pPr>
          </a:lstStyle>
          <a:p>
            <a:pPr>
              <a:defRPr/>
            </a:pPr>
            <a:fld id="{0546022A-CE61-44DE-9084-3968A852657B}" type="datetime1">
              <a:rPr/>
              <a:pPr>
                <a:defRPr/>
              </a:pPr>
              <a:t>3/29/2018</a:t>
            </a:fld>
            <a:endParaRPr/>
          </a:p>
        </p:txBody>
      </p:sp>
      <p:sp>
        <p:nvSpPr>
          <p:cNvPr id="9" name="Footer Placeholder 4"/>
          <p:cNvSpPr txBox="1">
            <a:spLocks noGrp="1"/>
          </p:cNvSpPr>
          <p:nvPr>
            <p:ph type="ftr" sz="quarter" idx="11"/>
          </p:nvPr>
        </p:nvSpPr>
        <p:spPr>
          <a:ln/>
        </p:spPr>
        <p:txBody>
          <a:bodyPr/>
          <a:lstStyle>
            <a:lvl1pPr>
              <a:defRPr/>
            </a:lvl1pPr>
          </a:lstStyle>
          <a:p>
            <a:pPr>
              <a:defRPr/>
            </a:pPr>
            <a:endParaRPr/>
          </a:p>
        </p:txBody>
      </p:sp>
      <p:sp>
        <p:nvSpPr>
          <p:cNvPr id="10" name="Slide Number Placeholder 5"/>
          <p:cNvSpPr txBox="1">
            <a:spLocks noGrp="1"/>
          </p:cNvSpPr>
          <p:nvPr>
            <p:ph type="sldNum" sz="quarter" idx="12"/>
          </p:nvPr>
        </p:nvSpPr>
        <p:spPr>
          <a:ln/>
        </p:spPr>
        <p:txBody>
          <a:bodyPr/>
          <a:lstStyle>
            <a:lvl1pPr>
              <a:defRPr/>
            </a:lvl1pPr>
          </a:lstStyle>
          <a:p>
            <a:fld id="{F8B8AA92-C6BB-440F-A28E-A045C41A219A}" type="slidenum">
              <a:rPr lang="en-US" altLang="en-US"/>
              <a:pPr/>
              <a:t>‹#›</a:t>
            </a:fld>
            <a:endParaRPr lang="en-US" altLang="en-US"/>
          </a:p>
        </p:txBody>
      </p:sp>
    </p:spTree>
    <p:extLst>
      <p:ext uri="{BB962C8B-B14F-4D97-AF65-F5344CB8AC3E}">
        <p14:creationId xmlns:p14="http://schemas.microsoft.com/office/powerpoint/2010/main" val="2326934324"/>
      </p:ext>
    </p:extLst>
  </p:cSld>
  <p:clrMapOvr>
    <a:masterClrMapping/>
  </p:clrMapOvr>
  <p:transition spd="slow"/>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6" name="Text Placeholder 5"/>
          <p:cNvSpPr txBox="1">
            <a:spLocks noGrp="1"/>
          </p:cNvSpPr>
          <p:nvPr>
            <p:ph type="body" idx="4294967295"/>
          </p:nvPr>
        </p:nvSpPr>
        <p:spPr>
          <a:xfrm>
            <a:off x="609601" y="1604516"/>
            <a:ext cx="10972324" cy="4525923"/>
          </a:xfrm>
        </p:spPr>
        <p:txBody>
          <a:bodyPr lIns="0" tIns="0" rIns="0" bIns="0"/>
          <a:lstStyle>
            <a:lvl1pPr hangingPunct="0">
              <a:buNone/>
              <a:defRPr lang="en-GB"/>
            </a:lvl1pPr>
          </a:lstStyle>
          <a:p>
            <a:pPr lvl="0"/>
            <a:endParaRPr lang="en-GB"/>
          </a:p>
        </p:txBody>
      </p:sp>
      <p:sp>
        <p:nvSpPr>
          <p:cNvPr id="4" name="Date Placeholder 3"/>
          <p:cNvSpPr txBox="1">
            <a:spLocks noGrp="1"/>
          </p:cNvSpPr>
          <p:nvPr>
            <p:ph type="dt" sz="half" idx="10"/>
          </p:nvPr>
        </p:nvSpPr>
        <p:spPr>
          <a:ln/>
        </p:spPr>
        <p:txBody>
          <a:bodyPr/>
          <a:lstStyle>
            <a:lvl1pPr>
              <a:defRPr/>
            </a:lvl1pPr>
          </a:lstStyle>
          <a:p>
            <a:pPr>
              <a:defRPr/>
            </a:pPr>
            <a:fld id="{A3859891-0BC4-4CFA-914F-362AD75632DC}" type="datetime1">
              <a:rPr/>
              <a:pPr>
                <a:defRPr/>
              </a:pPr>
              <a:t>3/29/2018</a:t>
            </a:fld>
            <a:endParaRPr/>
          </a:p>
        </p:txBody>
      </p:sp>
      <p:sp>
        <p:nvSpPr>
          <p:cNvPr id="5" name="Footer Placeholder 4"/>
          <p:cNvSpPr txBox="1">
            <a:spLocks noGrp="1"/>
          </p:cNvSpPr>
          <p:nvPr>
            <p:ph type="ftr" sz="quarter" idx="11"/>
          </p:nvPr>
        </p:nvSpPr>
        <p:spPr>
          <a:ln/>
        </p:spPr>
        <p:txBody>
          <a:bodyPr/>
          <a:lstStyle>
            <a:lvl1pPr>
              <a:defRPr/>
            </a:lvl1pPr>
          </a:lstStyle>
          <a:p>
            <a:pPr>
              <a:defRPr/>
            </a:pPr>
            <a:endParaRPr/>
          </a:p>
        </p:txBody>
      </p:sp>
      <p:sp>
        <p:nvSpPr>
          <p:cNvPr id="7" name="Slide Number Placeholder 5"/>
          <p:cNvSpPr txBox="1">
            <a:spLocks noGrp="1"/>
          </p:cNvSpPr>
          <p:nvPr>
            <p:ph type="sldNum" sz="quarter" idx="12"/>
          </p:nvPr>
        </p:nvSpPr>
        <p:spPr>
          <a:ln/>
        </p:spPr>
        <p:txBody>
          <a:bodyPr/>
          <a:lstStyle>
            <a:lvl1pPr>
              <a:defRPr/>
            </a:lvl1pPr>
          </a:lstStyle>
          <a:p>
            <a:fld id="{55B58EE1-DB1F-4AFE-85B3-489EBF0C19CA}" type="slidenum">
              <a:rPr lang="en-US" altLang="en-US"/>
              <a:pPr/>
              <a:t>‹#›</a:t>
            </a:fld>
            <a:endParaRPr lang="en-US" altLang="en-US"/>
          </a:p>
        </p:txBody>
      </p:sp>
    </p:spTree>
    <p:extLst>
      <p:ext uri="{BB962C8B-B14F-4D97-AF65-F5344CB8AC3E}">
        <p14:creationId xmlns:p14="http://schemas.microsoft.com/office/powerpoint/2010/main" val="4225413546"/>
      </p:ext>
    </p:extLst>
  </p:cSld>
  <p:clrMapOvr>
    <a:masterClrMapping/>
  </p:clrMapOvr>
  <p:transition spd="slow"/>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B6C04B-FABB-42B4-BB17-CE29985C8250}" type="datetimeFigureOut">
              <a:rPr lang="en-US" smtClean="0"/>
              <a:t>3/29/2018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BC8056-C128-4A00-A9CE-FE2F053A18CA}" type="slidenum">
              <a:rPr lang="en-US" smtClean="0"/>
              <a:t>‹#›</a:t>
            </a:fld>
            <a:endParaRPr lang="en-US"/>
          </a:p>
        </p:txBody>
      </p:sp>
    </p:spTree>
    <p:extLst>
      <p:ext uri="{BB962C8B-B14F-4D97-AF65-F5344CB8AC3E}">
        <p14:creationId xmlns:p14="http://schemas.microsoft.com/office/powerpoint/2010/main" val="406814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txBox="1">
            <a:spLocks noGrp="1"/>
          </p:cNvSpPr>
          <p:nvPr>
            <p:ph type="title"/>
          </p:nvPr>
        </p:nvSpPr>
        <p:spPr>
          <a:xfrm>
            <a:off x="1981200" y="274639"/>
            <a:ext cx="8229600" cy="1525587"/>
          </a:xfrm>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An Introduction to Critical Reflection…</a:t>
            </a:r>
          </a:p>
        </p:txBody>
      </p:sp>
      <p:pic>
        <p:nvPicPr>
          <p:cNvPr id="2051"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992313" y="1600201"/>
            <a:ext cx="8280400" cy="4525963"/>
          </a:xfrm>
        </p:spPr>
      </p:pic>
    </p:spTree>
    <p:extLst>
      <p:ext uri="{BB962C8B-B14F-4D97-AF65-F5344CB8AC3E}">
        <p14:creationId xmlns:p14="http://schemas.microsoft.com/office/powerpoint/2010/main" val="1871167660"/>
      </p:ext>
    </p:extLst>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Critical Reflection</a:t>
            </a:r>
          </a:p>
        </p:txBody>
      </p:sp>
      <p:sp>
        <p:nvSpPr>
          <p:cNvPr id="3" name="Content Placeholder 2"/>
          <p:cNvSpPr txBox="1">
            <a:spLocks noGrp="1"/>
          </p:cNvSpPr>
          <p:nvPr>
            <p:ph idx="1"/>
          </p:nvPr>
        </p:nvSpPr>
        <p:spPr>
          <a:xfrm>
            <a:off x="1981200" y="1600201"/>
            <a:ext cx="8229600" cy="4525963"/>
          </a:xfrm>
        </p:spPr>
        <p:txBody>
          <a:bodyPr vert="horz" lIns="91440" tIns="45720" rIns="91440" bIns="45720" rtlCol="0">
            <a:normAutofit/>
          </a:bodyPr>
          <a:lstStyle/>
          <a:p>
            <a:pPr marL="343082" indent="-343082" hangingPunct="1">
              <a:spcBef>
                <a:spcPts val="800"/>
              </a:spcBef>
              <a:buNone/>
              <a:defRPr/>
            </a:pPr>
            <a:endParaRPr smtClean="0">
              <a:latin typeface="Calibri"/>
            </a:endParaRPr>
          </a:p>
          <a:p>
            <a:pPr marL="0" indent="0" hangingPunct="1">
              <a:spcBef>
                <a:spcPts val="800"/>
              </a:spcBef>
              <a:buNone/>
              <a:defRPr/>
            </a:pPr>
            <a:r>
              <a:rPr sz="2400">
                <a:latin typeface="Calibri"/>
              </a:rPr>
              <a:t>Philosophical basis:  kritikos – discerning judgement</a:t>
            </a:r>
          </a:p>
          <a:p>
            <a:pPr marL="0" indent="0" hangingPunct="1">
              <a:spcBef>
                <a:spcPts val="800"/>
              </a:spcBef>
              <a:buNone/>
              <a:defRPr/>
            </a:pPr>
            <a:endParaRPr smtClean="0">
              <a:latin typeface="Calibri"/>
            </a:endParaRPr>
          </a:p>
          <a:p>
            <a:pPr marL="0" indent="0" hangingPunct="1">
              <a:spcBef>
                <a:spcPts val="800"/>
              </a:spcBef>
              <a:buNone/>
              <a:defRPr/>
            </a:pPr>
            <a:r>
              <a:rPr smtClean="0">
                <a:latin typeface="Calibri"/>
              </a:rPr>
              <a:t>Uncritical Acceptance    /    Overcritical Rejection</a:t>
            </a:r>
          </a:p>
        </p:txBody>
      </p:sp>
      <p:sp>
        <p:nvSpPr>
          <p:cNvPr id="4" name="Left-Right Arrow 3"/>
          <p:cNvSpPr/>
          <p:nvPr/>
        </p:nvSpPr>
        <p:spPr>
          <a:xfrm>
            <a:off x="2424114" y="4149726"/>
            <a:ext cx="7272337" cy="1008063"/>
          </a:xfrm>
          <a:custGeom>
            <a:avLst/>
            <a:gdLst>
              <a:gd name="f0" fmla="val 10800000"/>
              <a:gd name="f1" fmla="val 5400000"/>
              <a:gd name="f2" fmla="val 180"/>
              <a:gd name="f3" fmla="val w"/>
              <a:gd name="f4" fmla="val h"/>
              <a:gd name="f5" fmla="val ss"/>
              <a:gd name="f6" fmla="val 0"/>
              <a:gd name="f7" fmla="val 50000"/>
              <a:gd name="f8" fmla="+- 0 0 0"/>
              <a:gd name="f9" fmla="abs f3"/>
              <a:gd name="f10" fmla="abs f4"/>
              <a:gd name="f11" fmla="abs f5"/>
              <a:gd name="f12" fmla="*/ f8 f0 1"/>
              <a:gd name="f13" fmla="?: f9 f3 1"/>
              <a:gd name="f14" fmla="?: f10 f4 1"/>
              <a:gd name="f15" fmla="?: f11 f5 1"/>
              <a:gd name="f16" fmla="*/ f12 1 f2"/>
              <a:gd name="f17" fmla="*/ f13 1 21600"/>
              <a:gd name="f18" fmla="*/ f14 1 21600"/>
              <a:gd name="f19" fmla="*/ 21600 f13 1"/>
              <a:gd name="f20" fmla="*/ 21600 f14 1"/>
              <a:gd name="f21" fmla="+- f16 0 f1"/>
              <a:gd name="f22" fmla="min f18 f17"/>
              <a:gd name="f23" fmla="*/ f19 1 f15"/>
              <a:gd name="f24" fmla="*/ f20 1 f15"/>
              <a:gd name="f25" fmla="val f23"/>
              <a:gd name="f26" fmla="val f24"/>
              <a:gd name="f27" fmla="*/ f6 f22 1"/>
              <a:gd name="f28" fmla="+- f26 0 f6"/>
              <a:gd name="f29" fmla="+- f25 0 f6"/>
              <a:gd name="f30" fmla="*/ f25 f22 1"/>
              <a:gd name="f31" fmla="*/ f26 f22 1"/>
              <a:gd name="f32" fmla="*/ f28 1 2"/>
              <a:gd name="f33" fmla="*/ f29 1 2"/>
              <a:gd name="f34" fmla="min f29 f28"/>
              <a:gd name="f35" fmla="*/ f28 f7 1"/>
              <a:gd name="f36" fmla="+- f6 f32 0"/>
              <a:gd name="f37" fmla="+- f6 f33 0"/>
              <a:gd name="f38" fmla="*/ f34 f7 1"/>
              <a:gd name="f39" fmla="*/ f35 1 200000"/>
              <a:gd name="f40" fmla="*/ f38 1 100000"/>
              <a:gd name="f41" fmla="+- f36 0 f39"/>
              <a:gd name="f42" fmla="+- f36 f39 0"/>
              <a:gd name="f43" fmla="*/ f36 f22 1"/>
              <a:gd name="f44" fmla="*/ f37 f22 1"/>
              <a:gd name="f45" fmla="+- f25 0 f40"/>
              <a:gd name="f46" fmla="*/ f41 f40 1"/>
              <a:gd name="f47" fmla="*/ f41 f22 1"/>
              <a:gd name="f48" fmla="*/ f42 f22 1"/>
              <a:gd name="f49" fmla="*/ f40 f22 1"/>
              <a:gd name="f50" fmla="*/ f46 1 f32"/>
              <a:gd name="f51" fmla="*/ f45 f22 1"/>
              <a:gd name="f52" fmla="+- f40 0 f50"/>
              <a:gd name="f53" fmla="+- f45 f50 0"/>
              <a:gd name="f54" fmla="*/ f52 f22 1"/>
              <a:gd name="f55" fmla="*/ f53 f22 1"/>
            </a:gdLst>
            <a:ahLst/>
            <a:cxnLst>
              <a:cxn ang="3cd4">
                <a:pos x="hc" y="t"/>
              </a:cxn>
              <a:cxn ang="0">
                <a:pos x="r" y="vc"/>
              </a:cxn>
              <a:cxn ang="cd4">
                <a:pos x="hc" y="b"/>
              </a:cxn>
              <a:cxn ang="cd2">
                <a:pos x="l" y="vc"/>
              </a:cxn>
              <a:cxn ang="f21">
                <a:pos x="f51" y="f27"/>
              </a:cxn>
              <a:cxn ang="f21">
                <a:pos x="f44" y="f47"/>
              </a:cxn>
              <a:cxn ang="f21">
                <a:pos x="f49" y="f27"/>
              </a:cxn>
              <a:cxn ang="f21">
                <a:pos x="f49" y="f31"/>
              </a:cxn>
              <a:cxn ang="f21">
                <a:pos x="f44" y="f48"/>
              </a:cxn>
              <a:cxn ang="f21">
                <a:pos x="f51" y="f31"/>
              </a:cxn>
            </a:cxnLst>
            <a:rect l="f54" t="f47" r="f55" b="f48"/>
            <a:pathLst>
              <a:path>
                <a:moveTo>
                  <a:pt x="f27" y="f43"/>
                </a:moveTo>
                <a:lnTo>
                  <a:pt x="f49" y="f27"/>
                </a:lnTo>
                <a:lnTo>
                  <a:pt x="f49" y="f47"/>
                </a:lnTo>
                <a:lnTo>
                  <a:pt x="f51" y="f47"/>
                </a:lnTo>
                <a:lnTo>
                  <a:pt x="f51" y="f27"/>
                </a:lnTo>
                <a:lnTo>
                  <a:pt x="f30" y="f43"/>
                </a:lnTo>
                <a:lnTo>
                  <a:pt x="f51" y="f31"/>
                </a:lnTo>
                <a:lnTo>
                  <a:pt x="f51" y="f48"/>
                </a:lnTo>
                <a:lnTo>
                  <a:pt x="f49" y="f48"/>
                </a:lnTo>
                <a:lnTo>
                  <a:pt x="f49" y="f31"/>
                </a:lnTo>
                <a:close/>
              </a:path>
            </a:pathLst>
          </a:custGeom>
          <a:gradFill>
            <a:gsLst>
              <a:gs pos="0">
                <a:srgbClr val="FF8080"/>
              </a:gs>
              <a:gs pos="100000">
                <a:srgbClr val="FFB3B3"/>
              </a:gs>
            </a:gsLst>
            <a:lin ang="10800000"/>
          </a:gradFill>
          <a:ln w="25557">
            <a:solidFill>
              <a:srgbClr val="385D8A"/>
            </a:solidFill>
            <a:prstDash val="solid"/>
          </a:ln>
        </p:spPr>
        <p:txBody>
          <a:bodyPr anchor="ctr" anchorCtr="1" compatLnSpc="0"/>
          <a:lstStyle/>
          <a:p>
            <a:pPr hangingPunct="0">
              <a:defRPr sz="1800" b="0" i="0" u="none" strike="noStrike" kern="0" cap="none" spc="0" baseline="0">
                <a:solidFill>
                  <a:srgbClr val="000000"/>
                </a:solidFill>
                <a:uFillTx/>
              </a:defRPr>
            </a:pPr>
            <a:endParaRPr lang="en-GB" sz="2400" kern="0">
              <a:solidFill>
                <a:srgbClr val="000000"/>
              </a:solidFill>
              <a:latin typeface="Times New Roman" pitchFamily="18"/>
              <a:ea typeface="Arial Unicode MS" pitchFamily="2"/>
              <a:cs typeface="Tahoma" pitchFamily="2"/>
            </a:endParaRPr>
          </a:p>
        </p:txBody>
      </p:sp>
    </p:spTree>
    <p:extLst>
      <p:ext uri="{BB962C8B-B14F-4D97-AF65-F5344CB8AC3E}">
        <p14:creationId xmlns:p14="http://schemas.microsoft.com/office/powerpoint/2010/main" val="2216628006"/>
      </p:ext>
    </p:extLst>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Reflection defined</a:t>
            </a:r>
          </a:p>
        </p:txBody>
      </p:sp>
      <p:sp>
        <p:nvSpPr>
          <p:cNvPr id="3" name="Content Placeholder 3"/>
          <p:cNvSpPr txBox="1">
            <a:spLocks noGrp="1"/>
          </p:cNvSpPr>
          <p:nvPr>
            <p:ph idx="1"/>
          </p:nvPr>
        </p:nvSpPr>
        <p:spPr>
          <a:xfrm>
            <a:off x="2063750" y="1619251"/>
            <a:ext cx="8147050" cy="4511675"/>
          </a:xfrm>
        </p:spPr>
        <p:txBody>
          <a:bodyPr/>
          <a:lstStyle/>
          <a:p>
            <a:pPr marL="431999" indent="-323999">
              <a:spcBef>
                <a:spcPts val="0"/>
              </a:spcBef>
              <a:spcAft>
                <a:spcPts val="1415"/>
              </a:spcAft>
              <a:buNone/>
              <a:defRPr/>
            </a:pPr>
            <a:endParaRPr smtClean="0"/>
          </a:p>
          <a:p>
            <a:pPr marL="107999" indent="0">
              <a:spcBef>
                <a:spcPts val="0"/>
              </a:spcBef>
              <a:spcAft>
                <a:spcPts val="1415"/>
              </a:spcAft>
              <a:buNone/>
              <a:defRPr/>
            </a:pPr>
            <a:r>
              <a:rPr smtClean="0"/>
              <a:t>“A complex activity aimed at investigating one's own action in a certain situation and involving a review of the experience, an analysis of causes and effects and the drawing of conclusions concerning future action which results in a changed conceptual perspective”</a:t>
            </a:r>
          </a:p>
          <a:p>
            <a:pPr marL="107999" indent="0" algn="r">
              <a:spcBef>
                <a:spcPts val="0"/>
              </a:spcBef>
              <a:spcAft>
                <a:spcPts val="1415"/>
              </a:spcAft>
              <a:buNone/>
              <a:defRPr/>
            </a:pPr>
            <a:r>
              <a:rPr sz="1800" i="1"/>
              <a:t>(after Woerkom 2003:40)</a:t>
            </a:r>
          </a:p>
        </p:txBody>
      </p:sp>
    </p:spTree>
    <p:extLst>
      <p:ext uri="{BB962C8B-B14F-4D97-AF65-F5344CB8AC3E}">
        <p14:creationId xmlns:p14="http://schemas.microsoft.com/office/powerpoint/2010/main" val="1975757787"/>
      </p:ext>
    </p:extLst>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Beware the dark side </a:t>
            </a:r>
            <a:r>
              <a:rPr lang="en-GB" altLang="en-US" sz="1600">
                <a:latin typeface="Calibri" panose="020F0502020204030204" pitchFamily="34" charset="0"/>
                <a:ea typeface="Arial Unicode MS" panose="020B0604020202020204" pitchFamily="34" charset="-128"/>
                <a:cs typeface="Tahoma" panose="020B0604030504040204" pitchFamily="34" charset="0"/>
              </a:rPr>
              <a:t>(after Brookfield 1994,1995)</a:t>
            </a:r>
            <a:r>
              <a:rPr lang="en-GB" altLang="en-US" smtClean="0">
                <a:latin typeface="Calibri" panose="020F0502020204030204" pitchFamily="34" charset="0"/>
                <a:ea typeface="Arial Unicode MS" panose="020B0604020202020204" pitchFamily="34" charset="-128"/>
                <a:cs typeface="Tahoma" panose="020B0604030504040204" pitchFamily="34" charset="0"/>
              </a:rPr>
              <a:t>…</a:t>
            </a:r>
          </a:p>
        </p:txBody>
      </p:sp>
      <p:sp>
        <p:nvSpPr>
          <p:cNvPr id="3" name="Content Placeholder 3"/>
          <p:cNvSpPr txBox="1">
            <a:spLocks noGrp="1"/>
          </p:cNvSpPr>
          <p:nvPr>
            <p:ph idx="1"/>
          </p:nvPr>
        </p:nvSpPr>
        <p:spPr>
          <a:xfrm>
            <a:off x="2063750" y="1619251"/>
            <a:ext cx="8147050" cy="4511675"/>
          </a:xfrm>
        </p:spPr>
        <p:txBody>
          <a:bodyPr/>
          <a:lstStyle/>
          <a:p>
            <a:pPr marL="431999" indent="-323999">
              <a:spcBef>
                <a:spcPts val="0"/>
              </a:spcBef>
              <a:spcAft>
                <a:spcPts val="1415"/>
              </a:spcAft>
              <a:buNone/>
              <a:defRPr/>
            </a:pPr>
            <a:endParaRPr smtClean="0"/>
          </a:p>
          <a:p>
            <a:pPr marL="107999" indent="0">
              <a:spcBef>
                <a:spcPts val="0"/>
              </a:spcBef>
              <a:spcAft>
                <a:spcPts val="1415"/>
              </a:spcAft>
              <a:buNone/>
              <a:defRPr/>
            </a:pPr>
            <a:r>
              <a:rPr smtClean="0"/>
              <a:t>“When ignorance is bliss</a:t>
            </a:r>
          </a:p>
          <a:p>
            <a:pPr marL="107999" indent="0">
              <a:spcBef>
                <a:spcPts val="0"/>
              </a:spcBef>
              <a:spcAft>
                <a:spcPts val="1415"/>
              </a:spcAft>
              <a:buNone/>
              <a:defRPr/>
            </a:pPr>
            <a:r>
              <a:rPr smtClean="0"/>
              <a:t>‘Tis folly to be wise”</a:t>
            </a:r>
          </a:p>
          <a:p>
            <a:pPr marL="107999" indent="0">
              <a:spcBef>
                <a:spcPts val="0"/>
              </a:spcBef>
              <a:spcAft>
                <a:spcPts val="1415"/>
              </a:spcAft>
              <a:buNone/>
              <a:defRPr/>
            </a:pPr>
            <a:r>
              <a:rPr smtClean="0"/>
              <a:t>					Thomas Gray</a:t>
            </a:r>
          </a:p>
          <a:p>
            <a:pPr marL="107999" indent="0" algn="r">
              <a:spcBef>
                <a:spcPts val="0"/>
              </a:spcBef>
              <a:spcAft>
                <a:spcPts val="1415"/>
              </a:spcAft>
              <a:buNone/>
              <a:defRPr/>
            </a:pPr>
            <a:r>
              <a:rPr sz="1800" i="1"/>
              <a:t>Ode on a Distant Prospect of Eton College</a:t>
            </a:r>
          </a:p>
          <a:p>
            <a:pPr marL="107999" indent="0" algn="r">
              <a:spcBef>
                <a:spcPts val="0"/>
              </a:spcBef>
              <a:spcAft>
                <a:spcPts val="1415"/>
              </a:spcAft>
              <a:buNone/>
              <a:defRPr/>
            </a:pPr>
            <a:r>
              <a:rPr sz="1400" i="1"/>
              <a:t>(Beware ruminating – Robert Leahy)</a:t>
            </a:r>
          </a:p>
        </p:txBody>
      </p:sp>
    </p:spTree>
    <p:extLst>
      <p:ext uri="{BB962C8B-B14F-4D97-AF65-F5344CB8AC3E}">
        <p14:creationId xmlns:p14="http://schemas.microsoft.com/office/powerpoint/2010/main" val="1432200029"/>
      </p:ext>
    </p:extLst>
  </p:cSld>
  <p:clrMapOvr>
    <a:masterClrMapping/>
  </p:clrMapOvr>
  <p:transition spd="slow"/>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Some names...</a:t>
            </a:r>
          </a:p>
        </p:txBody>
      </p:sp>
      <p:sp>
        <p:nvSpPr>
          <p:cNvPr id="3" name="Content Placeholder 3"/>
          <p:cNvSpPr txBox="1">
            <a:spLocks noGrp="1"/>
          </p:cNvSpPr>
          <p:nvPr>
            <p:ph idx="1"/>
          </p:nvPr>
        </p:nvSpPr>
        <p:spPr>
          <a:xfrm>
            <a:off x="2063750" y="1619251"/>
            <a:ext cx="8147050" cy="4511675"/>
          </a:xfrm>
        </p:spPr>
        <p:txBody>
          <a:bodyPr/>
          <a:lstStyle/>
          <a:p>
            <a:pPr marL="431999" indent="-323999">
              <a:spcBef>
                <a:spcPts val="0"/>
              </a:spcBef>
              <a:spcAft>
                <a:spcPts val="1415"/>
              </a:spcAft>
              <a:defRPr/>
            </a:pPr>
            <a:r>
              <a:rPr sz="2400"/>
              <a:t>Dewey</a:t>
            </a:r>
          </a:p>
          <a:p>
            <a:pPr marL="431999" indent="-323999">
              <a:spcBef>
                <a:spcPts val="0"/>
              </a:spcBef>
              <a:spcAft>
                <a:spcPts val="1415"/>
              </a:spcAft>
              <a:defRPr/>
            </a:pPr>
            <a:r>
              <a:rPr sz="2400"/>
              <a:t>Kolb</a:t>
            </a:r>
          </a:p>
          <a:p>
            <a:pPr marL="431999" indent="-323999">
              <a:spcBef>
                <a:spcPts val="0"/>
              </a:spcBef>
              <a:spcAft>
                <a:spcPts val="1415"/>
              </a:spcAft>
              <a:defRPr/>
            </a:pPr>
            <a:r>
              <a:rPr sz="2400"/>
              <a:t>Boud</a:t>
            </a:r>
          </a:p>
          <a:p>
            <a:pPr marL="431999" indent="-323999">
              <a:spcBef>
                <a:spcPts val="0"/>
              </a:spcBef>
              <a:spcAft>
                <a:spcPts val="1415"/>
              </a:spcAft>
              <a:defRPr/>
            </a:pPr>
            <a:r>
              <a:rPr sz="2400"/>
              <a:t>Schon</a:t>
            </a:r>
          </a:p>
          <a:p>
            <a:pPr marL="431999" indent="-323999">
              <a:spcBef>
                <a:spcPts val="0"/>
              </a:spcBef>
              <a:spcAft>
                <a:spcPts val="1415"/>
              </a:spcAft>
              <a:defRPr/>
            </a:pPr>
            <a:r>
              <a:rPr sz="2400"/>
              <a:t>Reynolds</a:t>
            </a:r>
          </a:p>
          <a:p>
            <a:pPr marL="431999" indent="-323999">
              <a:spcBef>
                <a:spcPts val="0"/>
              </a:spcBef>
              <a:spcAft>
                <a:spcPts val="1415"/>
              </a:spcAft>
              <a:defRPr/>
            </a:pPr>
            <a:r>
              <a:rPr sz="2400"/>
              <a:t>Mezirow</a:t>
            </a:r>
          </a:p>
          <a:p>
            <a:pPr marL="431999" indent="-323999">
              <a:spcBef>
                <a:spcPts val="0"/>
              </a:spcBef>
              <a:spcAft>
                <a:spcPts val="1415"/>
              </a:spcAft>
              <a:defRPr/>
            </a:pPr>
            <a:r>
              <a:rPr sz="2400"/>
              <a:t>Woerkom			</a:t>
            </a:r>
          </a:p>
          <a:p>
            <a:pPr marL="107999" indent="0">
              <a:spcBef>
                <a:spcPts val="0"/>
              </a:spcBef>
              <a:spcAft>
                <a:spcPts val="1415"/>
              </a:spcAft>
              <a:buNone/>
              <a:defRPr/>
            </a:pPr>
            <a:r>
              <a:rPr sz="2400"/>
              <a:t>				 											  </a:t>
            </a:r>
          </a:p>
        </p:txBody>
      </p:sp>
    </p:spTree>
    <p:extLst>
      <p:ext uri="{BB962C8B-B14F-4D97-AF65-F5344CB8AC3E}">
        <p14:creationId xmlns:p14="http://schemas.microsoft.com/office/powerpoint/2010/main" val="2242631386"/>
      </p:ext>
    </p:extLst>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p:nvPr/>
        </p:nvSpPr>
        <p:spPr>
          <a:xfrm>
            <a:off x="3071814" y="5229226"/>
            <a:ext cx="6048375" cy="720725"/>
          </a:xfrm>
          <a:prstGeom prst="rect">
            <a:avLst/>
          </a:prstGeom>
          <a:solidFill>
            <a:srgbClr val="4F81BD"/>
          </a:solidFill>
          <a:ln w="25557">
            <a:solidFill>
              <a:srgbClr val="385D8A"/>
            </a:solidFill>
            <a:prstDash val="solid"/>
          </a:ln>
        </p:spPr>
        <p:txBody>
          <a:bodyPr anchor="ctr" anchorCtr="1" compatLnSpc="0"/>
          <a:lstStyle/>
          <a:p>
            <a:pPr algn="ctr">
              <a:defRPr sz="1800" b="0" i="0" u="none" strike="noStrike" kern="0" cap="none" spc="0" baseline="0">
                <a:solidFill>
                  <a:srgbClr val="000000"/>
                </a:solidFill>
                <a:uFillTx/>
              </a:defRPr>
            </a:pPr>
            <a:r>
              <a:rPr lang="en-GB" kern="0">
                <a:solidFill>
                  <a:srgbClr val="FFFFFF"/>
                </a:solidFill>
                <a:latin typeface="Calibri" pitchFamily="18"/>
                <a:ea typeface="Arial Unicode MS" pitchFamily="2"/>
                <a:cs typeface="Tahoma" pitchFamily="2"/>
              </a:rPr>
              <a:t>C R I T I C A L   T H I N K I N G</a:t>
            </a:r>
          </a:p>
        </p:txBody>
      </p:sp>
      <p:sp>
        <p:nvSpPr>
          <p:cNvPr id="3" name="Rectangle 4"/>
          <p:cNvSpPr/>
          <p:nvPr/>
        </p:nvSpPr>
        <p:spPr>
          <a:xfrm rot="5400013">
            <a:off x="6643688" y="2736850"/>
            <a:ext cx="3905250" cy="1079500"/>
          </a:xfrm>
          <a:prstGeom prst="rect">
            <a:avLst/>
          </a:prstGeom>
          <a:solidFill>
            <a:srgbClr val="D99694"/>
          </a:solidFill>
          <a:ln w="25557">
            <a:solidFill>
              <a:srgbClr val="385D8A"/>
            </a:solidFill>
            <a:prstDash val="solid"/>
          </a:ln>
        </p:spPr>
        <p:txBody>
          <a:bodyPr anchor="ctr" anchorCtr="1" compatLnSpc="0"/>
          <a:lstStyle/>
          <a:p>
            <a:pPr algn="ctr">
              <a:defRPr sz="1800" b="0" i="0" u="none" strike="noStrike" kern="0" cap="none" spc="0" baseline="0">
                <a:solidFill>
                  <a:srgbClr val="000000"/>
                </a:solidFill>
                <a:uFillTx/>
              </a:defRPr>
            </a:pPr>
            <a:r>
              <a:rPr lang="en-GB" kern="0">
                <a:solidFill>
                  <a:srgbClr val="FFFFFF"/>
                </a:solidFill>
                <a:latin typeface="Calibri" pitchFamily="18"/>
                <a:ea typeface="Arial Unicode MS" pitchFamily="2"/>
                <a:cs typeface="Tahoma" pitchFamily="2"/>
              </a:rPr>
              <a:t>CRITICAL  WRITING</a:t>
            </a:r>
          </a:p>
        </p:txBody>
      </p:sp>
      <p:sp>
        <p:nvSpPr>
          <p:cNvPr id="4" name="Rectangle 5"/>
          <p:cNvSpPr/>
          <p:nvPr/>
        </p:nvSpPr>
        <p:spPr>
          <a:xfrm rot="5400013">
            <a:off x="4143375" y="2736850"/>
            <a:ext cx="3905250" cy="1079500"/>
          </a:xfrm>
          <a:prstGeom prst="rect">
            <a:avLst/>
          </a:prstGeom>
          <a:solidFill>
            <a:srgbClr val="92D050"/>
          </a:solidFill>
          <a:ln w="25557">
            <a:solidFill>
              <a:srgbClr val="385D8A"/>
            </a:solidFill>
            <a:prstDash val="solid"/>
          </a:ln>
        </p:spPr>
        <p:txBody>
          <a:bodyPr anchor="ctr" anchorCtr="1" compatLnSpc="0"/>
          <a:lstStyle/>
          <a:p>
            <a:pPr algn="ctr">
              <a:defRPr sz="1800" b="0" i="0" u="none" strike="noStrike" kern="0" cap="none" spc="0" baseline="0">
                <a:solidFill>
                  <a:srgbClr val="000000"/>
                </a:solidFill>
                <a:uFillTx/>
              </a:defRPr>
            </a:pPr>
            <a:r>
              <a:rPr lang="en-GB" kern="0">
                <a:solidFill>
                  <a:srgbClr val="FFFFFF"/>
                </a:solidFill>
                <a:latin typeface="Calibri" pitchFamily="18"/>
                <a:ea typeface="Arial Unicode MS" pitchFamily="2"/>
                <a:cs typeface="Tahoma" pitchFamily="2"/>
              </a:rPr>
              <a:t>CRITICAL  REFLECTION</a:t>
            </a:r>
          </a:p>
        </p:txBody>
      </p:sp>
      <p:sp>
        <p:nvSpPr>
          <p:cNvPr id="5" name="Rectangle 6"/>
          <p:cNvSpPr/>
          <p:nvPr/>
        </p:nvSpPr>
        <p:spPr>
          <a:xfrm rot="5400013">
            <a:off x="1658938" y="2736850"/>
            <a:ext cx="3905250" cy="1079500"/>
          </a:xfrm>
          <a:prstGeom prst="rect">
            <a:avLst/>
          </a:prstGeom>
          <a:solidFill>
            <a:srgbClr val="8EB4E3"/>
          </a:solidFill>
          <a:ln w="25557">
            <a:solidFill>
              <a:srgbClr val="385D8A"/>
            </a:solidFill>
            <a:prstDash val="solid"/>
          </a:ln>
        </p:spPr>
        <p:txBody>
          <a:bodyPr anchor="ctr" anchorCtr="1" compatLnSpc="0"/>
          <a:lstStyle/>
          <a:p>
            <a:pPr algn="ctr">
              <a:defRPr sz="1800" b="0" i="0" u="none" strike="noStrike" kern="0" cap="none" spc="0" baseline="0">
                <a:solidFill>
                  <a:srgbClr val="000000"/>
                </a:solidFill>
                <a:uFillTx/>
              </a:defRPr>
            </a:pPr>
            <a:r>
              <a:rPr lang="en-GB" kern="0">
                <a:solidFill>
                  <a:srgbClr val="FFFFFF"/>
                </a:solidFill>
                <a:latin typeface="Calibri" pitchFamily="18"/>
                <a:ea typeface="Arial Unicode MS" pitchFamily="2"/>
                <a:cs typeface="Tahoma" pitchFamily="2"/>
              </a:rPr>
              <a:t>CRITICAL  READING</a:t>
            </a:r>
          </a:p>
        </p:txBody>
      </p:sp>
      <p:sp>
        <p:nvSpPr>
          <p:cNvPr id="6" name="Isosceles Triangle 7"/>
          <p:cNvSpPr/>
          <p:nvPr/>
        </p:nvSpPr>
        <p:spPr>
          <a:xfrm>
            <a:off x="3071813" y="422275"/>
            <a:ext cx="6138862" cy="901700"/>
          </a:xfrm>
          <a:custGeom>
            <a:avLst/>
            <a:gdLst>
              <a:gd name="f0" fmla="val 10800000"/>
              <a:gd name="f1" fmla="val 5400000"/>
              <a:gd name="f2" fmla="val 180"/>
              <a:gd name="f3" fmla="val w"/>
              <a:gd name="f4" fmla="val h"/>
              <a:gd name="f5" fmla="val ss"/>
              <a:gd name="f6" fmla="val 0"/>
              <a:gd name="f7" fmla="val 50000"/>
              <a:gd name="f8" fmla="+- 0 0 0"/>
              <a:gd name="f9" fmla="abs f3"/>
              <a:gd name="f10" fmla="abs f4"/>
              <a:gd name="f11" fmla="abs f5"/>
              <a:gd name="f12" fmla="*/ f8 f0 1"/>
              <a:gd name="f13" fmla="?: f9 f3 1"/>
              <a:gd name="f14" fmla="?: f10 f4 1"/>
              <a:gd name="f15" fmla="?: f11 f5 1"/>
              <a:gd name="f16" fmla="*/ f12 1 f2"/>
              <a:gd name="f17" fmla="*/ f13 1 21600"/>
              <a:gd name="f18" fmla="*/ f14 1 21600"/>
              <a:gd name="f19" fmla="*/ 21600 f13 1"/>
              <a:gd name="f20" fmla="*/ 21600 f14 1"/>
              <a:gd name="f21" fmla="+- f16 0 f1"/>
              <a:gd name="f22" fmla="min f18 f17"/>
              <a:gd name="f23" fmla="*/ f19 1 f15"/>
              <a:gd name="f24" fmla="*/ f20 1 f15"/>
              <a:gd name="f25" fmla="val f23"/>
              <a:gd name="f26" fmla="val f24"/>
              <a:gd name="f27" fmla="*/ f6 f22 1"/>
              <a:gd name="f28" fmla="+- f26 0 f6"/>
              <a:gd name="f29" fmla="+- f25 0 f6"/>
              <a:gd name="f30" fmla="*/ f26 f22 1"/>
              <a:gd name="f31" fmla="*/ f25 f22 1"/>
              <a:gd name="f32" fmla="*/ f28 1 2"/>
              <a:gd name="f33" fmla="*/ f29 1 2"/>
              <a:gd name="f34" fmla="*/ f29 f7 1"/>
              <a:gd name="f35" fmla="+- f6 f32 0"/>
              <a:gd name="f36" fmla="*/ f34 1 200000"/>
              <a:gd name="f37" fmla="*/ f34 1 100000"/>
              <a:gd name="f38" fmla="+- f36 f33 0"/>
              <a:gd name="f39" fmla="*/ f36 f22 1"/>
              <a:gd name="f40" fmla="*/ f35 f22 1"/>
              <a:gd name="f41" fmla="*/ f37 f22 1"/>
              <a:gd name="f42" fmla="*/ f38 f22 1"/>
            </a:gdLst>
            <a:ahLst/>
            <a:cxnLst>
              <a:cxn ang="3cd4">
                <a:pos x="hc" y="t"/>
              </a:cxn>
              <a:cxn ang="0">
                <a:pos x="r" y="vc"/>
              </a:cxn>
              <a:cxn ang="cd4">
                <a:pos x="hc" y="b"/>
              </a:cxn>
              <a:cxn ang="cd2">
                <a:pos x="l" y="vc"/>
              </a:cxn>
              <a:cxn ang="f21">
                <a:pos x="f41" y="f27"/>
              </a:cxn>
              <a:cxn ang="f21">
                <a:pos x="f39" y="f40"/>
              </a:cxn>
              <a:cxn ang="f21">
                <a:pos x="f27" y="f30"/>
              </a:cxn>
              <a:cxn ang="f21">
                <a:pos x="f41" y="f30"/>
              </a:cxn>
              <a:cxn ang="f21">
                <a:pos x="f31" y="f30"/>
              </a:cxn>
              <a:cxn ang="f21">
                <a:pos x="f42" y="f40"/>
              </a:cxn>
            </a:cxnLst>
            <a:rect l="f39" t="f40" r="f42" b="f30"/>
            <a:pathLst>
              <a:path>
                <a:moveTo>
                  <a:pt x="f27" y="f30"/>
                </a:moveTo>
                <a:lnTo>
                  <a:pt x="f41" y="f27"/>
                </a:lnTo>
                <a:lnTo>
                  <a:pt x="f31" y="f30"/>
                </a:lnTo>
                <a:close/>
              </a:path>
            </a:pathLst>
          </a:custGeom>
          <a:solidFill>
            <a:srgbClr val="4F81BD"/>
          </a:solidFill>
          <a:ln w="25557">
            <a:solidFill>
              <a:srgbClr val="385D8A"/>
            </a:solidFill>
            <a:prstDash val="solid"/>
          </a:ln>
        </p:spPr>
        <p:txBody>
          <a:bodyPr anchor="ctr" anchorCtr="1" compatLnSpc="0"/>
          <a:lstStyle/>
          <a:p>
            <a:pPr algn="ctr">
              <a:defRPr sz="1800" b="0" i="0" u="none" strike="noStrike" kern="0" cap="none" spc="0" baseline="0">
                <a:solidFill>
                  <a:srgbClr val="000000"/>
                </a:solidFill>
                <a:uFillTx/>
              </a:defRPr>
            </a:pPr>
            <a:r>
              <a:rPr lang="en-GB" kern="0">
                <a:solidFill>
                  <a:srgbClr val="FFFFFF"/>
                </a:solidFill>
                <a:latin typeface="Calibri" pitchFamily="18"/>
                <a:ea typeface="Arial Unicode MS" pitchFamily="2"/>
                <a:cs typeface="Tahoma" pitchFamily="2"/>
              </a:rPr>
              <a:t>C P D  &amp; P/GRADUATE STUDY</a:t>
            </a:r>
          </a:p>
        </p:txBody>
      </p:sp>
    </p:spTree>
    <p:extLst>
      <p:ext uri="{BB962C8B-B14F-4D97-AF65-F5344CB8AC3E}">
        <p14:creationId xmlns:p14="http://schemas.microsoft.com/office/powerpoint/2010/main" val="836435912"/>
      </p:ext>
    </p:extLst>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txBox="1">
            <a:spLocks noGrp="1"/>
          </p:cNvSpPr>
          <p:nvPr>
            <p:ph type="title"/>
          </p:nvPr>
        </p:nvSpPr>
        <p:spPr/>
        <p:txBody>
          <a:bodyPr>
            <a:normAutofit/>
          </a:bodyPr>
          <a:lstStyle/>
          <a:p>
            <a:pPr eaLnBrk="1" hangingPunct="1">
              <a:buFont typeface="StarSymbol"/>
              <a:buNone/>
            </a:pPr>
            <a:r>
              <a:rPr altLang="en-US" dirty="0" smtClean="0">
                <a:latin typeface="Calibri" panose="020F0502020204030204" pitchFamily="34" charset="0"/>
                <a:ea typeface="Arial Unicode MS" panose="020B0604020202020204" pitchFamily="34" charset="-128"/>
                <a:cs typeface="Tahoma" panose="020B0604030504040204" pitchFamily="34" charset="0"/>
              </a:rPr>
              <a:t>common </a:t>
            </a:r>
            <a:r>
              <a:rPr altLang="en-US" dirty="0" smtClean="0">
                <a:latin typeface="Calibri" panose="020F0502020204030204" pitchFamily="34" charset="0"/>
                <a:ea typeface="Arial Unicode MS" panose="020B0604020202020204" pitchFamily="34" charset="-128"/>
                <a:cs typeface="Tahoma" panose="020B0604030504040204" pitchFamily="34" charset="0"/>
              </a:rPr>
              <a:t>criteria for each element</a:t>
            </a:r>
          </a:p>
        </p:txBody>
      </p:sp>
      <p:sp>
        <p:nvSpPr>
          <p:cNvPr id="8195" name="Text Placeholder 4"/>
          <p:cNvSpPr txBox="1">
            <a:spLocks noGrp="1"/>
          </p:cNvSpPr>
          <p:nvPr>
            <p:ph idx="1"/>
          </p:nvPr>
        </p:nvSpPr>
        <p:spPr/>
        <p:txBody>
          <a:bodyPr>
            <a:normAutofit lnSpcReduction="10000"/>
          </a:bodyPr>
          <a:lstStyle/>
          <a:p>
            <a:pPr eaLnBrk="1" hangingPunct="1">
              <a:spcAft>
                <a:spcPct val="0"/>
              </a:spcAft>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Evidence through observation</a:t>
            </a:r>
          </a:p>
          <a:p>
            <a:pPr eaLnBrk="1" hangingPunct="1">
              <a:spcAft>
                <a:spcPct val="0"/>
              </a:spcAft>
            </a:pPr>
            <a:endParaRPr lang="en-GB" altLang="en-US" dirty="0"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spcAft>
                <a:spcPct val="0"/>
              </a:spcAft>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Context</a:t>
            </a:r>
          </a:p>
          <a:p>
            <a:pPr eaLnBrk="1" hangingPunct="1">
              <a:spcAft>
                <a:spcPct val="0"/>
              </a:spcAft>
            </a:pPr>
            <a:endParaRPr lang="en-GB" altLang="en-US" dirty="0"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spcAft>
                <a:spcPct val="0"/>
              </a:spcAft>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Relevant criteria for making the judgement</a:t>
            </a:r>
          </a:p>
          <a:p>
            <a:pPr eaLnBrk="1" hangingPunct="1">
              <a:spcAft>
                <a:spcPct val="0"/>
              </a:spcAft>
            </a:pPr>
            <a:endParaRPr lang="en-GB" altLang="en-US" dirty="0"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spcAft>
                <a:spcPct val="0"/>
              </a:spcAft>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Applicable methods/techniques for forming the judgement</a:t>
            </a:r>
          </a:p>
          <a:p>
            <a:pPr eaLnBrk="1" hangingPunct="1">
              <a:spcAft>
                <a:spcPct val="0"/>
              </a:spcAft>
            </a:pPr>
            <a:endParaRPr lang="en-GB" altLang="en-US" dirty="0" smtClean="0">
              <a:latin typeface="Calibri" panose="020F0502020204030204" pitchFamily="34" charset="0"/>
              <a:ea typeface="Arial Unicode MS" panose="020B0604020202020204" pitchFamily="34" charset="-128"/>
              <a:cs typeface="Tahoma" panose="020B0604030504040204" pitchFamily="34" charset="0"/>
            </a:endParaRPr>
          </a:p>
          <a:p>
            <a:pPr eaLnBrk="1" hangingPunct="1">
              <a:spcAft>
                <a:spcPct val="0"/>
              </a:spcAft>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Applicable theoretical constructs for understanding the question</a:t>
            </a:r>
          </a:p>
        </p:txBody>
      </p:sp>
    </p:spTree>
    <p:extLst>
      <p:ext uri="{BB962C8B-B14F-4D97-AF65-F5344CB8AC3E}">
        <p14:creationId xmlns:p14="http://schemas.microsoft.com/office/powerpoint/2010/main" val="722145944"/>
      </p:ext>
    </p:extLst>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txBox="1">
            <a:spLocks noGrp="1"/>
          </p:cNvSpPr>
          <p:nvPr>
            <p:ph type="title"/>
          </p:nvPr>
        </p:nvSpPr>
        <p:spPr>
          <a:xfrm>
            <a:off x="1981200" y="541439"/>
            <a:ext cx="8229600" cy="609398"/>
          </a:xfrm>
        </p:spPr>
        <p:txBody>
          <a:bodyPr vert="horz" lIns="0" tIns="0" rIns="0" bIns="0" rtlCol="0" anchor="ctr">
            <a:spAutoFit/>
          </a:bodyPr>
          <a:lstStyle/>
          <a:p>
            <a:pPr eaLnBrk="1">
              <a:buFont typeface="StarSymbol"/>
              <a:buNone/>
            </a:pPr>
            <a:r>
              <a:rPr lang="en-GB" altLang="en-US" smtClean="0">
                <a:latin typeface="Arial" panose="020B0604020202020204" pitchFamily="34" charset="0"/>
                <a:ea typeface="Arial Unicode MS" panose="020B0604020202020204" pitchFamily="34" charset="-128"/>
                <a:cs typeface="Tahoma" panose="020B0604030504040204" pitchFamily="34" charset="0"/>
              </a:rPr>
              <a:t>Critical (Reflective) Reading</a:t>
            </a:r>
          </a:p>
        </p:txBody>
      </p:sp>
      <p:sp>
        <p:nvSpPr>
          <p:cNvPr id="9219" name="Text Placeholder 2"/>
          <p:cNvSpPr txBox="1">
            <a:spLocks noGrp="1"/>
          </p:cNvSpPr>
          <p:nvPr>
            <p:ph type="body" idx="4294967295"/>
          </p:nvPr>
        </p:nvSpPr>
        <p:spPr>
          <a:xfrm>
            <a:off x="1981200" y="1604963"/>
            <a:ext cx="8229600" cy="4762500"/>
          </a:xfrm>
        </p:spPr>
        <p:txBody>
          <a:bodyPr vert="horz" lIns="0" tIns="0" rIns="0" bIns="0" rtlCol="0" anchorCtr="1">
            <a:normAutofit/>
          </a:bodyPr>
          <a:lstStyle/>
          <a:p>
            <a:pPr marL="0" indent="0" algn="ctr">
              <a:lnSpc>
                <a:spcPct val="80000"/>
              </a:lnSpc>
              <a:buNone/>
            </a:pPr>
            <a:r>
              <a:rPr lang="en-GB" altLang="en-US" sz="2000">
                <a:latin typeface="Calibri" panose="020F0502020204030204" pitchFamily="34" charset="0"/>
                <a:ea typeface="Arial Unicode MS" panose="020B0604020202020204" pitchFamily="34" charset="-128"/>
                <a:cs typeface="Tahoma" panose="020B0604030504040204" pitchFamily="34" charset="0"/>
              </a:rPr>
              <a:t>Accountants are rarely stressed. At meetings with various accountants over the years I have always found them to be extremely relaxed. Perhaps working with numbers is a soothing occupation. Certainly they seem less stressed than teachers in a large secondary school.</a:t>
            </a:r>
          </a:p>
          <a:p>
            <a:pPr marL="0" indent="0" algn="ctr">
              <a:lnSpc>
                <a:spcPct val="80000"/>
              </a:lnSpc>
              <a:buNone/>
            </a:pPr>
            <a:endParaRPr lang="en-GB" altLang="en-US" sz="2000">
              <a:latin typeface="Calibri" panose="020F0502020204030204" pitchFamily="34" charset="0"/>
              <a:ea typeface="Arial Unicode MS" panose="020B0604020202020204" pitchFamily="34" charset="-128"/>
              <a:cs typeface="Tahoma" panose="020B0604030504040204" pitchFamily="34" charset="0"/>
            </a:endParaRPr>
          </a:p>
          <a:p>
            <a:pPr marL="0" indent="0" algn="ctr">
              <a:lnSpc>
                <a:spcPct val="80000"/>
              </a:lnSpc>
              <a:buNone/>
            </a:pPr>
            <a:r>
              <a:rPr lang="en-GB" altLang="en-US" sz="2000">
                <a:latin typeface="Calibri" panose="020F0502020204030204" pitchFamily="34" charset="0"/>
                <a:ea typeface="Arial Unicode MS" panose="020B0604020202020204" pitchFamily="34" charset="-128"/>
                <a:cs typeface="Tahoma" panose="020B0604030504040204" pitchFamily="34" charset="0"/>
              </a:rPr>
              <a:t>  Accountants are rarely stressed. A study by Numero in 1995 found that, of workers observed in 50 different occupations, accountants were seen to be most stress free(1996, p.45). The research involved watching 50 people for one day at their work and noting their moods. At the end of the day each person was given a questionnaire related to stress.</a:t>
            </a:r>
          </a:p>
          <a:p>
            <a:pPr marL="0" indent="0" algn="ctr">
              <a:lnSpc>
                <a:spcPct val="80000"/>
              </a:lnSpc>
              <a:buNone/>
            </a:pPr>
            <a:r>
              <a:rPr lang="en-GB" altLang="en-US" sz="2000">
                <a:latin typeface="Calibri" panose="020F0502020204030204" pitchFamily="34" charset="0"/>
                <a:ea typeface="Arial Unicode MS" panose="020B0604020202020204" pitchFamily="34" charset="-128"/>
                <a:cs typeface="Tahoma" panose="020B0604030504040204" pitchFamily="34" charset="0"/>
              </a:rPr>
              <a:t> </a:t>
            </a:r>
          </a:p>
          <a:p>
            <a:pPr marL="0" indent="0" algn="ctr">
              <a:lnSpc>
                <a:spcPct val="80000"/>
              </a:lnSpc>
              <a:buNone/>
            </a:pPr>
            <a:r>
              <a:rPr lang="en-GB" altLang="en-US" sz="2000">
                <a:latin typeface="Calibri" panose="020F0502020204030204" pitchFamily="34" charset="0"/>
                <a:ea typeface="Arial Unicode MS" panose="020B0604020202020204" pitchFamily="34" charset="-128"/>
                <a:cs typeface="Tahoma" panose="020B0604030504040204" pitchFamily="34" charset="0"/>
              </a:rPr>
              <a:t>Accountancy appears to be a relatively stress free occupation. Research conducted by Boyd and Benn of Yale university revealed that pressures experienced at work by accountants were the least amongst employees from 80 different occupations. One of the reasons provided for the low stress was the solitary nature of the tasks (1921, p.34).</a:t>
            </a:r>
          </a:p>
        </p:txBody>
      </p:sp>
    </p:spTree>
    <p:extLst>
      <p:ext uri="{BB962C8B-B14F-4D97-AF65-F5344CB8AC3E}">
        <p14:creationId xmlns:p14="http://schemas.microsoft.com/office/powerpoint/2010/main" val="3468801622"/>
      </p:ext>
    </p:extLst>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txBox="1">
            <a:spLocks noGrp="1"/>
          </p:cNvSpPr>
          <p:nvPr>
            <p:ph type="title"/>
          </p:nvPr>
        </p:nvSpPr>
        <p:spPr/>
        <p:txBody>
          <a:bodyPr/>
          <a:lstStyle/>
          <a:p>
            <a:pPr eaLnBrk="1" hangingPunct="1">
              <a:buFont typeface="StarSymbol"/>
              <a:buNone/>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Critical analysis of written materials:</a:t>
            </a:r>
            <a:br>
              <a:rPr lang="en-GB" altLang="en-US" dirty="0" smtClean="0">
                <a:latin typeface="Calibri" panose="020F0502020204030204" pitchFamily="34" charset="0"/>
                <a:ea typeface="Arial Unicode MS" panose="020B0604020202020204" pitchFamily="34" charset="-128"/>
                <a:cs typeface="Tahoma" panose="020B0604030504040204" pitchFamily="34" charset="0"/>
              </a:rPr>
            </a:br>
            <a:r>
              <a:rPr lang="en-GB" altLang="en-US" dirty="0" smtClean="0">
                <a:latin typeface="Calibri" panose="020F0502020204030204" pitchFamily="34" charset="0"/>
                <a:ea typeface="Arial Unicode MS" panose="020B0604020202020204" pitchFamily="34" charset="-128"/>
                <a:cs typeface="Tahoma" panose="020B0604030504040204" pitchFamily="34" charset="0"/>
              </a:rPr>
              <a:t>First question- What </a:t>
            </a:r>
            <a:r>
              <a:rPr lang="en-GB" altLang="en-US" dirty="0" smtClean="0">
                <a:latin typeface="Calibri" panose="020F0502020204030204" pitchFamily="34" charset="0"/>
                <a:ea typeface="Arial Unicode MS" panose="020B0604020202020204" pitchFamily="34" charset="-128"/>
                <a:cs typeface="Tahoma" panose="020B0604030504040204" pitchFamily="34" charset="0"/>
              </a:rPr>
              <a:t>is the purpose?</a:t>
            </a:r>
          </a:p>
        </p:txBody>
      </p:sp>
      <p:sp>
        <p:nvSpPr>
          <p:cNvPr id="10243" name="Content Placeholder 2"/>
          <p:cNvSpPr txBox="1">
            <a:spLocks noGrp="1"/>
          </p:cNvSpPr>
          <p:nvPr>
            <p:ph idx="1"/>
          </p:nvPr>
        </p:nvSpPr>
        <p:spPr/>
        <p:txBody>
          <a:bodyPr vert="horz" lIns="91440" tIns="45720" rIns="91440" bIns="45720" rtlCol="0">
            <a:normAutofit/>
          </a:bodyPr>
          <a:lstStyle/>
          <a:p>
            <a:pPr marL="0" indent="0" hangingPunct="1">
              <a:spcBef>
                <a:spcPts val="800"/>
              </a:spcBef>
              <a:spcAft>
                <a:spcPct val="0"/>
              </a:spcAft>
              <a:buSzPct val="100000"/>
              <a:buNone/>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Things to consider:</a:t>
            </a:r>
          </a:p>
          <a:p>
            <a:pPr marL="342900" indent="-342900" hangingPunct="1">
              <a:spcBef>
                <a:spcPts val="800"/>
              </a:spcBef>
              <a:spcAft>
                <a:spcPct val="0"/>
              </a:spcAft>
              <a:buSzPct val="100000"/>
            </a:pPr>
            <a:endParaRPr lang="en-GB" altLang="en-US" dirty="0">
              <a:latin typeface="Calibri" panose="020F0502020204030204" pitchFamily="34" charset="0"/>
              <a:ea typeface="Arial Unicode MS" panose="020B0604020202020204" pitchFamily="34" charset="-128"/>
              <a:cs typeface="Tahoma" panose="020B0604030504040204" pitchFamily="34" charset="0"/>
            </a:endParaRP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Has </a:t>
            </a:r>
            <a:r>
              <a:rPr altLang="en-US" dirty="0" smtClean="0">
                <a:latin typeface="Calibri" panose="020F0502020204030204" pitchFamily="34" charset="0"/>
                <a:ea typeface="Arial Unicode MS" panose="020B0604020202020204" pitchFamily="34" charset="-128"/>
                <a:cs typeface="Tahoma" panose="020B0604030504040204" pitchFamily="34" charset="0"/>
              </a:rPr>
              <a:t>a particular issue or philosophy influenced them?</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Is this acknowledged?</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Are they defending or attacking a particular point of view?</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For who is the work intended?</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How does the work relate to other available literature?</a:t>
            </a:r>
          </a:p>
        </p:txBody>
      </p:sp>
    </p:spTree>
    <p:extLst>
      <p:ext uri="{BB962C8B-B14F-4D97-AF65-F5344CB8AC3E}">
        <p14:creationId xmlns:p14="http://schemas.microsoft.com/office/powerpoint/2010/main" val="188870993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txBox="1">
            <a:spLocks noGrp="1"/>
          </p:cNvSpPr>
          <p:nvPr>
            <p:ph type="title"/>
          </p:nvPr>
        </p:nvSpPr>
        <p:spPr/>
        <p:txBody>
          <a:bodyPr/>
          <a:lstStyle/>
          <a:p>
            <a:pPr algn="l" eaLnBrk="1" hangingPunct="1">
              <a:buFont typeface="StarSymbol"/>
              <a:buNone/>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Second issue - What </a:t>
            </a:r>
            <a:r>
              <a:rPr lang="en-GB" altLang="en-US" dirty="0" smtClean="0">
                <a:latin typeface="Calibri" panose="020F0502020204030204" pitchFamily="34" charset="0"/>
                <a:ea typeface="Arial Unicode MS" panose="020B0604020202020204" pitchFamily="34" charset="-128"/>
                <a:cs typeface="Tahoma" panose="020B0604030504040204" pitchFamily="34" charset="0"/>
              </a:rPr>
              <a:t>is the content?</a:t>
            </a:r>
            <a:br>
              <a:rPr lang="en-GB" altLang="en-US" dirty="0" smtClean="0">
                <a:latin typeface="Calibri" panose="020F0502020204030204" pitchFamily="34" charset="0"/>
                <a:ea typeface="Arial Unicode MS" panose="020B0604020202020204" pitchFamily="34" charset="-128"/>
                <a:cs typeface="Tahoma" panose="020B0604030504040204" pitchFamily="34" charset="0"/>
              </a:rPr>
            </a:br>
            <a:endParaRPr lang="en-GB" altLang="en-US" dirty="0" smtClean="0">
              <a:latin typeface="Calibri" panose="020F0502020204030204" pitchFamily="34" charset="0"/>
              <a:ea typeface="Arial Unicode MS" panose="020B0604020202020204" pitchFamily="34" charset="-128"/>
              <a:cs typeface="Tahoma" panose="020B0604030504040204" pitchFamily="34" charset="0"/>
            </a:endParaRPr>
          </a:p>
        </p:txBody>
      </p:sp>
      <p:sp>
        <p:nvSpPr>
          <p:cNvPr id="11267" name="Content Placeholder 2"/>
          <p:cNvSpPr txBox="1">
            <a:spLocks noGrp="1"/>
          </p:cNvSpPr>
          <p:nvPr>
            <p:ph idx="1"/>
          </p:nvPr>
        </p:nvSpPr>
        <p:spPr/>
        <p:txBody>
          <a:bodyPr vert="horz" lIns="91440" tIns="45720" rIns="91440" bIns="45720" rtlCol="0">
            <a:normAutofit/>
          </a:bodyPr>
          <a:lstStyle/>
          <a:p>
            <a:pPr marL="342900" indent="-342900" hangingPunct="1">
              <a:spcBef>
                <a:spcPts val="800"/>
              </a:spcBef>
              <a:spcAft>
                <a:spcPct val="0"/>
              </a:spcAft>
              <a:buSzPct val="100000"/>
            </a:pPr>
            <a:r>
              <a:rPr altLang="en-US">
                <a:latin typeface="Calibri" panose="020F0502020204030204" pitchFamily="34" charset="0"/>
                <a:ea typeface="Arial Unicode MS" panose="020B0604020202020204" pitchFamily="34" charset="-128"/>
                <a:cs typeface="Tahoma" panose="020B0604030504040204" pitchFamily="34" charset="0"/>
              </a:rPr>
              <a:t>What is the principal theme/thesis/argument?</a:t>
            </a:r>
          </a:p>
          <a:p>
            <a:pPr marL="342900" indent="-342900" hangingPunct="1">
              <a:spcBef>
                <a:spcPts val="800"/>
              </a:spcBef>
              <a:spcAft>
                <a:spcPct val="0"/>
              </a:spcAft>
              <a:buSzPct val="100000"/>
            </a:pPr>
            <a:r>
              <a:rPr altLang="en-US">
                <a:latin typeface="Calibri" panose="020F0502020204030204" pitchFamily="34" charset="0"/>
                <a:ea typeface="Arial Unicode MS" panose="020B0604020202020204" pitchFamily="34" charset="-128"/>
                <a:cs typeface="Tahoma" panose="020B0604030504040204" pitchFamily="34" charset="0"/>
              </a:rPr>
              <a:t>What are the main points to support the argument?</a:t>
            </a:r>
          </a:p>
          <a:p>
            <a:pPr marL="342900" indent="-342900" hangingPunct="1">
              <a:spcBef>
                <a:spcPts val="800"/>
              </a:spcBef>
              <a:spcAft>
                <a:spcPct val="0"/>
              </a:spcAft>
              <a:buSzPct val="100000"/>
            </a:pPr>
            <a:r>
              <a:rPr altLang="en-US">
                <a:latin typeface="Calibri" panose="020F0502020204030204" pitchFamily="34" charset="0"/>
                <a:ea typeface="Arial Unicode MS" panose="020B0604020202020204" pitchFamily="34" charset="-128"/>
                <a:cs typeface="Tahoma" panose="020B0604030504040204" pitchFamily="34" charset="0"/>
              </a:rPr>
              <a:t>What evidence is produced to support those points?</a:t>
            </a:r>
          </a:p>
          <a:p>
            <a:pPr marL="342900" indent="-342900" hangingPunct="1">
              <a:spcBef>
                <a:spcPts val="800"/>
              </a:spcBef>
              <a:spcAft>
                <a:spcPct val="0"/>
              </a:spcAft>
              <a:buSzPct val="100000"/>
            </a:pPr>
            <a:r>
              <a:rPr altLang="en-US">
                <a:latin typeface="Calibri" panose="020F0502020204030204" pitchFamily="34" charset="0"/>
                <a:ea typeface="Arial Unicode MS" panose="020B0604020202020204" pitchFamily="34" charset="-128"/>
                <a:cs typeface="Tahoma" panose="020B0604030504040204" pitchFamily="34" charset="0"/>
              </a:rPr>
              <a:t>Is evidence well researched and accurate?</a:t>
            </a:r>
          </a:p>
          <a:p>
            <a:pPr marL="342900" indent="-342900" hangingPunct="1">
              <a:spcBef>
                <a:spcPts val="800"/>
              </a:spcBef>
              <a:spcAft>
                <a:spcPct val="0"/>
              </a:spcAft>
              <a:buSzPct val="100000"/>
            </a:pPr>
            <a:r>
              <a:rPr altLang="en-US">
                <a:latin typeface="Calibri" panose="020F0502020204030204" pitchFamily="34" charset="0"/>
                <a:ea typeface="Arial Unicode MS" panose="020B0604020202020204" pitchFamily="34" charset="-128"/>
                <a:cs typeface="Tahoma" panose="020B0604030504040204" pitchFamily="34" charset="0"/>
              </a:rPr>
              <a:t>What aspects has the author concentrated on or omitted?</a:t>
            </a:r>
          </a:p>
          <a:p>
            <a:pPr marL="342900" indent="-342900" hangingPunct="1">
              <a:spcBef>
                <a:spcPts val="800"/>
              </a:spcBef>
              <a:spcAft>
                <a:spcPct val="0"/>
              </a:spcAft>
              <a:buSzPct val="100000"/>
            </a:pPr>
            <a:r>
              <a:rPr altLang="en-US">
                <a:latin typeface="Calibri" panose="020F0502020204030204" pitchFamily="34" charset="0"/>
                <a:ea typeface="Arial Unicode MS" panose="020B0604020202020204" pitchFamily="34" charset="-128"/>
                <a:cs typeface="Tahoma" panose="020B0604030504040204" pitchFamily="34" charset="0"/>
              </a:rPr>
              <a:t>Is there any evidence of bias or interpretation?</a:t>
            </a:r>
          </a:p>
          <a:p>
            <a:pPr marL="342900" indent="-342900" hangingPunct="1">
              <a:spcBef>
                <a:spcPts val="800"/>
              </a:spcBef>
              <a:spcAft>
                <a:spcPct val="0"/>
              </a:spcAft>
              <a:buSzPct val="100000"/>
            </a:pPr>
            <a:r>
              <a:rPr altLang="en-US">
                <a:latin typeface="Calibri" panose="020F0502020204030204" pitchFamily="34" charset="0"/>
                <a:ea typeface="Arial Unicode MS" panose="020B0604020202020204" pitchFamily="34" charset="-128"/>
                <a:cs typeface="Tahoma" panose="020B0604030504040204" pitchFamily="34" charset="0"/>
              </a:rPr>
              <a:t>How do the contents relate to what you know of the topic?</a:t>
            </a:r>
          </a:p>
          <a:p>
            <a:pPr marL="342900" indent="-342900" hangingPunct="1">
              <a:spcBef>
                <a:spcPts val="800"/>
              </a:spcBef>
              <a:spcAft>
                <a:spcPct val="0"/>
              </a:spcAft>
              <a:buSzPct val="100000"/>
            </a:pPr>
            <a:r>
              <a:rPr altLang="en-US">
                <a:latin typeface="Calibri" panose="020F0502020204030204" pitchFamily="34" charset="0"/>
                <a:ea typeface="Arial Unicode MS" panose="020B0604020202020204" pitchFamily="34" charset="-128"/>
                <a:cs typeface="Tahoma" panose="020B0604030504040204" pitchFamily="34" charset="0"/>
              </a:rPr>
              <a:t>What style is used – narrative/analytical, didactic/persuasive?</a:t>
            </a:r>
          </a:p>
        </p:txBody>
      </p:sp>
    </p:spTree>
    <p:extLst>
      <p:ext uri="{BB962C8B-B14F-4D97-AF65-F5344CB8AC3E}">
        <p14:creationId xmlns:p14="http://schemas.microsoft.com/office/powerpoint/2010/main" val="13437927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Additionally..</a:t>
            </a:r>
          </a:p>
        </p:txBody>
      </p:sp>
      <p:sp>
        <p:nvSpPr>
          <p:cNvPr id="12291" name="Content Placeholder 2"/>
          <p:cNvSpPr txBox="1">
            <a:spLocks noGrp="1"/>
          </p:cNvSpPr>
          <p:nvPr>
            <p:ph idx="1"/>
          </p:nvPr>
        </p:nvSpPr>
        <p:spPr/>
        <p:txBody>
          <a:bodyPr vert="horz" lIns="91440" tIns="45720" rIns="91440" bIns="45720" rtlCol="0">
            <a:normAutofit/>
          </a:bodyPr>
          <a:lstStyle/>
          <a:p>
            <a:pPr marL="342900" indent="-342900" hangingPunct="1">
              <a:spcBef>
                <a:spcPts val="800"/>
              </a:spcBef>
              <a:spcAft>
                <a:spcPct val="0"/>
              </a:spcAft>
              <a:buSzPct val="100000"/>
            </a:pPr>
            <a:r>
              <a:rPr altLang="en-US" smtClean="0">
                <a:latin typeface="Calibri" panose="020F0502020204030204" pitchFamily="34" charset="0"/>
                <a:ea typeface="Arial Unicode MS" panose="020B0604020202020204" pitchFamily="34" charset="-128"/>
                <a:cs typeface="Tahoma" panose="020B0604030504040204" pitchFamily="34" charset="0"/>
              </a:rPr>
              <a:t>What could have been done differently?</a:t>
            </a:r>
          </a:p>
          <a:p>
            <a:pPr marL="342900" indent="-342900" hangingPunct="1">
              <a:spcBef>
                <a:spcPts val="800"/>
              </a:spcBef>
              <a:spcAft>
                <a:spcPct val="0"/>
              </a:spcAft>
              <a:buSzPct val="100000"/>
            </a:pPr>
            <a:r>
              <a:rPr altLang="en-US" smtClean="0">
                <a:latin typeface="Calibri" panose="020F0502020204030204" pitchFamily="34" charset="0"/>
                <a:ea typeface="Arial Unicode MS" panose="020B0604020202020204" pitchFamily="34" charset="-128"/>
                <a:cs typeface="Tahoma" panose="020B0604030504040204" pitchFamily="34" charset="0"/>
              </a:rPr>
              <a:t>What additional points could have been raised?</a:t>
            </a:r>
          </a:p>
          <a:p>
            <a:pPr marL="342900" indent="-342900" hangingPunct="1">
              <a:spcBef>
                <a:spcPts val="800"/>
              </a:spcBef>
              <a:spcAft>
                <a:spcPct val="0"/>
              </a:spcAft>
              <a:buSzPct val="100000"/>
            </a:pPr>
            <a:r>
              <a:rPr altLang="en-US" smtClean="0">
                <a:latin typeface="Calibri" panose="020F0502020204030204" pitchFamily="34" charset="0"/>
                <a:ea typeface="Arial Unicode MS" panose="020B0604020202020204" pitchFamily="34" charset="-128"/>
                <a:cs typeface="Tahoma" panose="020B0604030504040204" pitchFamily="34" charset="0"/>
              </a:rPr>
              <a:t>What other sources could have been accessed?</a:t>
            </a:r>
          </a:p>
          <a:p>
            <a:pPr marL="342900" indent="-342900" hangingPunct="1">
              <a:spcBef>
                <a:spcPts val="800"/>
              </a:spcBef>
              <a:spcAft>
                <a:spcPct val="0"/>
              </a:spcAft>
              <a:buSzPct val="100000"/>
            </a:pPr>
            <a:r>
              <a:rPr altLang="en-US" smtClean="0">
                <a:latin typeface="Calibri" panose="020F0502020204030204" pitchFamily="34" charset="0"/>
                <a:ea typeface="Arial Unicode MS" panose="020B0604020202020204" pitchFamily="34" charset="-128"/>
                <a:cs typeface="Tahoma" panose="020B0604030504040204" pitchFamily="34" charset="0"/>
              </a:rPr>
              <a:t>How could this have been structured differently?</a:t>
            </a:r>
          </a:p>
          <a:p>
            <a:pPr marL="342900" indent="-342900" hangingPunct="1">
              <a:spcBef>
                <a:spcPts val="800"/>
              </a:spcBef>
              <a:spcAft>
                <a:spcPct val="0"/>
              </a:spcAft>
              <a:buSzPct val="100000"/>
            </a:pPr>
            <a:r>
              <a:rPr altLang="en-US" smtClean="0">
                <a:latin typeface="Calibri" panose="020F0502020204030204" pitchFamily="34" charset="0"/>
                <a:ea typeface="Arial Unicode MS" panose="020B0604020202020204" pitchFamily="34" charset="-128"/>
                <a:cs typeface="Tahoma" panose="020B0604030504040204" pitchFamily="34" charset="0"/>
              </a:rPr>
              <a:t>What other conclusions might have been drawn?</a:t>
            </a:r>
          </a:p>
        </p:txBody>
      </p:sp>
    </p:spTree>
    <p:extLst>
      <p:ext uri="{BB962C8B-B14F-4D97-AF65-F5344CB8AC3E}">
        <p14:creationId xmlns:p14="http://schemas.microsoft.com/office/powerpoint/2010/main" val="41678403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Critical (Reflective) Writing</a:t>
            </a:r>
          </a:p>
        </p:txBody>
      </p:sp>
      <p:sp>
        <p:nvSpPr>
          <p:cNvPr id="15363" name="Content Placeholder 2"/>
          <p:cNvSpPr txBox="1">
            <a:spLocks noGrp="1"/>
          </p:cNvSpPr>
          <p:nvPr>
            <p:ph idx="1"/>
          </p:nvPr>
        </p:nvSpPr>
        <p:spPr/>
        <p:txBody>
          <a:bodyPr vert="horz" lIns="91440" tIns="45720" rIns="91440" bIns="45720" rtlCol="0">
            <a:normAutofit/>
          </a:bodyPr>
          <a:lstStyle/>
          <a:p>
            <a:pPr marL="0" indent="0" hangingPunct="1">
              <a:spcBef>
                <a:spcPts val="800"/>
              </a:spcBef>
              <a:spcAft>
                <a:spcPct val="0"/>
              </a:spcAft>
              <a:buSzPct val="100000"/>
              <a:buNone/>
            </a:pPr>
            <a:r>
              <a:rPr lang="en-GB" altLang="en-US" dirty="0" smtClean="0">
                <a:latin typeface="Calibri" panose="020F0502020204030204" pitchFamily="34" charset="0"/>
                <a:ea typeface="Arial Unicode MS" panose="020B0604020202020204" pitchFamily="34" charset="-128"/>
                <a:cs typeface="Tahoma" panose="020B0604030504040204" pitchFamily="34" charset="0"/>
              </a:rPr>
              <a:t>Things to consider:</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What </a:t>
            </a:r>
            <a:r>
              <a:rPr altLang="en-US" dirty="0" smtClean="0">
                <a:latin typeface="Calibri" panose="020F0502020204030204" pitchFamily="34" charset="0"/>
                <a:ea typeface="Arial Unicode MS" panose="020B0604020202020204" pitchFamily="34" charset="-128"/>
                <a:cs typeface="Tahoma" panose="020B0604030504040204" pitchFamily="34" charset="0"/>
              </a:rPr>
              <a:t>argument am I making?</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Are my claims supported by evidence?</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How credible and appropriate is my evidence?</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Are my conclusions logical and reasonable?</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Have I clarified expressions, claims and meanings of key terms and concepts?</a:t>
            </a:r>
          </a:p>
          <a:p>
            <a:pPr marL="342900" indent="-342900" hangingPunct="1">
              <a:spcBef>
                <a:spcPts val="800"/>
              </a:spcBef>
              <a:spcAft>
                <a:spcPct val="0"/>
              </a:spcAft>
              <a:buSzPct val="100000"/>
            </a:pPr>
            <a:r>
              <a:rPr altLang="en-US" dirty="0" smtClean="0">
                <a:latin typeface="Calibri" panose="020F0502020204030204" pitchFamily="34" charset="0"/>
                <a:ea typeface="Arial Unicode MS" panose="020B0604020202020204" pitchFamily="34" charset="-128"/>
                <a:cs typeface="Tahoma" panose="020B0604030504040204" pitchFamily="34" charset="0"/>
              </a:rPr>
              <a:t>Have I considered alternative arguments?</a:t>
            </a:r>
          </a:p>
          <a:p>
            <a:pPr marL="342900" indent="-342900" hangingPunct="1">
              <a:spcBef>
                <a:spcPts val="800"/>
              </a:spcBef>
              <a:spcAft>
                <a:spcPct val="0"/>
              </a:spcAft>
              <a:buSzPct val="100000"/>
            </a:pPr>
            <a:endParaRPr lang="en-US" altLang="en-US" dirty="0"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31629183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Stages of Reflective Writing</a:t>
            </a:r>
          </a:p>
        </p:txBody>
      </p:sp>
      <p:sp>
        <p:nvSpPr>
          <p:cNvPr id="16387" name="Content Placeholder 2"/>
          <p:cNvSpPr txBox="1">
            <a:spLocks noGrp="1"/>
          </p:cNvSpPr>
          <p:nvPr>
            <p:ph idx="1"/>
          </p:nvPr>
        </p:nvSpPr>
        <p:spPr/>
        <p:txBody>
          <a:bodyPr vert="horz" lIns="91440" tIns="45720" rIns="91440" bIns="45720" rtlCol="0">
            <a:normAutofit/>
          </a:bodyPr>
          <a:lstStyle/>
          <a:p>
            <a:pPr marL="342900" indent="-342900" hangingPunct="1">
              <a:spcBef>
                <a:spcPts val="800"/>
              </a:spcBef>
              <a:spcAft>
                <a:spcPct val="0"/>
              </a:spcAft>
              <a:buSzPct val="100000"/>
            </a:pPr>
            <a:r>
              <a:rPr altLang="en-US" smtClean="0">
                <a:latin typeface="Calibri" panose="020F0502020204030204" pitchFamily="34" charset="0"/>
                <a:ea typeface="Arial Unicode MS" panose="020B0604020202020204" pitchFamily="34" charset="-128"/>
                <a:cs typeface="Tahoma" panose="020B0604030504040204" pitchFamily="34" charset="0"/>
              </a:rPr>
              <a:t>Lower and higher orders of reflective writing</a:t>
            </a:r>
          </a:p>
          <a:p>
            <a:pPr marL="342900" indent="-342900" hangingPunct="1">
              <a:spcBef>
                <a:spcPts val="800"/>
              </a:spcBef>
              <a:spcAft>
                <a:spcPct val="0"/>
              </a:spcAft>
              <a:buSzPct val="100000"/>
            </a:pPr>
            <a:r>
              <a:rPr altLang="en-US" smtClean="0">
                <a:latin typeface="Calibri" panose="020F0502020204030204" pitchFamily="34" charset="0"/>
                <a:ea typeface="Arial Unicode MS" panose="020B0604020202020204" pitchFamily="34" charset="-128"/>
                <a:cs typeface="Tahoma" panose="020B0604030504040204" pitchFamily="34" charset="0"/>
              </a:rPr>
              <a:t>Model examples (there are others)</a:t>
            </a:r>
          </a:p>
          <a:p>
            <a:pPr marL="774700" lvl="1" indent="-342900">
              <a:spcBef>
                <a:spcPts val="800"/>
              </a:spcBef>
              <a:spcAft>
                <a:spcPct val="0"/>
              </a:spcAft>
              <a:buSzPct val="100000"/>
            </a:pPr>
            <a:r>
              <a:rPr lang="en-GB" altLang="en-US" smtClean="0">
                <a:latin typeface="Calibri" panose="020F0502020204030204" pitchFamily="34" charset="0"/>
                <a:ea typeface="Arial Unicode MS" panose="020B0604020202020204" pitchFamily="34" charset="-128"/>
                <a:cs typeface="Tahoma" panose="020B0604030504040204" pitchFamily="34" charset="0"/>
              </a:rPr>
              <a:t>Leung &amp; Kember (2003)</a:t>
            </a:r>
          </a:p>
          <a:p>
            <a:pPr marL="774700" lvl="1" indent="-342900">
              <a:spcBef>
                <a:spcPts val="800"/>
              </a:spcBef>
              <a:spcAft>
                <a:spcPct val="0"/>
              </a:spcAft>
              <a:buSzPct val="100000"/>
            </a:pPr>
            <a:r>
              <a:rPr lang="en-GB" altLang="en-US" smtClean="0">
                <a:latin typeface="Calibri" panose="020F0502020204030204" pitchFamily="34" charset="0"/>
                <a:ea typeface="Arial Unicode MS" panose="020B0604020202020204" pitchFamily="34" charset="-128"/>
                <a:cs typeface="Tahoma" panose="020B0604030504040204" pitchFamily="34" charset="0"/>
              </a:rPr>
              <a:t>King &amp; Kitchener (1994)</a:t>
            </a:r>
            <a:endParaRPr altLang="en-US" smtClean="0">
              <a:latin typeface="Calibri" panose="020F0502020204030204" pitchFamily="34" charset="0"/>
              <a:ea typeface="Arial Unicode MS" panose="020B0604020202020204" pitchFamily="34" charset="-128"/>
              <a:cs typeface="Tahoma" panose="020B0604030504040204" pitchFamily="34" charset="0"/>
            </a:endParaRPr>
          </a:p>
          <a:p>
            <a:pPr marL="774700" lvl="1" indent="-342900">
              <a:spcBef>
                <a:spcPts val="800"/>
              </a:spcBef>
              <a:spcAft>
                <a:spcPct val="0"/>
              </a:spcAft>
              <a:buSzPct val="100000"/>
            </a:pPr>
            <a:r>
              <a:rPr lang="en-GB" altLang="en-US" smtClean="0">
                <a:latin typeface="Calibri" panose="020F0502020204030204" pitchFamily="34" charset="0"/>
                <a:ea typeface="Arial Unicode MS" panose="020B0604020202020204" pitchFamily="34" charset="-128"/>
                <a:cs typeface="Tahoma" panose="020B0604030504040204" pitchFamily="34" charset="0"/>
              </a:rPr>
              <a:t>Hatton &amp; Smith (1995)</a:t>
            </a:r>
          </a:p>
          <a:p>
            <a:pPr marL="1206500" lvl="2" indent="-342900">
              <a:spcBef>
                <a:spcPts val="800"/>
              </a:spcBef>
              <a:spcAft>
                <a:spcPct val="0"/>
              </a:spcAft>
              <a:buSzPct val="100000"/>
            </a:pPr>
            <a:r>
              <a:rPr lang="en-GB" altLang="en-US" smtClean="0">
                <a:latin typeface="Calibri" panose="020F0502020204030204" pitchFamily="34" charset="0"/>
                <a:ea typeface="Arial Unicode MS" panose="020B0604020202020204" pitchFamily="34" charset="-128"/>
                <a:cs typeface="Tahoma" panose="020B0604030504040204" pitchFamily="34" charset="0"/>
              </a:rPr>
              <a:t>Unreflective descriptive </a:t>
            </a:r>
          </a:p>
          <a:p>
            <a:pPr marL="1206500" lvl="2" indent="-342900">
              <a:spcBef>
                <a:spcPts val="800"/>
              </a:spcBef>
              <a:spcAft>
                <a:spcPct val="0"/>
              </a:spcAft>
              <a:buSzPct val="100000"/>
            </a:pPr>
            <a:r>
              <a:rPr lang="en-GB" altLang="en-US" smtClean="0">
                <a:latin typeface="Calibri" panose="020F0502020204030204" pitchFamily="34" charset="0"/>
                <a:ea typeface="Arial Unicode MS" panose="020B0604020202020204" pitchFamily="34" charset="-128"/>
                <a:cs typeface="Tahoma" panose="020B0604030504040204" pitchFamily="34" charset="0"/>
              </a:rPr>
              <a:t>Reflective descriptive</a:t>
            </a:r>
          </a:p>
          <a:p>
            <a:pPr marL="1206500" lvl="2" indent="-342900">
              <a:spcBef>
                <a:spcPts val="800"/>
              </a:spcBef>
              <a:spcAft>
                <a:spcPct val="0"/>
              </a:spcAft>
              <a:buSzPct val="100000"/>
            </a:pPr>
            <a:r>
              <a:rPr lang="en-GB" altLang="en-US" smtClean="0">
                <a:latin typeface="Calibri" panose="020F0502020204030204" pitchFamily="34" charset="0"/>
                <a:ea typeface="Arial Unicode MS" panose="020B0604020202020204" pitchFamily="34" charset="-128"/>
                <a:cs typeface="Tahoma" panose="020B0604030504040204" pitchFamily="34" charset="0"/>
              </a:rPr>
              <a:t>Dialogic</a:t>
            </a:r>
          </a:p>
          <a:p>
            <a:pPr marL="1206500" lvl="2" indent="-342900">
              <a:spcBef>
                <a:spcPts val="800"/>
              </a:spcBef>
              <a:spcAft>
                <a:spcPct val="0"/>
              </a:spcAft>
              <a:buSzPct val="100000"/>
            </a:pPr>
            <a:r>
              <a:rPr lang="en-GB" altLang="en-US" smtClean="0">
                <a:latin typeface="Calibri" panose="020F0502020204030204" pitchFamily="34" charset="0"/>
                <a:ea typeface="Arial Unicode MS" panose="020B0604020202020204" pitchFamily="34" charset="-128"/>
                <a:cs typeface="Tahoma" panose="020B0604030504040204" pitchFamily="34" charset="0"/>
              </a:rPr>
              <a:t>Critical</a:t>
            </a:r>
          </a:p>
        </p:txBody>
      </p:sp>
    </p:spTree>
    <p:extLst>
      <p:ext uri="{BB962C8B-B14F-4D97-AF65-F5344CB8AC3E}">
        <p14:creationId xmlns:p14="http://schemas.microsoft.com/office/powerpoint/2010/main" val="297162271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Framing an Argument..</a:t>
            </a:r>
          </a:p>
        </p:txBody>
      </p:sp>
      <p:sp>
        <p:nvSpPr>
          <p:cNvPr id="3" name="Content Placeholder 2"/>
          <p:cNvSpPr txBox="1">
            <a:spLocks noGrp="1"/>
          </p:cNvSpPr>
          <p:nvPr>
            <p:ph idx="1"/>
          </p:nvPr>
        </p:nvSpPr>
        <p:spPr>
          <a:xfrm>
            <a:off x="1981200" y="1600201"/>
            <a:ext cx="8229600" cy="4525963"/>
          </a:xfrm>
        </p:spPr>
        <p:txBody>
          <a:bodyPr vert="horz" lIns="91440" tIns="45720" rIns="91440" bIns="45720" rtlCol="0">
            <a:normAutofit/>
          </a:bodyPr>
          <a:lstStyle/>
          <a:p>
            <a:pPr marL="0" indent="0" hangingPunct="1">
              <a:spcBef>
                <a:spcPts val="800"/>
              </a:spcBef>
              <a:buNone/>
              <a:defRPr/>
            </a:pPr>
            <a:r>
              <a:rPr smtClean="0">
                <a:latin typeface="Calibri"/>
              </a:rPr>
              <a:t>     A = C + J</a:t>
            </a:r>
          </a:p>
          <a:p>
            <a:pPr marL="457200" lvl="1" indent="0">
              <a:spcBef>
                <a:spcPts val="700"/>
              </a:spcBef>
              <a:buNone/>
              <a:defRPr/>
            </a:pPr>
            <a:r>
              <a:rPr lang="en-GB" i="1">
                <a:latin typeface="Calibri"/>
              </a:rPr>
              <a:t>(where A is the argument, C is the claim and J is the justification)</a:t>
            </a:r>
          </a:p>
          <a:p>
            <a:pPr marL="457200" lvl="1" indent="0">
              <a:spcBef>
                <a:spcPts val="700"/>
              </a:spcBef>
              <a:buNone/>
              <a:defRPr/>
            </a:pPr>
            <a:endParaRPr lang="en-GB" smtClean="0">
              <a:latin typeface="Calibri"/>
            </a:endParaRPr>
          </a:p>
          <a:p>
            <a:pPr marL="457200" lvl="1" indent="0">
              <a:spcBef>
                <a:spcPts val="700"/>
              </a:spcBef>
              <a:buNone/>
              <a:defRPr/>
            </a:pPr>
            <a:endParaRPr lang="en-GB" smtClean="0">
              <a:latin typeface="Calibri"/>
            </a:endParaRPr>
          </a:p>
          <a:p>
            <a:pPr marL="743041" lvl="1" indent="-285841">
              <a:spcBef>
                <a:spcPts val="700"/>
              </a:spcBef>
              <a:buSzPct val="100000"/>
              <a:buFont typeface="Arial" pitchFamily="34"/>
              <a:buChar char="–"/>
              <a:defRPr/>
            </a:pPr>
            <a:r>
              <a:rPr lang="en-GB" smtClean="0">
                <a:latin typeface="Calibri"/>
              </a:rPr>
              <a:t>Chains of reasoning</a:t>
            </a:r>
          </a:p>
          <a:p>
            <a:pPr marL="743041" lvl="1" indent="-285841">
              <a:spcBef>
                <a:spcPts val="700"/>
              </a:spcBef>
              <a:buSzPct val="100000"/>
              <a:buFont typeface="Arial" pitchFamily="34"/>
              <a:buChar char="–"/>
              <a:defRPr/>
            </a:pPr>
            <a:r>
              <a:rPr lang="en-GB" smtClean="0">
                <a:latin typeface="Calibri"/>
              </a:rPr>
              <a:t>Side by side justification</a:t>
            </a:r>
          </a:p>
          <a:p>
            <a:pPr marL="743041" lvl="1" indent="-285841">
              <a:spcBef>
                <a:spcPts val="700"/>
              </a:spcBef>
              <a:buSzPct val="100000"/>
              <a:buFont typeface="Arial" pitchFamily="34"/>
              <a:buChar char="–"/>
              <a:defRPr/>
            </a:pPr>
            <a:r>
              <a:rPr lang="en-GB" smtClean="0">
                <a:latin typeface="Calibri"/>
              </a:rPr>
              <a:t>Pyramid</a:t>
            </a:r>
          </a:p>
          <a:p>
            <a:pPr marL="457200" lvl="1" indent="0">
              <a:spcBef>
                <a:spcPts val="700"/>
              </a:spcBef>
              <a:buNone/>
              <a:defRPr/>
            </a:pPr>
            <a:endParaRPr smtClean="0">
              <a:latin typeface="Calibri"/>
            </a:endParaRPr>
          </a:p>
        </p:txBody>
      </p:sp>
    </p:spTree>
    <p:extLst>
      <p:ext uri="{BB962C8B-B14F-4D97-AF65-F5344CB8AC3E}">
        <p14:creationId xmlns:p14="http://schemas.microsoft.com/office/powerpoint/2010/main" val="748786099"/>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txBox="1">
            <a:spLocks noGrp="1"/>
          </p:cNvSpPr>
          <p:nvPr>
            <p:ph type="title"/>
          </p:nvPr>
        </p:nvSpPr>
        <p:spPr/>
        <p:txBody>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Knowing (us) your Audience</a:t>
            </a:r>
          </a:p>
        </p:txBody>
      </p:sp>
      <p:sp>
        <p:nvSpPr>
          <p:cNvPr id="25603" name="Content Placeholder 2"/>
          <p:cNvSpPr txBox="1">
            <a:spLocks noGrp="1"/>
          </p:cNvSpPr>
          <p:nvPr>
            <p:ph idx="1"/>
          </p:nvPr>
        </p:nvSpPr>
        <p:spPr>
          <a:xfrm>
            <a:off x="1981200" y="1600201"/>
            <a:ext cx="8229600" cy="4525963"/>
          </a:xfrm>
        </p:spPr>
        <p:txBody>
          <a:bodyPr vert="horz" lIns="91440" tIns="45720" rIns="91440" bIns="45720" rtlCol="0">
            <a:normAutofit/>
          </a:bodyPr>
          <a:lstStyle/>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Age – old enough!</a:t>
            </a:r>
          </a:p>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Lifestyle – busy!</a:t>
            </a:r>
          </a:p>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Attitudes – fair (concerned only with the argument)</a:t>
            </a:r>
          </a:p>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Sceptical but empathetic</a:t>
            </a:r>
          </a:p>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Knowledge of the field – variable, that’s why they …</a:t>
            </a:r>
          </a:p>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Like - logic, referencing, evidence that you’ve met the criteria</a:t>
            </a:r>
          </a:p>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Signposting – the bits fit together</a:t>
            </a:r>
          </a:p>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Pet hates – waffle, insufficient justifications, avoidable errors, generalisations, plagiarism</a:t>
            </a:r>
          </a:p>
          <a:p>
            <a:pPr marL="342900" indent="-342900" hangingPunct="1">
              <a:spcBef>
                <a:spcPts val="800"/>
              </a:spcBef>
              <a:spcAft>
                <a:spcPct val="0"/>
              </a:spcAft>
              <a:buSzPct val="100000"/>
            </a:pPr>
            <a:r>
              <a:rPr altLang="en-US" sz="2000">
                <a:latin typeface="Calibri" panose="020F0502020204030204" pitchFamily="34" charset="0"/>
                <a:ea typeface="Arial Unicode MS" panose="020B0604020202020204" pitchFamily="34" charset="-128"/>
                <a:cs typeface="Tahoma" panose="020B0604030504040204" pitchFamily="34" charset="0"/>
              </a:rPr>
              <a:t>A belief that – everything should be relevant, conclusions must be warranted</a:t>
            </a:r>
          </a:p>
          <a:p>
            <a:pPr marL="342900" indent="-342900" hangingPunct="1">
              <a:spcBef>
                <a:spcPts val="800"/>
              </a:spcBef>
              <a:spcAft>
                <a:spcPct val="0"/>
              </a:spcAft>
              <a:buSzPct val="100000"/>
            </a:pPr>
            <a:endParaRPr lang="en-US" altLang="en-US" smtClean="0">
              <a:latin typeface="Calibri" panose="020F0502020204030204" pitchFamily="34" charset="0"/>
              <a:ea typeface="Arial Unicode MS" panose="020B0604020202020204" pitchFamily="34" charset="-128"/>
              <a:cs typeface="Tahoma" panose="020B0604030504040204" pitchFamily="34" charset="0"/>
            </a:endParaRPr>
          </a:p>
        </p:txBody>
      </p:sp>
    </p:spTree>
    <p:extLst>
      <p:ext uri="{BB962C8B-B14F-4D97-AF65-F5344CB8AC3E}">
        <p14:creationId xmlns:p14="http://schemas.microsoft.com/office/powerpoint/2010/main" val="2435963190"/>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txBox="1">
            <a:spLocks noGrp="1"/>
          </p:cNvSpPr>
          <p:nvPr>
            <p:ph type="title"/>
          </p:nvPr>
        </p:nvSpPr>
        <p:spPr>
          <a:xfrm>
            <a:off x="1981200" y="319088"/>
            <a:ext cx="8229600" cy="1054100"/>
          </a:xfrm>
        </p:spPr>
        <p:txBody>
          <a:bodyPr vert="horz" lIns="0" tIns="0" rIns="0" bIns="0" rtlCol="0" anchor="ctr">
            <a:normAutofit/>
          </a:bodyPr>
          <a:lstStyle/>
          <a:p>
            <a:pPr eaLnBrk="1" hangingPunct="1">
              <a:buFont typeface="StarSymbol"/>
              <a:buNone/>
            </a:pPr>
            <a:r>
              <a:rPr lang="en-GB" altLang="en-US" smtClean="0">
                <a:latin typeface="Calibri" panose="020F0502020204030204" pitchFamily="34" charset="0"/>
                <a:ea typeface="Arial Unicode MS" panose="020B0604020202020204" pitchFamily="34" charset="-128"/>
                <a:cs typeface="Tahoma" panose="020B0604030504040204" pitchFamily="34" charset="0"/>
              </a:rPr>
              <a:t>Some concluding thoughts</a:t>
            </a:r>
          </a:p>
        </p:txBody>
      </p:sp>
      <p:sp>
        <p:nvSpPr>
          <p:cNvPr id="26627" name="Subtitle 2"/>
          <p:cNvSpPr txBox="1">
            <a:spLocks noGrp="1"/>
          </p:cNvSpPr>
          <p:nvPr>
            <p:ph type="subTitle" idx="4294967295"/>
          </p:nvPr>
        </p:nvSpPr>
        <p:spPr>
          <a:xfrm>
            <a:off x="1981200" y="1649414"/>
            <a:ext cx="8229600" cy="4435475"/>
          </a:xfrm>
        </p:spPr>
        <p:txBody>
          <a:bodyPr vert="horz" lIns="0" tIns="0" rIns="0" bIns="0" rtlCol="0" anchor="ctr" anchorCtr="1">
            <a:normAutofit/>
          </a:bodyPr>
          <a:lstStyle/>
          <a:p>
            <a:pPr marL="107950" indent="0">
              <a:buNone/>
            </a:pPr>
            <a:r>
              <a:rPr lang="en-GB" altLang="en-US">
                <a:latin typeface="Arial" panose="020B0604020202020204" pitchFamily="34" charset="0"/>
                <a:ea typeface="Arial Unicode MS" panose="020B0604020202020204" pitchFamily="34" charset="-128"/>
                <a:cs typeface="Tahoma" panose="020B0604030504040204" pitchFamily="34" charset="0"/>
              </a:rPr>
              <a:t>Reflection as a means of examining experience</a:t>
            </a:r>
          </a:p>
          <a:p>
            <a:pPr marL="107950" indent="0">
              <a:buNone/>
            </a:pPr>
            <a:r>
              <a:rPr lang="en-GB" altLang="en-US">
                <a:latin typeface="Arial" panose="020B0604020202020204" pitchFamily="34" charset="0"/>
                <a:ea typeface="Arial Unicode MS" panose="020B0604020202020204" pitchFamily="34" charset="-128"/>
                <a:cs typeface="Tahoma" panose="020B0604030504040204" pitchFamily="34" charset="0"/>
              </a:rPr>
              <a:t>Re-experience to note tensions and contradictions</a:t>
            </a:r>
          </a:p>
          <a:p>
            <a:pPr marL="107950" indent="0">
              <a:buNone/>
            </a:pPr>
            <a:r>
              <a:rPr lang="en-GB" altLang="en-US">
                <a:latin typeface="Arial" panose="020B0604020202020204" pitchFamily="34" charset="0"/>
                <a:ea typeface="Arial Unicode MS" panose="020B0604020202020204" pitchFamily="34" charset="-128"/>
                <a:cs typeface="Tahoma" panose="020B0604030504040204" pitchFamily="34" charset="0"/>
              </a:rPr>
              <a:t>Reflection as a rational, conscious process</a:t>
            </a:r>
          </a:p>
          <a:p>
            <a:pPr marL="107950" indent="0">
              <a:buNone/>
            </a:pPr>
            <a:r>
              <a:rPr lang="en-GB" altLang="en-US">
                <a:latin typeface="Arial" panose="020B0604020202020204" pitchFamily="34" charset="0"/>
                <a:ea typeface="Arial Unicode MS" panose="020B0604020202020204" pitchFamily="34" charset="-128"/>
                <a:cs typeface="Tahoma" panose="020B0604030504040204" pitchFamily="34" charset="0"/>
              </a:rPr>
              <a:t>It is an individualistic process</a:t>
            </a:r>
          </a:p>
          <a:p>
            <a:pPr marL="107950" indent="0">
              <a:buNone/>
            </a:pPr>
            <a:r>
              <a:rPr lang="en-GB" altLang="en-US">
                <a:latin typeface="Arial" panose="020B0604020202020204" pitchFamily="34" charset="0"/>
                <a:ea typeface="Arial Unicode MS" panose="020B0604020202020204" pitchFamily="34" charset="-128"/>
                <a:cs typeface="Tahoma" panose="020B0604030504040204" pitchFamily="34" charset="0"/>
              </a:rPr>
              <a:t>Whether to consider the role of emotions or not</a:t>
            </a:r>
          </a:p>
          <a:p>
            <a:pPr marL="107950" indent="0">
              <a:buNone/>
            </a:pPr>
            <a:r>
              <a:rPr lang="en-GB" altLang="en-US">
                <a:latin typeface="Arial" panose="020B0604020202020204" pitchFamily="34" charset="0"/>
                <a:ea typeface="Arial Unicode MS" panose="020B0604020202020204" pitchFamily="34" charset="-128"/>
                <a:cs typeface="Tahoma" panose="020B0604030504040204" pitchFamily="34" charset="0"/>
              </a:rPr>
              <a:t>The importance of informal vehicles for reflection</a:t>
            </a:r>
          </a:p>
        </p:txBody>
      </p:sp>
    </p:spTree>
    <p:extLst>
      <p:ext uri="{BB962C8B-B14F-4D97-AF65-F5344CB8AC3E}">
        <p14:creationId xmlns:p14="http://schemas.microsoft.com/office/powerpoint/2010/main" val="1575702580"/>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1288</Words>
  <Application>Microsoft Office PowerPoint</Application>
  <PresentationFormat>Widescreen</PresentationFormat>
  <Paragraphs>164</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 Unicode MS</vt:lpstr>
      <vt:lpstr>Arial</vt:lpstr>
      <vt:lpstr>Calibri</vt:lpstr>
      <vt:lpstr>Calibri Light</vt:lpstr>
      <vt:lpstr>StarSymbol</vt:lpstr>
      <vt:lpstr>Tahoma</vt:lpstr>
      <vt:lpstr>Times New Roman</vt:lpstr>
      <vt:lpstr>Office Theme</vt:lpstr>
      <vt:lpstr>An Introduction to Critical Reflection…</vt:lpstr>
      <vt:lpstr>Critical Reflection</vt:lpstr>
      <vt:lpstr>Reflection defined</vt:lpstr>
      <vt:lpstr>Beware the dark side (after Brookfield 1994,1995)…</vt:lpstr>
      <vt:lpstr>Some names...</vt:lpstr>
      <vt:lpstr>PowerPoint Presentation</vt:lpstr>
      <vt:lpstr>common criteria for each element</vt:lpstr>
      <vt:lpstr>Critical (Reflective) Reading</vt:lpstr>
      <vt:lpstr>Critical analysis of written materials: First question- What is the purpose?</vt:lpstr>
      <vt:lpstr>Second issue - What is the content? </vt:lpstr>
      <vt:lpstr>Additionally..</vt:lpstr>
      <vt:lpstr>Critical (Reflective) Writing</vt:lpstr>
      <vt:lpstr>Stages of Reflective Writing</vt:lpstr>
      <vt:lpstr>Framing an Argument..</vt:lpstr>
      <vt:lpstr>Knowing (us) your Audience</vt:lpstr>
      <vt:lpstr>Some concluding thoughts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Critical Reflection…</dc:title>
  <dc:creator>Mair O'connor</dc:creator>
  <cp:lastModifiedBy>Mair O'connor</cp:lastModifiedBy>
  <cp:revision>1</cp:revision>
  <dcterms:created xsi:type="dcterms:W3CDTF">2018-03-29T13:17:37Z</dcterms:created>
  <dcterms:modified xsi:type="dcterms:W3CDTF">2018-03-29T13:33:10Z</dcterms:modified>
</cp:coreProperties>
</file>