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 id="260" r:id="rId6"/>
    <p:sldId id="263" r:id="rId7"/>
    <p:sldId id="261" r:id="rId8"/>
    <p:sldId id="264"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B28B2D-CF72-AA5A-575F-BDC8C971899B}" v="304" dt="2026-02-17T14:36:33.6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2/17/2026</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76768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2/17/2026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52009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2/17/2026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5807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2/17/2026</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6298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2/17/2026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92656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2/17/2026</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11097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2/17/2026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875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2/17/2026</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6350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2/17/2026</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83780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2/17/2026</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05985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2/17/2026</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24104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2/17/2026</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02076983"/>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ncbi.nlm.nih.gov/pmc/articles/PMC4756475/" TargetMode="External"/><Relationship Id="rId7" Type="http://schemas.openxmlformats.org/officeDocument/2006/relationships/hyperlink" Target="https://www.sciencedirect.com/science/article/pii/S0165178124000350?utm_source=chatgpt.com" TargetMode="External"/><Relationship Id="rId2" Type="http://schemas.openxmlformats.org/officeDocument/2006/relationships/hyperlink" Target="https://www.ncbi.nlm.nih.gov/pmc/articles/PMC12186861/" TargetMode="External"/><Relationship Id="rId1" Type="http://schemas.openxmlformats.org/officeDocument/2006/relationships/slideLayout" Target="../slideLayouts/slideLayout2.xml"/><Relationship Id="rId6" Type="http://schemas.openxmlformats.org/officeDocument/2006/relationships/hyperlink" Target="https://en.wikipedia.org/wiki/Numeric_precision_in_Microsoft_Excel?utm_source=chatgpt.com" TargetMode="External"/><Relationship Id="rId5" Type="http://schemas.openxmlformats.org/officeDocument/2006/relationships/hyperlink" Target="https://en.wikipedia.org/wiki/Microsoft_Excel?utm_source=chatgpt.com" TargetMode="External"/><Relationship Id="rId4" Type="http://schemas.openxmlformats.org/officeDocument/2006/relationships/hyperlink" Target="https://www.researchgate.net/publication/382218389_Using_MS_Excel_to_Analyze_Research_Data?utm_source=chatgpt.co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ncbi.nlm.nih.gov/pmc/articles/PMC5770633/" TargetMode="External"/><Relationship Id="rId7" Type="http://schemas.openxmlformats.org/officeDocument/2006/relationships/hyperlink" Target="https://www.ncbi.nlm.nih.gov/pmc/articles/PMC7527281/" TargetMode="External"/><Relationship Id="rId2" Type="http://schemas.openxmlformats.org/officeDocument/2006/relationships/hyperlink" Target="https://mental.jmir.org/2025/1/e70253?utm_source=chatgpt.com"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1941864722000130" TargetMode="External"/><Relationship Id="rId5" Type="http://schemas.openxmlformats.org/officeDocument/2006/relationships/hyperlink" Target="https://www.researchgate.net/publication/357164626" TargetMode="External"/><Relationship Id="rId4" Type="http://schemas.openxmlformats.org/officeDocument/2006/relationships/hyperlink" Target="https://journals.sagepub.com/doi/10.1177/08862605221086633"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D26A892-10DB-4D8F-8589-C84BC5328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3E91BD27-0A21-43ED-80E7-0A40F57C8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72946"/>
            <a:ext cx="6721522" cy="6785055"/>
          </a:xfrm>
          <a:custGeom>
            <a:avLst/>
            <a:gdLst>
              <a:gd name="connsiteX0" fmla="*/ 767991 w 6329420"/>
              <a:gd name="connsiteY0" fmla="*/ 731396 h 6389247"/>
              <a:gd name="connsiteX1" fmla="*/ 1299514 w 6329420"/>
              <a:gd name="connsiteY1" fmla="*/ 1262919 h 6389247"/>
              <a:gd name="connsiteX2" fmla="*/ 767991 w 6329420"/>
              <a:gd name="connsiteY2" fmla="*/ 1794442 h 6389247"/>
              <a:gd name="connsiteX3" fmla="*/ 236469 w 6329420"/>
              <a:gd name="connsiteY3" fmla="*/ 1262919 h 6389247"/>
              <a:gd name="connsiteX4" fmla="*/ 767991 w 6329420"/>
              <a:gd name="connsiteY4" fmla="*/ 731396 h 6389247"/>
              <a:gd name="connsiteX5" fmla="*/ 2926094 w 6329420"/>
              <a:gd name="connsiteY5" fmla="*/ 324026 h 6389247"/>
              <a:gd name="connsiteX6" fmla="*/ 3207855 w 6329420"/>
              <a:gd name="connsiteY6" fmla="*/ 605787 h 6389247"/>
              <a:gd name="connsiteX7" fmla="*/ 2926094 w 6329420"/>
              <a:gd name="connsiteY7" fmla="*/ 887548 h 6389247"/>
              <a:gd name="connsiteX8" fmla="*/ 2644333 w 6329420"/>
              <a:gd name="connsiteY8" fmla="*/ 605787 h 6389247"/>
              <a:gd name="connsiteX9" fmla="*/ 2926094 w 6329420"/>
              <a:gd name="connsiteY9" fmla="*/ 324026 h 6389247"/>
              <a:gd name="connsiteX10" fmla="*/ 5761439 w 6329420"/>
              <a:gd name="connsiteY10" fmla="*/ 17664 h 6389247"/>
              <a:gd name="connsiteX11" fmla="*/ 5784727 w 6329420"/>
              <a:gd name="connsiteY11" fmla="*/ 18309 h 6389247"/>
              <a:gd name="connsiteX12" fmla="*/ 6232947 w 6329420"/>
              <a:gd name="connsiteY12" fmla="*/ 102447 h 6389247"/>
              <a:gd name="connsiteX13" fmla="*/ 6329420 w 6329420"/>
              <a:gd name="connsiteY13" fmla="*/ 159335 h 6389247"/>
              <a:gd name="connsiteX14" fmla="*/ 6329420 w 6329420"/>
              <a:gd name="connsiteY14" fmla="*/ 6389247 h 6389247"/>
              <a:gd name="connsiteX15" fmla="*/ 3180387 w 6329420"/>
              <a:gd name="connsiteY15" fmla="*/ 6389247 h 6389247"/>
              <a:gd name="connsiteX16" fmla="*/ 2702967 w 6329420"/>
              <a:gd name="connsiteY16" fmla="*/ 6389247 h 6389247"/>
              <a:gd name="connsiteX17" fmla="*/ 1013739 w 6329420"/>
              <a:gd name="connsiteY17" fmla="*/ 6389247 h 6389247"/>
              <a:gd name="connsiteX18" fmla="*/ 1024183 w 6329420"/>
              <a:gd name="connsiteY18" fmla="*/ 6281366 h 6389247"/>
              <a:gd name="connsiteX19" fmla="*/ 903050 w 6329420"/>
              <a:gd name="connsiteY19" fmla="*/ 5588470 h 6389247"/>
              <a:gd name="connsiteX20" fmla="*/ 273230 w 6329420"/>
              <a:gd name="connsiteY20" fmla="*/ 5151559 h 6389247"/>
              <a:gd name="connsiteX21" fmla="*/ 40189 w 6329420"/>
              <a:gd name="connsiteY21" fmla="*/ 4431326 h 6389247"/>
              <a:gd name="connsiteX22" fmla="*/ 467268 w 6329420"/>
              <a:gd name="connsiteY22" fmla="*/ 3598198 h 6389247"/>
              <a:gd name="connsiteX23" fmla="*/ 3203 w 6329420"/>
              <a:gd name="connsiteY23" fmla="*/ 2797063 h 6389247"/>
              <a:gd name="connsiteX24" fmla="*/ 345913 w 6329420"/>
              <a:gd name="connsiteY24" fmla="*/ 2096653 h 6389247"/>
              <a:gd name="connsiteX25" fmla="*/ 1552774 w 6329420"/>
              <a:gd name="connsiteY25" fmla="*/ 2014542 h 6389247"/>
              <a:gd name="connsiteX26" fmla="*/ 1737708 w 6329420"/>
              <a:gd name="connsiteY26" fmla="*/ 1339596 h 6389247"/>
              <a:gd name="connsiteX27" fmla="*/ 1365343 w 6329420"/>
              <a:gd name="connsiteY27" fmla="*/ 604294 h 6389247"/>
              <a:gd name="connsiteX28" fmla="*/ 1784365 w 6329420"/>
              <a:gd name="connsiteY28" fmla="*/ 110735 h 6389247"/>
              <a:gd name="connsiteX29" fmla="*/ 1881062 w 6329420"/>
              <a:gd name="connsiteY29" fmla="*/ 100098 h 6389247"/>
              <a:gd name="connsiteX30" fmla="*/ 2326675 w 6329420"/>
              <a:gd name="connsiteY30" fmla="*/ 311301 h 6389247"/>
              <a:gd name="connsiteX31" fmla="*/ 2585018 w 6329420"/>
              <a:gd name="connsiteY31" fmla="*/ 1190279 h 6389247"/>
              <a:gd name="connsiteX32" fmla="*/ 2694528 w 6329420"/>
              <a:gd name="connsiteY32" fmla="*/ 1338063 h 6389247"/>
              <a:gd name="connsiteX33" fmla="*/ 2982926 w 6329420"/>
              <a:gd name="connsiteY33" fmla="*/ 1306959 h 6389247"/>
              <a:gd name="connsiteX34" fmla="*/ 3354163 w 6329420"/>
              <a:gd name="connsiteY34" fmla="*/ 881733 h 6389247"/>
              <a:gd name="connsiteX35" fmla="*/ 4299539 w 6329420"/>
              <a:gd name="connsiteY35" fmla="*/ 1304623 h 6389247"/>
              <a:gd name="connsiteX36" fmla="*/ 4625167 w 6329420"/>
              <a:gd name="connsiteY36" fmla="*/ 991486 h 6389247"/>
              <a:gd name="connsiteX37" fmla="*/ 4692533 w 6329420"/>
              <a:gd name="connsiteY37" fmla="*/ 854498 h 6389247"/>
              <a:gd name="connsiteX38" fmla="*/ 5607288 w 6329420"/>
              <a:gd name="connsiteY38" fmla="*/ 28863 h 6389247"/>
              <a:gd name="connsiteX39" fmla="*/ 5761439 w 6329420"/>
              <a:gd name="connsiteY39" fmla="*/ 17664 h 6389247"/>
              <a:gd name="connsiteX40" fmla="*/ 4156539 w 6329420"/>
              <a:gd name="connsiteY40" fmla="*/ 0 h 6389247"/>
              <a:gd name="connsiteX41" fmla="*/ 4663751 w 6329420"/>
              <a:gd name="connsiteY41" fmla="*/ 507212 h 6389247"/>
              <a:gd name="connsiteX42" fmla="*/ 4156539 w 6329420"/>
              <a:gd name="connsiteY42" fmla="*/ 1014424 h 6389247"/>
              <a:gd name="connsiteX43" fmla="*/ 3649327 w 6329420"/>
              <a:gd name="connsiteY43" fmla="*/ 507212 h 6389247"/>
              <a:gd name="connsiteX44" fmla="*/ 4156539 w 6329420"/>
              <a:gd name="connsiteY44" fmla="*/ 0 h 638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329420" h="6389247">
                <a:moveTo>
                  <a:pt x="767991" y="731396"/>
                </a:moveTo>
                <a:cubicBezTo>
                  <a:pt x="1061543" y="731396"/>
                  <a:pt x="1299514" y="969367"/>
                  <a:pt x="1299514" y="1262919"/>
                </a:cubicBezTo>
                <a:cubicBezTo>
                  <a:pt x="1299514" y="1556471"/>
                  <a:pt x="1061543" y="1794442"/>
                  <a:pt x="767991" y="1794442"/>
                </a:cubicBezTo>
                <a:cubicBezTo>
                  <a:pt x="474439" y="1794442"/>
                  <a:pt x="236469" y="1556471"/>
                  <a:pt x="236469" y="1262919"/>
                </a:cubicBezTo>
                <a:cubicBezTo>
                  <a:pt x="236469" y="969367"/>
                  <a:pt x="474439" y="731396"/>
                  <a:pt x="767991" y="731396"/>
                </a:cubicBezTo>
                <a:close/>
                <a:moveTo>
                  <a:pt x="2926094" y="324026"/>
                </a:moveTo>
                <a:cubicBezTo>
                  <a:pt x="3081706" y="324026"/>
                  <a:pt x="3207855" y="450175"/>
                  <a:pt x="3207855" y="605787"/>
                </a:cubicBezTo>
                <a:cubicBezTo>
                  <a:pt x="3207855" y="761399"/>
                  <a:pt x="3081706" y="887548"/>
                  <a:pt x="2926094" y="887548"/>
                </a:cubicBezTo>
                <a:cubicBezTo>
                  <a:pt x="2770482" y="887548"/>
                  <a:pt x="2644333" y="761399"/>
                  <a:pt x="2644333" y="605787"/>
                </a:cubicBezTo>
                <a:cubicBezTo>
                  <a:pt x="2644333" y="450175"/>
                  <a:pt x="2770482" y="324026"/>
                  <a:pt x="2926094" y="324026"/>
                </a:cubicBezTo>
                <a:close/>
                <a:moveTo>
                  <a:pt x="5761439" y="17664"/>
                </a:moveTo>
                <a:lnTo>
                  <a:pt x="5784727" y="18309"/>
                </a:lnTo>
                <a:cubicBezTo>
                  <a:pt x="5972924" y="25037"/>
                  <a:pt x="6119949" y="54449"/>
                  <a:pt x="6232947" y="102447"/>
                </a:cubicBezTo>
                <a:lnTo>
                  <a:pt x="6329420" y="159335"/>
                </a:lnTo>
                <a:lnTo>
                  <a:pt x="6329420" y="6389247"/>
                </a:lnTo>
                <a:lnTo>
                  <a:pt x="3180387" y="6389247"/>
                </a:lnTo>
                <a:lnTo>
                  <a:pt x="2702967" y="6389247"/>
                </a:lnTo>
                <a:lnTo>
                  <a:pt x="1013739" y="6389247"/>
                </a:lnTo>
                <a:lnTo>
                  <a:pt x="1024183" y="6281366"/>
                </a:lnTo>
                <a:cubicBezTo>
                  <a:pt x="1049848" y="6046008"/>
                  <a:pt x="1072512" y="5801284"/>
                  <a:pt x="903050" y="5588470"/>
                </a:cubicBezTo>
                <a:cubicBezTo>
                  <a:pt x="704901" y="5339877"/>
                  <a:pt x="494907" y="5451483"/>
                  <a:pt x="273230" y="5151559"/>
                </a:cubicBezTo>
                <a:cubicBezTo>
                  <a:pt x="109328" y="4929882"/>
                  <a:pt x="-26532" y="4726254"/>
                  <a:pt x="40189" y="4431326"/>
                </a:cubicBezTo>
                <a:cubicBezTo>
                  <a:pt x="129472" y="4036881"/>
                  <a:pt x="470813" y="3882974"/>
                  <a:pt x="467268" y="3598198"/>
                </a:cubicBezTo>
                <a:cubicBezTo>
                  <a:pt x="463239" y="3255890"/>
                  <a:pt x="44217" y="3187318"/>
                  <a:pt x="3203" y="2797063"/>
                </a:cubicBezTo>
                <a:cubicBezTo>
                  <a:pt x="-23550" y="2542509"/>
                  <a:pt x="119641" y="2237671"/>
                  <a:pt x="345913" y="2096653"/>
                </a:cubicBezTo>
                <a:cubicBezTo>
                  <a:pt x="762919" y="1836457"/>
                  <a:pt x="1233029" y="2275545"/>
                  <a:pt x="1552774" y="2014542"/>
                </a:cubicBezTo>
                <a:cubicBezTo>
                  <a:pt x="1743751" y="1858617"/>
                  <a:pt x="1774856" y="1540160"/>
                  <a:pt x="1737708" y="1339596"/>
                </a:cubicBezTo>
                <a:cubicBezTo>
                  <a:pt x="1666877" y="957721"/>
                  <a:pt x="1353739" y="895190"/>
                  <a:pt x="1365343" y="604294"/>
                </a:cubicBezTo>
                <a:cubicBezTo>
                  <a:pt x="1373885" y="388094"/>
                  <a:pt x="1557287" y="161098"/>
                  <a:pt x="1784365" y="110735"/>
                </a:cubicBezTo>
                <a:cubicBezTo>
                  <a:pt x="1816113" y="103643"/>
                  <a:pt x="1848539" y="100098"/>
                  <a:pt x="1881062" y="100098"/>
                </a:cubicBezTo>
                <a:cubicBezTo>
                  <a:pt x="2100564" y="100098"/>
                  <a:pt x="2273329" y="261260"/>
                  <a:pt x="2326675" y="311301"/>
                </a:cubicBezTo>
                <a:cubicBezTo>
                  <a:pt x="2579216" y="547161"/>
                  <a:pt x="2379374" y="836206"/>
                  <a:pt x="2585018" y="1190279"/>
                </a:cubicBezTo>
                <a:cubicBezTo>
                  <a:pt x="2616968" y="1242737"/>
                  <a:pt x="2653624" y="1292213"/>
                  <a:pt x="2694528" y="1338063"/>
                </a:cubicBezTo>
                <a:cubicBezTo>
                  <a:pt x="2775108" y="1429685"/>
                  <a:pt x="2925230" y="1413569"/>
                  <a:pt x="2982926" y="1306959"/>
                </a:cubicBezTo>
                <a:cubicBezTo>
                  <a:pt x="3078253" y="1130728"/>
                  <a:pt x="3169390" y="933143"/>
                  <a:pt x="3354163" y="881733"/>
                </a:cubicBezTo>
                <a:cubicBezTo>
                  <a:pt x="3713394" y="781733"/>
                  <a:pt x="3927255" y="1375615"/>
                  <a:pt x="4299539" y="1304623"/>
                </a:cubicBezTo>
                <a:cubicBezTo>
                  <a:pt x="4454094" y="1275131"/>
                  <a:pt x="4543700" y="1148457"/>
                  <a:pt x="4625167" y="991486"/>
                </a:cubicBezTo>
                <a:cubicBezTo>
                  <a:pt x="4647810" y="947730"/>
                  <a:pt x="4669890" y="901637"/>
                  <a:pt x="4692533" y="854498"/>
                </a:cubicBezTo>
                <a:cubicBezTo>
                  <a:pt x="4762477" y="605422"/>
                  <a:pt x="4865621" y="105095"/>
                  <a:pt x="5607288" y="28863"/>
                </a:cubicBezTo>
                <a:cubicBezTo>
                  <a:pt x="5658191" y="20163"/>
                  <a:pt x="5709812" y="16455"/>
                  <a:pt x="5761439" y="17664"/>
                </a:cubicBezTo>
                <a:close/>
                <a:moveTo>
                  <a:pt x="4156539" y="0"/>
                </a:moveTo>
                <a:cubicBezTo>
                  <a:pt x="4436664" y="0"/>
                  <a:pt x="4663751" y="227087"/>
                  <a:pt x="4663751" y="507212"/>
                </a:cubicBezTo>
                <a:cubicBezTo>
                  <a:pt x="4663751" y="787337"/>
                  <a:pt x="4436664" y="1014424"/>
                  <a:pt x="4156539" y="1014424"/>
                </a:cubicBezTo>
                <a:cubicBezTo>
                  <a:pt x="3876414" y="1014424"/>
                  <a:pt x="3649327" y="787337"/>
                  <a:pt x="3649327" y="507212"/>
                </a:cubicBezTo>
                <a:cubicBezTo>
                  <a:pt x="3649327" y="227087"/>
                  <a:pt x="3876414" y="0"/>
                  <a:pt x="415653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12648" y="557783"/>
            <a:ext cx="10969752" cy="3130807"/>
          </a:xfrm>
        </p:spPr>
        <p:txBody>
          <a:bodyPr>
            <a:normAutofit/>
          </a:bodyPr>
          <a:lstStyle/>
          <a:p>
            <a:pPr>
              <a:lnSpc>
                <a:spcPct val="90000"/>
              </a:lnSpc>
            </a:pPr>
            <a:r>
              <a:rPr lang="en-GB" sz="4200" cap="all" dirty="0">
                <a:latin typeface="Aptos"/>
              </a:rPr>
              <a:t>Module Code:LCHS4007</a:t>
            </a:r>
            <a:br>
              <a:rPr lang="en-GB" sz="4200" cap="all">
                <a:latin typeface="Aptos"/>
              </a:rPr>
            </a:br>
            <a:r>
              <a:rPr lang="en-GB" sz="4200" cap="all" dirty="0">
                <a:latin typeface="Aptos"/>
              </a:rPr>
              <a:t>Module  Title: Digital Skills and Research Methods</a:t>
            </a:r>
            <a:br>
              <a:rPr lang="en-GB" sz="4200" cap="all">
                <a:latin typeface="Aptos"/>
              </a:rPr>
            </a:br>
            <a:r>
              <a:rPr lang="en-GB" sz="4200" cap="all" dirty="0">
                <a:latin typeface="Aptos"/>
              </a:rPr>
              <a:t>Group Members Names: Monalisa </a:t>
            </a:r>
            <a:r>
              <a:rPr lang="en-GB" sz="4200" cap="all" dirty="0" err="1">
                <a:latin typeface="Aptos"/>
              </a:rPr>
              <a:t>Bustean</a:t>
            </a:r>
            <a:r>
              <a:rPr lang="en-GB" sz="4200" cap="all" dirty="0">
                <a:latin typeface="Aptos"/>
              </a:rPr>
              <a:t>, Ioana Stancu, Valentina</a:t>
            </a:r>
            <a:endParaRPr lang="en-US" sz="4200" dirty="0">
              <a:latin typeface="Apto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D479C4-55C7-EA10-287A-EB16C690086A}"/>
              </a:ext>
            </a:extLst>
          </p:cNvPr>
          <p:cNvSpPr>
            <a:spLocks noGrp="1"/>
          </p:cNvSpPr>
          <p:nvPr>
            <p:ph type="title"/>
          </p:nvPr>
        </p:nvSpPr>
        <p:spPr>
          <a:xfrm>
            <a:off x="609600" y="552782"/>
            <a:ext cx="5545870" cy="1658525"/>
          </a:xfrm>
        </p:spPr>
        <p:txBody>
          <a:bodyPr>
            <a:normAutofit/>
          </a:bodyPr>
          <a:lstStyle/>
          <a:p>
            <a:r>
              <a:rPr lang="en-GB" dirty="0">
                <a:cs typeface="Posterama"/>
              </a:rPr>
              <a:t>Introduction</a:t>
            </a:r>
            <a:endParaRPr lang="en-GB" dirty="0"/>
          </a:p>
        </p:txBody>
      </p:sp>
      <p:sp>
        <p:nvSpPr>
          <p:cNvPr id="3" name="Content Placeholder 2">
            <a:extLst>
              <a:ext uri="{FF2B5EF4-FFF2-40B4-BE49-F238E27FC236}">
                <a16:creationId xmlns:a16="http://schemas.microsoft.com/office/drawing/2014/main" id="{7F4301E0-FE24-A670-99A1-1078532A93D0}"/>
              </a:ext>
            </a:extLst>
          </p:cNvPr>
          <p:cNvSpPr>
            <a:spLocks noGrp="1"/>
          </p:cNvSpPr>
          <p:nvPr>
            <p:ph idx="1"/>
          </p:nvPr>
        </p:nvSpPr>
        <p:spPr>
          <a:xfrm>
            <a:off x="609600" y="2548521"/>
            <a:ext cx="5545867" cy="3470616"/>
          </a:xfrm>
        </p:spPr>
        <p:txBody>
          <a:bodyPr vert="horz" lIns="91440" tIns="45720" rIns="91440" bIns="45720" rtlCol="0" anchor="t">
            <a:normAutofit/>
          </a:bodyPr>
          <a:lstStyle/>
          <a:p>
            <a:pPr>
              <a:lnSpc>
                <a:spcPct val="100000"/>
              </a:lnSpc>
            </a:pPr>
            <a:r>
              <a:rPr lang="en-GB" dirty="0"/>
              <a:t>In this presentation we will talk about how Microsoft 365 applications can be used within the Greenfield Home Care Agency to improve work productivity, communication, and digital safety. Greenfield staff will explore how digital tools can support the individuals working across different locations while maintaining person – centred care. This presentation also is about how the staff at Greenfield are facing challenges with confidence in using technology and how effective is Microsoft 365</a:t>
            </a:r>
          </a:p>
        </p:txBody>
      </p:sp>
      <p:pic>
        <p:nvPicPr>
          <p:cNvPr id="4" name="Picture 3" descr="Understanding Microsoft 365: Modern ...">
            <a:extLst>
              <a:ext uri="{FF2B5EF4-FFF2-40B4-BE49-F238E27FC236}">
                <a16:creationId xmlns:a16="http://schemas.microsoft.com/office/drawing/2014/main" id="{7F3B0CBB-4C91-8AB5-C1CA-BA1D55B526D9}"/>
              </a:ext>
            </a:extLst>
          </p:cNvPr>
          <p:cNvPicPr>
            <a:picLocks noChangeAspect="1"/>
          </p:cNvPicPr>
          <p:nvPr/>
        </p:nvPicPr>
        <p:blipFill>
          <a:blip r:embed="rId2"/>
          <a:stretch>
            <a:fillRect/>
          </a:stretch>
        </p:blipFill>
        <p:spPr>
          <a:xfrm>
            <a:off x="7293116" y="1914387"/>
            <a:ext cx="4289283" cy="2854322"/>
          </a:xfrm>
          <a:prstGeom prst="rect">
            <a:avLst/>
          </a:prstGeom>
        </p:spPr>
      </p:pic>
    </p:spTree>
    <p:extLst>
      <p:ext uri="{BB962C8B-B14F-4D97-AF65-F5344CB8AC3E}">
        <p14:creationId xmlns:p14="http://schemas.microsoft.com/office/powerpoint/2010/main" val="3966757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6788B-A7E1-C495-FFC5-8C0D4DFD85B3}"/>
              </a:ext>
            </a:extLst>
          </p:cNvPr>
          <p:cNvSpPr>
            <a:spLocks noGrp="1"/>
          </p:cNvSpPr>
          <p:nvPr>
            <p:ph type="title"/>
          </p:nvPr>
        </p:nvSpPr>
        <p:spPr>
          <a:xfrm>
            <a:off x="4175" y="4551"/>
            <a:ext cx="10972800" cy="1325563"/>
          </a:xfrm>
        </p:spPr>
        <p:txBody>
          <a:bodyPr/>
          <a:lstStyle/>
          <a:p>
            <a:r>
              <a:rPr lang="en-GB" dirty="0">
                <a:cs typeface="Posterama"/>
              </a:rPr>
              <a:t>Task 1 – </a:t>
            </a:r>
            <a:r>
              <a:rPr lang="en-GB" dirty="0">
                <a:highlight>
                  <a:srgbClr val="008000"/>
                </a:highlight>
                <a:cs typeface="Posterama"/>
              </a:rPr>
              <a:t>Excel </a:t>
            </a:r>
            <a:r>
              <a:rPr lang="en-GB" dirty="0">
                <a:cs typeface="Posterama"/>
              </a:rPr>
              <a:t>Productivity </a:t>
            </a:r>
            <a:endParaRPr lang="en-GB" dirty="0"/>
          </a:p>
        </p:txBody>
      </p:sp>
      <p:sp>
        <p:nvSpPr>
          <p:cNvPr id="3" name="Content Placeholder 2">
            <a:extLst>
              <a:ext uri="{FF2B5EF4-FFF2-40B4-BE49-F238E27FC236}">
                <a16:creationId xmlns:a16="http://schemas.microsoft.com/office/drawing/2014/main" id="{AFF42B68-BA05-A63A-BB89-129DCE3F8EF2}"/>
              </a:ext>
            </a:extLst>
          </p:cNvPr>
          <p:cNvSpPr>
            <a:spLocks noGrp="1"/>
          </p:cNvSpPr>
          <p:nvPr>
            <p:ph idx="1"/>
          </p:nvPr>
        </p:nvSpPr>
        <p:spPr>
          <a:xfrm>
            <a:off x="171189" y="1417273"/>
            <a:ext cx="5471787" cy="4036534"/>
          </a:xfrm>
        </p:spPr>
        <p:txBody>
          <a:bodyPr vert="horz" lIns="91440" tIns="45720" rIns="91440" bIns="45720" rtlCol="0" anchor="t">
            <a:normAutofit fontScale="92500" lnSpcReduction="10000"/>
          </a:bodyPr>
          <a:lstStyle/>
          <a:p>
            <a:r>
              <a:rPr lang="en-GB" sz="1600" b="1" u="sng" dirty="0">
                <a:solidFill>
                  <a:srgbClr val="000000"/>
                </a:solidFill>
                <a:latin typeface="Times New Roman"/>
                <a:cs typeface="Times New Roman"/>
              </a:rPr>
              <a:t>Staff at Greenfield can use the Microsoft app, Excel, to make tasks more efficient by:</a:t>
            </a:r>
            <a:endParaRPr lang="en-GB"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Staffs rotas and scheduling </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Client records </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Timesheets and payroll</a:t>
            </a:r>
          </a:p>
          <a:p>
            <a:pPr marL="285750" indent="-285750">
              <a:buFont typeface="Arial"/>
              <a:buChar char="•"/>
            </a:pPr>
            <a:r>
              <a:rPr lang="en-GB" sz="1600" dirty="0">
                <a:solidFill>
                  <a:srgbClr val="000000"/>
                </a:solidFill>
                <a:latin typeface="Times New Roman"/>
                <a:cs typeface="Times New Roman"/>
              </a:rPr>
              <a:t>Medication and visit tracking </a:t>
            </a:r>
          </a:p>
          <a:p>
            <a:pPr>
              <a:lnSpc>
                <a:spcPct val="100000"/>
              </a:lnSpc>
              <a:spcBef>
                <a:spcPts val="0"/>
              </a:spcBef>
            </a:pPr>
            <a:r>
              <a:rPr lang="en-GB" sz="1600" b="1" u="sng" dirty="0">
                <a:solidFill>
                  <a:srgbClr val="000000"/>
                </a:solidFill>
                <a:latin typeface="Times New Roman"/>
                <a:cs typeface="Times New Roman"/>
              </a:rPr>
              <a:t>Staffs at Greenfield completes the task by: </a:t>
            </a:r>
            <a:endParaRPr lang="en-GB"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Creating schedules manually on a sheet of paper or in emails</a:t>
            </a:r>
            <a:endParaRPr lang="en-US"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Checking availability by asking one-by-one </a:t>
            </a:r>
            <a:endParaRPr lang="en-US"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Changes may be sent individually (creating confusions)</a:t>
            </a:r>
            <a:endParaRPr lang="en-US" sz="1600" dirty="0">
              <a:solidFill>
                <a:srgbClr val="000000"/>
              </a:solidFill>
              <a:latin typeface="Times New Roman"/>
              <a:cs typeface="Times New Roman"/>
            </a:endParaRPr>
          </a:p>
          <a:p>
            <a:pPr>
              <a:lnSpc>
                <a:spcPct val="100000"/>
              </a:lnSpc>
              <a:spcBef>
                <a:spcPts val="0"/>
              </a:spcBef>
            </a:pPr>
            <a:r>
              <a:rPr lang="en-GB" sz="1600" b="1" u="sng" dirty="0">
                <a:solidFill>
                  <a:srgbClr val="000000"/>
                </a:solidFill>
                <a:latin typeface="Times New Roman"/>
                <a:cs typeface="Times New Roman"/>
              </a:rPr>
              <a:t>However, the excel app improves this by:</a:t>
            </a:r>
            <a:endParaRPr lang="en-GB"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A schedule spread sheet shows all the shifts in one place </a:t>
            </a:r>
            <a:endParaRPr lang="en-US"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Warning for double-booking </a:t>
            </a: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Easier to update the information using filters and colour-coding (</a:t>
            </a:r>
            <a:r>
              <a:rPr lang="en-GB" sz="1200" dirty="0">
                <a:solidFill>
                  <a:srgbClr val="000000"/>
                </a:solidFill>
                <a:highlight>
                  <a:srgbClr val="FFFFFF"/>
                </a:highlight>
                <a:latin typeface="Lato"/>
                <a:ea typeface="Lato"/>
                <a:cs typeface="Lato"/>
              </a:rPr>
              <a:t>Absa, M., Setiawan, T., Fatwa, I., &amp; Hidayat, A. T. (2023))</a:t>
            </a:r>
            <a:r>
              <a:rPr lang="en-GB" sz="1600" dirty="0">
                <a:solidFill>
                  <a:srgbClr val="000000"/>
                </a:solidFill>
                <a:latin typeface="Times New Roman"/>
                <a:cs typeface="Times New Roman"/>
              </a:rPr>
              <a:t> </a:t>
            </a:r>
          </a:p>
          <a:p>
            <a:endParaRPr lang="en-GB" dirty="0"/>
          </a:p>
        </p:txBody>
      </p:sp>
      <p:sp>
        <p:nvSpPr>
          <p:cNvPr id="4" name="TextBox 3">
            <a:extLst>
              <a:ext uri="{FF2B5EF4-FFF2-40B4-BE49-F238E27FC236}">
                <a16:creationId xmlns:a16="http://schemas.microsoft.com/office/drawing/2014/main" id="{C0ED4370-1CD3-F9F2-D17D-CCA54182A3ED}"/>
              </a:ext>
            </a:extLst>
          </p:cNvPr>
          <p:cNvSpPr txBox="1"/>
          <p:nvPr/>
        </p:nvSpPr>
        <p:spPr>
          <a:xfrm>
            <a:off x="6479858" y="1421145"/>
            <a:ext cx="527339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b="1" u="sng" dirty="0">
                <a:solidFill>
                  <a:srgbClr val="444444"/>
                </a:solidFill>
                <a:highlight>
                  <a:srgbClr val="00FF00"/>
                </a:highlight>
                <a:latin typeface="Times New Roman"/>
                <a:ea typeface="Calibri"/>
                <a:cs typeface="Calibri"/>
              </a:rPr>
              <a:t>Benefits of Excel:</a:t>
            </a:r>
            <a:endParaRPr lang="en-US" sz="1600" b="1">
              <a:solidFill>
                <a:srgbClr val="444444"/>
              </a:solidFill>
              <a:highlight>
                <a:srgbClr val="00FF00"/>
              </a:highlight>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Easy to use and known</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Gives warnings</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Work offline </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Creates reports, charts, and </a:t>
            </a:r>
            <a:r>
              <a:rPr lang="en-GB" sz="1600" err="1">
                <a:solidFill>
                  <a:srgbClr val="444444"/>
                </a:solidFill>
                <a:latin typeface="Times New Roman"/>
                <a:ea typeface="Calibri"/>
                <a:cs typeface="Calibri"/>
              </a:rPr>
              <a:t>summries</a:t>
            </a:r>
            <a:r>
              <a:rPr lang="en-GB" sz="1600" dirty="0">
                <a:solidFill>
                  <a:srgbClr val="444444"/>
                </a:solidFill>
                <a:latin typeface="Times New Roman"/>
                <a:ea typeface="Calibri"/>
                <a:cs typeface="Calibri"/>
              </a:rPr>
              <a:t> quickly </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Low costs and flexible </a:t>
            </a:r>
            <a:endParaRPr lang="en-US" sz="1600">
              <a:solidFill>
                <a:srgbClr val="444444"/>
              </a:solidFill>
              <a:latin typeface="Times New Roman"/>
              <a:ea typeface="Calibri"/>
              <a:cs typeface="Calibri"/>
            </a:endParaRPr>
          </a:p>
          <a:p>
            <a:pPr marL="285750" indent="-285750">
              <a:buFont typeface="Arial"/>
              <a:buChar char="•"/>
            </a:pPr>
            <a:r>
              <a:rPr lang="en-GB" sz="1600" b="1" u="sng" dirty="0">
                <a:solidFill>
                  <a:srgbClr val="444444"/>
                </a:solidFill>
                <a:highlight>
                  <a:srgbClr val="00FF00"/>
                </a:highlight>
                <a:latin typeface="Times New Roman"/>
                <a:ea typeface="Calibri"/>
                <a:cs typeface="Calibri"/>
              </a:rPr>
              <a:t>Limitations of Excel:</a:t>
            </a:r>
            <a:endParaRPr lang="en-US" sz="1600" b="1">
              <a:solidFill>
                <a:srgbClr val="444444"/>
              </a:solidFill>
              <a:highlight>
                <a:srgbClr val="00FF00"/>
              </a:highlight>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Not function for large database</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Risk of human error if data formulas are wrong</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Requires training for advance report (</a:t>
            </a:r>
            <a:r>
              <a:rPr lang="en-GB" sz="1600" dirty="0">
                <a:solidFill>
                  <a:srgbClr val="444444"/>
                </a:solidFill>
                <a:ea typeface="+mn-lt"/>
                <a:cs typeface="+mn-lt"/>
              </a:rPr>
              <a:t>Rosener, W.J. (2024). )</a:t>
            </a:r>
            <a:endParaRPr lang="en-GB" sz="1600" dirty="0">
              <a:latin typeface="Times New Roman"/>
              <a:cs typeface="Times New Roman"/>
            </a:endParaRPr>
          </a:p>
        </p:txBody>
      </p:sp>
      <p:pic>
        <p:nvPicPr>
          <p:cNvPr id="5" name="Picture 4" descr="Everything You Need to Know About Excel Tables (And Why You Should Always  Use Them)">
            <a:extLst>
              <a:ext uri="{FF2B5EF4-FFF2-40B4-BE49-F238E27FC236}">
                <a16:creationId xmlns:a16="http://schemas.microsoft.com/office/drawing/2014/main" id="{B714F007-573F-894F-DEBC-0CEB0C04DC68}"/>
              </a:ext>
            </a:extLst>
          </p:cNvPr>
          <p:cNvPicPr>
            <a:picLocks noChangeAspect="1"/>
          </p:cNvPicPr>
          <p:nvPr/>
        </p:nvPicPr>
        <p:blipFill>
          <a:blip r:embed="rId2"/>
          <a:stretch>
            <a:fillRect/>
          </a:stretch>
        </p:blipFill>
        <p:spPr>
          <a:xfrm>
            <a:off x="7313113" y="4348489"/>
            <a:ext cx="3964487" cy="2211104"/>
          </a:xfrm>
          <a:prstGeom prst="rect">
            <a:avLst/>
          </a:prstGeom>
        </p:spPr>
      </p:pic>
    </p:spTree>
    <p:extLst>
      <p:ext uri="{BB962C8B-B14F-4D97-AF65-F5344CB8AC3E}">
        <p14:creationId xmlns:p14="http://schemas.microsoft.com/office/powerpoint/2010/main" val="286348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E0975-B814-016C-025E-462A0E817414}"/>
              </a:ext>
            </a:extLst>
          </p:cNvPr>
          <p:cNvSpPr>
            <a:spLocks noGrp="1"/>
          </p:cNvSpPr>
          <p:nvPr>
            <p:ph type="title"/>
          </p:nvPr>
        </p:nvSpPr>
        <p:spPr>
          <a:xfrm>
            <a:off x="4175" y="4551"/>
            <a:ext cx="10972800" cy="1325563"/>
          </a:xfrm>
        </p:spPr>
        <p:txBody>
          <a:bodyPr/>
          <a:lstStyle/>
          <a:p>
            <a:r>
              <a:rPr lang="en-GB" dirty="0">
                <a:cs typeface="Posterama"/>
              </a:rPr>
              <a:t>Task 2 – </a:t>
            </a:r>
            <a:r>
              <a:rPr lang="en-GB" dirty="0">
                <a:highlight>
                  <a:srgbClr val="800080"/>
                </a:highlight>
                <a:cs typeface="Posterama"/>
              </a:rPr>
              <a:t>Teams </a:t>
            </a:r>
            <a:r>
              <a:rPr lang="en-GB" dirty="0">
                <a:cs typeface="Posterama"/>
              </a:rPr>
              <a:t>Communication </a:t>
            </a:r>
            <a:endParaRPr lang="en-GB" dirty="0"/>
          </a:p>
        </p:txBody>
      </p:sp>
      <p:sp>
        <p:nvSpPr>
          <p:cNvPr id="3" name="Content Placeholder 2">
            <a:extLst>
              <a:ext uri="{FF2B5EF4-FFF2-40B4-BE49-F238E27FC236}">
                <a16:creationId xmlns:a16="http://schemas.microsoft.com/office/drawing/2014/main" id="{D56DEB04-D4B5-79B9-9636-711A1258ECCA}"/>
              </a:ext>
            </a:extLst>
          </p:cNvPr>
          <p:cNvSpPr>
            <a:spLocks noGrp="1"/>
          </p:cNvSpPr>
          <p:nvPr>
            <p:ph idx="1"/>
          </p:nvPr>
        </p:nvSpPr>
        <p:spPr>
          <a:xfrm>
            <a:off x="4176" y="1573848"/>
            <a:ext cx="6212910" cy="4036534"/>
          </a:xfrm>
        </p:spPr>
        <p:txBody>
          <a:bodyPr vert="horz" lIns="91440" tIns="45720" rIns="91440" bIns="45720" rtlCol="0" anchor="t">
            <a:normAutofit/>
          </a:bodyPr>
          <a:lstStyle/>
          <a:p>
            <a:r>
              <a:rPr lang="en-GB" sz="1600" b="1" u="sng" dirty="0">
                <a:solidFill>
                  <a:srgbClr val="000000"/>
                </a:solidFill>
                <a:latin typeface="Times New Roman"/>
                <a:cs typeface="Times New Roman"/>
              </a:rPr>
              <a:t>Microsoft teams helps the staff at Greenfield by:</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Instant messaging &amp; calls within the corporation </a:t>
            </a:r>
            <a:endParaRPr lang="en-US" sz="160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Business video meeting</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Different channels for teams</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File sharing between the staffs</a:t>
            </a:r>
          </a:p>
          <a:p>
            <a:r>
              <a:rPr lang="en-GB" sz="1600" dirty="0">
                <a:solidFill>
                  <a:srgbClr val="000000"/>
                </a:solidFill>
                <a:latin typeface="Times New Roman"/>
                <a:cs typeface="Times New Roman"/>
              </a:rPr>
              <a:t>Teams improve communication at the Greenfield home care agency due to its communication between office staffs and </a:t>
            </a:r>
            <a:r>
              <a:rPr lang="en-GB" sz="1600" dirty="0" err="1">
                <a:solidFill>
                  <a:srgbClr val="000000"/>
                </a:solidFill>
                <a:latin typeface="Times New Roman"/>
                <a:cs typeface="Times New Roman"/>
              </a:rPr>
              <a:t>careres</a:t>
            </a:r>
            <a:r>
              <a:rPr lang="en-GB" sz="1600" dirty="0">
                <a:solidFill>
                  <a:srgbClr val="000000"/>
                </a:solidFill>
                <a:latin typeface="Times New Roman"/>
                <a:cs typeface="Times New Roman"/>
              </a:rPr>
              <a:t> across different locations. Also helps staffs changes shifts, updates, and care information rapidly. However, the Teams app has a risk of missed or overload messages if not organised and requires good internet to access Team. Also, you will have to have a string data protection controls for Teams. </a:t>
            </a:r>
            <a:r>
              <a:rPr lang="en-GB" sz="1600" dirty="0">
                <a:solidFill>
                  <a:srgbClr val="000000"/>
                </a:solidFill>
                <a:ea typeface="+mn-lt"/>
                <a:cs typeface="+mn-lt"/>
              </a:rPr>
              <a:t>(Bui, 2022)</a:t>
            </a:r>
          </a:p>
          <a:p>
            <a:endParaRPr lang="en-GB" dirty="0"/>
          </a:p>
        </p:txBody>
      </p:sp>
      <p:sp>
        <p:nvSpPr>
          <p:cNvPr id="4" name="TextBox 3">
            <a:extLst>
              <a:ext uri="{FF2B5EF4-FFF2-40B4-BE49-F238E27FC236}">
                <a16:creationId xmlns:a16="http://schemas.microsoft.com/office/drawing/2014/main" id="{28B3FAA7-C79C-676A-C529-0D70AFE9526B}"/>
              </a:ext>
            </a:extLst>
          </p:cNvPr>
          <p:cNvSpPr txBox="1"/>
          <p:nvPr/>
        </p:nvSpPr>
        <p:spPr>
          <a:xfrm>
            <a:off x="6092248" y="1335073"/>
            <a:ext cx="4355071"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solidFill>
                  <a:srgbClr val="000000"/>
                </a:solidFill>
                <a:highlight>
                  <a:srgbClr val="FF00FF"/>
                </a:highlight>
                <a:latin typeface="Times New Roman"/>
                <a:cs typeface="Times New Roman"/>
              </a:rPr>
              <a:t>Advantages:</a:t>
            </a:r>
            <a:endParaRPr lang="en-US" sz="1600" dirty="0">
              <a:solidFill>
                <a:srgbClr val="000000"/>
              </a:solidFill>
              <a:highlight>
                <a:srgbClr val="FF00FF"/>
              </a:highlight>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Fast communication</a:t>
            </a:r>
          </a:p>
          <a:p>
            <a:pPr marL="285750" indent="-285750">
              <a:buFont typeface="Arial,Sans-Serif"/>
              <a:buChar char="•"/>
            </a:pPr>
            <a:r>
              <a:rPr lang="en-GB" sz="1600" dirty="0">
                <a:solidFill>
                  <a:srgbClr val="000000"/>
                </a:solidFill>
                <a:latin typeface="Times New Roman"/>
                <a:cs typeface="Times New Roman"/>
              </a:rPr>
              <a:t>Connects staffs from anywhere</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Very easy to share files between the staffs</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Reduces travel </a:t>
            </a:r>
            <a:endParaRPr lang="en-US" sz="1600" dirty="0">
              <a:solidFill>
                <a:srgbClr val="000000"/>
              </a:solidFill>
              <a:latin typeface="Times New Roman"/>
              <a:cs typeface="Times New Roman"/>
            </a:endParaRPr>
          </a:p>
          <a:p>
            <a:r>
              <a:rPr lang="en-GB" sz="1600" b="1" u="sng" dirty="0">
                <a:solidFill>
                  <a:srgbClr val="000000"/>
                </a:solidFill>
                <a:highlight>
                  <a:srgbClr val="FF00FF"/>
                </a:highlight>
                <a:latin typeface="Times New Roman"/>
                <a:cs typeface="Times New Roman"/>
              </a:rPr>
              <a:t>Challenges:</a:t>
            </a:r>
            <a:endParaRPr lang="en-US" sz="1600" dirty="0">
              <a:solidFill>
                <a:srgbClr val="000000"/>
              </a:solidFill>
              <a:highlight>
                <a:srgbClr val="FF00FF"/>
              </a:highlight>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Not offline </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Needs training </a:t>
            </a:r>
          </a:p>
          <a:p>
            <a:pPr marL="285750" indent="-285750">
              <a:buFont typeface="Arial,Sans-Serif"/>
              <a:buChar char="•"/>
            </a:pPr>
            <a:r>
              <a:rPr lang="en-GB" sz="1600" dirty="0">
                <a:solidFill>
                  <a:srgbClr val="000000"/>
                </a:solidFill>
                <a:latin typeface="Times New Roman"/>
                <a:cs typeface="Times New Roman"/>
              </a:rPr>
              <a:t>Many messages (confusing)</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Data protection and </a:t>
            </a:r>
            <a:r>
              <a:rPr lang="en-GB" sz="1600" dirty="0" err="1">
                <a:solidFill>
                  <a:srgbClr val="000000"/>
                </a:solidFill>
                <a:latin typeface="Times New Roman"/>
                <a:cs typeface="Times New Roman"/>
              </a:rPr>
              <a:t>privcy</a:t>
            </a:r>
            <a:r>
              <a:rPr lang="en-GB" sz="1600" dirty="0">
                <a:solidFill>
                  <a:srgbClr val="000000"/>
                </a:solidFill>
                <a:latin typeface="Times New Roman"/>
                <a:cs typeface="Times New Roman"/>
              </a:rPr>
              <a:t> must be managed</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May have technical issues </a:t>
            </a:r>
            <a:r>
              <a:rPr lang="en-GB" sz="1600" i="1" dirty="0">
                <a:solidFill>
                  <a:srgbClr val="000000"/>
                </a:solidFill>
                <a:ea typeface="+mn-lt"/>
                <a:cs typeface="+mn-lt"/>
              </a:rPr>
              <a:t>Online Collaborative Learning Using Microsoft Teams in Higher Education</a:t>
            </a:r>
            <a:r>
              <a:rPr lang="en-GB" sz="1600" dirty="0">
                <a:solidFill>
                  <a:srgbClr val="000000"/>
                </a:solidFill>
                <a:ea typeface="+mn-lt"/>
                <a:cs typeface="+mn-lt"/>
              </a:rPr>
              <a:t> (2022)</a:t>
            </a:r>
          </a:p>
          <a:p>
            <a:pPr algn="l"/>
            <a:endParaRPr lang="en-GB" dirty="0"/>
          </a:p>
        </p:txBody>
      </p:sp>
      <p:pic>
        <p:nvPicPr>
          <p:cNvPr id="5" name="Picture 4" descr="Microsoft Teams – Apps on Google Play">
            <a:extLst>
              <a:ext uri="{FF2B5EF4-FFF2-40B4-BE49-F238E27FC236}">
                <a16:creationId xmlns:a16="http://schemas.microsoft.com/office/drawing/2014/main" id="{01743C11-177C-B127-CBF0-EA1F1BC7F395}"/>
              </a:ext>
            </a:extLst>
          </p:cNvPr>
          <p:cNvPicPr>
            <a:picLocks noChangeAspect="1"/>
          </p:cNvPicPr>
          <p:nvPr/>
        </p:nvPicPr>
        <p:blipFill>
          <a:blip r:embed="rId2"/>
          <a:stretch>
            <a:fillRect/>
          </a:stretch>
        </p:blipFill>
        <p:spPr>
          <a:xfrm>
            <a:off x="8886630" y="4539054"/>
            <a:ext cx="3301782" cy="2320577"/>
          </a:xfrm>
          <a:prstGeom prst="rect">
            <a:avLst/>
          </a:prstGeom>
        </p:spPr>
      </p:pic>
    </p:spTree>
    <p:extLst>
      <p:ext uri="{BB962C8B-B14F-4D97-AF65-F5344CB8AC3E}">
        <p14:creationId xmlns:p14="http://schemas.microsoft.com/office/powerpoint/2010/main" val="2305155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2A351-764B-3D1E-2E14-40A2C297C5FD}"/>
              </a:ext>
            </a:extLst>
          </p:cNvPr>
          <p:cNvSpPr>
            <a:spLocks noGrp="1"/>
          </p:cNvSpPr>
          <p:nvPr>
            <p:ph type="title"/>
          </p:nvPr>
        </p:nvSpPr>
        <p:spPr>
          <a:xfrm>
            <a:off x="4175" y="-496490"/>
            <a:ext cx="10972800" cy="1325563"/>
          </a:xfrm>
        </p:spPr>
        <p:txBody>
          <a:bodyPr/>
          <a:lstStyle/>
          <a:p>
            <a:r>
              <a:rPr lang="en-GB" dirty="0">
                <a:cs typeface="Posterama"/>
              </a:rPr>
              <a:t>Task 3 – Digital Safety Action Plan </a:t>
            </a:r>
            <a:endParaRPr lang="en-GB" dirty="0"/>
          </a:p>
        </p:txBody>
      </p:sp>
      <p:graphicFrame>
        <p:nvGraphicFramePr>
          <p:cNvPr id="7" name="Content Placeholder 6">
            <a:extLst>
              <a:ext uri="{FF2B5EF4-FFF2-40B4-BE49-F238E27FC236}">
                <a16:creationId xmlns:a16="http://schemas.microsoft.com/office/drawing/2014/main" id="{895DB201-824C-7FBC-AAA0-89ACFD60E7A9}"/>
              </a:ext>
            </a:extLst>
          </p:cNvPr>
          <p:cNvGraphicFramePr>
            <a:graphicFrameLocks noGrp="1"/>
          </p:cNvGraphicFramePr>
          <p:nvPr>
            <p:ph idx="1"/>
            <p:extLst>
              <p:ext uri="{D42A27DB-BD31-4B8C-83A1-F6EECF244321}">
                <p14:modId xmlns:p14="http://schemas.microsoft.com/office/powerpoint/2010/main" val="623663899"/>
              </p:ext>
            </p:extLst>
          </p:nvPr>
        </p:nvGraphicFramePr>
        <p:xfrm>
          <a:off x="609600" y="2649408"/>
          <a:ext cx="10972800" cy="374904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04506105"/>
                    </a:ext>
                  </a:extLst>
                </a:gridCol>
                <a:gridCol w="2743200">
                  <a:extLst>
                    <a:ext uri="{9D8B030D-6E8A-4147-A177-3AD203B41FA5}">
                      <a16:colId xmlns:a16="http://schemas.microsoft.com/office/drawing/2014/main" val="594832001"/>
                    </a:ext>
                  </a:extLst>
                </a:gridCol>
                <a:gridCol w="2743200">
                  <a:extLst>
                    <a:ext uri="{9D8B030D-6E8A-4147-A177-3AD203B41FA5}">
                      <a16:colId xmlns:a16="http://schemas.microsoft.com/office/drawing/2014/main" val="3674397347"/>
                    </a:ext>
                  </a:extLst>
                </a:gridCol>
                <a:gridCol w="2743200">
                  <a:extLst>
                    <a:ext uri="{9D8B030D-6E8A-4147-A177-3AD203B41FA5}">
                      <a16:colId xmlns:a16="http://schemas.microsoft.com/office/drawing/2014/main" val="1143599821"/>
                    </a:ext>
                  </a:extLst>
                </a:gridCol>
              </a:tblGrid>
              <a:tr h="370840">
                <a:tc>
                  <a:txBody>
                    <a:bodyPr/>
                    <a:lstStyle/>
                    <a:p>
                      <a:r>
                        <a:rPr lang="en-GB" dirty="0"/>
                        <a:t>Secure access</a:t>
                      </a:r>
                    </a:p>
                  </a:txBody>
                  <a:tcPr/>
                </a:tc>
                <a:tc>
                  <a:txBody>
                    <a:bodyPr/>
                    <a:lstStyle/>
                    <a:p>
                      <a:r>
                        <a:rPr lang="en-GB" dirty="0"/>
                        <a:t>Email Awareness</a:t>
                      </a:r>
                    </a:p>
                  </a:txBody>
                  <a:tcPr/>
                </a:tc>
                <a:tc>
                  <a:txBody>
                    <a:bodyPr/>
                    <a:lstStyle/>
                    <a:p>
                      <a:r>
                        <a:rPr lang="en-GB" dirty="0"/>
                        <a:t>Data Management </a:t>
                      </a:r>
                    </a:p>
                  </a:txBody>
                  <a:tcPr/>
                </a:tc>
                <a:tc>
                  <a:txBody>
                    <a:bodyPr/>
                    <a:lstStyle/>
                    <a:p>
                      <a:r>
                        <a:rPr lang="en-GB" dirty="0"/>
                        <a:t>Confidentiality and Compliance </a:t>
                      </a:r>
                    </a:p>
                  </a:txBody>
                  <a:tcPr/>
                </a:tc>
                <a:extLst>
                  <a:ext uri="{0D108BD9-81ED-4DB2-BD59-A6C34878D82A}">
                    <a16:rowId xmlns:a16="http://schemas.microsoft.com/office/drawing/2014/main" val="408456982"/>
                  </a:ext>
                </a:extLst>
              </a:tr>
              <a:tr h="370840">
                <a:tc>
                  <a:txBody>
                    <a:bodyPr/>
                    <a:lstStyle/>
                    <a:p>
                      <a:pPr marL="285750" indent="-285750">
                        <a:buClr>
                          <a:srgbClr val="262626"/>
                        </a:buClr>
                        <a:buFont typeface="Arial,Sans-Serif"/>
                        <a:buChar char="•"/>
                      </a:pPr>
                      <a:r>
                        <a:rPr lang="en-GB" sz="1800" b="0" i="0" u="none" strike="noStrike" noProof="0" dirty="0">
                          <a:solidFill>
                            <a:srgbClr val="262626"/>
                          </a:solidFill>
                          <a:latin typeface="Avenir Next LT Pro"/>
                        </a:rPr>
                        <a:t>Use strong passwords and change them from time to time </a:t>
                      </a:r>
                      <a:endParaRPr lang="en-US" sz="1800" b="0" i="0" u="none" strike="noStrike" noProof="0" dirty="0">
                        <a:solidFill>
                          <a:srgbClr val="262626"/>
                        </a:solidFill>
                        <a:latin typeface="Avenir Next LT Pro"/>
                      </a:endParaRPr>
                    </a:p>
                    <a:p>
                      <a:pPr marL="285750" lvl="0" indent="-285750">
                        <a:buClr>
                          <a:srgbClr val="262626"/>
                        </a:buClr>
                        <a:buFont typeface="Arial,Sans-Serif"/>
                        <a:buChar char="•"/>
                      </a:pPr>
                      <a:r>
                        <a:rPr lang="en-GB" sz="1800" b="0" i="0" u="none" strike="noStrike" noProof="0" dirty="0">
                          <a:solidFill>
                            <a:srgbClr val="262626"/>
                          </a:solidFill>
                          <a:latin typeface="Avenir Next LT Pro"/>
                        </a:rPr>
                        <a:t>Have two-factor authentication </a:t>
                      </a:r>
                      <a:endParaRPr lang="en-US" sz="1800" b="0" i="0" u="none" strike="noStrike" noProof="0" dirty="0">
                        <a:solidFill>
                          <a:srgbClr val="262626"/>
                        </a:solidFill>
                        <a:latin typeface="Avenir Next LT Pro"/>
                      </a:endParaRPr>
                    </a:p>
                    <a:p>
                      <a:pPr marL="285750" lvl="0" indent="-285750">
                        <a:buClr>
                          <a:srgbClr val="262626"/>
                        </a:buClr>
                        <a:buFont typeface="Arial,Sans-Serif"/>
                        <a:buChar char="•"/>
                      </a:pPr>
                      <a:r>
                        <a:rPr lang="en-GB" sz="1800" b="0" i="0" u="none" strike="noStrike" noProof="0" dirty="0">
                          <a:solidFill>
                            <a:srgbClr val="262626"/>
                          </a:solidFill>
                          <a:latin typeface="Avenir Next LT Pro"/>
                        </a:rPr>
                        <a:t>Staff see the data only needed for their role</a:t>
                      </a:r>
                      <a:endParaRPr lang="en-US" sz="1800" b="0" i="0" u="none" strike="noStrike" noProof="0" dirty="0">
                        <a:solidFill>
                          <a:srgbClr val="262626"/>
                        </a:solidFill>
                        <a:latin typeface="Avenir Next LT Pro"/>
                      </a:endParaRPr>
                    </a:p>
                    <a:p>
                      <a:pPr marL="285750" lvl="0" indent="-285750">
                        <a:buClr>
                          <a:srgbClr val="262626"/>
                        </a:buClr>
                        <a:buFont typeface="Arial,Sans-Serif"/>
                        <a:buChar char="•"/>
                      </a:pPr>
                      <a:r>
                        <a:rPr lang="en-GB" sz="1800" b="0" i="0" u="none" strike="noStrike" noProof="0" dirty="0">
                          <a:solidFill>
                            <a:srgbClr val="262626"/>
                          </a:solidFill>
                          <a:latin typeface="Avenir Next LT Pro"/>
                        </a:rPr>
                        <a:t>Lock and log out of shared computers </a:t>
                      </a:r>
                      <a:endParaRPr lang="en-GB" dirty="0"/>
                    </a:p>
                  </a:txBody>
                  <a:tcPr/>
                </a:tc>
                <a:tc>
                  <a:txBody>
                    <a:bodyPr/>
                    <a:lstStyle/>
                    <a:p>
                      <a:pPr marL="285750" indent="-285750">
                        <a:buFont typeface="Arial"/>
                        <a:buChar char="•"/>
                      </a:pPr>
                      <a:r>
                        <a:rPr lang="en-GB" dirty="0"/>
                        <a:t>Recognise suspicious emails </a:t>
                      </a:r>
                      <a:endParaRPr lang="en-US" dirty="0"/>
                    </a:p>
                    <a:p>
                      <a:pPr marL="285750" lvl="0" indent="-285750">
                        <a:buFont typeface="Arial"/>
                        <a:buChar char="•"/>
                      </a:pPr>
                      <a:r>
                        <a:rPr lang="en-GB" dirty="0"/>
                        <a:t>Not opening unknown emails </a:t>
                      </a:r>
                    </a:p>
                    <a:p>
                      <a:pPr marL="285750" lvl="0" indent="-285750">
                        <a:buFont typeface="Arial"/>
                        <a:buChar char="•"/>
                      </a:pPr>
                      <a:r>
                        <a:rPr lang="en-GB" dirty="0"/>
                        <a:t>Work email only for client information </a:t>
                      </a:r>
                    </a:p>
                    <a:p>
                      <a:pPr marL="285750" lvl="0" indent="-285750">
                        <a:buFont typeface="Arial"/>
                        <a:buChar char="•"/>
                      </a:pPr>
                      <a:r>
                        <a:rPr lang="en-GB" dirty="0"/>
                        <a:t>Encrypt emails that has sensitive data </a:t>
                      </a:r>
                      <a:r>
                        <a:rPr lang="en-GB" sz="1800" b="0" i="0" u="none" strike="noStrike" noProof="0" dirty="0" err="1">
                          <a:latin typeface="Avenir Next LT Pro"/>
                        </a:rPr>
                        <a:t>arXiv</a:t>
                      </a:r>
                      <a:r>
                        <a:rPr lang="en-GB" sz="1800" b="0" i="0" u="none" strike="noStrike" noProof="0" dirty="0">
                          <a:latin typeface="Avenir Next LT Pro"/>
                        </a:rPr>
                        <a:t> (2021).</a:t>
                      </a:r>
                    </a:p>
                  </a:txBody>
                  <a:tcPr/>
                </a:tc>
                <a:tc>
                  <a:txBody>
                    <a:bodyPr/>
                    <a:lstStyle/>
                    <a:p>
                      <a:pPr marL="285750" indent="-285750">
                        <a:buFont typeface="Arial"/>
                        <a:buChar char="•"/>
                      </a:pPr>
                      <a:r>
                        <a:rPr lang="en-GB" dirty="0"/>
                        <a:t>Stores files securely </a:t>
                      </a:r>
                    </a:p>
                    <a:p>
                      <a:pPr marL="285750" lvl="0" indent="-285750">
                        <a:buFont typeface="Arial"/>
                        <a:buChar char="•"/>
                      </a:pPr>
                      <a:r>
                        <a:rPr lang="en-GB" dirty="0"/>
                        <a:t>Keep information up to date and delete old data </a:t>
                      </a:r>
                    </a:p>
                    <a:p>
                      <a:pPr marL="285750" lvl="0" indent="-285750">
                        <a:buFont typeface="Arial"/>
                        <a:buChar char="•"/>
                      </a:pPr>
                      <a:r>
                        <a:rPr lang="en-GB" dirty="0"/>
                        <a:t>Back up </a:t>
                      </a:r>
                    </a:p>
                    <a:p>
                      <a:pPr marL="285750" lvl="0" indent="-285750">
                        <a:buFont typeface="Arial"/>
                        <a:buChar char="•"/>
                      </a:pPr>
                      <a:r>
                        <a:rPr lang="en-GB" dirty="0"/>
                        <a:t>Control who can read and edit (</a:t>
                      </a:r>
                      <a:r>
                        <a:rPr lang="en-GB" sz="1800" b="0" i="1" u="none" strike="noStrike" noProof="0" dirty="0">
                          <a:latin typeface="Avenir Next LT Pro"/>
                        </a:rPr>
                        <a:t>Journal of Medical Internet Research</a:t>
                      </a:r>
                      <a:r>
                        <a:rPr lang="en-GB" sz="1800" b="0" i="0" u="none" strike="noStrike" noProof="0" dirty="0">
                          <a:latin typeface="Avenir Next LT Pro"/>
                        </a:rPr>
                        <a:t> (2025).</a:t>
                      </a:r>
                    </a:p>
                  </a:txBody>
                  <a:tcPr/>
                </a:tc>
                <a:tc>
                  <a:txBody>
                    <a:bodyPr/>
                    <a:lstStyle/>
                    <a:p>
                      <a:pPr marL="285750" indent="-285750">
                        <a:buFont typeface="Arial"/>
                        <a:buChar char="•"/>
                      </a:pPr>
                      <a:r>
                        <a:rPr lang="en-GB" dirty="0"/>
                        <a:t>Data protection policies </a:t>
                      </a:r>
                    </a:p>
                    <a:p>
                      <a:pPr marL="285750" lvl="0" indent="-285750">
                        <a:buFont typeface="Arial"/>
                        <a:buChar char="•"/>
                      </a:pPr>
                      <a:r>
                        <a:rPr lang="en-GB" dirty="0"/>
                        <a:t>Use confidentiality agreements for staff</a:t>
                      </a:r>
                    </a:p>
                    <a:p>
                      <a:pPr marL="285750" lvl="0" indent="-285750">
                        <a:buFont typeface="Arial"/>
                        <a:buChar char="•"/>
                      </a:pPr>
                      <a:r>
                        <a:rPr lang="en-GB" dirty="0"/>
                        <a:t>Do not discus client information in public </a:t>
                      </a:r>
                    </a:p>
                    <a:p>
                      <a:pPr marL="285750" lvl="0" indent="-285750">
                        <a:buFont typeface="Arial"/>
                        <a:buChar char="•"/>
                      </a:pPr>
                      <a:r>
                        <a:rPr lang="en-GB" dirty="0"/>
                        <a:t>Monitor data access from time to time </a:t>
                      </a:r>
                    </a:p>
                  </a:txBody>
                  <a:tcPr/>
                </a:tc>
                <a:extLst>
                  <a:ext uri="{0D108BD9-81ED-4DB2-BD59-A6C34878D82A}">
                    <a16:rowId xmlns:a16="http://schemas.microsoft.com/office/drawing/2014/main" val="1088327363"/>
                  </a:ext>
                </a:extLst>
              </a:tr>
            </a:tbl>
          </a:graphicData>
        </a:graphic>
      </p:graphicFrame>
      <p:sp>
        <p:nvSpPr>
          <p:cNvPr id="3" name="TextBox 2">
            <a:extLst>
              <a:ext uri="{FF2B5EF4-FFF2-40B4-BE49-F238E27FC236}">
                <a16:creationId xmlns:a16="http://schemas.microsoft.com/office/drawing/2014/main" id="{D7657026-6237-4C7B-6513-84BD4AFC701B}"/>
              </a:ext>
            </a:extLst>
          </p:cNvPr>
          <p:cNvSpPr txBox="1"/>
          <p:nvPr/>
        </p:nvSpPr>
        <p:spPr>
          <a:xfrm>
            <a:off x="613475" y="1998142"/>
            <a:ext cx="92322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Staff at Greenfield will need an action plan because they are still new with the </a:t>
            </a:r>
            <a:r>
              <a:rPr lang="en-US" dirty="0" err="1"/>
              <a:t>Micprsoft</a:t>
            </a:r>
            <a:r>
              <a:rPr lang="en-US" dirty="0"/>
              <a:t> 365 and they need to know how to identification what email you open and don't</a:t>
            </a:r>
          </a:p>
        </p:txBody>
      </p:sp>
    </p:spTree>
    <p:extLst>
      <p:ext uri="{BB962C8B-B14F-4D97-AF65-F5344CB8AC3E}">
        <p14:creationId xmlns:p14="http://schemas.microsoft.com/office/powerpoint/2010/main" val="1086533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71C75-19C6-944C-8825-0402A148518D}"/>
              </a:ext>
            </a:extLst>
          </p:cNvPr>
          <p:cNvSpPr>
            <a:spLocks noGrp="1"/>
          </p:cNvSpPr>
          <p:nvPr>
            <p:ph type="title"/>
          </p:nvPr>
        </p:nvSpPr>
        <p:spPr/>
        <p:txBody>
          <a:bodyPr/>
          <a:lstStyle/>
          <a:p>
            <a:r>
              <a:rPr lang="en-US" dirty="0">
                <a:cs typeface="Posterama"/>
              </a:rPr>
              <a:t>Conclusion</a:t>
            </a:r>
            <a:endParaRPr lang="en-US" dirty="0"/>
          </a:p>
        </p:txBody>
      </p:sp>
      <p:sp>
        <p:nvSpPr>
          <p:cNvPr id="3" name="Content Placeholder 2">
            <a:extLst>
              <a:ext uri="{FF2B5EF4-FFF2-40B4-BE49-F238E27FC236}">
                <a16:creationId xmlns:a16="http://schemas.microsoft.com/office/drawing/2014/main" id="{A5A7E1EC-BC83-12F2-0E1B-A1738520CD81}"/>
              </a:ext>
            </a:extLst>
          </p:cNvPr>
          <p:cNvSpPr>
            <a:spLocks noGrp="1"/>
          </p:cNvSpPr>
          <p:nvPr>
            <p:ph idx="1"/>
          </p:nvPr>
        </p:nvSpPr>
        <p:spPr/>
        <p:txBody>
          <a:bodyPr vert="horz" lIns="91440" tIns="45720" rIns="91440" bIns="45720" rtlCol="0" anchor="t">
            <a:normAutofit/>
          </a:bodyPr>
          <a:lstStyle/>
          <a:p>
            <a:r>
              <a:rPr lang="en-US" dirty="0">
                <a:ea typeface="+mn-lt"/>
                <a:cs typeface="+mn-lt"/>
              </a:rPr>
              <a:t>Overall, Microsoft Excel, Microsoft Teams, and digital safety plans help improve efficiency, collaboration, and safety. Excel supports data management but has limits with large or complex data. Teams improves communication and teamwork but requires user training. Digital safety plans provide clear actions to reduce online risks. When </a:t>
            </a:r>
            <a:r>
              <a:rPr lang="en-US" dirty="0" err="1">
                <a:ea typeface="+mn-lt"/>
                <a:cs typeface="+mn-lt"/>
              </a:rPr>
              <a:t>its</a:t>
            </a:r>
            <a:r>
              <a:rPr lang="en-US" dirty="0">
                <a:ea typeface="+mn-lt"/>
                <a:cs typeface="+mn-lt"/>
              </a:rPr>
              <a:t> used correctly, these tools support effective and safe digital working.</a:t>
            </a:r>
            <a:endParaRPr lang="en-US" dirty="0"/>
          </a:p>
        </p:txBody>
      </p:sp>
    </p:spTree>
    <p:extLst>
      <p:ext uri="{BB962C8B-B14F-4D97-AF65-F5344CB8AC3E}">
        <p14:creationId xmlns:p14="http://schemas.microsoft.com/office/powerpoint/2010/main" val="1674385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F16C0-B6A1-41FA-97BB-CE3867F8664C}"/>
              </a:ext>
            </a:extLst>
          </p:cNvPr>
          <p:cNvSpPr>
            <a:spLocks noGrp="1"/>
          </p:cNvSpPr>
          <p:nvPr>
            <p:ph type="title"/>
          </p:nvPr>
        </p:nvSpPr>
        <p:spPr/>
        <p:txBody>
          <a:bodyPr/>
          <a:lstStyle/>
          <a:p>
            <a:r>
              <a:rPr lang="en-GB" dirty="0">
                <a:cs typeface="Posterama"/>
              </a:rPr>
              <a:t>References </a:t>
            </a:r>
            <a:endParaRPr lang="en-GB" dirty="0"/>
          </a:p>
        </p:txBody>
      </p:sp>
      <p:sp>
        <p:nvSpPr>
          <p:cNvPr id="3" name="Content Placeholder 2">
            <a:extLst>
              <a:ext uri="{FF2B5EF4-FFF2-40B4-BE49-F238E27FC236}">
                <a16:creationId xmlns:a16="http://schemas.microsoft.com/office/drawing/2014/main" id="{AFAF164E-14FB-4D7B-6F5A-ADC155CEAE78}"/>
              </a:ext>
            </a:extLst>
          </p:cNvPr>
          <p:cNvSpPr>
            <a:spLocks noGrp="1"/>
          </p:cNvSpPr>
          <p:nvPr>
            <p:ph idx="1"/>
          </p:nvPr>
        </p:nvSpPr>
        <p:spPr/>
        <p:txBody>
          <a:bodyPr vert="horz" lIns="91440" tIns="45720" rIns="91440" bIns="45720" rtlCol="0" anchor="t">
            <a:normAutofit fontScale="77500" lnSpcReduction="20000"/>
          </a:bodyPr>
          <a:lstStyle/>
          <a:p>
            <a:r>
              <a:rPr lang="en-GB" b="1" dirty="0" err="1">
                <a:ea typeface="+mn-lt"/>
                <a:cs typeface="+mn-lt"/>
              </a:rPr>
              <a:t>Barrigón</a:t>
            </a:r>
            <a:r>
              <a:rPr lang="en-GB" b="1" dirty="0">
                <a:ea typeface="+mn-lt"/>
                <a:cs typeface="+mn-lt"/>
              </a:rPr>
              <a:t>, M.L., Schmidt, C., Elices, M., et al.</a:t>
            </a:r>
            <a:r>
              <a:rPr lang="en-GB" dirty="0">
                <a:ea typeface="+mn-lt"/>
                <a:cs typeface="+mn-lt"/>
              </a:rPr>
              <a:t> (2025) </a:t>
            </a:r>
            <a:r>
              <a:rPr lang="en-GB" i="1" dirty="0">
                <a:ea typeface="+mn-lt"/>
                <a:cs typeface="+mn-lt"/>
              </a:rPr>
              <a:t>Impact of Digital Safety Plan Activation on Subsequent Emergency Department Visits Following an Initial Suicide Attempt: Quasi-Experimental Study</a:t>
            </a:r>
            <a:r>
              <a:rPr lang="en-GB" dirty="0">
                <a:ea typeface="+mn-lt"/>
                <a:cs typeface="+mn-lt"/>
              </a:rPr>
              <a:t>, </a:t>
            </a:r>
            <a:r>
              <a:rPr lang="en-GB" i="1" dirty="0">
                <a:ea typeface="+mn-lt"/>
                <a:cs typeface="+mn-lt"/>
              </a:rPr>
              <a:t>JMIR Mental Health</a:t>
            </a:r>
            <a:r>
              <a:rPr lang="en-GB" dirty="0">
                <a:ea typeface="+mn-lt"/>
                <a:cs typeface="+mn-lt"/>
              </a:rPr>
              <a:t>. Available at: </a:t>
            </a:r>
            <a:r>
              <a:rPr lang="en-GB" dirty="0">
                <a:ea typeface="+mn-lt"/>
                <a:cs typeface="+mn-lt"/>
                <a:hlinkClick r:id="rId2"/>
              </a:rPr>
              <a:t>https://www.ncbi.nlm.nih.gov/pmc/articles/PMC12186861/</a:t>
            </a:r>
            <a:r>
              <a:rPr lang="en-GB" dirty="0">
                <a:ea typeface="+mn-lt"/>
                <a:cs typeface="+mn-lt"/>
              </a:rPr>
              <a:t> (Accessed: 08/02/2026).</a:t>
            </a:r>
            <a:endParaRPr lang="en-US" dirty="0"/>
          </a:p>
          <a:p>
            <a:r>
              <a:rPr lang="en-GB" b="1" dirty="0">
                <a:ea typeface="+mn-lt"/>
                <a:cs typeface="+mn-lt"/>
              </a:rPr>
              <a:t>Bendre, M., Parameswaran, A. and </a:t>
            </a:r>
            <a:r>
              <a:rPr lang="en-GB" b="1" dirty="0" err="1">
                <a:ea typeface="+mn-lt"/>
                <a:cs typeface="+mn-lt"/>
              </a:rPr>
              <a:t>Polyzotis</a:t>
            </a:r>
            <a:r>
              <a:rPr lang="en-GB" b="1" dirty="0">
                <a:ea typeface="+mn-lt"/>
                <a:cs typeface="+mn-lt"/>
              </a:rPr>
              <a:t>, N.</a:t>
            </a:r>
            <a:r>
              <a:rPr lang="en-GB" dirty="0">
                <a:ea typeface="+mn-lt"/>
                <a:cs typeface="+mn-lt"/>
              </a:rPr>
              <a:t> (2015) </a:t>
            </a:r>
            <a:r>
              <a:rPr lang="en-GB" i="1" dirty="0" err="1">
                <a:ea typeface="+mn-lt"/>
                <a:cs typeface="+mn-lt"/>
              </a:rPr>
              <a:t>DataSpread</a:t>
            </a:r>
            <a:r>
              <a:rPr lang="en-GB" i="1" dirty="0">
                <a:ea typeface="+mn-lt"/>
                <a:cs typeface="+mn-lt"/>
              </a:rPr>
              <a:t>: Unifying Databases and Spreadsheets</a:t>
            </a:r>
            <a:r>
              <a:rPr lang="en-GB" dirty="0">
                <a:ea typeface="+mn-lt"/>
                <a:cs typeface="+mn-lt"/>
              </a:rPr>
              <a:t>, </a:t>
            </a:r>
            <a:r>
              <a:rPr lang="en-GB" i="1" dirty="0">
                <a:ea typeface="+mn-lt"/>
                <a:cs typeface="+mn-lt"/>
              </a:rPr>
              <a:t>PMC</a:t>
            </a:r>
            <a:r>
              <a:rPr lang="en-GB" dirty="0">
                <a:ea typeface="+mn-lt"/>
                <a:cs typeface="+mn-lt"/>
              </a:rPr>
              <a:t>. Available at: </a:t>
            </a:r>
            <a:r>
              <a:rPr lang="en-GB" dirty="0">
                <a:ea typeface="+mn-lt"/>
                <a:cs typeface="+mn-lt"/>
                <a:hlinkClick r:id="rId3"/>
              </a:rPr>
              <a:t>https://www.ncbi.nlm.nih.gov/pmc/articles/PMC4756475/</a:t>
            </a:r>
            <a:r>
              <a:rPr lang="en-GB" dirty="0">
                <a:ea typeface="+mn-lt"/>
                <a:cs typeface="+mn-lt"/>
              </a:rPr>
              <a:t> (Accessed: 08/02/2026).</a:t>
            </a:r>
            <a:endParaRPr lang="en-GB" dirty="0"/>
          </a:p>
          <a:p>
            <a:r>
              <a:rPr lang="en-GB" b="1" dirty="0">
                <a:ea typeface="+mn-lt"/>
                <a:cs typeface="+mn-lt"/>
              </a:rPr>
              <a:t>Gettman, D.</a:t>
            </a:r>
            <a:r>
              <a:rPr lang="en-GB" dirty="0">
                <a:ea typeface="+mn-lt"/>
                <a:cs typeface="+mn-lt"/>
              </a:rPr>
              <a:t> (2010) </a:t>
            </a:r>
            <a:r>
              <a:rPr lang="en-GB" i="1" dirty="0">
                <a:ea typeface="+mn-lt"/>
                <a:cs typeface="+mn-lt"/>
              </a:rPr>
              <a:t>Using MS Excel to </a:t>
            </a:r>
            <a:r>
              <a:rPr lang="en-GB" i="1" dirty="0" err="1">
                <a:ea typeface="+mn-lt"/>
                <a:cs typeface="+mn-lt"/>
              </a:rPr>
              <a:t>Analyze</a:t>
            </a:r>
            <a:r>
              <a:rPr lang="en-GB" i="1" dirty="0">
                <a:ea typeface="+mn-lt"/>
                <a:cs typeface="+mn-lt"/>
              </a:rPr>
              <a:t> Research Data</a:t>
            </a:r>
            <a:r>
              <a:rPr lang="en-GB" dirty="0">
                <a:ea typeface="+mn-lt"/>
                <a:cs typeface="+mn-lt"/>
              </a:rPr>
              <a:t>, </a:t>
            </a:r>
            <a:r>
              <a:rPr lang="en-GB" i="1" dirty="0">
                <a:ea typeface="+mn-lt"/>
                <a:cs typeface="+mn-lt"/>
              </a:rPr>
              <a:t>ResearchGate</a:t>
            </a:r>
            <a:r>
              <a:rPr lang="en-GB" dirty="0">
                <a:ea typeface="+mn-lt"/>
                <a:cs typeface="+mn-lt"/>
              </a:rPr>
              <a:t>. Available at: </a:t>
            </a:r>
            <a:r>
              <a:rPr lang="en-GB" dirty="0">
                <a:ea typeface="+mn-lt"/>
                <a:cs typeface="+mn-lt"/>
                <a:hlinkClick r:id="rId4"/>
              </a:rPr>
              <a:t>https://www.researchgate.net/publication/382218389_Using_MS_Excel_to_Analyze_Research_Data</a:t>
            </a:r>
            <a:r>
              <a:rPr lang="en-GB" dirty="0">
                <a:ea typeface="+mn-lt"/>
                <a:cs typeface="+mn-lt"/>
              </a:rPr>
              <a:t> (Accessed: 08/02/2026).</a:t>
            </a:r>
            <a:endParaRPr lang="en-GB" dirty="0"/>
          </a:p>
          <a:p>
            <a:r>
              <a:rPr lang="en-GB" b="1" dirty="0">
                <a:ea typeface="+mn-lt"/>
                <a:cs typeface="+mn-lt"/>
              </a:rPr>
              <a:t>Microsoft</a:t>
            </a:r>
            <a:r>
              <a:rPr lang="en-GB" dirty="0">
                <a:ea typeface="+mn-lt"/>
                <a:cs typeface="+mn-lt"/>
              </a:rPr>
              <a:t> (n.d.) </a:t>
            </a:r>
            <a:r>
              <a:rPr lang="en-GB" i="1" dirty="0">
                <a:ea typeface="+mn-lt"/>
                <a:cs typeface="+mn-lt"/>
              </a:rPr>
              <a:t>Microsoft Excel</a:t>
            </a:r>
            <a:r>
              <a:rPr lang="en-GB" dirty="0">
                <a:ea typeface="+mn-lt"/>
                <a:cs typeface="+mn-lt"/>
              </a:rPr>
              <a:t>, Wikipedia. Available at: </a:t>
            </a:r>
            <a:r>
              <a:rPr lang="en-GB" dirty="0">
                <a:ea typeface="+mn-lt"/>
                <a:cs typeface="+mn-lt"/>
                <a:hlinkClick r:id="rId5"/>
              </a:rPr>
              <a:t>https://en.wikipedia.org/wiki/Microsoft_Excel</a:t>
            </a:r>
            <a:r>
              <a:rPr lang="en-GB" dirty="0">
                <a:ea typeface="+mn-lt"/>
                <a:cs typeface="+mn-lt"/>
              </a:rPr>
              <a:t> (Accessed: date).</a:t>
            </a:r>
            <a:endParaRPr lang="en-GB" dirty="0"/>
          </a:p>
          <a:p>
            <a:r>
              <a:rPr lang="en-GB" b="1" dirty="0">
                <a:ea typeface="+mn-lt"/>
                <a:cs typeface="+mn-lt"/>
              </a:rPr>
              <a:t>Microsoft</a:t>
            </a:r>
            <a:r>
              <a:rPr lang="en-GB" dirty="0">
                <a:ea typeface="+mn-lt"/>
                <a:cs typeface="+mn-lt"/>
              </a:rPr>
              <a:t> (n.d.) </a:t>
            </a:r>
            <a:r>
              <a:rPr lang="en-GB" i="1" dirty="0">
                <a:ea typeface="+mn-lt"/>
                <a:cs typeface="+mn-lt"/>
              </a:rPr>
              <a:t>Numeric precision in Microsoft Excel</a:t>
            </a:r>
            <a:r>
              <a:rPr lang="en-GB" dirty="0">
                <a:ea typeface="+mn-lt"/>
                <a:cs typeface="+mn-lt"/>
              </a:rPr>
              <a:t>, Wikipedia. Available at: </a:t>
            </a:r>
            <a:r>
              <a:rPr lang="en-GB" dirty="0">
                <a:ea typeface="+mn-lt"/>
                <a:cs typeface="+mn-lt"/>
                <a:hlinkClick r:id="rId6"/>
              </a:rPr>
              <a:t>https://en.wikipedia.org/wiki/Numeric_precision_in_Microsoft_Excel</a:t>
            </a:r>
            <a:r>
              <a:rPr lang="en-GB" dirty="0">
                <a:ea typeface="+mn-lt"/>
                <a:cs typeface="+mn-lt"/>
              </a:rPr>
              <a:t> (Accessed: 08/02/2026).</a:t>
            </a:r>
            <a:endParaRPr lang="en-GB" dirty="0"/>
          </a:p>
          <a:p>
            <a:r>
              <a:rPr lang="en-GB" b="1" dirty="0">
                <a:ea typeface="+mn-lt"/>
                <a:cs typeface="+mn-lt"/>
              </a:rPr>
              <a:t>Rainbow, C., </a:t>
            </a:r>
            <a:r>
              <a:rPr lang="en-GB" b="1" dirty="0" err="1">
                <a:ea typeface="+mn-lt"/>
                <a:cs typeface="+mn-lt"/>
              </a:rPr>
              <a:t>Tatnell</a:t>
            </a:r>
            <a:r>
              <a:rPr lang="en-GB" b="1" dirty="0">
                <a:ea typeface="+mn-lt"/>
                <a:cs typeface="+mn-lt"/>
              </a:rPr>
              <a:t>, R., </a:t>
            </a:r>
            <a:r>
              <a:rPr lang="en-GB" b="1" dirty="0" err="1">
                <a:ea typeface="+mn-lt"/>
                <a:cs typeface="+mn-lt"/>
              </a:rPr>
              <a:t>Blashki</a:t>
            </a:r>
            <a:r>
              <a:rPr lang="en-GB" b="1" dirty="0">
                <a:ea typeface="+mn-lt"/>
                <a:cs typeface="+mn-lt"/>
              </a:rPr>
              <a:t>, G., Fuller-Tyszkiewicz, M. and Melvin, G.A.</a:t>
            </a:r>
            <a:r>
              <a:rPr lang="en-GB" dirty="0">
                <a:ea typeface="+mn-lt"/>
                <a:cs typeface="+mn-lt"/>
              </a:rPr>
              <a:t> (2024) </a:t>
            </a:r>
            <a:r>
              <a:rPr lang="en-GB" i="1" dirty="0">
                <a:ea typeface="+mn-lt"/>
                <a:cs typeface="+mn-lt"/>
              </a:rPr>
              <a:t>Digital Safety Plan Effectiveness and Use: Findings from a Three-Month Longitudinal Study</a:t>
            </a:r>
            <a:r>
              <a:rPr lang="en-GB" dirty="0">
                <a:ea typeface="+mn-lt"/>
                <a:cs typeface="+mn-lt"/>
              </a:rPr>
              <a:t>, </a:t>
            </a:r>
            <a:r>
              <a:rPr lang="en-GB" i="1" dirty="0">
                <a:ea typeface="+mn-lt"/>
                <a:cs typeface="+mn-lt"/>
              </a:rPr>
              <a:t>Psychiatry Research</a:t>
            </a:r>
            <a:r>
              <a:rPr lang="en-GB" dirty="0">
                <a:ea typeface="+mn-lt"/>
                <a:cs typeface="+mn-lt"/>
              </a:rPr>
              <a:t>. Available at: </a:t>
            </a:r>
            <a:r>
              <a:rPr lang="en-GB" dirty="0">
                <a:ea typeface="+mn-lt"/>
                <a:cs typeface="+mn-lt"/>
                <a:hlinkClick r:id="rId7"/>
              </a:rPr>
              <a:t>https://www.sciencedirect.com/science/article/pii/S0165178124000350</a:t>
            </a:r>
            <a:r>
              <a:rPr lang="en-GB" dirty="0">
                <a:ea typeface="+mn-lt"/>
                <a:cs typeface="+mn-lt"/>
              </a:rPr>
              <a:t> (Accessed: 08/02/2026).</a:t>
            </a:r>
            <a:endParaRPr lang="en-GB" dirty="0"/>
          </a:p>
          <a:p>
            <a:endParaRPr lang="en-GB" dirty="0"/>
          </a:p>
        </p:txBody>
      </p:sp>
    </p:spTree>
    <p:extLst>
      <p:ext uri="{BB962C8B-B14F-4D97-AF65-F5344CB8AC3E}">
        <p14:creationId xmlns:p14="http://schemas.microsoft.com/office/powerpoint/2010/main" val="279772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C4032-3188-E92F-A832-256173AF7C76}"/>
              </a:ext>
            </a:extLst>
          </p:cNvPr>
          <p:cNvSpPr>
            <a:spLocks noGrp="1"/>
          </p:cNvSpPr>
          <p:nvPr>
            <p:ph type="title"/>
          </p:nvPr>
        </p:nvSpPr>
        <p:spPr>
          <a:xfrm>
            <a:off x="4175" y="-350353"/>
            <a:ext cx="10972800" cy="1325563"/>
          </a:xfrm>
        </p:spPr>
        <p:txBody>
          <a:bodyPr/>
          <a:lstStyle/>
          <a:p>
            <a:r>
              <a:rPr lang="en-US" dirty="0">
                <a:cs typeface="Posterama"/>
              </a:rPr>
              <a:t>References </a:t>
            </a:r>
            <a:endParaRPr lang="en-US" dirty="0"/>
          </a:p>
        </p:txBody>
      </p:sp>
      <p:sp>
        <p:nvSpPr>
          <p:cNvPr id="3" name="Content Placeholder 2">
            <a:extLst>
              <a:ext uri="{FF2B5EF4-FFF2-40B4-BE49-F238E27FC236}">
                <a16:creationId xmlns:a16="http://schemas.microsoft.com/office/drawing/2014/main" id="{4D97DF29-CCBB-157E-4397-BB272276C4AD}"/>
              </a:ext>
            </a:extLst>
          </p:cNvPr>
          <p:cNvSpPr>
            <a:spLocks noGrp="1"/>
          </p:cNvSpPr>
          <p:nvPr>
            <p:ph idx="1"/>
          </p:nvPr>
        </p:nvSpPr>
        <p:spPr>
          <a:xfrm>
            <a:off x="275573" y="1093684"/>
            <a:ext cx="11306827" cy="5550095"/>
          </a:xfrm>
        </p:spPr>
        <p:txBody>
          <a:bodyPr vert="horz" lIns="91440" tIns="45720" rIns="91440" bIns="45720" rtlCol="0" anchor="t">
            <a:normAutofit fontScale="85000" lnSpcReduction="10000"/>
          </a:bodyPr>
          <a:lstStyle/>
          <a:p>
            <a:r>
              <a:rPr lang="en-US" b="1" err="1">
                <a:ea typeface="+mn-lt"/>
                <a:cs typeface="+mn-lt"/>
              </a:rPr>
              <a:t>Barrigón</a:t>
            </a:r>
            <a:r>
              <a:rPr lang="en-US" b="1" dirty="0">
                <a:ea typeface="+mn-lt"/>
                <a:cs typeface="+mn-lt"/>
              </a:rPr>
              <a:t>, M.L., Schmidt, C., Elices, M., et al.</a:t>
            </a:r>
            <a:r>
              <a:rPr lang="en-US" dirty="0">
                <a:ea typeface="+mn-lt"/>
                <a:cs typeface="+mn-lt"/>
              </a:rPr>
              <a:t> (2025) </a:t>
            </a:r>
            <a:r>
              <a:rPr lang="en-US" i="1" dirty="0">
                <a:ea typeface="+mn-lt"/>
                <a:cs typeface="+mn-lt"/>
              </a:rPr>
              <a:t>Impact of digital safety plan activation on subsequent emergency department visits following an initial suicide attempt: a quasi-experimental study</a:t>
            </a:r>
            <a:r>
              <a:rPr lang="en-US" dirty="0">
                <a:ea typeface="+mn-lt"/>
                <a:cs typeface="+mn-lt"/>
              </a:rPr>
              <a:t>, </a:t>
            </a:r>
            <a:r>
              <a:rPr lang="en-US" i="1" dirty="0">
                <a:ea typeface="+mn-lt"/>
                <a:cs typeface="+mn-lt"/>
              </a:rPr>
              <a:t>JMIR Mental Health</a:t>
            </a:r>
            <a:r>
              <a:rPr lang="en-US" dirty="0">
                <a:ea typeface="+mn-lt"/>
                <a:cs typeface="+mn-lt"/>
              </a:rPr>
              <a:t>. Available at: </a:t>
            </a:r>
            <a:r>
              <a:rPr lang="en-US" dirty="0">
                <a:ea typeface="+mn-lt"/>
                <a:cs typeface="+mn-lt"/>
                <a:hlinkClick r:id="rId2"/>
              </a:rPr>
              <a:t>https://mental.jmir.org/2025/1/e70253</a:t>
            </a:r>
            <a:r>
              <a:rPr lang="en-US" dirty="0">
                <a:ea typeface="+mn-lt"/>
                <a:cs typeface="+mn-lt"/>
              </a:rPr>
              <a:t> (Accessed: 17.02.2025).</a:t>
            </a:r>
            <a:endParaRPr lang="en-US" dirty="0"/>
          </a:p>
          <a:p>
            <a:r>
              <a:rPr lang="en-US" b="1" dirty="0">
                <a:ea typeface="+mn-lt"/>
                <a:cs typeface="+mn-lt"/>
              </a:rPr>
              <a:t>Herrera-Sánchez, I.M., et al.</a:t>
            </a:r>
            <a:r>
              <a:rPr lang="en-US" dirty="0">
                <a:ea typeface="+mn-lt"/>
                <a:cs typeface="+mn-lt"/>
              </a:rPr>
              <a:t> (2017) </a:t>
            </a:r>
            <a:r>
              <a:rPr lang="en-US" i="1" dirty="0">
                <a:ea typeface="+mn-lt"/>
                <a:cs typeface="+mn-lt"/>
              </a:rPr>
              <a:t>Steps to ensure a successful implementation of occupational safety interventions</a:t>
            </a:r>
            <a:r>
              <a:rPr lang="en-US" dirty="0">
                <a:ea typeface="+mn-lt"/>
                <a:cs typeface="+mn-lt"/>
              </a:rPr>
              <a:t>, </a:t>
            </a:r>
            <a:r>
              <a:rPr lang="en-US" i="1" dirty="0">
                <a:ea typeface="+mn-lt"/>
                <a:cs typeface="+mn-lt"/>
              </a:rPr>
              <a:t>International Journal of Environmental Research and Public Health</a:t>
            </a:r>
            <a:r>
              <a:rPr lang="en-US" dirty="0">
                <a:ea typeface="+mn-lt"/>
                <a:cs typeface="+mn-lt"/>
              </a:rPr>
              <a:t>, 14(11), pp. 1–15. Available at: </a:t>
            </a:r>
            <a:r>
              <a:rPr lang="en-US" dirty="0">
                <a:ea typeface="+mn-lt"/>
                <a:cs typeface="+mn-lt"/>
                <a:hlinkClick r:id="rId3"/>
              </a:rPr>
              <a:t>https://www.ncbi.nlm.nih.gov/pmc/articles/PMC5770633/</a:t>
            </a:r>
            <a:r>
              <a:rPr lang="en-US" dirty="0">
                <a:ea typeface="+mn-lt"/>
                <a:cs typeface="+mn-lt"/>
              </a:rPr>
              <a:t> (Accessed: 17.02.2025).</a:t>
            </a:r>
            <a:endParaRPr lang="en-US" dirty="0"/>
          </a:p>
          <a:p>
            <a:r>
              <a:rPr lang="en-US" b="1" dirty="0">
                <a:ea typeface="+mn-lt"/>
                <a:cs typeface="+mn-lt"/>
              </a:rPr>
              <a:t>Karlsen, I.L.</a:t>
            </a:r>
            <a:r>
              <a:rPr lang="en-US" dirty="0">
                <a:ea typeface="+mn-lt"/>
                <a:cs typeface="+mn-lt"/>
              </a:rPr>
              <a:t> (2023) </a:t>
            </a:r>
            <a:r>
              <a:rPr lang="en-US" i="1" dirty="0">
                <a:ea typeface="+mn-lt"/>
                <a:cs typeface="+mn-lt"/>
              </a:rPr>
              <a:t>Workplace development of activities and action plans to prevent violence</a:t>
            </a:r>
            <a:r>
              <a:rPr lang="en-US" dirty="0">
                <a:ea typeface="+mn-lt"/>
                <a:cs typeface="+mn-lt"/>
              </a:rPr>
              <a:t>, </a:t>
            </a:r>
            <a:r>
              <a:rPr lang="en-US" i="1" dirty="0">
                <a:ea typeface="+mn-lt"/>
                <a:cs typeface="+mn-lt"/>
              </a:rPr>
              <a:t>Journal of Interpersonal Violence</a:t>
            </a:r>
            <a:r>
              <a:rPr lang="en-US" dirty="0">
                <a:ea typeface="+mn-lt"/>
                <a:cs typeface="+mn-lt"/>
              </a:rPr>
              <a:t>, 38(9–10), pp. 1–14. Available at: </a:t>
            </a:r>
            <a:r>
              <a:rPr lang="en-US" dirty="0">
                <a:ea typeface="+mn-lt"/>
                <a:cs typeface="+mn-lt"/>
                <a:hlinkClick r:id="rId4"/>
              </a:rPr>
              <a:t>https://journals.sagepub.com/doi/10.1177/08862605221086633</a:t>
            </a:r>
            <a:r>
              <a:rPr lang="en-US" dirty="0">
                <a:ea typeface="+mn-lt"/>
                <a:cs typeface="+mn-lt"/>
              </a:rPr>
              <a:t> (Accessed: 17.02.2026).</a:t>
            </a:r>
            <a:endParaRPr lang="en-US" dirty="0"/>
          </a:p>
          <a:p>
            <a:r>
              <a:rPr lang="en-US" b="1" dirty="0">
                <a:ea typeface="+mn-lt"/>
                <a:cs typeface="+mn-lt"/>
              </a:rPr>
              <a:t>Bui, T.H.</a:t>
            </a:r>
            <a:r>
              <a:rPr lang="en-US" dirty="0">
                <a:ea typeface="+mn-lt"/>
                <a:cs typeface="+mn-lt"/>
              </a:rPr>
              <a:t> (2022) </a:t>
            </a:r>
            <a:r>
              <a:rPr lang="en-US" i="1" dirty="0">
                <a:ea typeface="+mn-lt"/>
                <a:cs typeface="+mn-lt"/>
              </a:rPr>
              <a:t>The challenges of online writing learning via Microsoft Teams</a:t>
            </a:r>
            <a:r>
              <a:rPr lang="en-US" dirty="0">
                <a:ea typeface="+mn-lt"/>
                <a:cs typeface="+mn-lt"/>
              </a:rPr>
              <a:t>, </a:t>
            </a:r>
            <a:r>
              <a:rPr lang="en-US" i="1" dirty="0">
                <a:ea typeface="+mn-lt"/>
                <a:cs typeface="+mn-lt"/>
              </a:rPr>
              <a:t>International Journal of Learning, Teaching and Educational Research</a:t>
            </a:r>
            <a:r>
              <a:rPr lang="en-US" dirty="0">
                <a:ea typeface="+mn-lt"/>
                <a:cs typeface="+mn-lt"/>
              </a:rPr>
              <a:t>, 21(2), pp. 1–15. Available at: </a:t>
            </a:r>
            <a:r>
              <a:rPr lang="en-US" dirty="0">
                <a:ea typeface="+mn-lt"/>
                <a:cs typeface="+mn-lt"/>
                <a:hlinkClick r:id="rId5"/>
              </a:rPr>
              <a:t>https://www.researchgate.net/publication/357164626</a:t>
            </a:r>
            <a:r>
              <a:rPr lang="en-US" dirty="0">
                <a:ea typeface="+mn-lt"/>
                <a:cs typeface="+mn-lt"/>
              </a:rPr>
              <a:t> (Accessed: 17.02.2026).</a:t>
            </a:r>
            <a:endParaRPr lang="en-US" dirty="0"/>
          </a:p>
          <a:p>
            <a:r>
              <a:rPr lang="en-US" b="1" dirty="0" err="1">
                <a:ea typeface="+mn-lt"/>
                <a:cs typeface="+mn-lt"/>
              </a:rPr>
              <a:t>Drljača</a:t>
            </a:r>
            <a:r>
              <a:rPr lang="en-US" b="1" dirty="0">
                <a:ea typeface="+mn-lt"/>
                <a:cs typeface="+mn-lt"/>
              </a:rPr>
              <a:t>, M., </a:t>
            </a:r>
            <a:r>
              <a:rPr lang="en-US" b="1" dirty="0" err="1">
                <a:ea typeface="+mn-lt"/>
                <a:cs typeface="+mn-lt"/>
              </a:rPr>
              <a:t>Latinović</a:t>
            </a:r>
            <a:r>
              <a:rPr lang="en-US" b="1" dirty="0">
                <a:ea typeface="+mn-lt"/>
                <a:cs typeface="+mn-lt"/>
              </a:rPr>
              <a:t>, B. and Stanković, D.</a:t>
            </a:r>
            <a:r>
              <a:rPr lang="en-US" dirty="0">
                <a:ea typeface="+mn-lt"/>
                <a:cs typeface="+mn-lt"/>
              </a:rPr>
              <a:t> (2022) </a:t>
            </a:r>
            <a:r>
              <a:rPr lang="en-US" i="1" dirty="0">
                <a:ea typeface="+mn-lt"/>
                <a:cs typeface="+mn-lt"/>
              </a:rPr>
              <a:t>Online collaborative learning using Microsoft Teams in higher education</a:t>
            </a:r>
            <a:r>
              <a:rPr lang="en-US" dirty="0">
                <a:ea typeface="+mn-lt"/>
                <a:cs typeface="+mn-lt"/>
              </a:rPr>
              <a:t>, </a:t>
            </a:r>
            <a:r>
              <a:rPr lang="en-US" i="1" dirty="0">
                <a:ea typeface="+mn-lt"/>
                <a:cs typeface="+mn-lt"/>
              </a:rPr>
              <a:t>Journal of Applied Learning &amp; Teaching</a:t>
            </a:r>
            <a:r>
              <a:rPr lang="en-US" dirty="0">
                <a:ea typeface="+mn-lt"/>
                <a:cs typeface="+mn-lt"/>
              </a:rPr>
              <a:t>, 5(1), pp. 1–10. Available at: </a:t>
            </a:r>
            <a:r>
              <a:rPr lang="en-US" dirty="0">
                <a:ea typeface="+mn-lt"/>
                <a:cs typeface="+mn-lt"/>
                <a:hlinkClick r:id="rId6"/>
              </a:rPr>
              <a:t>https://www.sciencedirect.com/science/article/pii/S1941864722000130</a:t>
            </a:r>
            <a:r>
              <a:rPr lang="en-US" dirty="0">
                <a:ea typeface="+mn-lt"/>
                <a:cs typeface="+mn-lt"/>
              </a:rPr>
              <a:t> (Accessed: 17.02.2026).</a:t>
            </a:r>
            <a:endParaRPr lang="en-US" dirty="0"/>
          </a:p>
          <a:p>
            <a:r>
              <a:rPr lang="en-US" b="1" dirty="0">
                <a:ea typeface="+mn-lt"/>
                <a:cs typeface="+mn-lt"/>
              </a:rPr>
              <a:t>Mothibi, G.</a:t>
            </a:r>
            <a:r>
              <a:rPr lang="en-US" dirty="0">
                <a:ea typeface="+mn-lt"/>
                <a:cs typeface="+mn-lt"/>
              </a:rPr>
              <a:t> (2020) </a:t>
            </a:r>
            <a:r>
              <a:rPr lang="en-US" i="1" dirty="0">
                <a:ea typeface="+mn-lt"/>
                <a:cs typeface="+mn-lt"/>
              </a:rPr>
              <a:t>Perceived usability evaluation of Microsoft Teams as an online teaching and learning platform</a:t>
            </a:r>
            <a:r>
              <a:rPr lang="en-US" dirty="0">
                <a:ea typeface="+mn-lt"/>
                <a:cs typeface="+mn-lt"/>
              </a:rPr>
              <a:t>, </a:t>
            </a:r>
            <a:r>
              <a:rPr lang="en-US" i="1" dirty="0">
                <a:ea typeface="+mn-lt"/>
                <a:cs typeface="+mn-lt"/>
              </a:rPr>
              <a:t>International Journal of Educational Technology in Higher Education</a:t>
            </a:r>
            <a:r>
              <a:rPr lang="en-US" dirty="0">
                <a:ea typeface="+mn-lt"/>
                <a:cs typeface="+mn-lt"/>
              </a:rPr>
              <a:t>, 17(1), pp. 1–12. Available at: </a:t>
            </a:r>
            <a:r>
              <a:rPr lang="en-US" dirty="0">
                <a:ea typeface="+mn-lt"/>
                <a:cs typeface="+mn-lt"/>
                <a:hlinkClick r:id="rId7"/>
              </a:rPr>
              <a:t>https://www.ncbi.nlm.nih.gov/pmc/articles/PMC7527281/</a:t>
            </a:r>
            <a:r>
              <a:rPr lang="en-US" dirty="0">
                <a:ea typeface="+mn-lt"/>
                <a:cs typeface="+mn-lt"/>
              </a:rPr>
              <a:t> (Accessed: 17.02.2026).</a:t>
            </a:r>
            <a:endParaRPr lang="en-US" dirty="0"/>
          </a:p>
          <a:p>
            <a:endParaRPr lang="en-US" dirty="0"/>
          </a:p>
          <a:p>
            <a:endParaRPr lang="en-US" dirty="0"/>
          </a:p>
        </p:txBody>
      </p:sp>
    </p:spTree>
    <p:extLst>
      <p:ext uri="{BB962C8B-B14F-4D97-AF65-F5344CB8AC3E}">
        <p14:creationId xmlns:p14="http://schemas.microsoft.com/office/powerpoint/2010/main" val="604127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C0A86-AA33-4AF9-02C5-0D0171296F47}"/>
              </a:ext>
            </a:extLst>
          </p:cNvPr>
          <p:cNvSpPr>
            <a:spLocks noGrp="1"/>
          </p:cNvSpPr>
          <p:nvPr>
            <p:ph type="title"/>
          </p:nvPr>
        </p:nvSpPr>
        <p:spPr/>
        <p:txBody>
          <a:bodyPr/>
          <a:lstStyle/>
          <a:p>
            <a:r>
              <a:rPr lang="en-GB" dirty="0">
                <a:cs typeface="Posterama"/>
              </a:rPr>
              <a:t>Speaker Plan </a:t>
            </a:r>
            <a:endParaRPr lang="en-GB" dirty="0"/>
          </a:p>
        </p:txBody>
      </p:sp>
      <p:sp>
        <p:nvSpPr>
          <p:cNvPr id="3" name="Content Placeholder 2">
            <a:extLst>
              <a:ext uri="{FF2B5EF4-FFF2-40B4-BE49-F238E27FC236}">
                <a16:creationId xmlns:a16="http://schemas.microsoft.com/office/drawing/2014/main" id="{637DB959-CBFF-9735-E93B-5CEE8C03C103}"/>
              </a:ext>
            </a:extLst>
          </p:cNvPr>
          <p:cNvSpPr>
            <a:spLocks noGrp="1"/>
          </p:cNvSpPr>
          <p:nvPr>
            <p:ph idx="1"/>
          </p:nvPr>
        </p:nvSpPr>
        <p:spPr/>
        <p:txBody>
          <a:bodyPr vert="horz" lIns="91440" tIns="45720" rIns="91440" bIns="45720" rtlCol="0" anchor="t">
            <a:normAutofit/>
          </a:bodyPr>
          <a:lstStyle/>
          <a:p>
            <a:r>
              <a:rPr lang="en-GB"/>
              <a:t>Task 1 (Productivity) - Valentina</a:t>
            </a:r>
          </a:p>
          <a:p>
            <a:r>
              <a:rPr lang="en-GB" dirty="0"/>
              <a:t>Task 2 (Communication) - Ioana</a:t>
            </a:r>
          </a:p>
          <a:p>
            <a:r>
              <a:rPr lang="en-GB" dirty="0"/>
              <a:t>Task 3 (digital plan) - Monalisa </a:t>
            </a:r>
          </a:p>
          <a:p>
            <a:r>
              <a:rPr lang="en-GB" dirty="0"/>
              <a:t>Ioana will switch the slides </a:t>
            </a:r>
            <a:r>
              <a:rPr lang="en-GB"/>
              <a:t>while Monalisa talks </a:t>
            </a:r>
            <a:endParaRPr lang="en-GB" dirty="0"/>
          </a:p>
          <a:p>
            <a:r>
              <a:rPr lang="en-GB" dirty="0"/>
              <a:t>Monalisa will </a:t>
            </a:r>
            <a:r>
              <a:rPr lang="en-GB"/>
              <a:t>switch</a:t>
            </a:r>
            <a:r>
              <a:rPr lang="en-GB" dirty="0"/>
              <a:t> the slides while </a:t>
            </a:r>
            <a:r>
              <a:rPr lang="en-GB" dirty="0" err="1"/>
              <a:t>valentina</a:t>
            </a:r>
            <a:r>
              <a:rPr lang="en-GB" dirty="0"/>
              <a:t> talks </a:t>
            </a:r>
          </a:p>
          <a:p>
            <a:r>
              <a:rPr lang="en-GB"/>
              <a:t>Valentina will switch the slides while ioana talks </a:t>
            </a:r>
            <a:endParaRPr lang="en-GB" dirty="0"/>
          </a:p>
          <a:p>
            <a:endParaRPr lang="en-GB" dirty="0"/>
          </a:p>
        </p:txBody>
      </p:sp>
    </p:spTree>
    <p:extLst>
      <p:ext uri="{BB962C8B-B14F-4D97-AF65-F5344CB8AC3E}">
        <p14:creationId xmlns:p14="http://schemas.microsoft.com/office/powerpoint/2010/main" val="2212767712"/>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SplashVTI</vt:lpstr>
      <vt:lpstr>Module Code:LCHS4007 Module  Title: Digital Skills and Research Methods Group Members Names: Monalisa Bustean, Ioana Stancu, Valentina</vt:lpstr>
      <vt:lpstr>Introduction</vt:lpstr>
      <vt:lpstr>Task 1 – Excel Productivity </vt:lpstr>
      <vt:lpstr>Task 2 – Teams Communication </vt:lpstr>
      <vt:lpstr>Task 3 – Digital Safety Action Plan </vt:lpstr>
      <vt:lpstr>Conclusion</vt:lpstr>
      <vt:lpstr>References </vt:lpstr>
      <vt:lpstr>References </vt:lpstr>
      <vt:lpstr>Speaker Plan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309</cp:revision>
  <dcterms:created xsi:type="dcterms:W3CDTF">2026-02-07T23:02:02Z</dcterms:created>
  <dcterms:modified xsi:type="dcterms:W3CDTF">2026-02-17T14:37:36Z</dcterms:modified>
</cp:coreProperties>
</file>