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7"/>
  </p:notesMasterIdLst>
  <p:sldIdLst>
    <p:sldId id="257" r:id="rId2"/>
    <p:sldId id="259" r:id="rId3"/>
    <p:sldId id="267" r:id="rId4"/>
    <p:sldId id="293" r:id="rId5"/>
    <p:sldId id="307" r:id="rId6"/>
    <p:sldId id="296" r:id="rId7"/>
    <p:sldId id="297" r:id="rId8"/>
    <p:sldId id="295" r:id="rId9"/>
    <p:sldId id="268" r:id="rId10"/>
    <p:sldId id="294" r:id="rId11"/>
    <p:sldId id="306" r:id="rId12"/>
    <p:sldId id="305" r:id="rId13"/>
    <p:sldId id="304" r:id="rId14"/>
    <p:sldId id="303" r:id="rId15"/>
    <p:sldId id="302" r:id="rId16"/>
    <p:sldId id="269" r:id="rId17"/>
    <p:sldId id="270" r:id="rId18"/>
    <p:sldId id="298" r:id="rId19"/>
    <p:sldId id="301" r:id="rId20"/>
    <p:sldId id="299" r:id="rId21"/>
    <p:sldId id="300" r:id="rId22"/>
    <p:sldId id="272" r:id="rId23"/>
    <p:sldId id="273" r:id="rId24"/>
    <p:sldId id="276" r:id="rId25"/>
    <p:sldId id="277"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D0285A9-CB5D-9243-92DF-BC572356C452}" v="79" dt="2024-12-17T12:43:19.592"/>
    <p1510:client id="{7D0F06AA-364C-54AF-2BE2-4533694D8AAB}" v="43" dt="2024-12-19T12:07:21.91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0" d="100"/>
          <a:sy n="60" d="100"/>
        </p:scale>
        <p:origin x="908"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7F7B5C5-55BB-4066-BF3F-EEAAE748A905}"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68B544D6-A2CA-42C1-8904-F24AEA71B1CE}">
      <dgm:prSet phldrT="[Text]" phldr="0"/>
      <dgm:spPr/>
      <dgm:t>
        <a:bodyPr/>
        <a:lstStyle/>
        <a:p>
          <a:pPr rtl="0"/>
          <a:r>
            <a:rPr lang="en-US" b="1" dirty="0">
              <a:solidFill>
                <a:srgbClr val="000000"/>
              </a:solidFill>
            </a:rPr>
            <a:t>Fighting Diseases</a:t>
          </a:r>
          <a:r>
            <a:rPr lang="en-US" dirty="0">
              <a:solidFill>
                <a:srgbClr val="000000"/>
              </a:solidFill>
            </a:rPr>
            <a:t> It focuses on combatting diseases like AIDS, tuberculosis, and malaria, leading to fewer deaths and better disease management.</a:t>
          </a:r>
          <a:endParaRPr lang="en-US" dirty="0"/>
        </a:p>
      </dgm:t>
    </dgm:pt>
    <dgm:pt modelId="{FE050455-02A4-4D47-BE3B-B8EB9C11668B}" type="parTrans" cxnId="{7531D897-3F1F-4113-9F8B-FE19C0C11161}">
      <dgm:prSet/>
      <dgm:spPr/>
      <dgm:t>
        <a:bodyPr/>
        <a:lstStyle/>
        <a:p>
          <a:endParaRPr lang="en-US"/>
        </a:p>
      </dgm:t>
    </dgm:pt>
    <dgm:pt modelId="{5F8DE683-55C4-4129-8937-CE47896F4135}" type="sibTrans" cxnId="{7531D897-3F1F-4113-9F8B-FE19C0C11161}">
      <dgm:prSet/>
      <dgm:spPr/>
      <dgm:t>
        <a:bodyPr/>
        <a:lstStyle/>
        <a:p>
          <a:endParaRPr lang="en-US"/>
        </a:p>
      </dgm:t>
    </dgm:pt>
    <dgm:pt modelId="{96BF442C-42E8-42C4-A77E-4FAC943A06E0}">
      <dgm:prSet phldrT="[Text]" phldr="0"/>
      <dgm:spPr/>
      <dgm:t>
        <a:bodyPr/>
        <a:lstStyle/>
        <a:p>
          <a:pPr rtl="0"/>
          <a:r>
            <a:rPr lang="en-US" dirty="0">
              <a:latin typeface="Myriad Pro"/>
            </a:rPr>
            <a:t> </a:t>
          </a:r>
          <a:r>
            <a:rPr lang="en-US" b="1" dirty="0">
              <a:solidFill>
                <a:srgbClr val="000000"/>
              </a:solidFill>
            </a:rPr>
            <a:t>Enhancing Mental Health</a:t>
          </a:r>
          <a:r>
            <a:rPr lang="en-US" dirty="0">
              <a:solidFill>
                <a:srgbClr val="000000"/>
              </a:solidFill>
            </a:rPr>
            <a:t> By emphasizing mental health care, SDG 3 leads to better access to services, reduced stigma, and improved mental well-being.</a:t>
          </a:r>
        </a:p>
      </dgm:t>
    </dgm:pt>
    <dgm:pt modelId="{638FBEE4-A3C0-4A65-AD3C-358CBA2D9282}" type="parTrans" cxnId="{F49727BE-1030-4F06-B536-A1F26B354940}">
      <dgm:prSet/>
      <dgm:spPr/>
      <dgm:t>
        <a:bodyPr/>
        <a:lstStyle/>
        <a:p>
          <a:endParaRPr lang="en-US"/>
        </a:p>
      </dgm:t>
    </dgm:pt>
    <dgm:pt modelId="{09F2BEB8-EAAA-44E3-92B7-2A6EE4153CCA}" type="sibTrans" cxnId="{F49727BE-1030-4F06-B536-A1F26B354940}">
      <dgm:prSet/>
      <dgm:spPr/>
      <dgm:t>
        <a:bodyPr/>
        <a:lstStyle/>
        <a:p>
          <a:endParaRPr lang="en-US"/>
        </a:p>
      </dgm:t>
    </dgm:pt>
    <dgm:pt modelId="{80578C91-4EE6-4C65-BE0B-8F3676B948DE}">
      <dgm:prSet phldrT="[Text]" phldr="0"/>
      <dgm:spPr/>
      <dgm:t>
        <a:bodyPr/>
        <a:lstStyle/>
        <a:p>
          <a:pPr algn="l" rtl="0"/>
          <a:r>
            <a:rPr lang="en-US" dirty="0">
              <a:latin typeface="Myriad Pro"/>
            </a:rPr>
            <a:t> </a:t>
          </a:r>
          <a:r>
            <a:rPr lang="en-US" b="1" dirty="0">
              <a:solidFill>
                <a:srgbClr val="000000"/>
              </a:solidFill>
              <a:latin typeface="Arial"/>
              <a:cs typeface="Arial"/>
            </a:rPr>
            <a:t>Ensuring Access to Care</a:t>
          </a:r>
          <a:r>
            <a:rPr lang="en-US" dirty="0">
              <a:solidFill>
                <a:srgbClr val="000000"/>
              </a:solidFill>
              <a:latin typeface="Arial"/>
              <a:cs typeface="Arial"/>
            </a:rPr>
            <a:t> The goal aims for universal health coverage, making essential health services accessible to more people, reducing inequalities, and enhancing economic security.</a:t>
          </a:r>
        </a:p>
      </dgm:t>
    </dgm:pt>
    <dgm:pt modelId="{116E2967-A147-4697-9410-AAD91FDC81AD}" type="parTrans" cxnId="{ED7AD97A-A738-46B6-837A-3B3DDB10FF43}">
      <dgm:prSet/>
      <dgm:spPr/>
      <dgm:t>
        <a:bodyPr/>
        <a:lstStyle/>
        <a:p>
          <a:endParaRPr lang="en-US"/>
        </a:p>
      </dgm:t>
    </dgm:pt>
    <dgm:pt modelId="{6B4EA6CC-8EC1-4B3F-9E8B-E4D3C7DAA9F3}" type="sibTrans" cxnId="{ED7AD97A-A738-46B6-837A-3B3DDB10FF43}">
      <dgm:prSet/>
      <dgm:spPr/>
      <dgm:t>
        <a:bodyPr/>
        <a:lstStyle/>
        <a:p>
          <a:endParaRPr lang="en-US"/>
        </a:p>
      </dgm:t>
    </dgm:pt>
    <dgm:pt modelId="{FBF70D8F-7CA8-4EEE-A1C6-996F99BAD8D0}">
      <dgm:prSet phldr="0"/>
      <dgm:spPr/>
      <dgm:t>
        <a:bodyPr/>
        <a:lstStyle/>
        <a:p>
          <a:pPr algn="l" rtl="0"/>
          <a:r>
            <a:rPr lang="en-US" b="1" dirty="0">
              <a:solidFill>
                <a:srgbClr val="000000"/>
              </a:solidFill>
              <a:latin typeface="Arial"/>
              <a:cs typeface="Arial"/>
            </a:rPr>
            <a:t>Reducing Mortality</a:t>
          </a:r>
          <a:r>
            <a:rPr lang="en-US" dirty="0">
              <a:solidFill>
                <a:srgbClr val="000000"/>
              </a:solidFill>
              <a:latin typeface="Arial"/>
              <a:cs typeface="Arial"/>
            </a:rPr>
            <a:t> SDG 3 targets preventable deaths in children and mothers, helping to increase life expectancy and improve family health.</a:t>
          </a:r>
        </a:p>
      </dgm:t>
    </dgm:pt>
    <dgm:pt modelId="{28D3E9AC-773E-4CE5-B6CA-457D1E77F367}" type="parTrans" cxnId="{E83499C6-EEA9-45E7-803F-0AFDE4CD9D32}">
      <dgm:prSet/>
      <dgm:spPr/>
    </dgm:pt>
    <dgm:pt modelId="{11974636-C1DC-4A42-A460-47C5B888317B}" type="sibTrans" cxnId="{E83499C6-EEA9-45E7-803F-0AFDE4CD9D32}">
      <dgm:prSet/>
      <dgm:spPr/>
    </dgm:pt>
    <dgm:pt modelId="{E368954A-CDD5-408C-AE75-C367EEB7FEA3}">
      <dgm:prSet phldr="0"/>
      <dgm:spPr/>
      <dgm:t>
        <a:bodyPr/>
        <a:lstStyle/>
        <a:p>
          <a:pPr algn="l" rtl="0"/>
          <a:r>
            <a:rPr lang="en-US" b="1" dirty="0">
              <a:solidFill>
                <a:srgbClr val="000000"/>
              </a:solidFill>
              <a:latin typeface="Arial"/>
              <a:cs typeface="Arial"/>
            </a:rPr>
            <a:t>Addressing Chronic Illnesses</a:t>
          </a:r>
          <a:r>
            <a:rPr lang="en-US" dirty="0">
              <a:solidFill>
                <a:srgbClr val="000000"/>
              </a:solidFill>
              <a:latin typeface="Arial"/>
              <a:cs typeface="Arial"/>
            </a:rPr>
            <a:t> The goal promotes prevention and treatment of non-communicable diseases like heart disease and diabetes, improving overall quality of life.</a:t>
          </a:r>
        </a:p>
      </dgm:t>
    </dgm:pt>
    <dgm:pt modelId="{7AC1DB55-3443-484B-A8BB-733E7047BF9C}" type="parTrans" cxnId="{1C4BF24B-94E0-4143-BBAB-8D794F4A91C1}">
      <dgm:prSet/>
      <dgm:spPr/>
    </dgm:pt>
    <dgm:pt modelId="{96C1068E-4A5A-48FA-8DD0-BEA82A4A171F}" type="sibTrans" cxnId="{1C4BF24B-94E0-4143-BBAB-8D794F4A91C1}">
      <dgm:prSet/>
      <dgm:spPr/>
    </dgm:pt>
    <dgm:pt modelId="{571B685D-D048-4447-8AAD-32EA9B19620A}">
      <dgm:prSet phldr="0"/>
      <dgm:spPr/>
      <dgm:t>
        <a:bodyPr/>
        <a:lstStyle/>
        <a:p>
          <a:pPr algn="l" rtl="0"/>
          <a:r>
            <a:rPr lang="en-US" dirty="0">
              <a:latin typeface="Myriad Pro"/>
            </a:rPr>
            <a:t> </a:t>
          </a:r>
          <a:r>
            <a:rPr lang="en-US" b="1" dirty="0">
              <a:solidFill>
                <a:srgbClr val="000000"/>
              </a:solidFill>
              <a:latin typeface="Arial"/>
              <a:cs typeface="Arial"/>
            </a:rPr>
            <a:t>Strengthening Health Systems</a:t>
          </a:r>
          <a:r>
            <a:rPr lang="en-US" dirty="0">
              <a:solidFill>
                <a:srgbClr val="000000"/>
              </a:solidFill>
              <a:latin typeface="Arial"/>
              <a:cs typeface="Arial"/>
            </a:rPr>
            <a:t> SDG 3 supports the development of stronger healthcare infrastructure, ensuring better quality and efficiency in healthcare services.</a:t>
          </a:r>
        </a:p>
      </dgm:t>
    </dgm:pt>
    <dgm:pt modelId="{696687EA-19CC-4D04-B8C7-AB98A66374B7}" type="parTrans" cxnId="{A1E91973-69A9-49E0-B923-FBA2BB6CCA1C}">
      <dgm:prSet/>
      <dgm:spPr/>
    </dgm:pt>
    <dgm:pt modelId="{2A853EA5-136E-4E02-87D6-004D96CE607C}" type="sibTrans" cxnId="{A1E91973-69A9-49E0-B923-FBA2BB6CCA1C}">
      <dgm:prSet/>
      <dgm:spPr/>
    </dgm:pt>
    <dgm:pt modelId="{FD02075C-C2FB-40D6-AC20-7583FA9C3C8D}">
      <dgm:prSet phldr="0"/>
      <dgm:spPr/>
      <dgm:t>
        <a:bodyPr/>
        <a:lstStyle/>
        <a:p>
          <a:pPr algn="l" rtl="0"/>
          <a:r>
            <a:rPr lang="en-US" b="1" dirty="0">
              <a:solidFill>
                <a:srgbClr val="000000"/>
              </a:solidFill>
              <a:latin typeface="Arial"/>
              <a:cs typeface="Arial"/>
            </a:rPr>
            <a:t>Promoting Healthy Lifestyles</a:t>
          </a:r>
          <a:r>
            <a:rPr lang="en-US" dirty="0">
              <a:solidFill>
                <a:srgbClr val="000000"/>
              </a:solidFill>
              <a:latin typeface="Arial"/>
              <a:cs typeface="Arial"/>
            </a:rPr>
            <a:t> Through public health campaigns, it encourages healthier lifestyle choices, contributing to better physical and mental health.</a:t>
          </a:r>
        </a:p>
      </dgm:t>
    </dgm:pt>
    <dgm:pt modelId="{81E523B1-A562-49DE-8E1B-0FF7F9F249EF}" type="parTrans" cxnId="{A0BBC832-F5A4-4A85-80A8-914DC1564E47}">
      <dgm:prSet/>
      <dgm:spPr/>
    </dgm:pt>
    <dgm:pt modelId="{9E27ACB4-3E10-4CB4-B156-7C3B43C63F5F}" type="sibTrans" cxnId="{A0BBC832-F5A4-4A85-80A8-914DC1564E47}">
      <dgm:prSet/>
      <dgm:spPr/>
    </dgm:pt>
    <dgm:pt modelId="{C241F0B3-E017-42D4-906B-BF7391D19CBF}" type="pres">
      <dgm:prSet presAssocID="{47F7B5C5-55BB-4066-BF3F-EEAAE748A905}" presName="diagram" presStyleCnt="0">
        <dgm:presLayoutVars>
          <dgm:dir/>
          <dgm:resizeHandles val="exact"/>
        </dgm:presLayoutVars>
      </dgm:prSet>
      <dgm:spPr/>
    </dgm:pt>
    <dgm:pt modelId="{C2FB4CC3-6E69-4327-B790-72C0F87C77A5}" type="pres">
      <dgm:prSet presAssocID="{FBF70D8F-7CA8-4EEE-A1C6-996F99BAD8D0}" presName="node" presStyleLbl="node1" presStyleIdx="0" presStyleCnt="7">
        <dgm:presLayoutVars>
          <dgm:bulletEnabled val="1"/>
        </dgm:presLayoutVars>
      </dgm:prSet>
      <dgm:spPr/>
    </dgm:pt>
    <dgm:pt modelId="{70FAAC6A-2871-465E-9BB1-B76BB85ABCFE}" type="pres">
      <dgm:prSet presAssocID="{11974636-C1DC-4A42-A460-47C5B888317B}" presName="sibTrans" presStyleCnt="0"/>
      <dgm:spPr/>
    </dgm:pt>
    <dgm:pt modelId="{BE26D531-6F6D-4C1E-96A3-431DAA49AC79}" type="pres">
      <dgm:prSet presAssocID="{68B544D6-A2CA-42C1-8904-F24AEA71B1CE}" presName="node" presStyleLbl="node1" presStyleIdx="1" presStyleCnt="7">
        <dgm:presLayoutVars>
          <dgm:bulletEnabled val="1"/>
        </dgm:presLayoutVars>
      </dgm:prSet>
      <dgm:spPr/>
    </dgm:pt>
    <dgm:pt modelId="{6C051C97-1742-4C81-92BB-5B4D80DABCC0}" type="pres">
      <dgm:prSet presAssocID="{5F8DE683-55C4-4129-8937-CE47896F4135}" presName="sibTrans" presStyleCnt="0"/>
      <dgm:spPr/>
    </dgm:pt>
    <dgm:pt modelId="{BEF7669F-0493-4660-AA06-25CBF2179F2B}" type="pres">
      <dgm:prSet presAssocID="{E368954A-CDD5-408C-AE75-C367EEB7FEA3}" presName="node" presStyleLbl="node1" presStyleIdx="2" presStyleCnt="7">
        <dgm:presLayoutVars>
          <dgm:bulletEnabled val="1"/>
        </dgm:presLayoutVars>
      </dgm:prSet>
      <dgm:spPr/>
    </dgm:pt>
    <dgm:pt modelId="{49EE7302-F9EB-4410-ADBA-CF2CB204D29B}" type="pres">
      <dgm:prSet presAssocID="{96C1068E-4A5A-48FA-8DD0-BEA82A4A171F}" presName="sibTrans" presStyleCnt="0"/>
      <dgm:spPr/>
    </dgm:pt>
    <dgm:pt modelId="{94EB15B3-4702-410E-B2E8-93973614905B}" type="pres">
      <dgm:prSet presAssocID="{96BF442C-42E8-42C4-A77E-4FAC943A06E0}" presName="node" presStyleLbl="node1" presStyleIdx="3" presStyleCnt="7">
        <dgm:presLayoutVars>
          <dgm:bulletEnabled val="1"/>
        </dgm:presLayoutVars>
      </dgm:prSet>
      <dgm:spPr/>
    </dgm:pt>
    <dgm:pt modelId="{980833ED-1CEA-4CCA-A8C9-9CC99BCA393F}" type="pres">
      <dgm:prSet presAssocID="{09F2BEB8-EAAA-44E3-92B7-2A6EE4153CCA}" presName="sibTrans" presStyleCnt="0"/>
      <dgm:spPr/>
    </dgm:pt>
    <dgm:pt modelId="{1E697791-7B27-4A82-97DD-2B8D31C3A34A}" type="pres">
      <dgm:prSet presAssocID="{80578C91-4EE6-4C65-BE0B-8F3676B948DE}" presName="node" presStyleLbl="node1" presStyleIdx="4" presStyleCnt="7">
        <dgm:presLayoutVars>
          <dgm:bulletEnabled val="1"/>
        </dgm:presLayoutVars>
      </dgm:prSet>
      <dgm:spPr/>
    </dgm:pt>
    <dgm:pt modelId="{B0E1F4F7-D0C4-4EA4-9059-165C28E453E0}" type="pres">
      <dgm:prSet presAssocID="{6B4EA6CC-8EC1-4B3F-9E8B-E4D3C7DAA9F3}" presName="sibTrans" presStyleCnt="0"/>
      <dgm:spPr/>
    </dgm:pt>
    <dgm:pt modelId="{4A7924E9-E731-45F4-8FAE-C0DA2C655176}" type="pres">
      <dgm:prSet presAssocID="{571B685D-D048-4447-8AAD-32EA9B19620A}" presName="node" presStyleLbl="node1" presStyleIdx="5" presStyleCnt="7">
        <dgm:presLayoutVars>
          <dgm:bulletEnabled val="1"/>
        </dgm:presLayoutVars>
      </dgm:prSet>
      <dgm:spPr/>
    </dgm:pt>
    <dgm:pt modelId="{7048B4E4-B182-4800-A31D-F9F944A9CA6A}" type="pres">
      <dgm:prSet presAssocID="{2A853EA5-136E-4E02-87D6-004D96CE607C}" presName="sibTrans" presStyleCnt="0"/>
      <dgm:spPr/>
    </dgm:pt>
    <dgm:pt modelId="{9F4639D4-0280-4FC4-B796-B87972FC0E2E}" type="pres">
      <dgm:prSet presAssocID="{FD02075C-C2FB-40D6-AC20-7583FA9C3C8D}" presName="node" presStyleLbl="node1" presStyleIdx="6" presStyleCnt="7">
        <dgm:presLayoutVars>
          <dgm:bulletEnabled val="1"/>
        </dgm:presLayoutVars>
      </dgm:prSet>
      <dgm:spPr/>
    </dgm:pt>
  </dgm:ptLst>
  <dgm:cxnLst>
    <dgm:cxn modelId="{99BA1209-CCCA-4285-B9DF-466F02852BD6}" type="presOf" srcId="{68B544D6-A2CA-42C1-8904-F24AEA71B1CE}" destId="{BE26D531-6F6D-4C1E-96A3-431DAA49AC79}" srcOrd="0" destOrd="0" presId="urn:microsoft.com/office/officeart/2005/8/layout/default"/>
    <dgm:cxn modelId="{B12FC61A-255A-48FC-9A5B-AE1D3BCB0B4A}" type="presOf" srcId="{96BF442C-42E8-42C4-A77E-4FAC943A06E0}" destId="{94EB15B3-4702-410E-B2E8-93973614905B}" srcOrd="0" destOrd="0" presId="urn:microsoft.com/office/officeart/2005/8/layout/default"/>
    <dgm:cxn modelId="{A0BBC832-F5A4-4A85-80A8-914DC1564E47}" srcId="{47F7B5C5-55BB-4066-BF3F-EEAAE748A905}" destId="{FD02075C-C2FB-40D6-AC20-7583FA9C3C8D}" srcOrd="6" destOrd="0" parTransId="{81E523B1-A562-49DE-8E1B-0FF7F9F249EF}" sibTransId="{9E27ACB4-3E10-4CB4-B156-7C3B43C63F5F}"/>
    <dgm:cxn modelId="{3C6CB333-B3D1-4A7B-932A-6390B0857570}" type="presOf" srcId="{FD02075C-C2FB-40D6-AC20-7583FA9C3C8D}" destId="{9F4639D4-0280-4FC4-B796-B87972FC0E2E}" srcOrd="0" destOrd="0" presId="urn:microsoft.com/office/officeart/2005/8/layout/default"/>
    <dgm:cxn modelId="{1C4BF24B-94E0-4143-BBAB-8D794F4A91C1}" srcId="{47F7B5C5-55BB-4066-BF3F-EEAAE748A905}" destId="{E368954A-CDD5-408C-AE75-C367EEB7FEA3}" srcOrd="2" destOrd="0" parTransId="{7AC1DB55-3443-484B-A8BB-733E7047BF9C}" sibTransId="{96C1068E-4A5A-48FA-8DD0-BEA82A4A171F}"/>
    <dgm:cxn modelId="{A1E91973-69A9-49E0-B923-FBA2BB6CCA1C}" srcId="{47F7B5C5-55BB-4066-BF3F-EEAAE748A905}" destId="{571B685D-D048-4447-8AAD-32EA9B19620A}" srcOrd="5" destOrd="0" parTransId="{696687EA-19CC-4D04-B8C7-AB98A66374B7}" sibTransId="{2A853EA5-136E-4E02-87D6-004D96CE607C}"/>
    <dgm:cxn modelId="{ED7AD97A-A738-46B6-837A-3B3DDB10FF43}" srcId="{47F7B5C5-55BB-4066-BF3F-EEAAE748A905}" destId="{80578C91-4EE6-4C65-BE0B-8F3676B948DE}" srcOrd="4" destOrd="0" parTransId="{116E2967-A147-4697-9410-AAD91FDC81AD}" sibTransId="{6B4EA6CC-8EC1-4B3F-9E8B-E4D3C7DAA9F3}"/>
    <dgm:cxn modelId="{811A2386-7152-41D1-9B2B-45B73CC1878E}" type="presOf" srcId="{FBF70D8F-7CA8-4EEE-A1C6-996F99BAD8D0}" destId="{C2FB4CC3-6E69-4327-B790-72C0F87C77A5}" srcOrd="0" destOrd="0" presId="urn:microsoft.com/office/officeart/2005/8/layout/default"/>
    <dgm:cxn modelId="{7531D897-3F1F-4113-9F8B-FE19C0C11161}" srcId="{47F7B5C5-55BB-4066-BF3F-EEAAE748A905}" destId="{68B544D6-A2CA-42C1-8904-F24AEA71B1CE}" srcOrd="1" destOrd="0" parTransId="{FE050455-02A4-4D47-BE3B-B8EB9C11668B}" sibTransId="{5F8DE683-55C4-4129-8937-CE47896F4135}"/>
    <dgm:cxn modelId="{FC17229C-FE09-499A-9413-9E5DC6CDEA4D}" type="presOf" srcId="{80578C91-4EE6-4C65-BE0B-8F3676B948DE}" destId="{1E697791-7B27-4A82-97DD-2B8D31C3A34A}" srcOrd="0" destOrd="0" presId="urn:microsoft.com/office/officeart/2005/8/layout/default"/>
    <dgm:cxn modelId="{0649A2B5-3DA3-47E1-9DD8-7082CA114AEC}" type="presOf" srcId="{47F7B5C5-55BB-4066-BF3F-EEAAE748A905}" destId="{C241F0B3-E017-42D4-906B-BF7391D19CBF}" srcOrd="0" destOrd="0" presId="urn:microsoft.com/office/officeart/2005/8/layout/default"/>
    <dgm:cxn modelId="{F49727BE-1030-4F06-B536-A1F26B354940}" srcId="{47F7B5C5-55BB-4066-BF3F-EEAAE748A905}" destId="{96BF442C-42E8-42C4-A77E-4FAC943A06E0}" srcOrd="3" destOrd="0" parTransId="{638FBEE4-A3C0-4A65-AD3C-358CBA2D9282}" sibTransId="{09F2BEB8-EAAA-44E3-92B7-2A6EE4153CCA}"/>
    <dgm:cxn modelId="{E83499C6-EEA9-45E7-803F-0AFDE4CD9D32}" srcId="{47F7B5C5-55BB-4066-BF3F-EEAAE748A905}" destId="{FBF70D8F-7CA8-4EEE-A1C6-996F99BAD8D0}" srcOrd="0" destOrd="0" parTransId="{28D3E9AC-773E-4CE5-B6CA-457D1E77F367}" sibTransId="{11974636-C1DC-4A42-A460-47C5B888317B}"/>
    <dgm:cxn modelId="{ED41E1DA-8F34-4BDF-AAFE-7C02CFCC9EA4}" type="presOf" srcId="{571B685D-D048-4447-8AAD-32EA9B19620A}" destId="{4A7924E9-E731-45F4-8FAE-C0DA2C655176}" srcOrd="0" destOrd="0" presId="urn:microsoft.com/office/officeart/2005/8/layout/default"/>
    <dgm:cxn modelId="{2DF0FAF0-0A29-4CF2-A01E-AEAB981DB640}" type="presOf" srcId="{E368954A-CDD5-408C-AE75-C367EEB7FEA3}" destId="{BEF7669F-0493-4660-AA06-25CBF2179F2B}" srcOrd="0" destOrd="0" presId="urn:microsoft.com/office/officeart/2005/8/layout/default"/>
    <dgm:cxn modelId="{AFB1CF9C-7078-4981-BDDC-846CB5D00FA8}" type="presParOf" srcId="{C241F0B3-E017-42D4-906B-BF7391D19CBF}" destId="{C2FB4CC3-6E69-4327-B790-72C0F87C77A5}" srcOrd="0" destOrd="0" presId="urn:microsoft.com/office/officeart/2005/8/layout/default"/>
    <dgm:cxn modelId="{B2C86143-3AA6-4FB5-82D4-C8440004726D}" type="presParOf" srcId="{C241F0B3-E017-42D4-906B-BF7391D19CBF}" destId="{70FAAC6A-2871-465E-9BB1-B76BB85ABCFE}" srcOrd="1" destOrd="0" presId="urn:microsoft.com/office/officeart/2005/8/layout/default"/>
    <dgm:cxn modelId="{94D55603-B44E-46C2-98A9-4050B0CE9E73}" type="presParOf" srcId="{C241F0B3-E017-42D4-906B-BF7391D19CBF}" destId="{BE26D531-6F6D-4C1E-96A3-431DAA49AC79}" srcOrd="2" destOrd="0" presId="urn:microsoft.com/office/officeart/2005/8/layout/default"/>
    <dgm:cxn modelId="{2062268E-A3AC-488A-90B4-C580C9B814B1}" type="presParOf" srcId="{C241F0B3-E017-42D4-906B-BF7391D19CBF}" destId="{6C051C97-1742-4C81-92BB-5B4D80DABCC0}" srcOrd="3" destOrd="0" presId="urn:microsoft.com/office/officeart/2005/8/layout/default"/>
    <dgm:cxn modelId="{4A44ED0C-BF8A-484C-8351-7E5EC2F2ABD7}" type="presParOf" srcId="{C241F0B3-E017-42D4-906B-BF7391D19CBF}" destId="{BEF7669F-0493-4660-AA06-25CBF2179F2B}" srcOrd="4" destOrd="0" presId="urn:microsoft.com/office/officeart/2005/8/layout/default"/>
    <dgm:cxn modelId="{743A7FC2-F630-41B9-9AA1-D8DBD5832482}" type="presParOf" srcId="{C241F0B3-E017-42D4-906B-BF7391D19CBF}" destId="{49EE7302-F9EB-4410-ADBA-CF2CB204D29B}" srcOrd="5" destOrd="0" presId="urn:microsoft.com/office/officeart/2005/8/layout/default"/>
    <dgm:cxn modelId="{55B9402D-4A28-48E5-A39B-915D5D1D654E}" type="presParOf" srcId="{C241F0B3-E017-42D4-906B-BF7391D19CBF}" destId="{94EB15B3-4702-410E-B2E8-93973614905B}" srcOrd="6" destOrd="0" presId="urn:microsoft.com/office/officeart/2005/8/layout/default"/>
    <dgm:cxn modelId="{6A075E0A-21C6-43D2-B6E3-0662C5F05DA0}" type="presParOf" srcId="{C241F0B3-E017-42D4-906B-BF7391D19CBF}" destId="{980833ED-1CEA-4CCA-A8C9-9CC99BCA393F}" srcOrd="7" destOrd="0" presId="urn:microsoft.com/office/officeart/2005/8/layout/default"/>
    <dgm:cxn modelId="{174325E3-A4E7-4198-9BE1-136729BB6BDA}" type="presParOf" srcId="{C241F0B3-E017-42D4-906B-BF7391D19CBF}" destId="{1E697791-7B27-4A82-97DD-2B8D31C3A34A}" srcOrd="8" destOrd="0" presId="urn:microsoft.com/office/officeart/2005/8/layout/default"/>
    <dgm:cxn modelId="{81D3FA17-A42F-49C2-B1C9-7A82CB9D6A60}" type="presParOf" srcId="{C241F0B3-E017-42D4-906B-BF7391D19CBF}" destId="{B0E1F4F7-D0C4-4EA4-9059-165C28E453E0}" srcOrd="9" destOrd="0" presId="urn:microsoft.com/office/officeart/2005/8/layout/default"/>
    <dgm:cxn modelId="{9AD4310C-AF84-44CE-BB32-63CA17F8FC2B}" type="presParOf" srcId="{C241F0B3-E017-42D4-906B-BF7391D19CBF}" destId="{4A7924E9-E731-45F4-8FAE-C0DA2C655176}" srcOrd="10" destOrd="0" presId="urn:microsoft.com/office/officeart/2005/8/layout/default"/>
    <dgm:cxn modelId="{5C9277EA-C1D4-4B1D-82F0-279B09BBE6CD}" type="presParOf" srcId="{C241F0B3-E017-42D4-906B-BF7391D19CBF}" destId="{7048B4E4-B182-4800-A31D-F9F944A9CA6A}" srcOrd="11" destOrd="0" presId="urn:microsoft.com/office/officeart/2005/8/layout/default"/>
    <dgm:cxn modelId="{BE0D77DC-89FE-44A3-9176-453424D3859B}" type="presParOf" srcId="{C241F0B3-E017-42D4-906B-BF7391D19CBF}" destId="{9F4639D4-0280-4FC4-B796-B87972FC0E2E}" srcOrd="12"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2FB4CC3-6E69-4327-B790-72C0F87C77A5}">
      <dsp:nvSpPr>
        <dsp:cNvPr id="0" name=""/>
        <dsp:cNvSpPr/>
      </dsp:nvSpPr>
      <dsp:spPr>
        <a:xfrm>
          <a:off x="3245" y="593025"/>
          <a:ext cx="2574720" cy="1544832"/>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rtl="0">
            <a:lnSpc>
              <a:spcPct val="90000"/>
            </a:lnSpc>
            <a:spcBef>
              <a:spcPct val="0"/>
            </a:spcBef>
            <a:spcAft>
              <a:spcPct val="35000"/>
            </a:spcAft>
            <a:buNone/>
          </a:pPr>
          <a:r>
            <a:rPr lang="en-US" sz="1400" b="1" kern="1200" dirty="0">
              <a:solidFill>
                <a:srgbClr val="000000"/>
              </a:solidFill>
              <a:latin typeface="Arial"/>
              <a:cs typeface="Arial"/>
            </a:rPr>
            <a:t>Reducing Mortality</a:t>
          </a:r>
          <a:r>
            <a:rPr lang="en-US" sz="1400" kern="1200" dirty="0">
              <a:solidFill>
                <a:srgbClr val="000000"/>
              </a:solidFill>
              <a:latin typeface="Arial"/>
              <a:cs typeface="Arial"/>
            </a:rPr>
            <a:t> SDG 3 targets preventable deaths in children and mothers, helping to increase life expectancy and improve family health.</a:t>
          </a:r>
        </a:p>
      </dsp:txBody>
      <dsp:txXfrm>
        <a:off x="3245" y="593025"/>
        <a:ext cx="2574720" cy="1544832"/>
      </dsp:txXfrm>
    </dsp:sp>
    <dsp:sp modelId="{BE26D531-6F6D-4C1E-96A3-431DAA49AC79}">
      <dsp:nvSpPr>
        <dsp:cNvPr id="0" name=""/>
        <dsp:cNvSpPr/>
      </dsp:nvSpPr>
      <dsp:spPr>
        <a:xfrm>
          <a:off x="2835437" y="593025"/>
          <a:ext cx="2574720" cy="1544832"/>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rtl="0">
            <a:lnSpc>
              <a:spcPct val="90000"/>
            </a:lnSpc>
            <a:spcBef>
              <a:spcPct val="0"/>
            </a:spcBef>
            <a:spcAft>
              <a:spcPct val="35000"/>
            </a:spcAft>
            <a:buNone/>
          </a:pPr>
          <a:r>
            <a:rPr lang="en-US" sz="1400" b="1" kern="1200" dirty="0">
              <a:solidFill>
                <a:srgbClr val="000000"/>
              </a:solidFill>
            </a:rPr>
            <a:t>Fighting Diseases</a:t>
          </a:r>
          <a:r>
            <a:rPr lang="en-US" sz="1400" kern="1200" dirty="0">
              <a:solidFill>
                <a:srgbClr val="000000"/>
              </a:solidFill>
            </a:rPr>
            <a:t> It focuses on combatting diseases like AIDS, tuberculosis, and malaria, leading to fewer deaths and better disease management.</a:t>
          </a:r>
          <a:endParaRPr lang="en-US" sz="1400" kern="1200" dirty="0"/>
        </a:p>
      </dsp:txBody>
      <dsp:txXfrm>
        <a:off x="2835437" y="593025"/>
        <a:ext cx="2574720" cy="1544832"/>
      </dsp:txXfrm>
    </dsp:sp>
    <dsp:sp modelId="{BEF7669F-0493-4660-AA06-25CBF2179F2B}">
      <dsp:nvSpPr>
        <dsp:cNvPr id="0" name=""/>
        <dsp:cNvSpPr/>
      </dsp:nvSpPr>
      <dsp:spPr>
        <a:xfrm>
          <a:off x="5667630" y="593025"/>
          <a:ext cx="2574720" cy="1544832"/>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rtl="0">
            <a:lnSpc>
              <a:spcPct val="90000"/>
            </a:lnSpc>
            <a:spcBef>
              <a:spcPct val="0"/>
            </a:spcBef>
            <a:spcAft>
              <a:spcPct val="35000"/>
            </a:spcAft>
            <a:buNone/>
          </a:pPr>
          <a:r>
            <a:rPr lang="en-US" sz="1400" b="1" kern="1200" dirty="0">
              <a:solidFill>
                <a:srgbClr val="000000"/>
              </a:solidFill>
              <a:latin typeface="Arial"/>
              <a:cs typeface="Arial"/>
            </a:rPr>
            <a:t>Addressing Chronic Illnesses</a:t>
          </a:r>
          <a:r>
            <a:rPr lang="en-US" sz="1400" kern="1200" dirty="0">
              <a:solidFill>
                <a:srgbClr val="000000"/>
              </a:solidFill>
              <a:latin typeface="Arial"/>
              <a:cs typeface="Arial"/>
            </a:rPr>
            <a:t> The goal promotes prevention and treatment of non-communicable diseases like heart disease and diabetes, improving overall quality of life.</a:t>
          </a:r>
        </a:p>
      </dsp:txBody>
      <dsp:txXfrm>
        <a:off x="5667630" y="593025"/>
        <a:ext cx="2574720" cy="1544832"/>
      </dsp:txXfrm>
    </dsp:sp>
    <dsp:sp modelId="{94EB15B3-4702-410E-B2E8-93973614905B}">
      <dsp:nvSpPr>
        <dsp:cNvPr id="0" name=""/>
        <dsp:cNvSpPr/>
      </dsp:nvSpPr>
      <dsp:spPr>
        <a:xfrm>
          <a:off x="8499822" y="593025"/>
          <a:ext cx="2574720" cy="1544832"/>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rtl="0">
            <a:lnSpc>
              <a:spcPct val="90000"/>
            </a:lnSpc>
            <a:spcBef>
              <a:spcPct val="0"/>
            </a:spcBef>
            <a:spcAft>
              <a:spcPct val="35000"/>
            </a:spcAft>
            <a:buNone/>
          </a:pPr>
          <a:r>
            <a:rPr lang="en-US" sz="1400" kern="1200" dirty="0">
              <a:latin typeface="Myriad Pro"/>
            </a:rPr>
            <a:t> </a:t>
          </a:r>
          <a:r>
            <a:rPr lang="en-US" sz="1400" b="1" kern="1200" dirty="0">
              <a:solidFill>
                <a:srgbClr val="000000"/>
              </a:solidFill>
            </a:rPr>
            <a:t>Enhancing Mental Health</a:t>
          </a:r>
          <a:r>
            <a:rPr lang="en-US" sz="1400" kern="1200" dirty="0">
              <a:solidFill>
                <a:srgbClr val="000000"/>
              </a:solidFill>
            </a:rPr>
            <a:t> By emphasizing mental health care, SDG 3 leads to better access to services, reduced stigma, and improved mental well-being.</a:t>
          </a:r>
        </a:p>
      </dsp:txBody>
      <dsp:txXfrm>
        <a:off x="8499822" y="593025"/>
        <a:ext cx="2574720" cy="1544832"/>
      </dsp:txXfrm>
    </dsp:sp>
    <dsp:sp modelId="{1E697791-7B27-4A82-97DD-2B8D31C3A34A}">
      <dsp:nvSpPr>
        <dsp:cNvPr id="0" name=""/>
        <dsp:cNvSpPr/>
      </dsp:nvSpPr>
      <dsp:spPr>
        <a:xfrm>
          <a:off x="1419341" y="2395330"/>
          <a:ext cx="2574720" cy="1544832"/>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rtl="0">
            <a:lnSpc>
              <a:spcPct val="90000"/>
            </a:lnSpc>
            <a:spcBef>
              <a:spcPct val="0"/>
            </a:spcBef>
            <a:spcAft>
              <a:spcPct val="35000"/>
            </a:spcAft>
            <a:buNone/>
          </a:pPr>
          <a:r>
            <a:rPr lang="en-US" sz="1400" kern="1200" dirty="0">
              <a:latin typeface="Myriad Pro"/>
            </a:rPr>
            <a:t> </a:t>
          </a:r>
          <a:r>
            <a:rPr lang="en-US" sz="1400" b="1" kern="1200" dirty="0">
              <a:solidFill>
                <a:srgbClr val="000000"/>
              </a:solidFill>
              <a:latin typeface="Arial"/>
              <a:cs typeface="Arial"/>
            </a:rPr>
            <a:t>Ensuring Access to Care</a:t>
          </a:r>
          <a:r>
            <a:rPr lang="en-US" sz="1400" kern="1200" dirty="0">
              <a:solidFill>
                <a:srgbClr val="000000"/>
              </a:solidFill>
              <a:latin typeface="Arial"/>
              <a:cs typeface="Arial"/>
            </a:rPr>
            <a:t> The goal aims for universal health coverage, making essential health services accessible to more people, reducing inequalities, and enhancing economic security.</a:t>
          </a:r>
        </a:p>
      </dsp:txBody>
      <dsp:txXfrm>
        <a:off x="1419341" y="2395330"/>
        <a:ext cx="2574720" cy="1544832"/>
      </dsp:txXfrm>
    </dsp:sp>
    <dsp:sp modelId="{4A7924E9-E731-45F4-8FAE-C0DA2C655176}">
      <dsp:nvSpPr>
        <dsp:cNvPr id="0" name=""/>
        <dsp:cNvSpPr/>
      </dsp:nvSpPr>
      <dsp:spPr>
        <a:xfrm>
          <a:off x="4251533" y="2395330"/>
          <a:ext cx="2574720" cy="1544832"/>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rtl="0">
            <a:lnSpc>
              <a:spcPct val="90000"/>
            </a:lnSpc>
            <a:spcBef>
              <a:spcPct val="0"/>
            </a:spcBef>
            <a:spcAft>
              <a:spcPct val="35000"/>
            </a:spcAft>
            <a:buNone/>
          </a:pPr>
          <a:r>
            <a:rPr lang="en-US" sz="1400" kern="1200" dirty="0">
              <a:latin typeface="Myriad Pro"/>
            </a:rPr>
            <a:t> </a:t>
          </a:r>
          <a:r>
            <a:rPr lang="en-US" sz="1400" b="1" kern="1200" dirty="0">
              <a:solidFill>
                <a:srgbClr val="000000"/>
              </a:solidFill>
              <a:latin typeface="Arial"/>
              <a:cs typeface="Arial"/>
            </a:rPr>
            <a:t>Strengthening Health Systems</a:t>
          </a:r>
          <a:r>
            <a:rPr lang="en-US" sz="1400" kern="1200" dirty="0">
              <a:solidFill>
                <a:srgbClr val="000000"/>
              </a:solidFill>
              <a:latin typeface="Arial"/>
              <a:cs typeface="Arial"/>
            </a:rPr>
            <a:t> SDG 3 supports the development of stronger healthcare infrastructure, ensuring better quality and efficiency in healthcare services.</a:t>
          </a:r>
        </a:p>
      </dsp:txBody>
      <dsp:txXfrm>
        <a:off x="4251533" y="2395330"/>
        <a:ext cx="2574720" cy="1544832"/>
      </dsp:txXfrm>
    </dsp:sp>
    <dsp:sp modelId="{9F4639D4-0280-4FC4-B796-B87972FC0E2E}">
      <dsp:nvSpPr>
        <dsp:cNvPr id="0" name=""/>
        <dsp:cNvSpPr/>
      </dsp:nvSpPr>
      <dsp:spPr>
        <a:xfrm>
          <a:off x="7083726" y="2395330"/>
          <a:ext cx="2574720" cy="1544832"/>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rtl="0">
            <a:lnSpc>
              <a:spcPct val="90000"/>
            </a:lnSpc>
            <a:spcBef>
              <a:spcPct val="0"/>
            </a:spcBef>
            <a:spcAft>
              <a:spcPct val="35000"/>
            </a:spcAft>
            <a:buNone/>
          </a:pPr>
          <a:r>
            <a:rPr lang="en-US" sz="1400" b="1" kern="1200" dirty="0">
              <a:solidFill>
                <a:srgbClr val="000000"/>
              </a:solidFill>
              <a:latin typeface="Arial"/>
              <a:cs typeface="Arial"/>
            </a:rPr>
            <a:t>Promoting Healthy Lifestyles</a:t>
          </a:r>
          <a:r>
            <a:rPr lang="en-US" sz="1400" kern="1200" dirty="0">
              <a:solidFill>
                <a:srgbClr val="000000"/>
              </a:solidFill>
              <a:latin typeface="Arial"/>
              <a:cs typeface="Arial"/>
            </a:rPr>
            <a:t> Through public health campaigns, it encourages healthier lifestyle choices, contributing to better physical and mental health.</a:t>
          </a:r>
        </a:p>
      </dsp:txBody>
      <dsp:txXfrm>
        <a:off x="7083726" y="2395330"/>
        <a:ext cx="2574720" cy="1544832"/>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88E812B-0E9C-443B-A4E9-68FEA355C966}" type="datetimeFigureOut">
              <a:t>2/26/2025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2B12D20-C146-4A55-A670-F081847AA73A}" type="slidenum">
              <a:t>‹#›</a:t>
            </a:fld>
            <a:endParaRPr lang="en-US"/>
          </a:p>
        </p:txBody>
      </p:sp>
    </p:spTree>
    <p:extLst>
      <p:ext uri="{BB962C8B-B14F-4D97-AF65-F5344CB8AC3E}">
        <p14:creationId xmlns:p14="http://schemas.microsoft.com/office/powerpoint/2010/main" val="6091936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Emphasize that while SDGs are globally recognized, their implementation varies by region, with different challenges and successes.</a:t>
            </a:r>
          </a:p>
          <a:p>
            <a:endParaRPr lang="en-US" dirty="0">
              <a:ea typeface="Calibri"/>
              <a:cs typeface="Calibri"/>
            </a:endParaRPr>
          </a:p>
          <a:p>
            <a:r>
              <a:rPr lang="en-US" b="1"/>
              <a:t>Successes:</a:t>
            </a:r>
            <a:endParaRPr lang="en-US"/>
          </a:p>
          <a:p>
            <a:pPr marL="171450" indent="-171450">
              <a:buFont typeface="Arial"/>
              <a:buChar char="•"/>
            </a:pPr>
            <a:r>
              <a:rPr lang="en-US" b="1" dirty="0"/>
              <a:t>Reduction in Child Mortality:</a:t>
            </a:r>
            <a:r>
              <a:rPr lang="en-US" dirty="0"/>
              <a:t> Significant progress has been made in reducing under-5 mortality rates globally, largely due to improved access to healthcare and vaccination programs.</a:t>
            </a:r>
            <a:endParaRPr lang="en-US" dirty="0">
              <a:ea typeface="Calibri"/>
              <a:cs typeface="Calibri"/>
            </a:endParaRPr>
          </a:p>
          <a:p>
            <a:pPr marL="171450" indent="-171450">
              <a:buFont typeface="Arial"/>
              <a:buChar char="•"/>
            </a:pPr>
            <a:r>
              <a:rPr lang="en-US" b="1" dirty="0"/>
              <a:t>Combatting Diseases:</a:t>
            </a:r>
            <a:r>
              <a:rPr lang="en-US" dirty="0"/>
              <a:t> Efforts like the Global Polio Eradication Initiative have nearly eradicated polio, and HIV/AIDS-related deaths have decreased due to better treatment and prevention programs.</a:t>
            </a:r>
            <a:endParaRPr lang="en-US" dirty="0">
              <a:ea typeface="Calibri"/>
              <a:cs typeface="Calibri"/>
            </a:endParaRPr>
          </a:p>
          <a:p>
            <a:pPr marL="171450" indent="-171450">
              <a:buFont typeface="Arial"/>
              <a:buChar char="•"/>
            </a:pPr>
            <a:r>
              <a:rPr lang="en-US" b="1" dirty="0"/>
              <a:t>Universal Health Coverage (UHC):</a:t>
            </a:r>
            <a:r>
              <a:rPr lang="en-US" dirty="0"/>
              <a:t> Some countries have made substantial progress in extending healthcare coverage, ensuring that more people have access to essential health services without financial hardship.</a:t>
            </a:r>
            <a:endParaRPr lang="en-US" dirty="0">
              <a:ea typeface="Calibri"/>
              <a:cs typeface="Calibri"/>
            </a:endParaRPr>
          </a:p>
          <a:p>
            <a:pPr>
              <a:buFont typeface="Arial"/>
              <a:buChar char="•"/>
            </a:pPr>
            <a:r>
              <a:rPr lang="en-US" b="1"/>
              <a:t>Challenges:</a:t>
            </a:r>
            <a:endParaRPr lang="en-US" dirty="0">
              <a:ea typeface="Calibri"/>
              <a:cs typeface="Calibri"/>
            </a:endParaRPr>
          </a:p>
          <a:p>
            <a:pPr>
              <a:buFont typeface="Arial"/>
              <a:buChar char="•"/>
            </a:pPr>
            <a:r>
              <a:rPr lang="en-US" b="1"/>
              <a:t>Health Inequities:</a:t>
            </a:r>
            <a:r>
              <a:rPr lang="en-US"/>
              <a:t> Despite progress, significant disparities remain between and within countries. For example, maternal mortality rates are still high in certain regions, particularly in sub-Saharan Africa.</a:t>
            </a:r>
          </a:p>
          <a:p>
            <a:pPr>
              <a:buFont typeface="Arial"/>
              <a:buChar char="•"/>
            </a:pPr>
            <a:r>
              <a:rPr lang="en-US" b="1" dirty="0"/>
              <a:t>Non-Communicable Diseases (NCDs):</a:t>
            </a:r>
            <a:r>
              <a:rPr lang="en-US" dirty="0"/>
              <a:t> The global rise in NCDs, such as diabetes and heart disease, presents a growing challenge, especially in low- and middle-income countries where healthcare systems are often ill-equipped to handle these conditions.</a:t>
            </a:r>
            <a:endParaRPr lang="en-US" dirty="0">
              <a:ea typeface="Calibri"/>
              <a:cs typeface="Calibri"/>
            </a:endParaRPr>
          </a:p>
          <a:p>
            <a:pPr>
              <a:buFont typeface="Arial"/>
              <a:buChar char="•"/>
            </a:pPr>
            <a:r>
              <a:rPr lang="en-US" b="1" dirty="0"/>
              <a:t>Pandemics and Health Crises:</a:t>
            </a:r>
            <a:r>
              <a:rPr lang="en-US" dirty="0"/>
              <a:t> The COVID-19 pandemic has highlighted vulnerabilities in global health systems, disrupting progress towards SDG 3 and exacerbating existing inequalities.</a:t>
            </a:r>
            <a:endParaRPr lang="en-US" dirty="0">
              <a:ea typeface="Calibri"/>
              <a:cs typeface="Calibri"/>
            </a:endParaRPr>
          </a:p>
          <a:p>
            <a:pPr>
              <a:buFont typeface="Arial"/>
              <a:buChar char="•"/>
            </a:pPr>
            <a:r>
              <a:rPr lang="en-US" b="1" dirty="0"/>
              <a:t>Funding and Resources:</a:t>
            </a:r>
            <a:r>
              <a:rPr lang="en-US" dirty="0"/>
              <a:t> Many low-income countries struggle with inadequate healthcare infrastructure and lack the resources needed to meet the targets set by SDG 3, including access to medicines, trained health workers, and health facilities.</a:t>
            </a:r>
            <a:endParaRPr lang="en-US" dirty="0">
              <a:ea typeface="Calibri"/>
              <a:cs typeface="Calibri"/>
            </a:endParaRPr>
          </a:p>
          <a:p>
            <a:pPr marL="171450" indent="-171450">
              <a:buFont typeface="Arial"/>
              <a:buChar char="•"/>
            </a:pPr>
            <a:endParaRPr lang="en-US" dirty="0">
              <a:ea typeface="Calibri"/>
              <a:cs typeface="Calibri"/>
            </a:endParaRP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52B12D20-C146-4A55-A670-F081847AA73A}" type="slidenum">
              <a:t>3</a:t>
            </a:fld>
            <a:endParaRPr lang="en-US"/>
          </a:p>
        </p:txBody>
      </p:sp>
    </p:spTree>
    <p:extLst>
      <p:ext uri="{BB962C8B-B14F-4D97-AF65-F5344CB8AC3E}">
        <p14:creationId xmlns:p14="http://schemas.microsoft.com/office/powerpoint/2010/main" val="7447669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endParaRPr lang="en-US" dirty="0">
              <a:ea typeface="Calibri"/>
              <a:cs typeface="Calibri"/>
            </a:endParaRPr>
          </a:p>
          <a:p>
            <a:r>
              <a:rPr lang="en-US" b="1" dirty="0" err="1"/>
              <a:t>SChallenges</a:t>
            </a:r>
            <a:r>
              <a:rPr lang="en-US" b="1" dirty="0"/>
              <a:t> and Successes:</a:t>
            </a:r>
            <a:endParaRPr lang="en-US" dirty="0"/>
          </a:p>
          <a:p>
            <a:pPr marL="171450" indent="-171450">
              <a:buFont typeface="Arial"/>
              <a:buChar char="•"/>
            </a:pPr>
            <a:r>
              <a:rPr lang="en-US" b="1" dirty="0"/>
              <a:t>Successes:</a:t>
            </a:r>
            <a:endParaRPr lang="en-US" dirty="0"/>
          </a:p>
          <a:p>
            <a:pPr marL="628650" lvl="1" indent="-171450">
              <a:buFont typeface="Arial"/>
              <a:buChar char="•"/>
            </a:pPr>
            <a:r>
              <a:rPr lang="en-US" b="1" dirty="0"/>
              <a:t>Reduction in Child Mortality:</a:t>
            </a:r>
            <a:r>
              <a:rPr lang="en-US" dirty="0"/>
              <a:t> Under-5 mortality rates have decreased globally due to improved healthcare access, vaccination programs, and better nutrition.</a:t>
            </a:r>
            <a:endParaRPr lang="en-US" dirty="0">
              <a:ea typeface="Calibri"/>
              <a:cs typeface="Calibri"/>
            </a:endParaRPr>
          </a:p>
          <a:p>
            <a:pPr marL="628650" lvl="1" indent="-171450">
              <a:buFont typeface="Arial"/>
              <a:buChar char="•"/>
            </a:pPr>
            <a:r>
              <a:rPr lang="en-US" b="1" dirty="0"/>
              <a:t>Combatting Diseases:</a:t>
            </a:r>
            <a:r>
              <a:rPr lang="en-US" dirty="0"/>
              <a:t> Initiatives like the Global Polio Eradication Initiative have led to a dramatic decrease in polio cases. Similarly, global efforts have reduced HIV/AIDS-related deaths through widespread access to antiretroviral therapy.</a:t>
            </a:r>
            <a:endParaRPr lang="en-US" dirty="0">
              <a:ea typeface="Calibri"/>
              <a:cs typeface="Calibri"/>
            </a:endParaRPr>
          </a:p>
          <a:p>
            <a:pPr marL="628650" lvl="1" indent="-171450">
              <a:buFont typeface="Arial"/>
              <a:buChar char="•"/>
            </a:pPr>
            <a:r>
              <a:rPr lang="en-US" b="1" dirty="0"/>
              <a:t>Improved Maternal Health:</a:t>
            </a:r>
            <a:r>
              <a:rPr lang="en-US" dirty="0"/>
              <a:t> In many regions, maternal mortality rates have decreased due to better access to skilled care during childbirth and increased availability of emergency obstetric services.</a:t>
            </a:r>
            <a:endParaRPr lang="en-US" dirty="0">
              <a:ea typeface="Calibri"/>
              <a:cs typeface="Calibri"/>
            </a:endParaRPr>
          </a:p>
          <a:p>
            <a:pPr marL="171450" indent="-171450">
              <a:buFont typeface="Arial"/>
              <a:buChar char="•"/>
            </a:pPr>
            <a:r>
              <a:rPr lang="en-US" b="1" dirty="0"/>
              <a:t>Challenges:</a:t>
            </a:r>
            <a:endParaRPr lang="en-US" dirty="0"/>
          </a:p>
          <a:p>
            <a:pPr marL="628650" lvl="1" indent="-171450">
              <a:buFont typeface="Arial"/>
              <a:buChar char="•"/>
            </a:pPr>
            <a:r>
              <a:rPr lang="en-US" b="1" dirty="0"/>
              <a:t>Health Inequities:</a:t>
            </a:r>
            <a:r>
              <a:rPr lang="en-US" dirty="0"/>
              <a:t> Persistent inequalities in health outcomes are observed between and within countries. For example, maternal mortality remains high in low-income countries, particularly in sub-Saharan Africa.</a:t>
            </a:r>
            <a:endParaRPr lang="en-US" dirty="0">
              <a:ea typeface="Calibri"/>
              <a:cs typeface="Calibri"/>
            </a:endParaRPr>
          </a:p>
          <a:p>
            <a:pPr marL="628650" lvl="1" indent="-171450">
              <a:buFont typeface="Arial"/>
              <a:buChar char="•"/>
            </a:pPr>
            <a:r>
              <a:rPr lang="en-US" b="1" dirty="0"/>
              <a:t>Non-Communicable Diseases (NCDs):</a:t>
            </a:r>
            <a:r>
              <a:rPr lang="en-US" dirty="0"/>
              <a:t> The global rise in NCDs, such as cardiovascular diseases, cancer, and diabetes, presents a significant challenge, especially in low- and middle-income countries where healthcare systems are under-resourced.</a:t>
            </a:r>
            <a:endParaRPr lang="en-US" dirty="0">
              <a:ea typeface="Calibri"/>
              <a:cs typeface="Calibri"/>
            </a:endParaRPr>
          </a:p>
          <a:p>
            <a:pPr marL="628650" lvl="1" indent="-171450">
              <a:buFont typeface="Arial"/>
              <a:buChar char="•"/>
            </a:pPr>
            <a:r>
              <a:rPr lang="en-US" b="1" dirty="0"/>
              <a:t>Pandemics and Health Crises:</a:t>
            </a:r>
            <a:r>
              <a:rPr lang="en-US" dirty="0"/>
              <a:t> The COVID-19 pandemic exposed vulnerabilities in global health systems, disrupting progress towards SDG 3 and exacerbating existing health disparities.</a:t>
            </a:r>
            <a:endParaRPr lang="en-US" dirty="0">
              <a:ea typeface="Calibri"/>
              <a:cs typeface="Calibri"/>
            </a:endParaRPr>
          </a:p>
          <a:p>
            <a:pPr marL="628650" lvl="1" indent="-171450">
              <a:buFont typeface="Arial"/>
              <a:buChar char="•"/>
            </a:pPr>
            <a:r>
              <a:rPr lang="en-US" b="1" dirty="0"/>
              <a:t>Resource Constraints:</a:t>
            </a:r>
            <a:r>
              <a:rPr lang="en-US" dirty="0"/>
              <a:t> Many countries face significant challenges in healthcare funding, infrastructure, and workforce capacity, limiting their ability to achieve health-related SDG targets.</a:t>
            </a:r>
            <a:endParaRPr lang="en-US" dirty="0">
              <a:ea typeface="Calibri"/>
              <a:cs typeface="Calibri"/>
            </a:endParaRPr>
          </a:p>
          <a:p>
            <a:endParaRPr lang="en-US" b="1" dirty="0">
              <a:ea typeface="Calibri"/>
              <a:cs typeface="Calibri"/>
            </a:endParaRPr>
          </a:p>
        </p:txBody>
      </p:sp>
      <p:sp>
        <p:nvSpPr>
          <p:cNvPr id="4" name="Slide Number Placeholder 3"/>
          <p:cNvSpPr>
            <a:spLocks noGrp="1"/>
          </p:cNvSpPr>
          <p:nvPr>
            <p:ph type="sldNum" sz="quarter" idx="5"/>
          </p:nvPr>
        </p:nvSpPr>
        <p:spPr/>
        <p:txBody>
          <a:bodyPr/>
          <a:lstStyle/>
          <a:p>
            <a:fld id="{52B12D20-C146-4A55-A670-F081847AA73A}" type="slidenum">
              <a:t>4</a:t>
            </a:fld>
            <a:endParaRPr lang="en-US"/>
          </a:p>
        </p:txBody>
      </p:sp>
    </p:spTree>
    <p:extLst>
      <p:ext uri="{BB962C8B-B14F-4D97-AF65-F5344CB8AC3E}">
        <p14:creationId xmlns:p14="http://schemas.microsoft.com/office/powerpoint/2010/main" val="39356490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endParaRPr lang="en-US" dirty="0">
              <a:ea typeface="Calibri"/>
              <a:cs typeface="Calibri"/>
            </a:endParaRPr>
          </a:p>
          <a:p>
            <a:r>
              <a:rPr lang="en-US" b="1" dirty="0" err="1"/>
              <a:t>SChallenges</a:t>
            </a:r>
            <a:r>
              <a:rPr lang="en-US" b="1" dirty="0"/>
              <a:t> and Successes:</a:t>
            </a:r>
            <a:endParaRPr lang="en-US" dirty="0"/>
          </a:p>
          <a:p>
            <a:pPr marL="171450" indent="-171450">
              <a:buFont typeface="Arial"/>
              <a:buChar char="•"/>
            </a:pPr>
            <a:r>
              <a:rPr lang="en-US" b="1" dirty="0"/>
              <a:t>Successes:</a:t>
            </a:r>
            <a:endParaRPr lang="en-US" dirty="0"/>
          </a:p>
          <a:p>
            <a:pPr marL="628650" lvl="1" indent="-171450">
              <a:buFont typeface="Arial"/>
              <a:buChar char="•"/>
            </a:pPr>
            <a:r>
              <a:rPr lang="en-US" b="1" dirty="0"/>
              <a:t>Reduction in Child Mortality:</a:t>
            </a:r>
            <a:r>
              <a:rPr lang="en-US" dirty="0"/>
              <a:t> Under-5 mortality rates have decreased globally due to improved healthcare access, vaccination programs, and better nutrition.</a:t>
            </a:r>
            <a:endParaRPr lang="en-US" dirty="0">
              <a:ea typeface="Calibri"/>
              <a:cs typeface="Calibri"/>
            </a:endParaRPr>
          </a:p>
          <a:p>
            <a:pPr marL="628650" lvl="1" indent="-171450">
              <a:buFont typeface="Arial"/>
              <a:buChar char="•"/>
            </a:pPr>
            <a:r>
              <a:rPr lang="en-US" b="1" dirty="0"/>
              <a:t>Combatting Diseases:</a:t>
            </a:r>
            <a:r>
              <a:rPr lang="en-US" dirty="0"/>
              <a:t> Initiatives like the Global Polio Eradication Initiative have led to a dramatic decrease in polio cases. Similarly, global efforts have reduced HIV/AIDS-related deaths through widespread access to antiretroviral therapy.</a:t>
            </a:r>
            <a:endParaRPr lang="en-US" dirty="0">
              <a:ea typeface="Calibri"/>
              <a:cs typeface="Calibri"/>
            </a:endParaRPr>
          </a:p>
          <a:p>
            <a:pPr marL="628650" lvl="1" indent="-171450">
              <a:buFont typeface="Arial"/>
              <a:buChar char="•"/>
            </a:pPr>
            <a:r>
              <a:rPr lang="en-US" b="1" dirty="0"/>
              <a:t>Improved Maternal Health:</a:t>
            </a:r>
            <a:r>
              <a:rPr lang="en-US" dirty="0"/>
              <a:t> In many regions, maternal mortality rates have decreased due to better access to skilled care during childbirth and increased availability of emergency obstetric services.</a:t>
            </a:r>
            <a:endParaRPr lang="en-US" dirty="0">
              <a:ea typeface="Calibri"/>
              <a:cs typeface="Calibri"/>
            </a:endParaRPr>
          </a:p>
          <a:p>
            <a:pPr marL="171450" indent="-171450">
              <a:buFont typeface="Arial"/>
              <a:buChar char="•"/>
            </a:pPr>
            <a:r>
              <a:rPr lang="en-US" b="1" dirty="0"/>
              <a:t>Challenges:</a:t>
            </a:r>
            <a:endParaRPr lang="en-US" dirty="0"/>
          </a:p>
          <a:p>
            <a:pPr marL="628650" lvl="1" indent="-171450">
              <a:buFont typeface="Arial"/>
              <a:buChar char="•"/>
            </a:pPr>
            <a:r>
              <a:rPr lang="en-US" b="1" dirty="0"/>
              <a:t>Health Inequities:</a:t>
            </a:r>
            <a:r>
              <a:rPr lang="en-US" dirty="0"/>
              <a:t> Persistent inequalities in health outcomes are observed between and within countries. For example, maternal mortality remains high in low-income countries, particularly in sub-Saharan Africa.</a:t>
            </a:r>
            <a:endParaRPr lang="en-US" dirty="0">
              <a:ea typeface="Calibri"/>
              <a:cs typeface="Calibri"/>
            </a:endParaRPr>
          </a:p>
          <a:p>
            <a:pPr marL="628650" lvl="1" indent="-171450">
              <a:buFont typeface="Arial"/>
              <a:buChar char="•"/>
            </a:pPr>
            <a:r>
              <a:rPr lang="en-US" b="1" dirty="0"/>
              <a:t>Non-Communicable Diseases (NCDs):</a:t>
            </a:r>
            <a:r>
              <a:rPr lang="en-US" dirty="0"/>
              <a:t> The global rise in NCDs, such as cardiovascular diseases, cancer, and diabetes, presents a significant challenge, especially in low- and middle-income countries where healthcare systems are under-resourced.</a:t>
            </a:r>
            <a:endParaRPr lang="en-US" dirty="0">
              <a:ea typeface="Calibri"/>
              <a:cs typeface="Calibri"/>
            </a:endParaRPr>
          </a:p>
          <a:p>
            <a:pPr marL="628650" lvl="1" indent="-171450">
              <a:buFont typeface="Arial"/>
              <a:buChar char="•"/>
            </a:pPr>
            <a:r>
              <a:rPr lang="en-US" b="1" dirty="0"/>
              <a:t>Pandemics and Health Crises:</a:t>
            </a:r>
            <a:r>
              <a:rPr lang="en-US" dirty="0"/>
              <a:t> The COVID-19 pandemic exposed vulnerabilities in global health systems, disrupting progress towards SDG 3 and exacerbating existing health disparities.</a:t>
            </a:r>
            <a:endParaRPr lang="en-US" dirty="0">
              <a:ea typeface="Calibri"/>
              <a:cs typeface="Calibri"/>
            </a:endParaRPr>
          </a:p>
          <a:p>
            <a:pPr marL="628650" lvl="1" indent="-171450">
              <a:buFont typeface="Arial"/>
              <a:buChar char="•"/>
            </a:pPr>
            <a:r>
              <a:rPr lang="en-US" b="1" dirty="0"/>
              <a:t>Resource Constraints:</a:t>
            </a:r>
            <a:r>
              <a:rPr lang="en-US" dirty="0"/>
              <a:t> Many countries face significant challenges in healthcare funding, infrastructure, and workforce capacity, limiting their ability to achieve health-related SDG targets.</a:t>
            </a:r>
            <a:endParaRPr lang="en-US" dirty="0">
              <a:ea typeface="Calibri"/>
              <a:cs typeface="Calibri"/>
            </a:endParaRPr>
          </a:p>
          <a:p>
            <a:endParaRPr lang="en-US" b="1" dirty="0">
              <a:ea typeface="Calibri"/>
              <a:cs typeface="Calibri"/>
            </a:endParaRPr>
          </a:p>
        </p:txBody>
      </p:sp>
      <p:sp>
        <p:nvSpPr>
          <p:cNvPr id="4" name="Slide Number Placeholder 3"/>
          <p:cNvSpPr>
            <a:spLocks noGrp="1"/>
          </p:cNvSpPr>
          <p:nvPr>
            <p:ph type="sldNum" sz="quarter" idx="5"/>
          </p:nvPr>
        </p:nvSpPr>
        <p:spPr/>
        <p:txBody>
          <a:bodyPr/>
          <a:lstStyle/>
          <a:p>
            <a:fld id="{52B12D20-C146-4A55-A670-F081847AA73A}" type="slidenum">
              <a:t>5</a:t>
            </a:fld>
            <a:endParaRPr lang="en-US"/>
          </a:p>
        </p:txBody>
      </p:sp>
    </p:spTree>
    <p:extLst>
      <p:ext uri="{BB962C8B-B14F-4D97-AF65-F5344CB8AC3E}">
        <p14:creationId xmlns:p14="http://schemas.microsoft.com/office/powerpoint/2010/main" val="404963516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endParaRPr lang="en-US" dirty="0">
              <a:ea typeface="Calibri"/>
              <a:cs typeface="Calibri"/>
            </a:endParaRPr>
          </a:p>
          <a:p>
            <a:r>
              <a:rPr lang="en-US" b="1" dirty="0" err="1"/>
              <a:t>SChallenges</a:t>
            </a:r>
            <a:r>
              <a:rPr lang="en-US" b="1" dirty="0"/>
              <a:t> and Successes:</a:t>
            </a:r>
            <a:endParaRPr lang="en-US" dirty="0"/>
          </a:p>
          <a:p>
            <a:pPr marL="171450" indent="-171450">
              <a:buFont typeface="Arial"/>
              <a:buChar char="•"/>
            </a:pPr>
            <a:r>
              <a:rPr lang="en-US" b="1" dirty="0"/>
              <a:t>Successes:</a:t>
            </a:r>
            <a:endParaRPr lang="en-US" dirty="0"/>
          </a:p>
          <a:p>
            <a:pPr marL="628650" lvl="1" indent="-171450">
              <a:buFont typeface="Arial"/>
              <a:buChar char="•"/>
            </a:pPr>
            <a:r>
              <a:rPr lang="en-US" b="1" dirty="0"/>
              <a:t>Reduction in Child Mortality:</a:t>
            </a:r>
            <a:r>
              <a:rPr lang="en-US" dirty="0"/>
              <a:t> Under-5 mortality rates have decreased globally due to improved healthcare access, vaccination programs, and better nutrition.</a:t>
            </a:r>
            <a:endParaRPr lang="en-US" dirty="0">
              <a:ea typeface="Calibri"/>
              <a:cs typeface="Calibri"/>
            </a:endParaRPr>
          </a:p>
          <a:p>
            <a:pPr marL="628650" lvl="1" indent="-171450">
              <a:buFont typeface="Arial"/>
              <a:buChar char="•"/>
            </a:pPr>
            <a:r>
              <a:rPr lang="en-US" b="1" dirty="0"/>
              <a:t>Combatting Diseases:</a:t>
            </a:r>
            <a:r>
              <a:rPr lang="en-US" dirty="0"/>
              <a:t> Initiatives like the Global Polio Eradication Initiative have led to a dramatic decrease in polio cases. Similarly, global efforts have reduced HIV/AIDS-related deaths through widespread access to antiretroviral therapy.</a:t>
            </a:r>
            <a:endParaRPr lang="en-US" dirty="0">
              <a:ea typeface="Calibri"/>
              <a:cs typeface="Calibri"/>
            </a:endParaRPr>
          </a:p>
          <a:p>
            <a:pPr marL="628650" lvl="1" indent="-171450">
              <a:buFont typeface="Arial"/>
              <a:buChar char="•"/>
            </a:pPr>
            <a:r>
              <a:rPr lang="en-US" b="1" dirty="0"/>
              <a:t>Improved Maternal Health:</a:t>
            </a:r>
            <a:r>
              <a:rPr lang="en-US" dirty="0"/>
              <a:t> In many regions, maternal mortality rates have decreased due to better access to skilled care during childbirth and increased availability of emergency obstetric services.</a:t>
            </a:r>
            <a:endParaRPr lang="en-US" dirty="0">
              <a:ea typeface="Calibri"/>
              <a:cs typeface="Calibri"/>
            </a:endParaRPr>
          </a:p>
          <a:p>
            <a:pPr marL="171450" indent="-171450">
              <a:buFont typeface="Arial"/>
              <a:buChar char="•"/>
            </a:pPr>
            <a:r>
              <a:rPr lang="en-US" b="1" dirty="0"/>
              <a:t>Challenges:</a:t>
            </a:r>
            <a:endParaRPr lang="en-US" dirty="0"/>
          </a:p>
          <a:p>
            <a:pPr marL="628650" lvl="1" indent="-171450">
              <a:buFont typeface="Arial"/>
              <a:buChar char="•"/>
            </a:pPr>
            <a:r>
              <a:rPr lang="en-US" b="1" dirty="0"/>
              <a:t>Health Inequities:</a:t>
            </a:r>
            <a:r>
              <a:rPr lang="en-US" dirty="0"/>
              <a:t> Persistent inequalities in health outcomes are observed between and within countries. For example, maternal mortality remains high in low-income countries, particularly in sub-Saharan Africa.</a:t>
            </a:r>
            <a:endParaRPr lang="en-US" dirty="0">
              <a:ea typeface="Calibri"/>
              <a:cs typeface="Calibri"/>
            </a:endParaRPr>
          </a:p>
          <a:p>
            <a:pPr marL="628650" lvl="1" indent="-171450">
              <a:buFont typeface="Arial"/>
              <a:buChar char="•"/>
            </a:pPr>
            <a:r>
              <a:rPr lang="en-US" b="1" dirty="0"/>
              <a:t>Non-Communicable Diseases (NCDs):</a:t>
            </a:r>
            <a:r>
              <a:rPr lang="en-US" dirty="0"/>
              <a:t> The global rise in NCDs, such as cardiovascular diseases, cancer, and diabetes, presents a significant challenge, especially in low- and middle-income countries where healthcare systems are under-resourced.</a:t>
            </a:r>
            <a:endParaRPr lang="en-US" dirty="0">
              <a:ea typeface="Calibri"/>
              <a:cs typeface="Calibri"/>
            </a:endParaRPr>
          </a:p>
          <a:p>
            <a:pPr marL="628650" lvl="1" indent="-171450">
              <a:buFont typeface="Arial"/>
              <a:buChar char="•"/>
            </a:pPr>
            <a:r>
              <a:rPr lang="en-US" b="1" dirty="0"/>
              <a:t>Pandemics and Health Crises:</a:t>
            </a:r>
            <a:r>
              <a:rPr lang="en-US" dirty="0"/>
              <a:t> The COVID-19 pandemic exposed vulnerabilities in global health systems, disrupting progress towards SDG 3 and exacerbating existing health disparities.</a:t>
            </a:r>
            <a:endParaRPr lang="en-US" dirty="0">
              <a:ea typeface="Calibri"/>
              <a:cs typeface="Calibri"/>
            </a:endParaRPr>
          </a:p>
          <a:p>
            <a:pPr marL="628650" lvl="1" indent="-171450">
              <a:buFont typeface="Arial"/>
              <a:buChar char="•"/>
            </a:pPr>
            <a:r>
              <a:rPr lang="en-US" b="1" dirty="0"/>
              <a:t>Resource Constraints:</a:t>
            </a:r>
            <a:r>
              <a:rPr lang="en-US" dirty="0"/>
              <a:t> Many countries face significant challenges in healthcare funding, infrastructure, and workforce capacity, limiting their ability to achieve health-related SDG targets.</a:t>
            </a:r>
            <a:endParaRPr lang="en-US" dirty="0">
              <a:ea typeface="Calibri"/>
              <a:cs typeface="Calibri"/>
            </a:endParaRPr>
          </a:p>
          <a:p>
            <a:endParaRPr lang="en-US" b="1" dirty="0">
              <a:ea typeface="Calibri"/>
              <a:cs typeface="Calibri"/>
            </a:endParaRPr>
          </a:p>
        </p:txBody>
      </p:sp>
      <p:sp>
        <p:nvSpPr>
          <p:cNvPr id="4" name="Slide Number Placeholder 3"/>
          <p:cNvSpPr>
            <a:spLocks noGrp="1"/>
          </p:cNvSpPr>
          <p:nvPr>
            <p:ph type="sldNum" sz="quarter" idx="5"/>
          </p:nvPr>
        </p:nvSpPr>
        <p:spPr/>
        <p:txBody>
          <a:bodyPr/>
          <a:lstStyle/>
          <a:p>
            <a:fld id="{52B12D20-C146-4A55-A670-F081847AA73A}" type="slidenum">
              <a:t>6</a:t>
            </a:fld>
            <a:endParaRPr lang="en-US"/>
          </a:p>
        </p:txBody>
      </p:sp>
    </p:spTree>
    <p:extLst>
      <p:ext uri="{BB962C8B-B14F-4D97-AF65-F5344CB8AC3E}">
        <p14:creationId xmlns:p14="http://schemas.microsoft.com/office/powerpoint/2010/main" val="40989898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endParaRPr lang="en-US" dirty="0">
              <a:ea typeface="Calibri"/>
              <a:cs typeface="Calibri"/>
            </a:endParaRPr>
          </a:p>
          <a:p>
            <a:r>
              <a:rPr lang="en-US" b="1" dirty="0" err="1"/>
              <a:t>SChallenges</a:t>
            </a:r>
            <a:r>
              <a:rPr lang="en-US" b="1" dirty="0"/>
              <a:t> and Successes:</a:t>
            </a:r>
            <a:endParaRPr lang="en-US" dirty="0"/>
          </a:p>
          <a:p>
            <a:pPr marL="171450" indent="-171450">
              <a:buFont typeface="Arial"/>
              <a:buChar char="•"/>
            </a:pPr>
            <a:r>
              <a:rPr lang="en-US" b="1" dirty="0"/>
              <a:t>Successes:</a:t>
            </a:r>
            <a:endParaRPr lang="en-US" dirty="0"/>
          </a:p>
          <a:p>
            <a:pPr marL="628650" lvl="1" indent="-171450">
              <a:buFont typeface="Arial"/>
              <a:buChar char="•"/>
            </a:pPr>
            <a:r>
              <a:rPr lang="en-US" b="1" dirty="0"/>
              <a:t>Reduction in Child Mortality:</a:t>
            </a:r>
            <a:r>
              <a:rPr lang="en-US" dirty="0"/>
              <a:t> Under-5 mortality rates have decreased globally due to improved healthcare access, vaccination programs, and better nutrition.</a:t>
            </a:r>
            <a:endParaRPr lang="en-US" dirty="0">
              <a:ea typeface="Calibri"/>
              <a:cs typeface="Calibri"/>
            </a:endParaRPr>
          </a:p>
          <a:p>
            <a:pPr marL="628650" lvl="1" indent="-171450">
              <a:buFont typeface="Arial"/>
              <a:buChar char="•"/>
            </a:pPr>
            <a:r>
              <a:rPr lang="en-US" b="1" dirty="0"/>
              <a:t>Combatting Diseases:</a:t>
            </a:r>
            <a:r>
              <a:rPr lang="en-US" dirty="0"/>
              <a:t> Initiatives like the Global Polio Eradication Initiative have led to a dramatic decrease in polio cases. Similarly, global efforts have reduced HIV/AIDS-related deaths through widespread access to antiretroviral therapy.</a:t>
            </a:r>
            <a:endParaRPr lang="en-US" dirty="0">
              <a:ea typeface="Calibri"/>
              <a:cs typeface="Calibri"/>
            </a:endParaRPr>
          </a:p>
          <a:p>
            <a:pPr marL="628650" lvl="1" indent="-171450">
              <a:buFont typeface="Arial"/>
              <a:buChar char="•"/>
            </a:pPr>
            <a:r>
              <a:rPr lang="en-US" b="1" dirty="0"/>
              <a:t>Improved Maternal Health:</a:t>
            </a:r>
            <a:r>
              <a:rPr lang="en-US" dirty="0"/>
              <a:t> In many regions, maternal mortality rates have decreased due to better access to skilled care during childbirth and increased availability of emergency obstetric services.</a:t>
            </a:r>
            <a:endParaRPr lang="en-US" dirty="0">
              <a:ea typeface="Calibri"/>
              <a:cs typeface="Calibri"/>
            </a:endParaRPr>
          </a:p>
          <a:p>
            <a:pPr marL="171450" indent="-171450">
              <a:buFont typeface="Arial"/>
              <a:buChar char="•"/>
            </a:pPr>
            <a:r>
              <a:rPr lang="en-US" b="1" dirty="0"/>
              <a:t>Challenges:</a:t>
            </a:r>
            <a:endParaRPr lang="en-US" dirty="0"/>
          </a:p>
          <a:p>
            <a:pPr marL="628650" lvl="1" indent="-171450">
              <a:buFont typeface="Arial"/>
              <a:buChar char="•"/>
            </a:pPr>
            <a:r>
              <a:rPr lang="en-US" b="1" dirty="0"/>
              <a:t>Health Inequities:</a:t>
            </a:r>
            <a:r>
              <a:rPr lang="en-US" dirty="0"/>
              <a:t> Persistent inequalities in health outcomes are observed between and within countries. For example, maternal mortality remains high in low-income countries, particularly in sub-Saharan Africa.</a:t>
            </a:r>
            <a:endParaRPr lang="en-US" dirty="0">
              <a:ea typeface="Calibri"/>
              <a:cs typeface="Calibri"/>
            </a:endParaRPr>
          </a:p>
          <a:p>
            <a:pPr marL="628650" lvl="1" indent="-171450">
              <a:buFont typeface="Arial"/>
              <a:buChar char="•"/>
            </a:pPr>
            <a:r>
              <a:rPr lang="en-US" b="1" dirty="0"/>
              <a:t>Non-Communicable Diseases (NCDs):</a:t>
            </a:r>
            <a:r>
              <a:rPr lang="en-US" dirty="0"/>
              <a:t> The global rise in NCDs, such as cardiovascular diseases, cancer, and diabetes, presents a significant challenge, especially in low- and middle-income countries where healthcare systems are under-resourced.</a:t>
            </a:r>
            <a:endParaRPr lang="en-US" dirty="0">
              <a:ea typeface="Calibri"/>
              <a:cs typeface="Calibri"/>
            </a:endParaRPr>
          </a:p>
          <a:p>
            <a:pPr marL="628650" lvl="1" indent="-171450">
              <a:buFont typeface="Arial"/>
              <a:buChar char="•"/>
            </a:pPr>
            <a:r>
              <a:rPr lang="en-US" b="1" dirty="0"/>
              <a:t>Pandemics and Health Crises:</a:t>
            </a:r>
            <a:r>
              <a:rPr lang="en-US" dirty="0"/>
              <a:t> The COVID-19 pandemic exposed vulnerabilities in global health systems, disrupting progress towards SDG 3 and exacerbating existing health disparities.</a:t>
            </a:r>
            <a:endParaRPr lang="en-US" dirty="0">
              <a:ea typeface="Calibri"/>
              <a:cs typeface="Calibri"/>
            </a:endParaRPr>
          </a:p>
          <a:p>
            <a:pPr marL="628650" lvl="1" indent="-171450">
              <a:buFont typeface="Arial"/>
              <a:buChar char="•"/>
            </a:pPr>
            <a:r>
              <a:rPr lang="en-US" b="1" dirty="0"/>
              <a:t>Resource Constraints:</a:t>
            </a:r>
            <a:r>
              <a:rPr lang="en-US" dirty="0"/>
              <a:t> Many countries face significant challenges in healthcare funding, infrastructure, and workforce capacity, limiting their ability to achieve health-related SDG targets.</a:t>
            </a:r>
            <a:endParaRPr lang="en-US" dirty="0">
              <a:ea typeface="Calibri"/>
              <a:cs typeface="Calibri"/>
            </a:endParaRPr>
          </a:p>
          <a:p>
            <a:endParaRPr lang="en-US" b="1" dirty="0">
              <a:ea typeface="Calibri"/>
              <a:cs typeface="Calibri"/>
            </a:endParaRPr>
          </a:p>
        </p:txBody>
      </p:sp>
      <p:sp>
        <p:nvSpPr>
          <p:cNvPr id="4" name="Slide Number Placeholder 3"/>
          <p:cNvSpPr>
            <a:spLocks noGrp="1"/>
          </p:cNvSpPr>
          <p:nvPr>
            <p:ph type="sldNum" sz="quarter" idx="5"/>
          </p:nvPr>
        </p:nvSpPr>
        <p:spPr/>
        <p:txBody>
          <a:bodyPr/>
          <a:lstStyle/>
          <a:p>
            <a:fld id="{52B12D20-C146-4A55-A670-F081847AA73A}" type="slidenum">
              <a:t>7</a:t>
            </a:fld>
            <a:endParaRPr lang="en-US"/>
          </a:p>
        </p:txBody>
      </p:sp>
    </p:spTree>
    <p:extLst>
      <p:ext uri="{BB962C8B-B14F-4D97-AF65-F5344CB8AC3E}">
        <p14:creationId xmlns:p14="http://schemas.microsoft.com/office/powerpoint/2010/main" val="39821361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endParaRPr lang="en-US" dirty="0">
              <a:ea typeface="Calibri"/>
              <a:cs typeface="Calibri"/>
            </a:endParaRPr>
          </a:p>
          <a:p>
            <a:r>
              <a:rPr lang="en-US" b="1" dirty="0"/>
              <a:t>Successes:</a:t>
            </a:r>
            <a:endParaRPr lang="en-US" dirty="0"/>
          </a:p>
          <a:p>
            <a:pPr marL="171450" indent="-171450">
              <a:buFont typeface="Arial,Sans-Serif"/>
              <a:buChar char="•"/>
            </a:pPr>
            <a:r>
              <a:rPr lang="en-US" dirty="0"/>
              <a:t>Significant progress has been made in reducing under-5 mortality rates globally, largely due to improved access to healthcare and vaccination programs.</a:t>
            </a:r>
          </a:p>
          <a:p>
            <a:pPr marL="171450" indent="-171450">
              <a:buFont typeface="Arial,Sans-Serif"/>
              <a:buChar char="•"/>
            </a:pPr>
            <a:r>
              <a:rPr lang="en-US" dirty="0"/>
              <a:t>Efforts like the Global Polio Eradication Initiative have nearly eradicated polio, and HIV/AIDS-related deaths have decreased due to better treatment and prevention programs.</a:t>
            </a:r>
          </a:p>
          <a:p>
            <a:pPr marL="171450" indent="-171450">
              <a:buFont typeface="Arial,Sans-Serif"/>
              <a:buChar char="•"/>
            </a:pPr>
            <a:r>
              <a:rPr lang="en-US" dirty="0"/>
              <a:t>Some countries have made substantial progress in extending healthcare coverage, ensuring that more people have access to essential health services without financial hardship.</a:t>
            </a:r>
          </a:p>
          <a:p>
            <a:pPr marL="285750" indent="-285750">
              <a:buFont typeface="Arial,Sans-Serif"/>
              <a:buChar char="•"/>
            </a:pPr>
            <a:r>
              <a:rPr lang="en-US" b="1" dirty="0"/>
              <a:t>Challenges:</a:t>
            </a:r>
            <a:endParaRPr lang="en-US" dirty="0"/>
          </a:p>
          <a:p>
            <a:pPr marL="285750" indent="-285750">
              <a:buFont typeface="Arial,Sans-Serif"/>
              <a:buChar char="•"/>
            </a:pPr>
            <a:r>
              <a:rPr lang="en-US" dirty="0"/>
              <a:t>Despite progress, significant disparities remain between and within countries. For example, maternal mortality rates are still high in certain regions, particularly in sub-Saharan Africa.</a:t>
            </a:r>
          </a:p>
          <a:p>
            <a:pPr marL="285750" indent="-285750">
              <a:buFont typeface="Arial,Sans-Serif"/>
              <a:buChar char="•"/>
            </a:pPr>
            <a:r>
              <a:rPr lang="en-US" dirty="0"/>
              <a:t>he global rise in NCDs, such as diabetes and heart disease, presents a growing challenge, especially in low- and middle-income countries where healthcare systems are often ill-equipped to handle these conditions.</a:t>
            </a:r>
          </a:p>
          <a:p>
            <a:pPr marL="285750" indent="-285750">
              <a:buFont typeface="Arial,Sans-Serif"/>
              <a:buChar char="•"/>
            </a:pPr>
            <a:r>
              <a:rPr lang="en-US" b="1" dirty="0"/>
              <a:t>Pandemics and Health Crises:</a:t>
            </a:r>
            <a:r>
              <a:rPr lang="en-US" dirty="0"/>
              <a:t> The COVID-19 pandemic has highlighted vulnerabilities in global health systems, disrupting progress towards SDG 3 and exacerbating existing inequalities.</a:t>
            </a:r>
          </a:p>
          <a:p>
            <a:pPr marL="285750" indent="-285750">
              <a:buFont typeface="Arial,Sans-Serif"/>
              <a:buChar char="•"/>
            </a:pPr>
            <a:r>
              <a:rPr lang="en-US" b="1" dirty="0"/>
              <a:t>Funding and Resources:</a:t>
            </a:r>
            <a:r>
              <a:rPr lang="en-US" dirty="0"/>
              <a:t> Many low-income countries struggle with inadequate healthcare infrastructure and lack the resources needed to meet the targets set by SDG 3, including access to medicines, trained health workers, and health facilities.</a:t>
            </a: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52B12D20-C146-4A55-A670-F081847AA73A}" type="slidenum">
              <a:t>8</a:t>
            </a:fld>
            <a:endParaRPr lang="en-US"/>
          </a:p>
        </p:txBody>
      </p:sp>
    </p:spTree>
    <p:extLst>
      <p:ext uri="{BB962C8B-B14F-4D97-AF65-F5344CB8AC3E}">
        <p14:creationId xmlns:p14="http://schemas.microsoft.com/office/powerpoint/2010/main" val="13415529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spcBef>
                <a:spcPct val="20000"/>
              </a:spcBef>
              <a:buFont typeface="Arial"/>
              <a:buChar char="•"/>
            </a:pPr>
            <a:r>
              <a:rPr lang="en-GB" b="1"/>
              <a:t>WHO Global Action Plan:</a:t>
            </a:r>
            <a:r>
              <a:rPr lang="en-GB"/>
              <a:t> Aims to accelerate progress on health-related SDGs by promoting partnerships across sectors. Focus areas include UHC, communicable diseases, and health emergencies.</a:t>
            </a:r>
          </a:p>
          <a:p>
            <a:pPr marL="285750" indent="-285750">
              <a:spcBef>
                <a:spcPct val="20000"/>
              </a:spcBef>
              <a:buFont typeface="Arial"/>
              <a:buChar char="•"/>
            </a:pPr>
            <a:r>
              <a:rPr lang="en-GB" b="1" dirty="0"/>
              <a:t>The Global Fund:</a:t>
            </a:r>
            <a:r>
              <a:rPr lang="en-GB" dirty="0"/>
              <a:t> Invests in the fight against AIDS, TB, and Malaria, contributing to a significant reduction in these diseases, particularly in low-income countries.</a:t>
            </a:r>
            <a:endParaRPr lang="en-GB" dirty="0">
              <a:ea typeface="Calibri"/>
              <a:cs typeface="Calibri"/>
            </a:endParaRPr>
          </a:p>
          <a:p>
            <a:pPr marL="285750" indent="-285750">
              <a:spcBef>
                <a:spcPct val="20000"/>
              </a:spcBef>
              <a:buFont typeface="Arial"/>
              <a:buChar char="•"/>
            </a:pPr>
            <a:r>
              <a:rPr lang="en-GB" b="1" dirty="0"/>
              <a:t>UNDP Health Projects:</a:t>
            </a:r>
            <a:r>
              <a:rPr lang="en-GB" dirty="0"/>
              <a:t> Supports countries in developing health policies that are aligned with SDGs, emphasizing equity and access.</a:t>
            </a:r>
            <a:endParaRPr lang="en-US" dirty="0"/>
          </a:p>
        </p:txBody>
      </p:sp>
      <p:sp>
        <p:nvSpPr>
          <p:cNvPr id="4" name="Slide Number Placeholder 3"/>
          <p:cNvSpPr>
            <a:spLocks noGrp="1"/>
          </p:cNvSpPr>
          <p:nvPr>
            <p:ph type="sldNum" sz="quarter" idx="5"/>
          </p:nvPr>
        </p:nvSpPr>
        <p:spPr/>
        <p:txBody>
          <a:bodyPr/>
          <a:lstStyle/>
          <a:p>
            <a:fld id="{52B12D20-C146-4A55-A670-F081847AA73A}" type="slidenum">
              <a:t>9</a:t>
            </a:fld>
            <a:endParaRPr lang="en-US"/>
          </a:p>
        </p:txBody>
      </p:sp>
    </p:spTree>
    <p:extLst>
      <p:ext uri="{BB962C8B-B14F-4D97-AF65-F5344CB8AC3E}">
        <p14:creationId xmlns:p14="http://schemas.microsoft.com/office/powerpoint/2010/main" val="28305550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However, to maximise its effectiveness, the programme should expand outreach to underserved communities, enhance digital engagement through interactive tools, integrate with school programs, collaborate with local organizations, and implement robust monitoring and evaluation. Addressing potential barriers such as resource constraints and varying levels of digital access will be crucial for its continued success</a:t>
            </a:r>
            <a:endParaRPr lang="en-US" dirty="0"/>
          </a:p>
        </p:txBody>
      </p:sp>
      <p:sp>
        <p:nvSpPr>
          <p:cNvPr id="4" name="Slide Number Placeholder 3"/>
          <p:cNvSpPr>
            <a:spLocks noGrp="1"/>
          </p:cNvSpPr>
          <p:nvPr>
            <p:ph type="sldNum" sz="quarter" idx="5"/>
          </p:nvPr>
        </p:nvSpPr>
        <p:spPr/>
        <p:txBody>
          <a:bodyPr/>
          <a:lstStyle/>
          <a:p>
            <a:fld id="{52B12D20-C146-4A55-A670-F081847AA73A}" type="slidenum">
              <a:rPr lang="en-US"/>
              <a:t>20</a:t>
            </a:fld>
            <a:endParaRPr lang="en-US"/>
          </a:p>
        </p:txBody>
      </p:sp>
    </p:spTree>
    <p:extLst>
      <p:ext uri="{BB962C8B-B14F-4D97-AF65-F5344CB8AC3E}">
        <p14:creationId xmlns:p14="http://schemas.microsoft.com/office/powerpoint/2010/main" val="419287668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9C64F3F4-CE19-49F8-9EF4-FF4EE52031C2}" type="datetimeFigureOut">
              <a:rPr lang="en-GB" smtClean="0"/>
              <a:t>26/02/2025</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2364339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26/02/2025</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9041918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26/02/2025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2059907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26/02/2025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4933966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26/02/2025</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505529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26/02/2025</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409847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26/02/2025</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8538301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26/02/2025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2787867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26/02/2025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5404736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26/02/2025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8738589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26/02/2025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2169451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26/02/2025</a:t>
            </a:fld>
            <a:endParaRPr lang="en-GB" dirty="0"/>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319364285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4.xml"/><Relationship Id="rId1" Type="http://schemas.openxmlformats.org/officeDocument/2006/relationships/video" Target="https://www.youtube.com/embed/wXASRXbjR08?feature=oembed" TargetMode="External"/><Relationship Id="rId4" Type="http://schemas.openxmlformats.org/officeDocument/2006/relationships/image" Target="../media/image7.jpeg"/></Relationships>
</file>

<file path=ppt/slides/_rels/slide9.xml.rels><?xml version="1.0" encoding="UTF-8" standalone="yes"?>
<Relationships xmlns="http://schemas.openxmlformats.org/package/2006/relationships"><Relationship Id="rId3" Type="http://schemas.openxmlformats.org/officeDocument/2006/relationships/hyperlink" Target="https://www.who.int/initiatives/sdg3-global-action-plan"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hyperlink" Target="https://www.ncbi.nlm.nih.gov/pmc/articles/PMC10208367/" TargetMode="External"/><Relationship Id="rId5" Type="http://schemas.openxmlformats.org/officeDocument/2006/relationships/hyperlink" Target="https://www.undp.org/stories/promise-health-all" TargetMode="External"/><Relationship Id="rId4" Type="http://schemas.openxmlformats.org/officeDocument/2006/relationships/hyperlink" Target="https://www.theglobalfund.org/en/about-the-global-fund/"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www.local.gov.uk/case-studies?keys=obesity&amp;from=&amp;to=&amp;sort_by=created&amp;sort_order=DESC" TargetMode="Externa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s://www.youtube.com/watch?v=5T0D_8OwvOk" TargetMode="External"/><Relationship Id="rId2" Type="http://schemas.openxmlformats.org/officeDocument/2006/relationships/notesSlide" Target="../notesSlides/notesSlide8.xml"/><Relationship Id="rId1" Type="http://schemas.openxmlformats.org/officeDocument/2006/relationships/slideLayout" Target="../slideLayouts/slideLayout4.xml"/><Relationship Id="rId5" Type="http://schemas.openxmlformats.org/officeDocument/2006/relationships/image" Target="../media/image9.png"/><Relationship Id="rId4" Type="http://schemas.openxmlformats.org/officeDocument/2006/relationships/hyperlink" Target="https://www.youtube.com/watch?v=-UnWGz-IGhk"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4.xml"/><Relationship Id="rId5" Type="http://schemas.openxmlformats.org/officeDocument/2006/relationships/image" Target="../media/image13.jpeg"/><Relationship Id="rId4" Type="http://schemas.openxmlformats.org/officeDocument/2006/relationships/image" Target="../media/image12.jpeg"/></Relationships>
</file>

<file path=ppt/slides/_rels/slide22.xml.rels><?xml version="1.0" encoding="UTF-8" standalone="yes"?>
<Relationships xmlns="http://schemas.openxmlformats.org/package/2006/relationships"><Relationship Id="rId2" Type="http://schemas.openxmlformats.org/officeDocument/2006/relationships/hyperlink" Target="https://www.youtube.com/watch?v=z_jjX-i45hU"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s://www.theglobalfund.org/en/about-the-global-fund/" TargetMode="External"/><Relationship Id="rId7" Type="http://schemas.openxmlformats.org/officeDocument/2006/relationships/hyperlink" Target="https://www.who.int/initiatives/sdg3-global-action-plan" TargetMode="External"/><Relationship Id="rId2" Type="http://schemas.openxmlformats.org/officeDocument/2006/relationships/hyperlink" Target="http://www.theglobalfund.org" TargetMode="External"/><Relationship Id="rId1" Type="http://schemas.openxmlformats.org/officeDocument/2006/relationships/slideLayout" Target="../slideLayouts/slideLayout2.xml"/><Relationship Id="rId6" Type="http://schemas.openxmlformats.org/officeDocument/2006/relationships/hyperlink" Target="http://www.who.int" TargetMode="External"/><Relationship Id="rId5" Type="http://schemas.openxmlformats.org/officeDocument/2006/relationships/hyperlink" Target="https://sdgs.un.org/goals" TargetMode="External"/><Relationship Id="rId4" Type="http://schemas.openxmlformats.org/officeDocument/2006/relationships/hyperlink" Target="https://www.undp.org/stories/promise-health-al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30315" y="1628802"/>
            <a:ext cx="11354539" cy="1078888"/>
          </a:xfrm>
        </p:spPr>
        <p:txBody>
          <a:bodyPr>
            <a:normAutofit fontScale="90000"/>
          </a:bodyPr>
          <a:lstStyle/>
          <a:p>
            <a:r>
              <a:rPr lang="en-GB" sz="5400" b="1" dirty="0">
                <a:solidFill>
                  <a:schemeClr val="bg1"/>
                </a:solidFill>
              </a:rPr>
              <a:t>Health, Wellbeing and Sustainable Development (BMHP6030)</a:t>
            </a:r>
            <a:endParaRPr lang="en-GB" altLang="en-US" sz="5400" b="1" dirty="0">
              <a:solidFill>
                <a:schemeClr val="bg1"/>
              </a:solidFill>
            </a:endParaRPr>
          </a:p>
        </p:txBody>
      </p:sp>
      <p:sp>
        <p:nvSpPr>
          <p:cNvPr id="3" name="TextBox 2">
            <a:extLst>
              <a:ext uri="{FF2B5EF4-FFF2-40B4-BE49-F238E27FC236}">
                <a16:creationId xmlns:a16="http://schemas.microsoft.com/office/drawing/2014/main" id="{9D1C96DE-C090-4E6B-AC0B-470FD4653840}"/>
              </a:ext>
            </a:extLst>
          </p:cNvPr>
          <p:cNvSpPr txBox="1"/>
          <p:nvPr/>
        </p:nvSpPr>
        <p:spPr>
          <a:xfrm>
            <a:off x="631735" y="3308058"/>
            <a:ext cx="11354539" cy="1754326"/>
          </a:xfrm>
          <a:prstGeom prst="rect">
            <a:avLst/>
          </a:prstGeom>
          <a:noFill/>
        </p:spPr>
        <p:txBody>
          <a:bodyPr wrap="square" lIns="91440" tIns="45720" rIns="91440" bIns="45720" rtlCol="0" anchor="t">
            <a:spAutoFit/>
          </a:bodyPr>
          <a:lstStyle/>
          <a:p>
            <a:pPr algn="ctr"/>
            <a:r>
              <a:rPr lang="en-GB" sz="3600" b="1" dirty="0">
                <a:solidFill>
                  <a:prstClr val="white"/>
                </a:solidFill>
                <a:latin typeface="Myriad Pro"/>
              </a:rPr>
              <a:t>WEEK 4– Global</a:t>
            </a:r>
            <a:r>
              <a:rPr lang="en-GB" sz="3600" b="1" dirty="0">
                <a:solidFill>
                  <a:prstClr val="white"/>
                </a:solidFill>
                <a:ea typeface="+mn-lt"/>
                <a:cs typeface="+mn-lt"/>
              </a:rPr>
              <a:t> and National Initiatives for Sustainable Development Goals: Impact on Health and Social Care (HSC) Practices</a:t>
            </a:r>
          </a:p>
        </p:txBody>
      </p:sp>
    </p:spTree>
    <p:extLst>
      <p:ext uri="{BB962C8B-B14F-4D97-AF65-F5344CB8AC3E}">
        <p14:creationId xmlns:p14="http://schemas.microsoft.com/office/powerpoint/2010/main" val="34089552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3932A4-E877-44F7-9E25-EF80CB7A221F}"/>
              </a:ext>
            </a:extLst>
          </p:cNvPr>
          <p:cNvSpPr>
            <a:spLocks noGrp="1"/>
          </p:cNvSpPr>
          <p:nvPr>
            <p:ph type="title"/>
          </p:nvPr>
        </p:nvSpPr>
        <p:spPr/>
        <p:txBody>
          <a:bodyPr/>
          <a:lstStyle/>
          <a:p>
            <a:r>
              <a:rPr lang="en-GB" b="1" dirty="0">
                <a:solidFill>
                  <a:srgbClr val="002060"/>
                </a:solidFill>
                <a:latin typeface="Aptos"/>
              </a:rPr>
              <a:t>Lesson Objectives</a:t>
            </a:r>
          </a:p>
        </p:txBody>
      </p:sp>
      <p:sp>
        <p:nvSpPr>
          <p:cNvPr id="3" name="Content Placeholder 2">
            <a:extLst>
              <a:ext uri="{FF2B5EF4-FFF2-40B4-BE49-F238E27FC236}">
                <a16:creationId xmlns:a16="http://schemas.microsoft.com/office/drawing/2014/main" id="{07F4F647-AB8B-4144-A285-10B8EA391D25}"/>
              </a:ext>
            </a:extLst>
          </p:cNvPr>
          <p:cNvSpPr>
            <a:spLocks noGrp="1"/>
          </p:cNvSpPr>
          <p:nvPr>
            <p:ph idx="1"/>
          </p:nvPr>
        </p:nvSpPr>
        <p:spPr>
          <a:xfrm>
            <a:off x="609600" y="1600201"/>
            <a:ext cx="10133496" cy="4016423"/>
          </a:xfrm>
        </p:spPr>
        <p:txBody>
          <a:bodyPr vert="horz" lIns="91440" tIns="45720" rIns="91440" bIns="45720" rtlCol="0" anchor="t">
            <a:normAutofit fontScale="85000" lnSpcReduction="10000"/>
          </a:bodyPr>
          <a:lstStyle/>
          <a:p>
            <a:r>
              <a:rPr lang="en-GB" dirty="0">
                <a:latin typeface="Aptos"/>
              </a:rPr>
              <a:t>By</a:t>
            </a:r>
            <a:r>
              <a:rPr lang="en-GB" dirty="0">
                <a:latin typeface="Aptos"/>
                <a:ea typeface="+mn-lt"/>
                <a:cs typeface="+mn-lt"/>
              </a:rPr>
              <a:t> the end of this lesson, students will be able to:</a:t>
            </a:r>
            <a:endParaRPr lang="en-US">
              <a:latin typeface="Aptos"/>
              <a:ea typeface="+mn-lt"/>
              <a:cs typeface="+mn-lt"/>
            </a:endParaRPr>
          </a:p>
          <a:p>
            <a:r>
              <a:rPr lang="en-GB" b="1" dirty="0">
                <a:latin typeface="Aptos"/>
                <a:ea typeface="+mn-lt"/>
                <a:cs typeface="+mn-lt"/>
              </a:rPr>
              <a:t>Identify</a:t>
            </a:r>
            <a:r>
              <a:rPr lang="en-GB" dirty="0">
                <a:latin typeface="Aptos"/>
                <a:ea typeface="+mn-lt"/>
                <a:cs typeface="+mn-lt"/>
              </a:rPr>
              <a:t> key global and national initiatives aimed at achieving health-related Sustainable Development Goals (SDGs).</a:t>
            </a:r>
          </a:p>
          <a:p>
            <a:endParaRPr lang="en-GB" dirty="0">
              <a:latin typeface="Aptos"/>
              <a:ea typeface="+mn-lt"/>
              <a:cs typeface="+mn-lt"/>
            </a:endParaRPr>
          </a:p>
          <a:p>
            <a:r>
              <a:rPr lang="en-GB" b="1" dirty="0">
                <a:latin typeface="Aptos"/>
                <a:ea typeface="+mn-lt"/>
                <a:cs typeface="+mn-lt"/>
              </a:rPr>
              <a:t>Evaluate</a:t>
            </a:r>
            <a:r>
              <a:rPr lang="en-GB" dirty="0">
                <a:latin typeface="Aptos"/>
                <a:ea typeface="+mn-lt"/>
                <a:cs typeface="+mn-lt"/>
              </a:rPr>
              <a:t> the impact of these initiatives on Health and Social Care (HSC) practices.</a:t>
            </a:r>
          </a:p>
          <a:p>
            <a:endParaRPr lang="en-GB" dirty="0">
              <a:latin typeface="Aptos"/>
              <a:ea typeface="+mn-lt"/>
              <a:cs typeface="+mn-lt"/>
            </a:endParaRPr>
          </a:p>
          <a:p>
            <a:r>
              <a:rPr lang="en-GB" b="1" dirty="0">
                <a:latin typeface="Aptos"/>
                <a:ea typeface="+mn-lt"/>
                <a:cs typeface="+mn-lt"/>
              </a:rPr>
              <a:t>Recognise</a:t>
            </a:r>
            <a:r>
              <a:rPr lang="en-GB" dirty="0">
                <a:latin typeface="Aptos"/>
                <a:ea typeface="+mn-lt"/>
                <a:cs typeface="+mn-lt"/>
              </a:rPr>
              <a:t> the challenges and shortfalls in the implementation of SDG initiatives and discuss potential solutions.</a:t>
            </a:r>
          </a:p>
          <a:p>
            <a:endParaRPr lang="en-GB">
              <a:latin typeface="Aptos"/>
            </a:endParaRPr>
          </a:p>
        </p:txBody>
      </p:sp>
    </p:spTree>
    <p:extLst>
      <p:ext uri="{BB962C8B-B14F-4D97-AF65-F5344CB8AC3E}">
        <p14:creationId xmlns:p14="http://schemas.microsoft.com/office/powerpoint/2010/main" val="37470945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AA3C08-E060-4FC4-A481-A324E5828BEC}"/>
              </a:ext>
            </a:extLst>
          </p:cNvPr>
          <p:cNvSpPr>
            <a:spLocks noGrp="1"/>
          </p:cNvSpPr>
          <p:nvPr>
            <p:ph type="title"/>
          </p:nvPr>
        </p:nvSpPr>
        <p:spPr>
          <a:xfrm>
            <a:off x="609600" y="274638"/>
            <a:ext cx="10972800" cy="1143000"/>
          </a:xfrm>
        </p:spPr>
        <p:txBody>
          <a:bodyPr vert="horz" lIns="91440" tIns="45720" rIns="91440" bIns="45720" rtlCol="0" anchor="ctr">
            <a:normAutofit/>
          </a:bodyPr>
          <a:lstStyle/>
          <a:p>
            <a:r>
              <a:rPr lang="en-GB" b="1" dirty="0">
                <a:solidFill>
                  <a:srgbClr val="002060"/>
                </a:solidFill>
                <a:latin typeface="Aptos"/>
              </a:rPr>
              <a:t>Sustainable Development Goals</a:t>
            </a:r>
          </a:p>
        </p:txBody>
      </p:sp>
      <p:sp>
        <p:nvSpPr>
          <p:cNvPr id="6" name="TextBox 5">
            <a:extLst>
              <a:ext uri="{FF2B5EF4-FFF2-40B4-BE49-F238E27FC236}">
                <a16:creationId xmlns:a16="http://schemas.microsoft.com/office/drawing/2014/main" id="{334F5475-705B-D62E-27C0-7712A856CC6C}"/>
              </a:ext>
            </a:extLst>
          </p:cNvPr>
          <p:cNvSpPr txBox="1"/>
          <p:nvPr/>
        </p:nvSpPr>
        <p:spPr>
          <a:xfrm>
            <a:off x="609600" y="1412462"/>
            <a:ext cx="9194798" cy="3989040"/>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342900" indent="-342900">
              <a:lnSpc>
                <a:spcPct val="90000"/>
              </a:lnSpc>
              <a:spcBef>
                <a:spcPct val="20000"/>
              </a:spcBef>
              <a:buFont typeface="Arial" pitchFamily="34" charset="0"/>
              <a:buChar char="•"/>
            </a:pPr>
            <a:r>
              <a:rPr lang="en-US" sz="2400" dirty="0">
                <a:latin typeface="Aptos"/>
              </a:rPr>
              <a:t>The 17 SDGs are a global framework to achieve a better and more sustainable future by 2030. They address global challenges, including poverty, inequality, climate change, and health.</a:t>
            </a:r>
          </a:p>
          <a:p>
            <a:pPr marL="342900" indent="-342900">
              <a:lnSpc>
                <a:spcPct val="90000"/>
              </a:lnSpc>
              <a:spcBef>
                <a:spcPct val="20000"/>
              </a:spcBef>
              <a:buFont typeface="Arial" pitchFamily="34" charset="0"/>
              <a:buChar char="•"/>
            </a:pPr>
            <a:r>
              <a:rPr lang="en-US" sz="2400" dirty="0">
                <a:latin typeface="Aptos"/>
              </a:rPr>
              <a:t>Good Health and Well-being, which aims to ensure healthy lives and promote well-being for all at all ages. SDG 3 includes targets on reducing maternal mortality, ending epidemics, and achieving universal health coverage (UHC).</a:t>
            </a:r>
          </a:p>
          <a:p>
            <a:pPr marL="342900" indent="-342900">
              <a:lnSpc>
                <a:spcPct val="90000"/>
              </a:lnSpc>
              <a:spcBef>
                <a:spcPct val="20000"/>
              </a:spcBef>
              <a:buFont typeface="Arial" pitchFamily="34" charset="0"/>
              <a:buChar char="•"/>
            </a:pPr>
            <a:r>
              <a:rPr lang="en-US" sz="2400" dirty="0">
                <a:latin typeface="Aptos"/>
              </a:rPr>
              <a:t>Health and well-being are linked to other goals, such as SDG 1 (No Poverty) and SDG 5 (Gender Equality). Progress in health drives progress in other areas, and vice versa. </a:t>
            </a:r>
          </a:p>
          <a:p>
            <a:pPr>
              <a:lnSpc>
                <a:spcPct val="90000"/>
              </a:lnSpc>
              <a:spcBef>
                <a:spcPct val="20000"/>
              </a:spcBef>
            </a:pPr>
            <a:r>
              <a:rPr lang="en-US" sz="2400" dirty="0">
                <a:latin typeface="Aptos"/>
              </a:rPr>
              <a:t>                                                                                                 (United Nations, 2024)</a:t>
            </a:r>
            <a:endParaRPr lang="en-US" dirty="0">
              <a:latin typeface="Aptos"/>
            </a:endParaRPr>
          </a:p>
          <a:p>
            <a:pPr marL="342900" indent="-342900">
              <a:lnSpc>
                <a:spcPct val="90000"/>
              </a:lnSpc>
              <a:spcBef>
                <a:spcPct val="20000"/>
              </a:spcBef>
              <a:buFont typeface="Arial" pitchFamily="34" charset="0"/>
              <a:buChar char="•"/>
            </a:pPr>
            <a:endParaRPr lang="en-US">
              <a:latin typeface="Aptos"/>
            </a:endParaRPr>
          </a:p>
        </p:txBody>
      </p:sp>
      <p:pic>
        <p:nvPicPr>
          <p:cNvPr id="4" name="Content Placeholder 3" descr="SDGs | KnowSDGs">
            <a:extLst>
              <a:ext uri="{FF2B5EF4-FFF2-40B4-BE49-F238E27FC236}">
                <a16:creationId xmlns:a16="http://schemas.microsoft.com/office/drawing/2014/main" id="{44D1F61A-69DA-7EC5-845D-D24D67989924}"/>
              </a:ext>
            </a:extLst>
          </p:cNvPr>
          <p:cNvPicPr>
            <a:picLocks noGrp="1" noChangeAspect="1"/>
          </p:cNvPicPr>
          <p:nvPr>
            <p:ph sz="half" idx="2"/>
          </p:nvPr>
        </p:nvPicPr>
        <p:blipFill>
          <a:blip r:embed="rId3"/>
          <a:stretch>
            <a:fillRect/>
          </a:stretch>
        </p:blipFill>
        <p:spPr>
          <a:xfrm>
            <a:off x="9943480" y="1920462"/>
            <a:ext cx="1780345" cy="1780345"/>
          </a:xfrm>
          <a:noFill/>
        </p:spPr>
      </p:pic>
    </p:spTree>
    <p:extLst>
      <p:ext uri="{BB962C8B-B14F-4D97-AF65-F5344CB8AC3E}">
        <p14:creationId xmlns:p14="http://schemas.microsoft.com/office/powerpoint/2010/main" val="34154356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AA3C08-E060-4FC4-A481-A324E5828BEC}"/>
              </a:ext>
            </a:extLst>
          </p:cNvPr>
          <p:cNvSpPr>
            <a:spLocks noGrp="1"/>
          </p:cNvSpPr>
          <p:nvPr>
            <p:ph type="title"/>
          </p:nvPr>
        </p:nvSpPr>
        <p:spPr>
          <a:xfrm>
            <a:off x="609600" y="274638"/>
            <a:ext cx="10972800" cy="1143000"/>
          </a:xfrm>
        </p:spPr>
        <p:txBody>
          <a:bodyPr vert="horz" lIns="91440" tIns="45720" rIns="91440" bIns="45720" rtlCol="0" anchor="ctr">
            <a:normAutofit/>
          </a:bodyPr>
          <a:lstStyle/>
          <a:p>
            <a:r>
              <a:rPr lang="en-GB" b="1" dirty="0">
                <a:solidFill>
                  <a:srgbClr val="002060"/>
                </a:solidFill>
                <a:latin typeface="Aptos"/>
              </a:rPr>
              <a:t>Sustainable Development Goals</a:t>
            </a:r>
          </a:p>
        </p:txBody>
      </p:sp>
      <p:sp>
        <p:nvSpPr>
          <p:cNvPr id="6" name="TextBox 5">
            <a:extLst>
              <a:ext uri="{FF2B5EF4-FFF2-40B4-BE49-F238E27FC236}">
                <a16:creationId xmlns:a16="http://schemas.microsoft.com/office/drawing/2014/main" id="{334F5475-705B-D62E-27C0-7712A856CC6C}"/>
              </a:ext>
            </a:extLst>
          </p:cNvPr>
          <p:cNvSpPr txBox="1"/>
          <p:nvPr/>
        </p:nvSpPr>
        <p:spPr>
          <a:xfrm>
            <a:off x="609600" y="1600201"/>
            <a:ext cx="5711371" cy="3989040"/>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fontScale="77500" lnSpcReduction="20000"/>
          </a:bodyPr>
          <a:lstStyle/>
          <a:p>
            <a:pPr marL="342900" indent="-342900">
              <a:lnSpc>
                <a:spcPct val="90000"/>
              </a:lnSpc>
              <a:spcBef>
                <a:spcPct val="20000"/>
              </a:spcBef>
              <a:buFont typeface="Arial" pitchFamily="34" charset="0"/>
              <a:buChar char="•"/>
            </a:pPr>
            <a:r>
              <a:rPr lang="en-US" sz="2800" dirty="0">
                <a:latin typeface="Aptos"/>
              </a:rPr>
              <a:t>While SDGs are globally </a:t>
            </a:r>
            <a:r>
              <a:rPr lang="en-US" sz="2800" err="1">
                <a:latin typeface="Aptos"/>
              </a:rPr>
              <a:t>recognised</a:t>
            </a:r>
            <a:r>
              <a:rPr lang="en-US" sz="2800" dirty="0">
                <a:latin typeface="Aptos"/>
              </a:rPr>
              <a:t>, their implementation varies by region, with different challenges and successes.</a:t>
            </a:r>
          </a:p>
          <a:p>
            <a:pPr marL="342900" indent="-342900">
              <a:lnSpc>
                <a:spcPct val="90000"/>
              </a:lnSpc>
              <a:spcBef>
                <a:spcPct val="20000"/>
              </a:spcBef>
              <a:buFont typeface="Arial" pitchFamily="34" charset="0"/>
              <a:buChar char="•"/>
            </a:pPr>
            <a:endParaRPr lang="en-US" sz="2800" dirty="0">
              <a:latin typeface="Aptos"/>
            </a:endParaRPr>
          </a:p>
          <a:p>
            <a:pPr marL="342900" indent="-342900">
              <a:lnSpc>
                <a:spcPct val="90000"/>
              </a:lnSpc>
              <a:spcBef>
                <a:spcPct val="20000"/>
              </a:spcBef>
              <a:buFont typeface="Arial" pitchFamily="34" charset="0"/>
              <a:buChar char="•"/>
            </a:pPr>
            <a:r>
              <a:rPr lang="en-US" sz="2800" dirty="0">
                <a:latin typeface="Aptos"/>
              </a:rPr>
              <a:t>What successes and challenges can you think of related to meeting the SDG's?</a:t>
            </a:r>
          </a:p>
          <a:p>
            <a:pPr marL="342900" indent="-342900">
              <a:lnSpc>
                <a:spcPct val="90000"/>
              </a:lnSpc>
              <a:spcBef>
                <a:spcPct val="20000"/>
              </a:spcBef>
              <a:buFont typeface="Arial" pitchFamily="34" charset="0"/>
              <a:buChar char="•"/>
            </a:pPr>
            <a:endParaRPr lang="en-US" sz="2800" dirty="0">
              <a:latin typeface="Aptos"/>
            </a:endParaRPr>
          </a:p>
          <a:p>
            <a:pPr marL="342900" indent="-342900">
              <a:lnSpc>
                <a:spcPct val="90000"/>
              </a:lnSpc>
              <a:spcBef>
                <a:spcPct val="20000"/>
              </a:spcBef>
              <a:buFont typeface="Arial" pitchFamily="34" charset="0"/>
              <a:buChar char="•"/>
            </a:pPr>
            <a:r>
              <a:rPr lang="en-US" sz="2800" dirty="0">
                <a:latin typeface="Aptos"/>
                <a:ea typeface="+mn-lt"/>
                <a:cs typeface="+mn-lt"/>
              </a:rPr>
              <a:t>How do you see the relationship between health and other SDGs, like poverty and gender equality? </a:t>
            </a:r>
          </a:p>
          <a:p>
            <a:pPr marL="342900" indent="-342900">
              <a:lnSpc>
                <a:spcPct val="90000"/>
              </a:lnSpc>
              <a:spcBef>
                <a:spcPct val="20000"/>
              </a:spcBef>
              <a:buFont typeface="Arial" pitchFamily="34" charset="0"/>
              <a:buChar char="•"/>
            </a:pPr>
            <a:endParaRPr lang="en-US" sz="2800" dirty="0">
              <a:latin typeface="Aptos"/>
              <a:ea typeface="+mn-lt"/>
              <a:cs typeface="+mn-lt"/>
            </a:endParaRPr>
          </a:p>
          <a:p>
            <a:pPr>
              <a:lnSpc>
                <a:spcPct val="90000"/>
              </a:lnSpc>
              <a:spcBef>
                <a:spcPct val="20000"/>
              </a:spcBef>
            </a:pPr>
            <a:r>
              <a:rPr lang="en-US" sz="2800" dirty="0">
                <a:latin typeface="Aptos"/>
                <a:ea typeface="+mn-lt"/>
                <a:cs typeface="+mn-lt"/>
              </a:rPr>
              <a:t>Discuss in pairs and share your thoughts with the group</a:t>
            </a:r>
            <a:r>
              <a:rPr lang="en-US" sz="2000" dirty="0">
                <a:latin typeface="Aptos"/>
              </a:rPr>
              <a:t>                                                            </a:t>
            </a:r>
          </a:p>
          <a:p>
            <a:pPr marL="342900" indent="-342900">
              <a:lnSpc>
                <a:spcPct val="90000"/>
              </a:lnSpc>
              <a:spcBef>
                <a:spcPct val="20000"/>
              </a:spcBef>
              <a:buFont typeface="Arial" pitchFamily="34" charset="0"/>
              <a:buChar char="•"/>
            </a:pPr>
            <a:endParaRPr lang="en-US" sz="2000">
              <a:latin typeface="Aptos"/>
            </a:endParaRPr>
          </a:p>
        </p:txBody>
      </p:sp>
      <p:pic>
        <p:nvPicPr>
          <p:cNvPr id="7" name="Picture 6" descr="SDGs – Education for Sustainable Development Toolkit">
            <a:extLst>
              <a:ext uri="{FF2B5EF4-FFF2-40B4-BE49-F238E27FC236}">
                <a16:creationId xmlns:a16="http://schemas.microsoft.com/office/drawing/2014/main" id="{4CD6BC6E-E22E-A321-2EF3-7EDBED933D70}"/>
              </a:ext>
            </a:extLst>
          </p:cNvPr>
          <p:cNvPicPr>
            <a:picLocks noChangeAspect="1"/>
          </p:cNvPicPr>
          <p:nvPr/>
        </p:nvPicPr>
        <p:blipFill>
          <a:blip r:embed="rId3"/>
          <a:stretch>
            <a:fillRect/>
          </a:stretch>
        </p:blipFill>
        <p:spPr>
          <a:xfrm>
            <a:off x="6308097" y="1600201"/>
            <a:ext cx="5163805" cy="3989040"/>
          </a:xfrm>
          <a:prstGeom prst="rect">
            <a:avLst/>
          </a:prstGeom>
          <a:noFill/>
        </p:spPr>
      </p:pic>
    </p:spTree>
    <p:extLst>
      <p:ext uri="{BB962C8B-B14F-4D97-AF65-F5344CB8AC3E}">
        <p14:creationId xmlns:p14="http://schemas.microsoft.com/office/powerpoint/2010/main" val="22902458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AA3C08-E060-4FC4-A481-A324E5828BEC}"/>
              </a:ext>
            </a:extLst>
          </p:cNvPr>
          <p:cNvSpPr>
            <a:spLocks noGrp="1"/>
          </p:cNvSpPr>
          <p:nvPr>
            <p:ph type="title"/>
          </p:nvPr>
        </p:nvSpPr>
        <p:spPr>
          <a:xfrm>
            <a:off x="2542209" y="429247"/>
            <a:ext cx="7549322" cy="436218"/>
          </a:xfrm>
        </p:spPr>
        <p:txBody>
          <a:bodyPr vert="horz" lIns="91440" tIns="45720" rIns="91440" bIns="45720" rtlCol="0" anchor="ctr">
            <a:noAutofit/>
          </a:bodyPr>
          <a:lstStyle/>
          <a:p>
            <a:r>
              <a:rPr lang="en-GB" sz="3200" b="1" dirty="0">
                <a:solidFill>
                  <a:srgbClr val="002060"/>
                </a:solidFill>
              </a:rPr>
              <a:t>How does SDG 3 Impact the Health and Wellbeing of Citizens</a:t>
            </a:r>
          </a:p>
        </p:txBody>
      </p:sp>
      <p:graphicFrame>
        <p:nvGraphicFramePr>
          <p:cNvPr id="3" name="Diagram 2">
            <a:extLst>
              <a:ext uri="{FF2B5EF4-FFF2-40B4-BE49-F238E27FC236}">
                <a16:creationId xmlns:a16="http://schemas.microsoft.com/office/drawing/2014/main" id="{D1F62E15-FBE6-87ED-94B7-F66D15213A20}"/>
              </a:ext>
            </a:extLst>
          </p:cNvPr>
          <p:cNvGraphicFramePr/>
          <p:nvPr>
            <p:extLst>
              <p:ext uri="{D42A27DB-BD31-4B8C-83A1-F6EECF244321}">
                <p14:modId xmlns:p14="http://schemas.microsoft.com/office/powerpoint/2010/main" val="2377138467"/>
              </p:ext>
            </p:extLst>
          </p:nvPr>
        </p:nvGraphicFramePr>
        <p:xfrm>
          <a:off x="694161" y="1162406"/>
          <a:ext cx="11077788" cy="45331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2596678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AA3C08-E060-4FC4-A481-A324E5828BEC}"/>
              </a:ext>
            </a:extLst>
          </p:cNvPr>
          <p:cNvSpPr>
            <a:spLocks noGrp="1"/>
          </p:cNvSpPr>
          <p:nvPr>
            <p:ph type="title"/>
          </p:nvPr>
        </p:nvSpPr>
        <p:spPr>
          <a:xfrm>
            <a:off x="609600" y="274638"/>
            <a:ext cx="10972800" cy="1143000"/>
          </a:xfrm>
        </p:spPr>
        <p:txBody>
          <a:bodyPr vert="horz" lIns="91440" tIns="45720" rIns="91440" bIns="45720" rtlCol="0" anchor="ctr">
            <a:normAutofit/>
          </a:bodyPr>
          <a:lstStyle/>
          <a:p>
            <a:r>
              <a:rPr lang="en-GB" b="1" dirty="0">
                <a:solidFill>
                  <a:srgbClr val="002060"/>
                </a:solidFill>
                <a:latin typeface="Aptos"/>
              </a:rPr>
              <a:t>Successes</a:t>
            </a:r>
          </a:p>
        </p:txBody>
      </p:sp>
      <p:sp>
        <p:nvSpPr>
          <p:cNvPr id="6" name="TextBox 5">
            <a:extLst>
              <a:ext uri="{FF2B5EF4-FFF2-40B4-BE49-F238E27FC236}">
                <a16:creationId xmlns:a16="http://schemas.microsoft.com/office/drawing/2014/main" id="{334F5475-705B-D62E-27C0-7712A856CC6C}"/>
              </a:ext>
            </a:extLst>
          </p:cNvPr>
          <p:cNvSpPr txBox="1"/>
          <p:nvPr/>
        </p:nvSpPr>
        <p:spPr>
          <a:xfrm>
            <a:off x="609600" y="1600201"/>
            <a:ext cx="6589583" cy="3989040"/>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Autofit/>
          </a:bodyPr>
          <a:lstStyle/>
          <a:p>
            <a:pPr marL="342900" lvl="1" indent="-342900">
              <a:lnSpc>
                <a:spcPct val="90000"/>
              </a:lnSpc>
              <a:spcBef>
                <a:spcPct val="20000"/>
              </a:spcBef>
              <a:buFont typeface="Arial" pitchFamily="34" charset="0"/>
              <a:buChar char="•"/>
            </a:pPr>
            <a:r>
              <a:rPr lang="en-US" sz="2000" b="1" dirty="0">
                <a:latin typeface="Aptos"/>
              </a:rPr>
              <a:t>Reduction in Child Mortality - </a:t>
            </a:r>
            <a:r>
              <a:rPr lang="en-US" sz="2000" dirty="0">
                <a:latin typeface="Aptos"/>
              </a:rPr>
              <a:t>Under-5 mortality rates have decreased globally due to improved healthcare access, vaccination programs, and better nutrition.</a:t>
            </a:r>
          </a:p>
          <a:p>
            <a:pPr marL="342900" lvl="1" indent="-342900">
              <a:lnSpc>
                <a:spcPct val="90000"/>
              </a:lnSpc>
              <a:spcBef>
                <a:spcPct val="20000"/>
              </a:spcBef>
              <a:buFont typeface="Arial" pitchFamily="34" charset="0"/>
              <a:buChar char="•"/>
            </a:pPr>
            <a:r>
              <a:rPr lang="en-US" sz="2000" b="1" dirty="0">
                <a:latin typeface="Aptos"/>
              </a:rPr>
              <a:t>Combatting Diseases - </a:t>
            </a:r>
            <a:r>
              <a:rPr lang="en-US" sz="2000" dirty="0">
                <a:latin typeface="Aptos"/>
              </a:rPr>
              <a:t>Initiatives like the Global Polio Eradication Initiative have led to a dramatic decrease in polio cases. Similarly, global efforts have reduced HIV/AIDS-related deaths through widespread access to antiretroviral therapy.</a:t>
            </a:r>
          </a:p>
          <a:p>
            <a:pPr marL="342900" lvl="1" indent="-342900">
              <a:lnSpc>
                <a:spcPct val="90000"/>
              </a:lnSpc>
              <a:spcBef>
                <a:spcPct val="20000"/>
              </a:spcBef>
              <a:buFont typeface="Arial" pitchFamily="34" charset="0"/>
              <a:buChar char="•"/>
            </a:pPr>
            <a:r>
              <a:rPr lang="en-US" sz="2000" b="1" dirty="0">
                <a:latin typeface="Aptos"/>
              </a:rPr>
              <a:t>Improved Maternal Health - </a:t>
            </a:r>
            <a:r>
              <a:rPr lang="en-US" sz="2000" dirty="0">
                <a:latin typeface="Aptos"/>
              </a:rPr>
              <a:t>In many regions, maternal mortality rates have decreased due to better access to skilled care during childbirth and increased availability of emergency obstetric services.                                                  </a:t>
            </a:r>
          </a:p>
          <a:p>
            <a:pPr marL="342900" indent="-342900">
              <a:lnSpc>
                <a:spcPct val="90000"/>
              </a:lnSpc>
              <a:spcBef>
                <a:spcPct val="20000"/>
              </a:spcBef>
              <a:buFont typeface="Arial" pitchFamily="34" charset="0"/>
              <a:buChar char="•"/>
            </a:pPr>
            <a:endParaRPr lang="en-US" sz="1600">
              <a:latin typeface="Aptos"/>
            </a:endParaRPr>
          </a:p>
        </p:txBody>
      </p:sp>
      <p:pic>
        <p:nvPicPr>
          <p:cNvPr id="3" name="Picture 2" descr="Maternity Africa Kivulini Hospital — Unite The World With Africa Foundation">
            <a:extLst>
              <a:ext uri="{FF2B5EF4-FFF2-40B4-BE49-F238E27FC236}">
                <a16:creationId xmlns:a16="http://schemas.microsoft.com/office/drawing/2014/main" id="{69B0D913-BC14-49DF-49CE-46D3E019857D}"/>
              </a:ext>
            </a:extLst>
          </p:cNvPr>
          <p:cNvPicPr>
            <a:picLocks noChangeAspect="1"/>
          </p:cNvPicPr>
          <p:nvPr/>
        </p:nvPicPr>
        <p:blipFill>
          <a:blip r:embed="rId3"/>
          <a:srcRect b="1227"/>
          <a:stretch/>
        </p:blipFill>
        <p:spPr>
          <a:xfrm>
            <a:off x="7525951" y="1600201"/>
            <a:ext cx="4056449" cy="3010797"/>
          </a:xfrm>
          <a:prstGeom prst="rect">
            <a:avLst/>
          </a:prstGeom>
          <a:noFill/>
        </p:spPr>
      </p:pic>
    </p:spTree>
    <p:extLst>
      <p:ext uri="{BB962C8B-B14F-4D97-AF65-F5344CB8AC3E}">
        <p14:creationId xmlns:p14="http://schemas.microsoft.com/office/powerpoint/2010/main" val="10174054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AA3C08-E060-4FC4-A481-A324E5828BEC}"/>
              </a:ext>
            </a:extLst>
          </p:cNvPr>
          <p:cNvSpPr>
            <a:spLocks noGrp="1"/>
          </p:cNvSpPr>
          <p:nvPr>
            <p:ph type="title"/>
          </p:nvPr>
        </p:nvSpPr>
        <p:spPr>
          <a:xfrm>
            <a:off x="609600" y="274638"/>
            <a:ext cx="10972800" cy="1143000"/>
          </a:xfrm>
        </p:spPr>
        <p:txBody>
          <a:bodyPr vert="horz" lIns="91440" tIns="45720" rIns="91440" bIns="45720" rtlCol="0" anchor="ctr">
            <a:normAutofit/>
          </a:bodyPr>
          <a:lstStyle/>
          <a:p>
            <a:r>
              <a:rPr lang="en-GB" b="1" dirty="0">
                <a:solidFill>
                  <a:srgbClr val="002060"/>
                </a:solidFill>
                <a:latin typeface="Aptos"/>
              </a:rPr>
              <a:t>Challenges</a:t>
            </a:r>
          </a:p>
        </p:txBody>
      </p:sp>
      <p:sp>
        <p:nvSpPr>
          <p:cNvPr id="6" name="TextBox 5">
            <a:extLst>
              <a:ext uri="{FF2B5EF4-FFF2-40B4-BE49-F238E27FC236}">
                <a16:creationId xmlns:a16="http://schemas.microsoft.com/office/drawing/2014/main" id="{334F5475-705B-D62E-27C0-7712A856CC6C}"/>
              </a:ext>
            </a:extLst>
          </p:cNvPr>
          <p:cNvSpPr txBox="1"/>
          <p:nvPr/>
        </p:nvSpPr>
        <p:spPr>
          <a:xfrm>
            <a:off x="454991" y="1257853"/>
            <a:ext cx="7557379" cy="3989040"/>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Autofit/>
          </a:bodyPr>
          <a:lstStyle/>
          <a:p>
            <a:pPr marL="342900" lvl="1" indent="-342900">
              <a:lnSpc>
                <a:spcPct val="90000"/>
              </a:lnSpc>
              <a:spcBef>
                <a:spcPct val="20000"/>
              </a:spcBef>
              <a:buFont typeface="Arial" pitchFamily="34" charset="0"/>
              <a:buChar char="•"/>
            </a:pPr>
            <a:r>
              <a:rPr lang="en-US" sz="1900" b="1" dirty="0">
                <a:latin typeface="Aptos"/>
              </a:rPr>
              <a:t>Health Inequities - </a:t>
            </a:r>
            <a:r>
              <a:rPr lang="en-US" sz="1900" dirty="0">
                <a:latin typeface="Aptos"/>
              </a:rPr>
              <a:t>Persistent inequalities in health outcomes are observed between and within countries. For example, maternal mortality remains high in low-income countries, particularly in sub-Saharan Africa.</a:t>
            </a:r>
          </a:p>
          <a:p>
            <a:pPr marL="342900" lvl="1" indent="-342900">
              <a:lnSpc>
                <a:spcPct val="90000"/>
              </a:lnSpc>
              <a:spcBef>
                <a:spcPct val="20000"/>
              </a:spcBef>
              <a:buFont typeface="Arial" pitchFamily="34" charset="0"/>
              <a:buChar char="•"/>
            </a:pPr>
            <a:r>
              <a:rPr lang="en-US" sz="1900" b="1">
                <a:latin typeface="Aptos"/>
              </a:rPr>
              <a:t>Non-Communicable Diseases (NCDs) -</a:t>
            </a:r>
            <a:r>
              <a:rPr lang="en-US" sz="1900" dirty="0">
                <a:latin typeface="Aptos"/>
              </a:rPr>
              <a:t> The global rise in NCDs, such as cardiovascular diseases, cancer, and diabetes, presents a significant challenge, especially in low- and middle-income countries where healthcare systems are under-resourced.</a:t>
            </a:r>
          </a:p>
          <a:p>
            <a:pPr marL="342900" lvl="1" indent="-342900">
              <a:lnSpc>
                <a:spcPct val="90000"/>
              </a:lnSpc>
              <a:spcBef>
                <a:spcPct val="20000"/>
              </a:spcBef>
              <a:buFont typeface="Arial" pitchFamily="34" charset="0"/>
              <a:buChar char="•"/>
            </a:pPr>
            <a:r>
              <a:rPr lang="en-US" sz="1900" b="1" dirty="0">
                <a:latin typeface="Aptos"/>
              </a:rPr>
              <a:t>Pandemics and Health Crises - </a:t>
            </a:r>
            <a:r>
              <a:rPr lang="en-US" sz="1900" dirty="0">
                <a:latin typeface="Aptos"/>
              </a:rPr>
              <a:t>The COVID-19 pandemic exposed vulnerabilities in global health systems, disrupting progress towards SDG 3 and exacerbating existing health disparities.</a:t>
            </a:r>
          </a:p>
          <a:p>
            <a:pPr marL="342900" lvl="1" indent="-342900">
              <a:lnSpc>
                <a:spcPct val="90000"/>
              </a:lnSpc>
              <a:spcBef>
                <a:spcPct val="20000"/>
              </a:spcBef>
              <a:buFont typeface="Arial" pitchFamily="34" charset="0"/>
              <a:buChar char="•"/>
            </a:pPr>
            <a:r>
              <a:rPr lang="en-US" sz="1900" b="1" dirty="0">
                <a:latin typeface="Aptos"/>
              </a:rPr>
              <a:t>Resource Constraints -</a:t>
            </a:r>
            <a:r>
              <a:rPr lang="en-US" sz="1900" dirty="0">
                <a:latin typeface="Aptos"/>
              </a:rPr>
              <a:t> Many countries face significant challenges in healthcare funding, infrastructure, and workforce capacity, limiting their ability to achieve health-related SDG targets.   </a:t>
            </a:r>
            <a:r>
              <a:rPr lang="en-US" sz="1700" dirty="0">
                <a:latin typeface="Aptos"/>
              </a:rPr>
              <a:t>                                             </a:t>
            </a:r>
          </a:p>
          <a:p>
            <a:pPr marL="342900" indent="-342900">
              <a:lnSpc>
                <a:spcPct val="90000"/>
              </a:lnSpc>
              <a:spcBef>
                <a:spcPct val="20000"/>
              </a:spcBef>
              <a:buFont typeface="Arial" pitchFamily="34" charset="0"/>
              <a:buChar char="•"/>
            </a:pPr>
            <a:endParaRPr lang="en-US" sz="1500">
              <a:latin typeface="Aptos"/>
            </a:endParaRPr>
          </a:p>
        </p:txBody>
      </p:sp>
      <p:pic>
        <p:nvPicPr>
          <p:cNvPr id="3" name="Picture 2" descr="CDC encourages people to wear masks to ...">
            <a:extLst>
              <a:ext uri="{FF2B5EF4-FFF2-40B4-BE49-F238E27FC236}">
                <a16:creationId xmlns:a16="http://schemas.microsoft.com/office/drawing/2014/main" id="{F2FAE5C4-824E-1A24-1200-9135226F5F71}"/>
              </a:ext>
            </a:extLst>
          </p:cNvPr>
          <p:cNvPicPr>
            <a:picLocks noChangeAspect="1"/>
          </p:cNvPicPr>
          <p:nvPr/>
        </p:nvPicPr>
        <p:blipFill>
          <a:blip r:embed="rId3"/>
          <a:srcRect l="10170"/>
          <a:stretch/>
        </p:blipFill>
        <p:spPr>
          <a:xfrm>
            <a:off x="8020072" y="1812862"/>
            <a:ext cx="3880351" cy="2871560"/>
          </a:xfrm>
          <a:prstGeom prst="rect">
            <a:avLst/>
          </a:prstGeom>
          <a:noFill/>
        </p:spPr>
      </p:pic>
    </p:spTree>
    <p:extLst>
      <p:ext uri="{BB962C8B-B14F-4D97-AF65-F5344CB8AC3E}">
        <p14:creationId xmlns:p14="http://schemas.microsoft.com/office/powerpoint/2010/main" val="39769668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61A20CC-6152-3DA0-D1A1-27A896B0F369}"/>
              </a:ext>
            </a:extLst>
          </p:cNvPr>
          <p:cNvSpPr>
            <a:spLocks noGrp="1"/>
          </p:cNvSpPr>
          <p:nvPr>
            <p:ph type="title"/>
          </p:nvPr>
        </p:nvSpPr>
        <p:spPr/>
        <p:txBody>
          <a:bodyPr/>
          <a:lstStyle/>
          <a:p>
            <a:endParaRPr lang="en-US"/>
          </a:p>
        </p:txBody>
      </p:sp>
      <p:pic>
        <p:nvPicPr>
          <p:cNvPr id="5" name="Online Media 4" title="Red Alert - How to meet the Sustainable Development Goals together | SDG Moment | United Nations">
            <a:hlinkClick r:id="" action="ppaction://media"/>
            <a:extLst>
              <a:ext uri="{FF2B5EF4-FFF2-40B4-BE49-F238E27FC236}">
                <a16:creationId xmlns:a16="http://schemas.microsoft.com/office/drawing/2014/main" id="{A4077D61-B731-0067-58D6-C622300336A3}"/>
              </a:ext>
            </a:extLst>
          </p:cNvPr>
          <p:cNvPicPr>
            <a:picLocks noRot="1" noChangeAspect="1"/>
          </p:cNvPicPr>
          <p:nvPr>
            <a:videoFile r:link="rId1"/>
          </p:nvPr>
        </p:nvPicPr>
        <p:blipFill>
          <a:blip r:embed="rId4"/>
          <a:stretch>
            <a:fillRect/>
          </a:stretch>
        </p:blipFill>
        <p:spPr>
          <a:xfrm>
            <a:off x="1241425" y="277586"/>
            <a:ext cx="9710738" cy="5486400"/>
          </a:xfrm>
          <a:prstGeom prst="rect">
            <a:avLst/>
          </a:prstGeom>
        </p:spPr>
      </p:pic>
    </p:spTree>
    <p:extLst>
      <p:ext uri="{BB962C8B-B14F-4D97-AF65-F5344CB8AC3E}">
        <p14:creationId xmlns:p14="http://schemas.microsoft.com/office/powerpoint/2010/main" val="39133167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0F36E5-0A1D-44FF-A631-BA7E8B109952}"/>
              </a:ext>
            </a:extLst>
          </p:cNvPr>
          <p:cNvSpPr>
            <a:spLocks noGrp="1"/>
          </p:cNvSpPr>
          <p:nvPr>
            <p:ph type="title"/>
          </p:nvPr>
        </p:nvSpPr>
        <p:spPr>
          <a:xfrm>
            <a:off x="124287" y="247851"/>
            <a:ext cx="12067713" cy="888337"/>
          </a:xfrm>
        </p:spPr>
        <p:txBody>
          <a:bodyPr>
            <a:normAutofit/>
          </a:bodyPr>
          <a:lstStyle/>
          <a:p>
            <a:r>
              <a:rPr lang="en-GB" sz="4000" b="1" dirty="0">
                <a:solidFill>
                  <a:srgbClr val="002060"/>
                </a:solidFill>
                <a:ea typeface="+mj-lt"/>
                <a:cs typeface="+mj-lt"/>
              </a:rPr>
              <a:t>Global Initiatives Towards SDG 3</a:t>
            </a:r>
            <a:endParaRPr lang="en-US" sz="4000" b="1" dirty="0">
              <a:solidFill>
                <a:srgbClr val="002060"/>
              </a:solidFill>
              <a:ea typeface="+mj-lt"/>
              <a:cs typeface="+mj-lt"/>
            </a:endParaRPr>
          </a:p>
        </p:txBody>
      </p:sp>
      <p:sp>
        <p:nvSpPr>
          <p:cNvPr id="3" name="Content Placeholder 2">
            <a:extLst>
              <a:ext uri="{FF2B5EF4-FFF2-40B4-BE49-F238E27FC236}">
                <a16:creationId xmlns:a16="http://schemas.microsoft.com/office/drawing/2014/main" id="{75F4B374-D93A-425C-BBA0-9777A73DD792}"/>
              </a:ext>
            </a:extLst>
          </p:cNvPr>
          <p:cNvSpPr>
            <a:spLocks noGrp="1"/>
          </p:cNvSpPr>
          <p:nvPr>
            <p:ph idx="1"/>
          </p:nvPr>
        </p:nvSpPr>
        <p:spPr>
          <a:xfrm>
            <a:off x="124287" y="1490225"/>
            <a:ext cx="11663855" cy="5220070"/>
          </a:xfrm>
        </p:spPr>
        <p:txBody>
          <a:bodyPr vert="horz" lIns="91440" tIns="45720" rIns="91440" bIns="45720" rtlCol="0" anchor="t">
            <a:normAutofit/>
          </a:bodyPr>
          <a:lstStyle/>
          <a:p>
            <a:r>
              <a:rPr lang="en-GB" dirty="0">
                <a:ea typeface="+mn-lt"/>
                <a:cs typeface="+mn-lt"/>
              </a:rPr>
              <a:t>Click the links to research these global initiatives</a:t>
            </a:r>
            <a:endParaRPr lang="en-GB" dirty="0"/>
          </a:p>
          <a:p>
            <a:endParaRPr lang="en-GB" dirty="0">
              <a:ea typeface="+mn-lt"/>
              <a:cs typeface="+mn-lt"/>
            </a:endParaRPr>
          </a:p>
          <a:p>
            <a:r>
              <a:rPr lang="en-GB" dirty="0">
                <a:ea typeface="+mn-lt"/>
                <a:cs typeface="+mn-lt"/>
                <a:hlinkClick r:id="rId3"/>
              </a:rPr>
              <a:t>https://www.who.int/initiatives/sdg3-global-action-plan</a:t>
            </a:r>
            <a:endParaRPr lang="en-GB">
              <a:ea typeface="+mn-lt"/>
              <a:cs typeface="+mn-lt"/>
            </a:endParaRPr>
          </a:p>
          <a:p>
            <a:r>
              <a:rPr lang="en-GB" dirty="0">
                <a:ea typeface="+mn-lt"/>
                <a:cs typeface="+mn-lt"/>
                <a:hlinkClick r:id="rId4"/>
              </a:rPr>
              <a:t>https://www.theglobalfund.org/en/about-the-global-fund/</a:t>
            </a:r>
          </a:p>
          <a:p>
            <a:r>
              <a:rPr lang="en-GB" dirty="0">
                <a:ea typeface="+mn-lt"/>
                <a:cs typeface="+mn-lt"/>
                <a:hlinkClick r:id="rId5"/>
              </a:rPr>
              <a:t>https://www.undp.org/stories/promise-health-all</a:t>
            </a:r>
            <a:r>
              <a:rPr lang="en-GB" dirty="0">
                <a:ea typeface="+mn-lt"/>
                <a:cs typeface="+mn-lt"/>
              </a:rPr>
              <a:t> </a:t>
            </a:r>
          </a:p>
          <a:p>
            <a:r>
              <a:rPr lang="en-GB" dirty="0">
                <a:ea typeface="+mn-lt"/>
                <a:cs typeface="+mn-lt"/>
                <a:hlinkClick r:id="rId6"/>
              </a:rPr>
              <a:t>https://www.ncbi.nlm.nih.gov/pmc/articles/PMC10208367/</a:t>
            </a:r>
          </a:p>
          <a:p>
            <a:endParaRPr lang="en-GB" dirty="0">
              <a:ea typeface="+mn-lt"/>
              <a:cs typeface="+mn-lt"/>
            </a:endParaRPr>
          </a:p>
          <a:p>
            <a:endParaRPr lang="en-GB" dirty="0">
              <a:ea typeface="+mn-lt"/>
              <a:cs typeface="+mn-lt"/>
            </a:endParaRPr>
          </a:p>
        </p:txBody>
      </p:sp>
    </p:spTree>
    <p:extLst>
      <p:ext uri="{BB962C8B-B14F-4D97-AF65-F5344CB8AC3E}">
        <p14:creationId xmlns:p14="http://schemas.microsoft.com/office/powerpoint/2010/main" val="13785055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0F36E5-0A1D-44FF-A631-BA7E8B109952}"/>
              </a:ext>
            </a:extLst>
          </p:cNvPr>
          <p:cNvSpPr>
            <a:spLocks noGrp="1"/>
          </p:cNvSpPr>
          <p:nvPr>
            <p:ph type="title"/>
          </p:nvPr>
        </p:nvSpPr>
        <p:spPr>
          <a:xfrm>
            <a:off x="124287" y="247851"/>
            <a:ext cx="12067713" cy="888337"/>
          </a:xfrm>
        </p:spPr>
        <p:txBody>
          <a:bodyPr>
            <a:normAutofit/>
          </a:bodyPr>
          <a:lstStyle/>
          <a:p>
            <a:r>
              <a:rPr lang="en-GB" b="1" dirty="0">
                <a:solidFill>
                  <a:srgbClr val="002060"/>
                </a:solidFill>
                <a:ea typeface="+mj-lt"/>
                <a:cs typeface="+mj-lt"/>
              </a:rPr>
              <a:t>Global Initiatives Towards SDG 3</a:t>
            </a:r>
            <a:endParaRPr lang="en-US" dirty="0">
              <a:solidFill>
                <a:srgbClr val="002060"/>
              </a:solidFill>
              <a:ea typeface="+mj-lt"/>
              <a:cs typeface="+mj-lt"/>
            </a:endParaRPr>
          </a:p>
        </p:txBody>
      </p:sp>
      <p:sp>
        <p:nvSpPr>
          <p:cNvPr id="3" name="Content Placeholder 2">
            <a:extLst>
              <a:ext uri="{FF2B5EF4-FFF2-40B4-BE49-F238E27FC236}">
                <a16:creationId xmlns:a16="http://schemas.microsoft.com/office/drawing/2014/main" id="{75F4B374-D93A-425C-BBA0-9777A73DD792}"/>
              </a:ext>
            </a:extLst>
          </p:cNvPr>
          <p:cNvSpPr>
            <a:spLocks noGrp="1"/>
          </p:cNvSpPr>
          <p:nvPr>
            <p:ph idx="1"/>
          </p:nvPr>
        </p:nvSpPr>
        <p:spPr>
          <a:xfrm>
            <a:off x="124287" y="1490225"/>
            <a:ext cx="11663855" cy="5220070"/>
          </a:xfrm>
        </p:spPr>
        <p:txBody>
          <a:bodyPr vert="horz" lIns="91440" tIns="45720" rIns="91440" bIns="45720" rtlCol="0" anchor="t">
            <a:normAutofit/>
          </a:bodyPr>
          <a:lstStyle/>
          <a:p>
            <a:r>
              <a:rPr lang="en-GB" b="1" dirty="0">
                <a:ea typeface="+mn-lt"/>
                <a:cs typeface="+mn-lt"/>
              </a:rPr>
              <a:t>Small Group Discussion (15 minutes):</a:t>
            </a:r>
            <a:endParaRPr lang="en-GB" dirty="0"/>
          </a:p>
          <a:p>
            <a:r>
              <a:rPr lang="en-GB" dirty="0">
                <a:ea typeface="+mn-lt"/>
                <a:cs typeface="+mn-lt"/>
              </a:rPr>
              <a:t>Discuss one of the global initiatives mentioned. Focus on evaluating its goals, successes, and ongoing challenges. Prepare a brief summary/poster to share with the class.</a:t>
            </a:r>
            <a:endParaRPr lang="en-GB" dirty="0"/>
          </a:p>
          <a:p>
            <a:endParaRPr lang="en-GB" dirty="0"/>
          </a:p>
        </p:txBody>
      </p:sp>
    </p:spTree>
    <p:extLst>
      <p:ext uri="{BB962C8B-B14F-4D97-AF65-F5344CB8AC3E}">
        <p14:creationId xmlns:p14="http://schemas.microsoft.com/office/powerpoint/2010/main" val="23296467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4B74D4-6A5E-4011-BEC4-24458680B156}"/>
              </a:ext>
            </a:extLst>
          </p:cNvPr>
          <p:cNvSpPr>
            <a:spLocks noGrp="1"/>
          </p:cNvSpPr>
          <p:nvPr>
            <p:ph type="title"/>
          </p:nvPr>
        </p:nvSpPr>
        <p:spPr/>
        <p:txBody>
          <a:bodyPr>
            <a:normAutofit fontScale="90000"/>
          </a:bodyPr>
          <a:lstStyle/>
          <a:p>
            <a:r>
              <a:rPr lang="en-GB" b="1" dirty="0">
                <a:solidFill>
                  <a:srgbClr val="002060"/>
                </a:solidFill>
                <a:latin typeface="Aptos"/>
              </a:rPr>
              <a:t>International Agencies-OECD’s role in global health promotion</a:t>
            </a:r>
          </a:p>
        </p:txBody>
      </p:sp>
      <p:sp>
        <p:nvSpPr>
          <p:cNvPr id="3" name="Content Placeholder 2">
            <a:extLst>
              <a:ext uri="{FF2B5EF4-FFF2-40B4-BE49-F238E27FC236}">
                <a16:creationId xmlns:a16="http://schemas.microsoft.com/office/drawing/2014/main" id="{D11B964F-F220-49E1-9CE0-8330117DBB3C}"/>
              </a:ext>
            </a:extLst>
          </p:cNvPr>
          <p:cNvSpPr>
            <a:spLocks noGrp="1"/>
          </p:cNvSpPr>
          <p:nvPr>
            <p:ph idx="1"/>
          </p:nvPr>
        </p:nvSpPr>
        <p:spPr>
          <a:xfrm>
            <a:off x="134007" y="1640227"/>
            <a:ext cx="11448393" cy="4034662"/>
          </a:xfrm>
        </p:spPr>
        <p:txBody>
          <a:bodyPr>
            <a:normAutofit/>
          </a:bodyPr>
          <a:lstStyle/>
          <a:p>
            <a:r>
              <a:rPr lang="en-GB" sz="2500" dirty="0">
                <a:latin typeface="Aptos"/>
              </a:rPr>
              <a:t>The Organisation for Economic Co-operation and Development (OECD) is an international organisation that works to build better policies for better lives</a:t>
            </a:r>
          </a:p>
          <a:p>
            <a:r>
              <a:rPr lang="en-GB" sz="2500" dirty="0">
                <a:latin typeface="Aptos"/>
              </a:rPr>
              <a:t>Their goal is to shape policies that foster prosperity, equality, opportunity and well-being for all. </a:t>
            </a:r>
          </a:p>
          <a:p>
            <a:r>
              <a:rPr lang="en-GB" sz="2500" dirty="0">
                <a:latin typeface="Aptos"/>
              </a:rPr>
              <a:t>They draw on 60 years of experience and insights to better prepare the world of tomorrow.</a:t>
            </a:r>
          </a:p>
          <a:p>
            <a:r>
              <a:rPr lang="en-GB" sz="2500" dirty="0">
                <a:latin typeface="Aptos"/>
              </a:rPr>
              <a:t>Together with governments, policy makers and citizens, OECD work on establishing evidence-based international standards and finding solutions to a range of social, economic and environmental challenges. </a:t>
            </a:r>
          </a:p>
        </p:txBody>
      </p:sp>
    </p:spTree>
    <p:extLst>
      <p:ext uri="{BB962C8B-B14F-4D97-AF65-F5344CB8AC3E}">
        <p14:creationId xmlns:p14="http://schemas.microsoft.com/office/powerpoint/2010/main" val="4999965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7A31AE-B561-4465-8EDE-1C39AFE2669C}"/>
              </a:ext>
            </a:extLst>
          </p:cNvPr>
          <p:cNvSpPr>
            <a:spLocks noGrp="1"/>
          </p:cNvSpPr>
          <p:nvPr>
            <p:ph type="title"/>
          </p:nvPr>
        </p:nvSpPr>
        <p:spPr>
          <a:xfrm>
            <a:off x="609600" y="274638"/>
            <a:ext cx="10972800" cy="799560"/>
          </a:xfrm>
        </p:spPr>
        <p:txBody>
          <a:bodyPr>
            <a:normAutofit fontScale="90000"/>
          </a:bodyPr>
          <a:lstStyle/>
          <a:p>
            <a:r>
              <a:rPr lang="en-GB" b="1" dirty="0">
                <a:solidFill>
                  <a:srgbClr val="002060"/>
                </a:solidFill>
                <a:latin typeface="Aptos"/>
              </a:rPr>
              <a:t>International Agencies-United Nations role in building a sustainable future</a:t>
            </a:r>
          </a:p>
        </p:txBody>
      </p:sp>
      <p:sp>
        <p:nvSpPr>
          <p:cNvPr id="3" name="Content Placeholder 2">
            <a:extLst>
              <a:ext uri="{FF2B5EF4-FFF2-40B4-BE49-F238E27FC236}">
                <a16:creationId xmlns:a16="http://schemas.microsoft.com/office/drawing/2014/main" id="{D20A1116-BAFB-492C-AE21-D720ABD5972B}"/>
              </a:ext>
            </a:extLst>
          </p:cNvPr>
          <p:cNvSpPr>
            <a:spLocks noGrp="1"/>
          </p:cNvSpPr>
          <p:nvPr>
            <p:ph idx="1"/>
          </p:nvPr>
        </p:nvSpPr>
        <p:spPr>
          <a:xfrm>
            <a:off x="0" y="1307009"/>
            <a:ext cx="12003604" cy="4581412"/>
          </a:xfrm>
        </p:spPr>
        <p:txBody>
          <a:bodyPr>
            <a:normAutofit fontScale="70000" lnSpcReduction="20000"/>
          </a:bodyPr>
          <a:lstStyle/>
          <a:p>
            <a:pPr marL="0" indent="0" algn="l">
              <a:buNone/>
            </a:pPr>
            <a:r>
              <a:rPr lang="en-GB" b="1" i="0" dirty="0">
                <a:solidFill>
                  <a:srgbClr val="000000"/>
                </a:solidFill>
                <a:effectLst/>
                <a:latin typeface="Aptos"/>
              </a:rPr>
              <a:t>                            </a:t>
            </a:r>
            <a:r>
              <a:rPr lang="en-GB" b="1" i="0" dirty="0">
                <a:effectLst/>
                <a:latin typeface="Aptos"/>
              </a:rPr>
              <a:t>UN is committed to </a:t>
            </a:r>
            <a:r>
              <a:rPr lang="en-GB" b="1" dirty="0">
                <a:latin typeface="Aptos"/>
              </a:rPr>
              <a:t>building a better and sustainable world by-</a:t>
            </a:r>
          </a:p>
          <a:p>
            <a:pPr marL="0" indent="0" algn="l">
              <a:buNone/>
            </a:pPr>
            <a:endParaRPr lang="en-GB" b="1" dirty="0">
              <a:solidFill>
                <a:srgbClr val="000000"/>
              </a:solidFill>
              <a:latin typeface="Aptos"/>
            </a:endParaRPr>
          </a:p>
          <a:p>
            <a:pPr marL="514350" indent="-514350" algn="l">
              <a:buFont typeface="+mj-lt"/>
              <a:buAutoNum type="arabicPeriod"/>
            </a:pPr>
            <a:r>
              <a:rPr lang="en-GB" sz="3400" b="1" i="1" dirty="0">
                <a:solidFill>
                  <a:srgbClr val="000000"/>
                </a:solidFill>
                <a:effectLst/>
                <a:latin typeface="Aptos"/>
              </a:rPr>
              <a:t>Promoting </a:t>
            </a:r>
            <a:r>
              <a:rPr lang="en-GB" sz="3400" b="1" i="1" dirty="0">
                <a:latin typeface="Aptos"/>
              </a:rPr>
              <a:t>Development</a:t>
            </a:r>
            <a:r>
              <a:rPr lang="en-GB" sz="3400" i="1" dirty="0">
                <a:latin typeface="Aptos"/>
              </a:rPr>
              <a:t>-</a:t>
            </a:r>
            <a:r>
              <a:rPr lang="en-GB" sz="3400" dirty="0">
                <a:latin typeface="Aptos"/>
              </a:rPr>
              <a:t>The United Nations has devoted its attention and resources to promoting living standards and human skills and potential throughout the world. Since 2000, this work has been guided by the Millennium Development Goals. Virtually all funds for UN development assistance come from contributions donated by countries. For instance, the UN Development Programme (UNDP), with staff in 170 countries, supports more than 4,800 projects to reduce poverty, promote good governance, address crises and preserve the environment. </a:t>
            </a:r>
          </a:p>
          <a:p>
            <a:pPr marL="0" indent="0" algn="l">
              <a:buNone/>
            </a:pPr>
            <a:endParaRPr lang="en-GB" sz="3400" dirty="0">
              <a:latin typeface="Aptos"/>
            </a:endParaRPr>
          </a:p>
          <a:p>
            <a:pPr algn="l">
              <a:buFont typeface="Wingdings" panose="05000000000000000000" pitchFamily="2" charset="2"/>
              <a:buChar char="Ø"/>
            </a:pPr>
            <a:r>
              <a:rPr lang="en-GB" sz="3400" i="1" dirty="0">
                <a:latin typeface="Aptos"/>
              </a:rPr>
              <a:t>The UN Children's Fund (UNICEF) </a:t>
            </a:r>
            <a:r>
              <a:rPr lang="en-GB" sz="3400" dirty="0">
                <a:latin typeface="Aptos"/>
              </a:rPr>
              <a:t>works in more than 150 countries, primarily on child protection, immunization, girls' education and emergency aid. The UN Conference on Trade and Development (UNCTAD) helps developing countries make the most of their trade opportunities. </a:t>
            </a:r>
          </a:p>
        </p:txBody>
      </p:sp>
    </p:spTree>
    <p:extLst>
      <p:ext uri="{BB962C8B-B14F-4D97-AF65-F5344CB8AC3E}">
        <p14:creationId xmlns:p14="http://schemas.microsoft.com/office/powerpoint/2010/main" val="17043926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DC8F3D-B35C-4F9C-B513-ED697A4FE6A1}"/>
              </a:ext>
            </a:extLst>
          </p:cNvPr>
          <p:cNvSpPr>
            <a:spLocks noGrp="1"/>
          </p:cNvSpPr>
          <p:nvPr>
            <p:ph type="title"/>
          </p:nvPr>
        </p:nvSpPr>
        <p:spPr>
          <a:xfrm>
            <a:off x="609600" y="274638"/>
            <a:ext cx="10972800" cy="826193"/>
          </a:xfrm>
        </p:spPr>
        <p:txBody>
          <a:bodyPr>
            <a:normAutofit fontScale="90000"/>
          </a:bodyPr>
          <a:lstStyle/>
          <a:p>
            <a:r>
              <a:rPr lang="en-GB" b="1" dirty="0">
                <a:solidFill>
                  <a:srgbClr val="002060"/>
                </a:solidFill>
                <a:latin typeface="Aptos"/>
              </a:rPr>
              <a:t>International Agencies-United Nations role in building a Sustainable Future</a:t>
            </a:r>
          </a:p>
        </p:txBody>
      </p:sp>
      <p:sp>
        <p:nvSpPr>
          <p:cNvPr id="3" name="Content Placeholder 2">
            <a:extLst>
              <a:ext uri="{FF2B5EF4-FFF2-40B4-BE49-F238E27FC236}">
                <a16:creationId xmlns:a16="http://schemas.microsoft.com/office/drawing/2014/main" id="{1B5770D2-82F5-4D41-A37F-EC6865C27B62}"/>
              </a:ext>
            </a:extLst>
          </p:cNvPr>
          <p:cNvSpPr>
            <a:spLocks noGrp="1"/>
          </p:cNvSpPr>
          <p:nvPr>
            <p:ph idx="1"/>
          </p:nvPr>
        </p:nvSpPr>
        <p:spPr>
          <a:xfrm>
            <a:off x="1" y="1544715"/>
            <a:ext cx="12091386" cy="4119238"/>
          </a:xfrm>
        </p:spPr>
        <p:txBody>
          <a:bodyPr>
            <a:normAutofit fontScale="70000" lnSpcReduction="20000"/>
          </a:bodyPr>
          <a:lstStyle/>
          <a:p>
            <a:pPr marL="0" indent="0" algn="l">
              <a:buNone/>
            </a:pPr>
            <a:r>
              <a:rPr lang="en-GB" b="1" i="1" dirty="0">
                <a:solidFill>
                  <a:srgbClr val="000000"/>
                </a:solidFill>
                <a:effectLst/>
                <a:latin typeface="Aptos"/>
              </a:rPr>
              <a:t>2)Supporting </a:t>
            </a:r>
            <a:r>
              <a:rPr lang="en-GB" sz="3300" b="1" i="1" dirty="0">
                <a:latin typeface="Aptos"/>
              </a:rPr>
              <a:t>Industry</a:t>
            </a:r>
            <a:r>
              <a:rPr lang="en-GB" sz="3300" i="1" dirty="0">
                <a:latin typeface="Aptos"/>
              </a:rPr>
              <a:t>-</a:t>
            </a:r>
            <a:r>
              <a:rPr lang="en-GB" sz="3300" dirty="0">
                <a:latin typeface="Aptos"/>
              </a:rPr>
              <a:t>The UN Industrial Development Organization (UNIDO) serves as a “matchmaker” for North-South and South-South industrial cooperation, promoting entrepreneurship, investment, technology transfer and cost-effective and sustainable industrial development. It helps countries to manage the process of globalization smoothly and to reduce poverty.</a:t>
            </a:r>
          </a:p>
          <a:p>
            <a:pPr marL="0" indent="0" algn="l">
              <a:buNone/>
            </a:pPr>
            <a:endParaRPr lang="en-GB" sz="3300" dirty="0">
              <a:latin typeface="Aptos"/>
            </a:endParaRPr>
          </a:p>
          <a:p>
            <a:pPr marL="0" indent="0" algn="l">
              <a:buNone/>
            </a:pPr>
            <a:r>
              <a:rPr lang="en-GB" sz="3300" b="1" i="1" dirty="0">
                <a:latin typeface="Aptos"/>
              </a:rPr>
              <a:t>3)Fighting Hunger-</a:t>
            </a:r>
            <a:r>
              <a:rPr lang="en-GB" sz="3300" dirty="0">
                <a:latin typeface="Aptos"/>
              </a:rPr>
              <a:t>The Food and Agriculture Organization of the UN (FAO) leads global efforts to defeat hunger. The goal of universal food security —where people everywhere have regular access to enough high-quality food to lead active, healthy lives—is at the heart of its work. FAO acts as a neutral forum, where all nations meet as equals to negotiate agreements and debate policy. FAO also helps developing countries to modernize and improve agriculture, forestry and fisheries practices in ways that conserve natural resources and improve nutrition.</a:t>
            </a:r>
          </a:p>
          <a:p>
            <a:pPr algn="l"/>
            <a:endParaRPr lang="en-GB" b="0" i="0" dirty="0">
              <a:solidFill>
                <a:srgbClr val="333333"/>
              </a:solidFill>
              <a:effectLst/>
              <a:latin typeface="Aptos"/>
            </a:endParaRPr>
          </a:p>
          <a:p>
            <a:endParaRPr lang="en-GB" dirty="0">
              <a:latin typeface="Aptos"/>
            </a:endParaRPr>
          </a:p>
        </p:txBody>
      </p:sp>
    </p:spTree>
    <p:extLst>
      <p:ext uri="{BB962C8B-B14F-4D97-AF65-F5344CB8AC3E}">
        <p14:creationId xmlns:p14="http://schemas.microsoft.com/office/powerpoint/2010/main" val="27035611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53A714-B8FB-4B42-A33F-D322E2942B33}"/>
              </a:ext>
            </a:extLst>
          </p:cNvPr>
          <p:cNvSpPr>
            <a:spLocks noGrp="1"/>
          </p:cNvSpPr>
          <p:nvPr>
            <p:ph type="title"/>
          </p:nvPr>
        </p:nvSpPr>
        <p:spPr>
          <a:xfrm>
            <a:off x="0" y="274638"/>
            <a:ext cx="12192000" cy="741855"/>
          </a:xfrm>
        </p:spPr>
        <p:txBody>
          <a:bodyPr>
            <a:normAutofit fontScale="90000"/>
          </a:bodyPr>
          <a:lstStyle/>
          <a:p>
            <a:r>
              <a:rPr lang="en-GB" b="1" dirty="0">
                <a:solidFill>
                  <a:srgbClr val="002060"/>
                </a:solidFill>
                <a:latin typeface="Aptos"/>
              </a:rPr>
              <a:t>International Agencies-United Nations role in building a Sustainable Future</a:t>
            </a:r>
          </a:p>
        </p:txBody>
      </p:sp>
      <p:sp>
        <p:nvSpPr>
          <p:cNvPr id="3" name="Content Placeholder 2">
            <a:extLst>
              <a:ext uri="{FF2B5EF4-FFF2-40B4-BE49-F238E27FC236}">
                <a16:creationId xmlns:a16="http://schemas.microsoft.com/office/drawing/2014/main" id="{BF766E11-00A8-4237-9623-912C0F345552}"/>
              </a:ext>
            </a:extLst>
          </p:cNvPr>
          <p:cNvSpPr>
            <a:spLocks noGrp="1"/>
          </p:cNvSpPr>
          <p:nvPr>
            <p:ph idx="1"/>
          </p:nvPr>
        </p:nvSpPr>
        <p:spPr>
          <a:xfrm>
            <a:off x="62143" y="1422264"/>
            <a:ext cx="12067713" cy="4545367"/>
          </a:xfrm>
        </p:spPr>
        <p:txBody>
          <a:bodyPr>
            <a:normAutofit fontScale="92500" lnSpcReduction="20000"/>
          </a:bodyPr>
          <a:lstStyle/>
          <a:p>
            <a:pPr marL="0" indent="0" algn="l">
              <a:buNone/>
            </a:pPr>
            <a:r>
              <a:rPr lang="en-GB" b="1" i="1" dirty="0">
                <a:solidFill>
                  <a:srgbClr val="000000"/>
                </a:solidFill>
                <a:effectLst/>
                <a:latin typeface="Aptos"/>
              </a:rPr>
              <a:t>4-Improving Global </a:t>
            </a:r>
            <a:r>
              <a:rPr lang="en-GB" sz="2900" b="1" i="1" dirty="0">
                <a:latin typeface="Aptos"/>
              </a:rPr>
              <a:t>Trade-</a:t>
            </a:r>
            <a:r>
              <a:rPr lang="en-GB" sz="2900" i="1" dirty="0">
                <a:latin typeface="Aptos"/>
              </a:rPr>
              <a:t>The </a:t>
            </a:r>
            <a:r>
              <a:rPr lang="en-GB" sz="2900" dirty="0">
                <a:latin typeface="Aptos"/>
              </a:rPr>
              <a:t>UN Conference on Trade and Development (UNCTAD) has helped developing countries to negotiate trade agreements and win preferential treatment for their exports. It has negotiated international commodity agreements to ensure fair prices for developing countries, improved the efficiency of their trade infrastructure and helped them to diversify their production and to integrate into the global economy.</a:t>
            </a:r>
          </a:p>
          <a:p>
            <a:pPr marL="0" indent="0" algn="l">
              <a:buNone/>
            </a:pPr>
            <a:endParaRPr lang="en-GB" sz="2900" dirty="0">
              <a:latin typeface="Aptos"/>
            </a:endParaRPr>
          </a:p>
          <a:p>
            <a:pPr marL="0" indent="0" algn="l">
              <a:buNone/>
            </a:pPr>
            <a:r>
              <a:rPr lang="en-GB" sz="2900" b="1" i="1" dirty="0">
                <a:latin typeface="Aptos"/>
              </a:rPr>
              <a:t>5-Promoting Economic Reform</a:t>
            </a:r>
            <a:r>
              <a:rPr lang="en-GB" sz="2900" dirty="0">
                <a:latin typeface="Aptos"/>
              </a:rPr>
              <a:t>-The International Monetary Fund (IMF) and the World Bank have helped many countries to improve their economic management, provided temporary financial assistance to countries to help ease balance-of-payment difficulties and offered training for government finance officials.</a:t>
            </a:r>
          </a:p>
          <a:p>
            <a:endParaRPr lang="en-GB" dirty="0">
              <a:latin typeface="Aptos"/>
            </a:endParaRPr>
          </a:p>
        </p:txBody>
      </p:sp>
    </p:spTree>
    <p:extLst>
      <p:ext uri="{BB962C8B-B14F-4D97-AF65-F5344CB8AC3E}">
        <p14:creationId xmlns:p14="http://schemas.microsoft.com/office/powerpoint/2010/main" val="5630656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FA639C-7335-47C0-8071-5CD7AD1D5664}"/>
              </a:ext>
            </a:extLst>
          </p:cNvPr>
          <p:cNvSpPr>
            <a:spLocks noGrp="1"/>
          </p:cNvSpPr>
          <p:nvPr>
            <p:ph type="title"/>
          </p:nvPr>
        </p:nvSpPr>
        <p:spPr>
          <a:xfrm>
            <a:off x="-229915" y="386934"/>
            <a:ext cx="12651829" cy="306850"/>
          </a:xfrm>
        </p:spPr>
        <p:txBody>
          <a:bodyPr>
            <a:normAutofit fontScale="90000"/>
          </a:bodyPr>
          <a:lstStyle/>
          <a:p>
            <a:r>
              <a:rPr lang="en-GB" b="1" dirty="0">
                <a:solidFill>
                  <a:srgbClr val="002060"/>
                </a:solidFill>
                <a:latin typeface="Aptos"/>
              </a:rPr>
              <a:t>UN’s role in building a Sustainable Future</a:t>
            </a:r>
          </a:p>
        </p:txBody>
      </p:sp>
      <p:sp>
        <p:nvSpPr>
          <p:cNvPr id="3" name="Content Placeholder 2">
            <a:extLst>
              <a:ext uri="{FF2B5EF4-FFF2-40B4-BE49-F238E27FC236}">
                <a16:creationId xmlns:a16="http://schemas.microsoft.com/office/drawing/2014/main" id="{F7ACA2E0-254F-4812-8734-9BB94654721D}"/>
              </a:ext>
            </a:extLst>
          </p:cNvPr>
          <p:cNvSpPr>
            <a:spLocks noGrp="1"/>
          </p:cNvSpPr>
          <p:nvPr>
            <p:ph idx="1"/>
          </p:nvPr>
        </p:nvSpPr>
        <p:spPr>
          <a:xfrm>
            <a:off x="0" y="1027590"/>
            <a:ext cx="12192000" cy="4802820"/>
          </a:xfrm>
        </p:spPr>
        <p:txBody>
          <a:bodyPr>
            <a:normAutofit fontScale="55000" lnSpcReduction="20000"/>
          </a:bodyPr>
          <a:lstStyle/>
          <a:p>
            <a:pPr marL="0" indent="0" algn="just">
              <a:buNone/>
            </a:pPr>
            <a:r>
              <a:rPr lang="en-GB" sz="4800" b="1" i="1" dirty="0">
                <a:solidFill>
                  <a:srgbClr val="000000"/>
                </a:solidFill>
                <a:latin typeface="Aptos"/>
              </a:rPr>
              <a:t>6)Protecting the </a:t>
            </a:r>
            <a:r>
              <a:rPr lang="en-GB" sz="4300" b="1" i="1" dirty="0">
                <a:latin typeface="Aptos"/>
              </a:rPr>
              <a:t>Environment-</a:t>
            </a:r>
            <a:r>
              <a:rPr lang="en-GB" sz="4300" dirty="0">
                <a:latin typeface="Aptos"/>
              </a:rPr>
              <a:t>The United Nations is working to solve global environmental problems. As an international forum for building consensus and negotiating agreements, the UN is tackling global problems such as ozone layer depletion, toxic waste, loss of forests and species, and air and water pollution. Unless these problems are addressed, markets and economies will not be sustainable in the long term, as environmental losses are depleting the natural capital on which growth and human survival are based.</a:t>
            </a:r>
          </a:p>
          <a:p>
            <a:pPr marL="0" indent="0" algn="just">
              <a:buNone/>
            </a:pPr>
            <a:endParaRPr lang="en-GB" sz="4300" dirty="0">
              <a:latin typeface="Aptos"/>
            </a:endParaRPr>
          </a:p>
          <a:p>
            <a:pPr marL="0" indent="0" algn="just">
              <a:buNone/>
            </a:pPr>
            <a:r>
              <a:rPr lang="en-GB" sz="4300" b="1" i="1" dirty="0">
                <a:latin typeface="Aptos"/>
              </a:rPr>
              <a:t>7)Combating International Crime</a:t>
            </a:r>
            <a:r>
              <a:rPr lang="en-GB" sz="4300" dirty="0">
                <a:latin typeface="Aptos"/>
              </a:rPr>
              <a:t>-The UN Office on Drugs and Crime (UNODC) works with countries and organizations to counter transnational organized crime by providing legal and technical assistance to fight corruption, money-laundering, drug trafficking and smuggling of migrants, as well as by strengthening criminal justice systems. It helps countries to prevent terrorism, it is a leader in the global fight against trafficking in persons and, together with the World Bank, it helps countries to recover assets stolen by corrupt leaders. </a:t>
            </a:r>
          </a:p>
          <a:p>
            <a:endParaRPr lang="en-GB" dirty="0">
              <a:latin typeface="Aptos"/>
            </a:endParaRPr>
          </a:p>
        </p:txBody>
      </p:sp>
    </p:spTree>
    <p:extLst>
      <p:ext uri="{BB962C8B-B14F-4D97-AF65-F5344CB8AC3E}">
        <p14:creationId xmlns:p14="http://schemas.microsoft.com/office/powerpoint/2010/main" val="1916349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8064DD-C07D-421E-9E3E-BE15A59C81A7}"/>
              </a:ext>
            </a:extLst>
          </p:cNvPr>
          <p:cNvSpPr>
            <a:spLocks noGrp="1"/>
          </p:cNvSpPr>
          <p:nvPr>
            <p:ph type="title"/>
          </p:nvPr>
        </p:nvSpPr>
        <p:spPr>
          <a:xfrm>
            <a:off x="218303" y="151070"/>
            <a:ext cx="11755394" cy="1143000"/>
          </a:xfrm>
        </p:spPr>
        <p:txBody>
          <a:bodyPr>
            <a:normAutofit fontScale="90000"/>
          </a:bodyPr>
          <a:lstStyle/>
          <a:p>
            <a:r>
              <a:rPr lang="en-GB" b="1" dirty="0">
                <a:solidFill>
                  <a:srgbClr val="002060"/>
                </a:solidFill>
                <a:latin typeface="Aptos"/>
              </a:rPr>
              <a:t>National Initiatives - NHS Long Term Plan (2019)</a:t>
            </a:r>
          </a:p>
        </p:txBody>
      </p:sp>
      <p:sp>
        <p:nvSpPr>
          <p:cNvPr id="3" name="Content Placeholder 2">
            <a:extLst>
              <a:ext uri="{FF2B5EF4-FFF2-40B4-BE49-F238E27FC236}">
                <a16:creationId xmlns:a16="http://schemas.microsoft.com/office/drawing/2014/main" id="{D39F593C-A054-4F95-8A23-08849468094F}"/>
              </a:ext>
            </a:extLst>
          </p:cNvPr>
          <p:cNvSpPr>
            <a:spLocks noGrp="1"/>
          </p:cNvSpPr>
          <p:nvPr>
            <p:ph idx="1"/>
          </p:nvPr>
        </p:nvSpPr>
        <p:spPr>
          <a:xfrm>
            <a:off x="0" y="1139611"/>
            <a:ext cx="12192000" cy="4361725"/>
          </a:xfrm>
        </p:spPr>
        <p:txBody>
          <a:bodyPr vert="horz" lIns="91440" tIns="45720" rIns="91440" bIns="45720" rtlCol="0" anchor="t">
            <a:noAutofit/>
          </a:bodyPr>
          <a:lstStyle/>
          <a:p>
            <a:pPr>
              <a:buNone/>
            </a:pPr>
            <a:r>
              <a:rPr lang="en-GB" sz="2300">
                <a:latin typeface="Aptos"/>
                <a:ea typeface="+mn-lt"/>
                <a:cs typeface="+mn-lt"/>
              </a:rPr>
              <a:t>This plan sets out key priorities for the NHS over the </a:t>
            </a:r>
            <a:r>
              <a:rPr lang="en-GB" sz="2300" dirty="0">
                <a:latin typeface="Aptos"/>
                <a:ea typeface="+mn-lt"/>
                <a:cs typeface="+mn-lt"/>
              </a:rPr>
              <a:t>next decade, aiming to improve prevention, enhance digital health, and reduce health inequalities across the UK.</a:t>
            </a:r>
            <a:endParaRPr lang="en-US" sz="2300">
              <a:latin typeface="Aptos"/>
            </a:endParaRPr>
          </a:p>
          <a:p>
            <a:pPr>
              <a:buFont typeface="Arial"/>
              <a:buChar char="•"/>
            </a:pPr>
            <a:r>
              <a:rPr lang="en-GB" sz="2300" b="1">
                <a:latin typeface="Aptos"/>
                <a:ea typeface="+mn-lt"/>
                <a:cs typeface="+mn-lt"/>
              </a:rPr>
              <a:t>Prevention - </a:t>
            </a:r>
            <a:r>
              <a:rPr lang="en-GB" sz="2300" dirty="0">
                <a:latin typeface="Aptos"/>
                <a:ea typeface="+mn-lt"/>
                <a:cs typeface="+mn-lt"/>
              </a:rPr>
              <a:t> Focus on preventing health problems before they start, including expanding screening programs, promoting healthy lifestyles, and reducing smoking and obesity.</a:t>
            </a:r>
            <a:endParaRPr lang="en-GB" sz="2300" dirty="0">
              <a:latin typeface="Aptos"/>
            </a:endParaRPr>
          </a:p>
          <a:p>
            <a:pPr>
              <a:buFont typeface="Arial"/>
              <a:buChar char="•"/>
            </a:pPr>
            <a:endParaRPr lang="en-GB" sz="2300" dirty="0">
              <a:latin typeface="Aptos"/>
              <a:ea typeface="+mn-lt"/>
              <a:cs typeface="+mn-lt"/>
            </a:endParaRPr>
          </a:p>
          <a:p>
            <a:pPr>
              <a:buFont typeface="Arial"/>
              <a:buChar char="•"/>
            </a:pPr>
            <a:r>
              <a:rPr lang="en-GB" sz="2300" b="1" dirty="0">
                <a:latin typeface="Aptos"/>
                <a:ea typeface="+mn-lt"/>
                <a:cs typeface="+mn-lt"/>
              </a:rPr>
              <a:t>Digital Health - </a:t>
            </a:r>
            <a:r>
              <a:rPr lang="en-GB" sz="2300" dirty="0">
                <a:latin typeface="Aptos"/>
                <a:ea typeface="+mn-lt"/>
                <a:cs typeface="+mn-lt"/>
              </a:rPr>
              <a:t>Invest in digital tools to improve patient access to care and enable remote management of chronic conditions. This includes expanding access to online GP consultations and utilizing health apps.</a:t>
            </a:r>
            <a:endParaRPr lang="en-GB" sz="2300" dirty="0">
              <a:latin typeface="Aptos"/>
            </a:endParaRPr>
          </a:p>
          <a:p>
            <a:pPr>
              <a:buFont typeface="Arial"/>
              <a:buChar char="•"/>
            </a:pPr>
            <a:endParaRPr lang="en-GB" sz="2300" dirty="0">
              <a:latin typeface="Aptos"/>
              <a:ea typeface="+mn-lt"/>
              <a:cs typeface="+mn-lt"/>
            </a:endParaRPr>
          </a:p>
          <a:p>
            <a:pPr>
              <a:buFont typeface="Arial"/>
              <a:buChar char="•"/>
            </a:pPr>
            <a:r>
              <a:rPr lang="en-GB" sz="2300" b="1">
                <a:latin typeface="Aptos"/>
                <a:ea typeface="+mn-lt"/>
                <a:cs typeface="+mn-lt"/>
              </a:rPr>
              <a:t>Reducing Health Inequalities - </a:t>
            </a:r>
            <a:r>
              <a:rPr lang="en-GB" sz="2300">
                <a:latin typeface="Aptos"/>
                <a:ea typeface="+mn-lt"/>
                <a:cs typeface="+mn-lt"/>
              </a:rPr>
              <a:t>Targeted efforts to address disparities in health </a:t>
            </a:r>
            <a:r>
              <a:rPr lang="en-GB" sz="2300" dirty="0">
                <a:latin typeface="Aptos"/>
                <a:ea typeface="+mn-lt"/>
                <a:cs typeface="+mn-lt"/>
              </a:rPr>
              <a:t>outcomes, particularly in underserved communities. This includes increasing access to mental health services and addressing the social determinants of health.</a:t>
            </a:r>
            <a:endParaRPr lang="en-GB" sz="2300" dirty="0">
              <a:latin typeface="Aptos"/>
            </a:endParaRPr>
          </a:p>
          <a:p>
            <a:pPr marL="0" indent="0">
              <a:buNone/>
            </a:pPr>
            <a:endParaRPr lang="en-GB" sz="2300" dirty="0">
              <a:latin typeface="Aptos"/>
            </a:endParaRPr>
          </a:p>
        </p:txBody>
      </p:sp>
    </p:spTree>
    <p:extLst>
      <p:ext uri="{BB962C8B-B14F-4D97-AF65-F5344CB8AC3E}">
        <p14:creationId xmlns:p14="http://schemas.microsoft.com/office/powerpoint/2010/main" val="3454564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AE4CF5-EE4C-4B86-B3D6-530BDF01C053}"/>
              </a:ext>
            </a:extLst>
          </p:cNvPr>
          <p:cNvSpPr>
            <a:spLocks noGrp="1"/>
          </p:cNvSpPr>
          <p:nvPr>
            <p:ph type="title"/>
          </p:nvPr>
        </p:nvSpPr>
        <p:spPr>
          <a:xfrm>
            <a:off x="609600" y="274638"/>
            <a:ext cx="10972800" cy="1143000"/>
          </a:xfrm>
        </p:spPr>
        <p:txBody>
          <a:bodyPr anchor="ctr">
            <a:normAutofit/>
          </a:bodyPr>
          <a:lstStyle/>
          <a:p>
            <a:r>
              <a:rPr lang="en-GB" sz="4100" b="1" dirty="0">
                <a:solidFill>
                  <a:srgbClr val="002060"/>
                </a:solidFill>
                <a:latin typeface="Aptos"/>
              </a:rPr>
              <a:t>National Initiatives - Public Health England</a:t>
            </a:r>
          </a:p>
        </p:txBody>
      </p:sp>
      <p:sp>
        <p:nvSpPr>
          <p:cNvPr id="3" name="Content Placeholder 2">
            <a:extLst>
              <a:ext uri="{FF2B5EF4-FFF2-40B4-BE49-F238E27FC236}">
                <a16:creationId xmlns:a16="http://schemas.microsoft.com/office/drawing/2014/main" id="{C5928494-5992-4BA1-B5E8-201091B11D46}"/>
              </a:ext>
            </a:extLst>
          </p:cNvPr>
          <p:cNvSpPr>
            <a:spLocks noGrp="1"/>
          </p:cNvSpPr>
          <p:nvPr>
            <p:ph sz="half" idx="1"/>
          </p:nvPr>
        </p:nvSpPr>
        <p:spPr>
          <a:xfrm>
            <a:off x="609600" y="1600201"/>
            <a:ext cx="8268043" cy="3989040"/>
          </a:xfrm>
        </p:spPr>
        <p:txBody>
          <a:bodyPr vert="horz" lIns="91440" tIns="45720" rIns="91440" bIns="45720" rtlCol="0" anchor="t">
            <a:noAutofit/>
          </a:bodyPr>
          <a:lstStyle/>
          <a:p>
            <a:pPr>
              <a:lnSpc>
                <a:spcPct val="90000"/>
              </a:lnSpc>
              <a:buFont typeface="Arial"/>
              <a:buChar char="•"/>
            </a:pPr>
            <a:r>
              <a:rPr lang="en-GB" sz="2200" b="1" dirty="0">
                <a:latin typeface="Aptos"/>
              </a:rPr>
              <a:t>Public Health England (PHE) - </a:t>
            </a:r>
            <a:r>
              <a:rPr lang="en-GB" sz="2200" dirty="0">
                <a:latin typeface="Aptos"/>
              </a:rPr>
              <a:t>Now replaced by the </a:t>
            </a:r>
            <a:r>
              <a:rPr lang="en-GB" sz="2200" b="1" dirty="0">
                <a:latin typeface="Aptos"/>
              </a:rPr>
              <a:t>UK Health Security Agency (UKHSA) </a:t>
            </a:r>
            <a:r>
              <a:rPr lang="en-GB" sz="2200" dirty="0">
                <a:latin typeface="Aptos"/>
              </a:rPr>
              <a:t>and</a:t>
            </a:r>
            <a:r>
              <a:rPr lang="en-GB" sz="2200" b="1" dirty="0">
                <a:latin typeface="Aptos"/>
              </a:rPr>
              <a:t> Office for Health Improvement </a:t>
            </a:r>
            <a:r>
              <a:rPr lang="en-GB" sz="2200" dirty="0">
                <a:latin typeface="Aptos"/>
              </a:rPr>
              <a:t>and Disparities (OHID). These agencies focus on health protection and improvement, tackling key public health issues such as smoking, obesity, and mental health.</a:t>
            </a:r>
          </a:p>
          <a:p>
            <a:pPr>
              <a:lnSpc>
                <a:spcPct val="90000"/>
              </a:lnSpc>
              <a:buFont typeface="Arial"/>
              <a:buChar char="•"/>
            </a:pPr>
            <a:endParaRPr lang="en-GB" sz="2200" dirty="0">
              <a:latin typeface="Aptos"/>
            </a:endParaRPr>
          </a:p>
          <a:p>
            <a:pPr>
              <a:lnSpc>
                <a:spcPct val="90000"/>
              </a:lnSpc>
              <a:buFont typeface="Arial"/>
              <a:buChar char="•"/>
            </a:pPr>
            <a:r>
              <a:rPr lang="en-GB" sz="2200" dirty="0">
                <a:latin typeface="Aptos"/>
              </a:rPr>
              <a:t>Access the Local Government Association and Browse through the case studies to see the many innovative programmes councils are involved in.</a:t>
            </a:r>
          </a:p>
          <a:p>
            <a:pPr>
              <a:lnSpc>
                <a:spcPct val="90000"/>
              </a:lnSpc>
              <a:buFont typeface="Arial"/>
              <a:buChar char="•"/>
            </a:pPr>
            <a:endParaRPr lang="en-GB" sz="2200" dirty="0">
              <a:latin typeface="Aptos"/>
            </a:endParaRPr>
          </a:p>
          <a:p>
            <a:pPr>
              <a:lnSpc>
                <a:spcPct val="90000"/>
              </a:lnSpc>
              <a:buFont typeface="Arial"/>
              <a:buChar char="•"/>
            </a:pPr>
            <a:r>
              <a:rPr lang="en-GB" sz="2200" dirty="0">
                <a:latin typeface="Aptos"/>
                <a:hlinkClick r:id="rId2"/>
              </a:rPr>
              <a:t>https://www.local.gov.uk/case-studies?keys=obesity&amp;from=&amp;to=&amp;sort_by=created&amp;sort_order=DESC</a:t>
            </a:r>
            <a:r>
              <a:rPr lang="en-GB" sz="2200" dirty="0">
                <a:latin typeface="Aptos"/>
              </a:rPr>
              <a:t> </a:t>
            </a:r>
          </a:p>
          <a:p>
            <a:pPr>
              <a:lnSpc>
                <a:spcPct val="90000"/>
              </a:lnSpc>
              <a:buFont typeface="Arial"/>
              <a:buChar char="•"/>
            </a:pPr>
            <a:endParaRPr lang="en-GB" sz="1500">
              <a:latin typeface="Aptos"/>
            </a:endParaRPr>
          </a:p>
          <a:p>
            <a:pPr marL="0" indent="0">
              <a:lnSpc>
                <a:spcPct val="90000"/>
              </a:lnSpc>
              <a:buNone/>
            </a:pPr>
            <a:endParaRPr lang="en-GB" sz="1500">
              <a:latin typeface="Aptos"/>
            </a:endParaRPr>
          </a:p>
        </p:txBody>
      </p:sp>
      <p:pic>
        <p:nvPicPr>
          <p:cNvPr id="4" name="Picture 3" descr="A qr code on a white background&#10;&#10;Description automatically generated">
            <a:extLst>
              <a:ext uri="{FF2B5EF4-FFF2-40B4-BE49-F238E27FC236}">
                <a16:creationId xmlns:a16="http://schemas.microsoft.com/office/drawing/2014/main" id="{AD0CA076-B934-8C7B-8E72-969468FEC9E6}"/>
              </a:ext>
            </a:extLst>
          </p:cNvPr>
          <p:cNvPicPr>
            <a:picLocks noChangeAspect="1"/>
          </p:cNvPicPr>
          <p:nvPr/>
        </p:nvPicPr>
        <p:blipFill>
          <a:blip r:embed="rId3"/>
          <a:stretch>
            <a:fillRect/>
          </a:stretch>
        </p:blipFill>
        <p:spPr>
          <a:xfrm>
            <a:off x="8538465" y="1713472"/>
            <a:ext cx="3050853" cy="3021094"/>
          </a:xfrm>
          <a:prstGeom prst="rect">
            <a:avLst/>
          </a:prstGeom>
          <a:noFill/>
        </p:spPr>
      </p:pic>
    </p:spTree>
    <p:extLst>
      <p:ext uri="{BB962C8B-B14F-4D97-AF65-F5344CB8AC3E}">
        <p14:creationId xmlns:p14="http://schemas.microsoft.com/office/powerpoint/2010/main" val="1182818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AE4CF5-EE4C-4B86-B3D6-530BDF01C053}"/>
              </a:ext>
            </a:extLst>
          </p:cNvPr>
          <p:cNvSpPr>
            <a:spLocks noGrp="1"/>
          </p:cNvSpPr>
          <p:nvPr>
            <p:ph type="title"/>
          </p:nvPr>
        </p:nvSpPr>
        <p:spPr/>
        <p:txBody>
          <a:bodyPr>
            <a:normAutofit fontScale="90000"/>
          </a:bodyPr>
          <a:lstStyle/>
          <a:p>
            <a:r>
              <a:rPr lang="en-GB" b="1" dirty="0">
                <a:solidFill>
                  <a:srgbClr val="002060"/>
                </a:solidFill>
              </a:rPr>
              <a:t>National Initiatives -Five Year Forward View for Mental Health</a:t>
            </a:r>
          </a:p>
        </p:txBody>
      </p:sp>
      <p:sp>
        <p:nvSpPr>
          <p:cNvPr id="3" name="Content Placeholder 2">
            <a:extLst>
              <a:ext uri="{FF2B5EF4-FFF2-40B4-BE49-F238E27FC236}">
                <a16:creationId xmlns:a16="http://schemas.microsoft.com/office/drawing/2014/main" id="{C5928494-5992-4BA1-B5E8-201091B11D46}"/>
              </a:ext>
            </a:extLst>
          </p:cNvPr>
          <p:cNvSpPr>
            <a:spLocks noGrp="1"/>
          </p:cNvSpPr>
          <p:nvPr>
            <p:ph idx="1"/>
          </p:nvPr>
        </p:nvSpPr>
        <p:spPr>
          <a:xfrm>
            <a:off x="231228" y="1529255"/>
            <a:ext cx="11797862" cy="4436615"/>
          </a:xfrm>
        </p:spPr>
        <p:txBody>
          <a:bodyPr vert="horz" lIns="91440" tIns="45720" rIns="91440" bIns="45720" rtlCol="0" anchor="t">
            <a:normAutofit fontScale="77500" lnSpcReduction="20000"/>
          </a:bodyPr>
          <a:lstStyle/>
          <a:p>
            <a:pPr>
              <a:buFont typeface="Arial"/>
              <a:buChar char="•"/>
            </a:pPr>
            <a:r>
              <a:rPr lang="en-GB" b="1" dirty="0"/>
              <a:t>Five Year Forward View for Mental Health</a:t>
            </a:r>
            <a:endParaRPr lang="en-GB" dirty="0"/>
          </a:p>
          <a:p>
            <a:pPr>
              <a:buFont typeface="Arial"/>
              <a:buChar char="•"/>
            </a:pPr>
            <a:r>
              <a:rPr lang="en-GB" dirty="0">
                <a:ea typeface="+mn-lt"/>
                <a:cs typeface="+mn-lt"/>
              </a:rPr>
              <a:t>Published by NHS England, this document provides a vision for mental health services and sets out priorities for improving care over five years.</a:t>
            </a:r>
            <a:endParaRPr lang="en-GB" dirty="0"/>
          </a:p>
          <a:p>
            <a:pPr>
              <a:buFont typeface="Arial"/>
              <a:buChar char="•"/>
            </a:pPr>
            <a:r>
              <a:rPr lang="en-GB" b="1" dirty="0">
                <a:ea typeface="+mn-lt"/>
                <a:cs typeface="+mn-lt"/>
              </a:rPr>
              <a:t>Key Focus Areas:</a:t>
            </a:r>
            <a:endParaRPr lang="en-GB" dirty="0"/>
          </a:p>
          <a:p>
            <a:pPr lvl="1">
              <a:buFont typeface="Arial"/>
              <a:buChar char="–"/>
            </a:pPr>
            <a:r>
              <a:rPr lang="en-GB" b="1" dirty="0">
                <a:ea typeface="+mn-lt"/>
                <a:cs typeface="+mn-lt"/>
              </a:rPr>
              <a:t>Access to Services - </a:t>
            </a:r>
            <a:r>
              <a:rPr lang="en-GB" dirty="0">
                <a:ea typeface="+mn-lt"/>
                <a:cs typeface="+mn-lt"/>
              </a:rPr>
              <a:t>Improve access to mental health services for all age groups, including children and young people.</a:t>
            </a:r>
            <a:endParaRPr lang="en-GB" dirty="0"/>
          </a:p>
          <a:p>
            <a:pPr lvl="1">
              <a:buFont typeface="Arial"/>
              <a:buChar char="–"/>
            </a:pPr>
            <a:r>
              <a:rPr lang="en-GB" b="1" dirty="0">
                <a:ea typeface="+mn-lt"/>
                <a:cs typeface="+mn-lt"/>
              </a:rPr>
              <a:t>Integration -</a:t>
            </a:r>
            <a:r>
              <a:rPr lang="en-GB" dirty="0">
                <a:ea typeface="+mn-lt"/>
                <a:cs typeface="+mn-lt"/>
              </a:rPr>
              <a:t> Promote integration of mental health services with physical health services to provide holistic care.</a:t>
            </a:r>
            <a:endParaRPr lang="en-GB" dirty="0"/>
          </a:p>
          <a:p>
            <a:pPr lvl="1">
              <a:buFont typeface="Arial"/>
              <a:buChar char="–"/>
            </a:pPr>
            <a:r>
              <a:rPr lang="en-GB" b="1" dirty="0">
                <a:ea typeface="+mn-lt"/>
                <a:cs typeface="+mn-lt"/>
              </a:rPr>
              <a:t>Funding -</a:t>
            </a:r>
            <a:r>
              <a:rPr lang="en-GB" dirty="0">
                <a:ea typeface="+mn-lt"/>
                <a:cs typeface="+mn-lt"/>
              </a:rPr>
              <a:t> Increase funding for mental health services to support the expansion and improvement of care.</a:t>
            </a:r>
            <a:endParaRPr lang="en-GB" dirty="0"/>
          </a:p>
          <a:p>
            <a:pPr lvl="1">
              <a:buFont typeface="Arial"/>
              <a:buChar char="–"/>
            </a:pPr>
            <a:r>
              <a:rPr lang="en-GB" b="1" dirty="0">
                <a:ea typeface="+mn-lt"/>
                <a:cs typeface="+mn-lt"/>
              </a:rPr>
              <a:t>Mental Health Promotion - </a:t>
            </a:r>
            <a:r>
              <a:rPr lang="en-GB" dirty="0">
                <a:ea typeface="+mn-lt"/>
                <a:cs typeface="+mn-lt"/>
              </a:rPr>
              <a:t>Invest in prevention and early intervention strategies.</a:t>
            </a:r>
            <a:endParaRPr lang="en-GB" dirty="0"/>
          </a:p>
          <a:p>
            <a:pPr lvl="1">
              <a:buFont typeface="Arial"/>
              <a:buChar char="–"/>
            </a:pPr>
            <a:endParaRPr lang="en-GB" dirty="0">
              <a:ea typeface="+mn-lt"/>
              <a:cs typeface="+mn-lt"/>
            </a:endParaRPr>
          </a:p>
          <a:p>
            <a:pPr marL="0" indent="0">
              <a:buNone/>
            </a:pPr>
            <a:r>
              <a:rPr lang="en-GB" dirty="0">
                <a:ea typeface="+mn-lt"/>
                <a:cs typeface="+mn-lt"/>
              </a:rPr>
              <a:t> </a:t>
            </a:r>
            <a:endParaRPr lang="en-GB" dirty="0"/>
          </a:p>
          <a:p>
            <a:pPr>
              <a:buFont typeface="Arial"/>
              <a:buChar char="•"/>
            </a:pPr>
            <a:endParaRPr lang="en-GB" dirty="0"/>
          </a:p>
          <a:p>
            <a:pPr marL="0" indent="0">
              <a:buNone/>
            </a:pPr>
            <a:endParaRPr lang="en-GB" dirty="0"/>
          </a:p>
        </p:txBody>
      </p:sp>
    </p:spTree>
    <p:extLst>
      <p:ext uri="{BB962C8B-B14F-4D97-AF65-F5344CB8AC3E}">
        <p14:creationId xmlns:p14="http://schemas.microsoft.com/office/powerpoint/2010/main" val="29675133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AE4CF5-EE4C-4B86-B3D6-530BDF01C053}"/>
              </a:ext>
            </a:extLst>
          </p:cNvPr>
          <p:cNvSpPr>
            <a:spLocks noGrp="1"/>
          </p:cNvSpPr>
          <p:nvPr>
            <p:ph type="title"/>
          </p:nvPr>
        </p:nvSpPr>
        <p:spPr/>
        <p:txBody>
          <a:bodyPr>
            <a:normAutofit fontScale="90000"/>
          </a:bodyPr>
          <a:lstStyle/>
          <a:p>
            <a:r>
              <a:rPr lang="en-GB" b="1" dirty="0">
                <a:solidFill>
                  <a:srgbClr val="002060"/>
                </a:solidFill>
                <a:latin typeface="Aptos"/>
              </a:rPr>
              <a:t>National Initiatives -Five Year Forward View for Mental Health Analysis</a:t>
            </a:r>
          </a:p>
        </p:txBody>
      </p:sp>
      <p:sp>
        <p:nvSpPr>
          <p:cNvPr id="3" name="Content Placeholder 2">
            <a:extLst>
              <a:ext uri="{FF2B5EF4-FFF2-40B4-BE49-F238E27FC236}">
                <a16:creationId xmlns:a16="http://schemas.microsoft.com/office/drawing/2014/main" id="{C5928494-5992-4BA1-B5E8-201091B11D46}"/>
              </a:ext>
            </a:extLst>
          </p:cNvPr>
          <p:cNvSpPr>
            <a:spLocks noGrp="1"/>
          </p:cNvSpPr>
          <p:nvPr>
            <p:ph idx="1"/>
          </p:nvPr>
        </p:nvSpPr>
        <p:spPr>
          <a:xfrm>
            <a:off x="395985" y="1714606"/>
            <a:ext cx="11797862" cy="4436615"/>
          </a:xfrm>
        </p:spPr>
        <p:txBody>
          <a:bodyPr vert="horz" lIns="91440" tIns="45720" rIns="91440" bIns="45720" rtlCol="0" anchor="t">
            <a:normAutofit fontScale="77500" lnSpcReduction="20000"/>
          </a:bodyPr>
          <a:lstStyle/>
          <a:p>
            <a:pPr>
              <a:buFont typeface="Arial"/>
              <a:buChar char="•"/>
            </a:pPr>
            <a:r>
              <a:rPr lang="en-GB" b="1" dirty="0">
                <a:latin typeface="Aptos"/>
                <a:ea typeface="+mn-lt"/>
                <a:cs typeface="+mn-lt"/>
              </a:rPr>
              <a:t>Task - Find three research articles related to current challenges in UK mental health care and synthesise findings</a:t>
            </a:r>
          </a:p>
          <a:p>
            <a:pPr>
              <a:buFont typeface="Arial"/>
              <a:buChar char="•"/>
            </a:pPr>
            <a:endParaRPr lang="en-GB" b="1" dirty="0">
              <a:latin typeface="Aptos"/>
              <a:ea typeface="+mn-lt"/>
              <a:cs typeface="+mn-lt"/>
            </a:endParaRPr>
          </a:p>
          <a:p>
            <a:pPr>
              <a:buFont typeface="Arial"/>
              <a:buChar char="•"/>
            </a:pPr>
            <a:r>
              <a:rPr lang="en-GB" dirty="0">
                <a:latin typeface="Aptos"/>
                <a:ea typeface="+mn-lt"/>
                <a:cs typeface="+mn-lt"/>
              </a:rPr>
              <a:t>What does this mean?</a:t>
            </a:r>
          </a:p>
          <a:p>
            <a:pPr>
              <a:buFont typeface="Arial"/>
              <a:buChar char="•"/>
            </a:pPr>
            <a:r>
              <a:rPr lang="en-GB" dirty="0">
                <a:latin typeface="Aptos"/>
                <a:ea typeface="+mn-lt"/>
                <a:cs typeface="+mn-lt"/>
              </a:rPr>
              <a:t>Find three research articles that focus on the current challenges facing mental health care in the UK. After identifying these articles, you are expected to read and analyse them, then combine (or synthesise) their findings into a cohesive summary. This synthesis should highlight common themes, differences, and insights that emerge from the research, providing a clear understanding of the issues in UK mental health care as discussed in the selected articles.</a:t>
            </a:r>
          </a:p>
          <a:p>
            <a:pPr lvl="1">
              <a:buFont typeface="Arial"/>
              <a:buChar char="–"/>
            </a:pPr>
            <a:endParaRPr lang="en-GB" dirty="0">
              <a:latin typeface="Aptos"/>
              <a:ea typeface="+mn-lt"/>
              <a:cs typeface="+mn-lt"/>
            </a:endParaRPr>
          </a:p>
          <a:p>
            <a:pPr marL="0" indent="0">
              <a:buNone/>
            </a:pPr>
            <a:r>
              <a:rPr lang="en-GB" dirty="0">
                <a:latin typeface="Aptos"/>
                <a:ea typeface="+mn-lt"/>
                <a:cs typeface="+mn-lt"/>
              </a:rPr>
              <a:t> </a:t>
            </a:r>
            <a:endParaRPr lang="en-GB" dirty="0">
              <a:latin typeface="Aptos"/>
            </a:endParaRPr>
          </a:p>
          <a:p>
            <a:pPr>
              <a:buFont typeface="Arial"/>
              <a:buChar char="•"/>
            </a:pPr>
            <a:endParaRPr lang="en-GB" dirty="0">
              <a:latin typeface="Aptos"/>
            </a:endParaRPr>
          </a:p>
          <a:p>
            <a:pPr marL="0" indent="0">
              <a:buNone/>
            </a:pPr>
            <a:endParaRPr lang="en-GB" dirty="0">
              <a:latin typeface="Aptos"/>
            </a:endParaRPr>
          </a:p>
        </p:txBody>
      </p:sp>
    </p:spTree>
    <p:extLst>
      <p:ext uri="{BB962C8B-B14F-4D97-AF65-F5344CB8AC3E}">
        <p14:creationId xmlns:p14="http://schemas.microsoft.com/office/powerpoint/2010/main" val="39422916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AE4CF5-EE4C-4B86-B3D6-530BDF01C053}"/>
              </a:ext>
            </a:extLst>
          </p:cNvPr>
          <p:cNvSpPr>
            <a:spLocks noGrp="1"/>
          </p:cNvSpPr>
          <p:nvPr>
            <p:ph type="title"/>
          </p:nvPr>
        </p:nvSpPr>
        <p:spPr>
          <a:xfrm>
            <a:off x="609600" y="274638"/>
            <a:ext cx="10972800" cy="1143000"/>
          </a:xfrm>
        </p:spPr>
        <p:txBody>
          <a:bodyPr anchor="ctr">
            <a:normAutofit/>
          </a:bodyPr>
          <a:lstStyle/>
          <a:p>
            <a:r>
              <a:rPr lang="en-GB" b="1" dirty="0">
                <a:solidFill>
                  <a:srgbClr val="002060"/>
                </a:solidFill>
                <a:latin typeface="Aptos"/>
              </a:rPr>
              <a:t>National Initiatives -Change4life</a:t>
            </a:r>
          </a:p>
        </p:txBody>
      </p:sp>
      <p:sp>
        <p:nvSpPr>
          <p:cNvPr id="3" name="Content Placeholder 2">
            <a:extLst>
              <a:ext uri="{FF2B5EF4-FFF2-40B4-BE49-F238E27FC236}">
                <a16:creationId xmlns:a16="http://schemas.microsoft.com/office/drawing/2014/main" id="{C5928494-5992-4BA1-B5E8-201091B11D46}"/>
              </a:ext>
            </a:extLst>
          </p:cNvPr>
          <p:cNvSpPr>
            <a:spLocks noGrp="1"/>
          </p:cNvSpPr>
          <p:nvPr>
            <p:ph sz="half" idx="1"/>
          </p:nvPr>
        </p:nvSpPr>
        <p:spPr>
          <a:xfrm>
            <a:off x="156817" y="1312623"/>
            <a:ext cx="9140029" cy="4246472"/>
          </a:xfrm>
        </p:spPr>
        <p:txBody>
          <a:bodyPr vert="horz" lIns="91440" tIns="45720" rIns="91440" bIns="45720" rtlCol="0" anchor="t">
            <a:noAutofit/>
          </a:bodyPr>
          <a:lstStyle/>
          <a:p>
            <a:pPr>
              <a:lnSpc>
                <a:spcPct val="90000"/>
              </a:lnSpc>
              <a:buFont typeface="Arial"/>
              <a:buChar char="•"/>
            </a:pPr>
            <a:r>
              <a:rPr lang="en-GB" sz="2000" dirty="0">
                <a:latin typeface="Aptos"/>
              </a:rPr>
              <a:t>The Change4Life programme, led by Public Health England, supports SDG 3 (Good Health and Well-being) by promoting healthier eating, increasing physical activity, reducing sugar intake, and providing family support. Its impact is evident in improved dietary habits, enhanced physical activity, reduced sugar consumption, and strengthened family health dynamics. </a:t>
            </a:r>
            <a:endParaRPr lang="en-GB" sz="2000" b="1">
              <a:latin typeface="Aptos"/>
            </a:endParaRPr>
          </a:p>
          <a:p>
            <a:pPr>
              <a:lnSpc>
                <a:spcPct val="90000"/>
              </a:lnSpc>
              <a:buFont typeface="Arial"/>
              <a:buChar char="•"/>
            </a:pPr>
            <a:r>
              <a:rPr lang="en-GB" sz="2000" dirty="0">
                <a:latin typeface="Aptos"/>
                <a:ea typeface="+mn-lt"/>
                <a:cs typeface="+mn-lt"/>
                <a:hlinkClick r:id="rId3"/>
              </a:rPr>
              <a:t>https://www.youtube.com/watch?v=5T0D_8OwvOk</a:t>
            </a:r>
            <a:r>
              <a:rPr lang="en-GB" sz="2000" dirty="0">
                <a:latin typeface="Aptos"/>
                <a:ea typeface="+mn-lt"/>
                <a:cs typeface="+mn-lt"/>
              </a:rPr>
              <a:t> </a:t>
            </a:r>
          </a:p>
          <a:p>
            <a:pPr>
              <a:lnSpc>
                <a:spcPct val="90000"/>
              </a:lnSpc>
              <a:buFont typeface="Arial"/>
              <a:buChar char="•"/>
            </a:pPr>
            <a:endParaRPr lang="en-GB" sz="2000" dirty="0">
              <a:latin typeface="Aptos"/>
            </a:endParaRPr>
          </a:p>
          <a:p>
            <a:pPr>
              <a:lnSpc>
                <a:spcPct val="90000"/>
              </a:lnSpc>
              <a:buFont typeface="Arial"/>
              <a:buChar char="•"/>
            </a:pPr>
            <a:endParaRPr lang="en-GB" sz="2000" dirty="0">
              <a:latin typeface="Aptos"/>
            </a:endParaRPr>
          </a:p>
          <a:p>
            <a:pPr>
              <a:lnSpc>
                <a:spcPct val="90000"/>
              </a:lnSpc>
              <a:buFont typeface="Arial"/>
              <a:buChar char="•"/>
            </a:pPr>
            <a:r>
              <a:rPr lang="en-GB" sz="2000" dirty="0">
                <a:latin typeface="Aptos"/>
              </a:rPr>
              <a:t>Is this </a:t>
            </a:r>
            <a:r>
              <a:rPr lang="en-GB" sz="2000" err="1">
                <a:latin typeface="Aptos"/>
              </a:rPr>
              <a:t>initative</a:t>
            </a:r>
            <a:r>
              <a:rPr lang="en-GB" sz="2000" dirty="0">
                <a:latin typeface="Aptos"/>
              </a:rPr>
              <a:t> effective?</a:t>
            </a:r>
          </a:p>
          <a:p>
            <a:pPr>
              <a:lnSpc>
                <a:spcPct val="90000"/>
              </a:lnSpc>
              <a:buFont typeface="Arial"/>
              <a:buChar char="•"/>
            </a:pPr>
            <a:endParaRPr lang="en-GB" sz="2000" dirty="0">
              <a:latin typeface="Aptos"/>
            </a:endParaRPr>
          </a:p>
          <a:p>
            <a:pPr>
              <a:lnSpc>
                <a:spcPct val="90000"/>
              </a:lnSpc>
              <a:buFont typeface="Arial"/>
              <a:buChar char="•"/>
            </a:pPr>
            <a:endParaRPr lang="en-GB" sz="2000" dirty="0">
              <a:latin typeface="Aptos"/>
            </a:endParaRPr>
          </a:p>
          <a:p>
            <a:pPr>
              <a:lnSpc>
                <a:spcPct val="90000"/>
              </a:lnSpc>
              <a:buFont typeface="Arial"/>
              <a:buChar char="•"/>
            </a:pPr>
            <a:r>
              <a:rPr lang="en-GB" sz="2000" b="1" dirty="0">
                <a:latin typeface="Aptos"/>
              </a:rPr>
              <a:t>Check out how Change4Life has been implemented in Birmingham </a:t>
            </a:r>
            <a:r>
              <a:rPr lang="en-GB" sz="2000" dirty="0">
                <a:latin typeface="Aptos"/>
                <a:ea typeface="+mn-lt"/>
                <a:cs typeface="+mn-lt"/>
                <a:hlinkClick r:id="rId4"/>
              </a:rPr>
              <a:t>https://www.youtube.com/watch?v=-UnWGz-IGhk</a:t>
            </a:r>
            <a:r>
              <a:rPr lang="en-GB" sz="2000" dirty="0">
                <a:latin typeface="Aptos"/>
                <a:ea typeface="+mn-lt"/>
                <a:cs typeface="+mn-lt"/>
              </a:rPr>
              <a:t> </a:t>
            </a:r>
          </a:p>
          <a:p>
            <a:pPr>
              <a:lnSpc>
                <a:spcPct val="90000"/>
              </a:lnSpc>
              <a:buFont typeface="Arial"/>
              <a:buChar char="•"/>
            </a:pPr>
            <a:endParaRPr lang="en-GB" sz="2000">
              <a:latin typeface="Aptos"/>
            </a:endParaRPr>
          </a:p>
          <a:p>
            <a:pPr>
              <a:lnSpc>
                <a:spcPct val="90000"/>
              </a:lnSpc>
              <a:buFont typeface="Arial"/>
              <a:buChar char="•"/>
            </a:pPr>
            <a:endParaRPr lang="en-GB" sz="2000">
              <a:latin typeface="Aptos"/>
            </a:endParaRPr>
          </a:p>
          <a:p>
            <a:pPr marL="0" indent="0">
              <a:lnSpc>
                <a:spcPct val="90000"/>
              </a:lnSpc>
              <a:buNone/>
            </a:pPr>
            <a:endParaRPr lang="en-GB" sz="2000">
              <a:latin typeface="Aptos"/>
            </a:endParaRPr>
          </a:p>
        </p:txBody>
      </p:sp>
      <p:pic>
        <p:nvPicPr>
          <p:cNvPr id="4" name="Picture 3" descr="Change4Life | The NSMC">
            <a:extLst>
              <a:ext uri="{FF2B5EF4-FFF2-40B4-BE49-F238E27FC236}">
                <a16:creationId xmlns:a16="http://schemas.microsoft.com/office/drawing/2014/main" id="{471BF542-58E8-6BEA-70DB-F4409AA8FBCC}"/>
              </a:ext>
            </a:extLst>
          </p:cNvPr>
          <p:cNvPicPr>
            <a:picLocks noChangeAspect="1"/>
          </p:cNvPicPr>
          <p:nvPr/>
        </p:nvPicPr>
        <p:blipFill>
          <a:blip r:embed="rId5"/>
          <a:stretch>
            <a:fillRect/>
          </a:stretch>
        </p:blipFill>
        <p:spPr>
          <a:xfrm>
            <a:off x="9301564" y="2021512"/>
            <a:ext cx="2855099" cy="2022968"/>
          </a:xfrm>
          <a:prstGeom prst="rect">
            <a:avLst/>
          </a:prstGeom>
          <a:noFill/>
        </p:spPr>
      </p:pic>
    </p:spTree>
    <p:extLst>
      <p:ext uri="{BB962C8B-B14F-4D97-AF65-F5344CB8AC3E}">
        <p14:creationId xmlns:p14="http://schemas.microsoft.com/office/powerpoint/2010/main" val="22047314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AE4CF5-EE4C-4B86-B3D6-530BDF01C053}"/>
              </a:ext>
            </a:extLst>
          </p:cNvPr>
          <p:cNvSpPr>
            <a:spLocks noGrp="1"/>
          </p:cNvSpPr>
          <p:nvPr>
            <p:ph type="title"/>
          </p:nvPr>
        </p:nvSpPr>
        <p:spPr>
          <a:xfrm>
            <a:off x="609600" y="274638"/>
            <a:ext cx="10972800" cy="1143000"/>
          </a:xfrm>
        </p:spPr>
        <p:txBody>
          <a:bodyPr vert="horz" lIns="91440" tIns="45720" rIns="91440" bIns="45720" rtlCol="0" anchor="ctr">
            <a:normAutofit/>
          </a:bodyPr>
          <a:lstStyle/>
          <a:p>
            <a:pPr>
              <a:lnSpc>
                <a:spcPct val="90000"/>
              </a:lnSpc>
            </a:pPr>
            <a:r>
              <a:rPr lang="en-GB" sz="3700" b="1" dirty="0">
                <a:solidFill>
                  <a:srgbClr val="002060"/>
                </a:solidFill>
                <a:latin typeface="Aptos"/>
              </a:rPr>
              <a:t>National Initiatives – Covid-19 vaccination Programme</a:t>
            </a:r>
          </a:p>
        </p:txBody>
      </p:sp>
      <p:sp>
        <p:nvSpPr>
          <p:cNvPr id="4" name="TextBox 3">
            <a:extLst>
              <a:ext uri="{FF2B5EF4-FFF2-40B4-BE49-F238E27FC236}">
                <a16:creationId xmlns:a16="http://schemas.microsoft.com/office/drawing/2014/main" id="{DA74DE6D-57CA-0A0B-7852-2F4051D1F80F}"/>
              </a:ext>
            </a:extLst>
          </p:cNvPr>
          <p:cNvSpPr txBox="1"/>
          <p:nvPr/>
        </p:nvSpPr>
        <p:spPr>
          <a:xfrm>
            <a:off x="609600" y="1600201"/>
            <a:ext cx="7047440" cy="4010380"/>
          </a:xfrm>
          <a:prstGeom prst="rect">
            <a:avLst/>
          </a:prstGeom>
        </p:spPr>
        <p:txBody>
          <a:bodyPr rot="0" spcFirstLastPara="0" vert="horz" lIns="91440" tIns="45720" rIns="91440" bIns="45720" numCol="1" spcCol="0" rtlCol="0" fromWordArt="0" anchor="t" anchorCtr="0" forceAA="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42900" indent="-342900">
              <a:lnSpc>
                <a:spcPct val="90000"/>
              </a:lnSpc>
              <a:spcBef>
                <a:spcPct val="20000"/>
              </a:spcBef>
              <a:buFont typeface="Arial" pitchFamily="34" charset="0"/>
              <a:buChar char="•"/>
            </a:pPr>
            <a:r>
              <a:rPr lang="en-US" sz="2400" b="1" dirty="0">
                <a:latin typeface="Aptos"/>
              </a:rPr>
              <a:t>COVID-19 Vaccination Program - </a:t>
            </a:r>
            <a:r>
              <a:rPr lang="en-US" sz="2400" dirty="0">
                <a:latin typeface="Aptos"/>
              </a:rPr>
              <a:t>A key initiative under the NHS Long Term Plan, aimed at providing equitable access to vaccines across the population. This program played a crucial role in controlling the pandemic in the UK.</a:t>
            </a:r>
          </a:p>
          <a:p>
            <a:pPr marL="342900" indent="-342900">
              <a:lnSpc>
                <a:spcPct val="90000"/>
              </a:lnSpc>
              <a:spcBef>
                <a:spcPct val="20000"/>
              </a:spcBef>
              <a:buFont typeface="Arial" pitchFamily="34" charset="0"/>
              <a:buChar char="•"/>
            </a:pPr>
            <a:endParaRPr lang="en-US" sz="2400" dirty="0">
              <a:latin typeface="Aptos"/>
            </a:endParaRPr>
          </a:p>
          <a:p>
            <a:pPr marL="342900" indent="-342900">
              <a:lnSpc>
                <a:spcPct val="90000"/>
              </a:lnSpc>
              <a:spcBef>
                <a:spcPct val="20000"/>
              </a:spcBef>
              <a:buFont typeface="Arial" pitchFamily="34" charset="0"/>
              <a:buChar char="•"/>
            </a:pPr>
            <a:r>
              <a:rPr lang="en-US" sz="2400" dirty="0">
                <a:latin typeface="Aptos"/>
              </a:rPr>
              <a:t>How effective was this initiative? Your class must split into two and debate</a:t>
            </a:r>
            <a:r>
              <a:rPr lang="en-US" sz="2400" b="1" dirty="0">
                <a:latin typeface="Aptos"/>
              </a:rPr>
              <a:t> for and against</a:t>
            </a:r>
            <a:r>
              <a:rPr lang="en-US" sz="2400" dirty="0">
                <a:latin typeface="Aptos"/>
              </a:rPr>
              <a:t> the effectiveness of the Covid-19 vaccination </a:t>
            </a:r>
            <a:r>
              <a:rPr lang="en-US" sz="2400" dirty="0" err="1">
                <a:latin typeface="Aptos"/>
              </a:rPr>
              <a:t>programme</a:t>
            </a:r>
            <a:r>
              <a:rPr lang="en-US" sz="2400" dirty="0">
                <a:latin typeface="Aptos"/>
              </a:rPr>
              <a:t> using data and credible research. </a:t>
            </a:r>
          </a:p>
        </p:txBody>
      </p:sp>
      <p:pic>
        <p:nvPicPr>
          <p:cNvPr id="5" name="Picture 4" descr="Our response to coronavirus (COVID-19 ...">
            <a:extLst>
              <a:ext uri="{FF2B5EF4-FFF2-40B4-BE49-F238E27FC236}">
                <a16:creationId xmlns:a16="http://schemas.microsoft.com/office/drawing/2014/main" id="{9CA301F7-50FE-C568-6138-6F4D5293DE24}"/>
              </a:ext>
            </a:extLst>
          </p:cNvPr>
          <p:cNvPicPr>
            <a:picLocks noChangeAspect="1"/>
          </p:cNvPicPr>
          <p:nvPr/>
        </p:nvPicPr>
        <p:blipFill>
          <a:blip r:embed="rId2"/>
          <a:stretch>
            <a:fillRect/>
          </a:stretch>
        </p:blipFill>
        <p:spPr>
          <a:xfrm>
            <a:off x="7783384" y="1102981"/>
            <a:ext cx="3912287" cy="1544181"/>
          </a:xfrm>
          <a:prstGeom prst="rect">
            <a:avLst/>
          </a:prstGeom>
          <a:noFill/>
        </p:spPr>
      </p:pic>
      <p:pic>
        <p:nvPicPr>
          <p:cNvPr id="6" name="Picture 5" descr="COVID-19 Coronavirus |">
            <a:extLst>
              <a:ext uri="{FF2B5EF4-FFF2-40B4-BE49-F238E27FC236}">
                <a16:creationId xmlns:a16="http://schemas.microsoft.com/office/drawing/2014/main" id="{EA4E2350-CA79-8E9E-8909-B43548847453}"/>
              </a:ext>
            </a:extLst>
          </p:cNvPr>
          <p:cNvPicPr>
            <a:picLocks noChangeAspect="1"/>
          </p:cNvPicPr>
          <p:nvPr/>
        </p:nvPicPr>
        <p:blipFill>
          <a:blip r:embed="rId3"/>
          <a:stretch>
            <a:fillRect/>
          </a:stretch>
        </p:blipFill>
        <p:spPr>
          <a:xfrm>
            <a:off x="7659516" y="2791726"/>
            <a:ext cx="4163454" cy="1253953"/>
          </a:xfrm>
          <a:prstGeom prst="rect">
            <a:avLst/>
          </a:prstGeom>
        </p:spPr>
      </p:pic>
      <p:pic>
        <p:nvPicPr>
          <p:cNvPr id="7" name="Picture 6" descr="NHS Covid-19 Data Store and NHS ...">
            <a:extLst>
              <a:ext uri="{FF2B5EF4-FFF2-40B4-BE49-F238E27FC236}">
                <a16:creationId xmlns:a16="http://schemas.microsoft.com/office/drawing/2014/main" id="{BDCF3BFC-AE4B-A408-3ABD-636C6729391B}"/>
              </a:ext>
            </a:extLst>
          </p:cNvPr>
          <p:cNvPicPr>
            <a:picLocks noChangeAspect="1"/>
          </p:cNvPicPr>
          <p:nvPr/>
        </p:nvPicPr>
        <p:blipFill>
          <a:blip r:embed="rId4"/>
          <a:stretch>
            <a:fillRect/>
          </a:stretch>
        </p:blipFill>
        <p:spPr>
          <a:xfrm>
            <a:off x="9428463" y="4228198"/>
            <a:ext cx="2396696" cy="1264251"/>
          </a:xfrm>
          <a:prstGeom prst="rect">
            <a:avLst/>
          </a:prstGeom>
        </p:spPr>
      </p:pic>
      <p:pic>
        <p:nvPicPr>
          <p:cNvPr id="8" name="Picture 7" descr="The Kent and Medway NHS response to Covid-19: Working as one :: NHS Kent  and Medway">
            <a:extLst>
              <a:ext uri="{FF2B5EF4-FFF2-40B4-BE49-F238E27FC236}">
                <a16:creationId xmlns:a16="http://schemas.microsoft.com/office/drawing/2014/main" id="{D43DAC0F-CBE4-F928-3FC6-F24BAA8C69E9}"/>
              </a:ext>
            </a:extLst>
          </p:cNvPr>
          <p:cNvPicPr>
            <a:picLocks noChangeAspect="1"/>
          </p:cNvPicPr>
          <p:nvPr/>
        </p:nvPicPr>
        <p:blipFill>
          <a:blip r:embed="rId5"/>
          <a:stretch>
            <a:fillRect/>
          </a:stretch>
        </p:blipFill>
        <p:spPr>
          <a:xfrm>
            <a:off x="7659130" y="4230130"/>
            <a:ext cx="1332471" cy="1383957"/>
          </a:xfrm>
          <a:prstGeom prst="rect">
            <a:avLst/>
          </a:prstGeom>
        </p:spPr>
      </p:pic>
    </p:spTree>
    <p:extLst>
      <p:ext uri="{BB962C8B-B14F-4D97-AF65-F5344CB8AC3E}">
        <p14:creationId xmlns:p14="http://schemas.microsoft.com/office/powerpoint/2010/main" val="81587077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4C9035-5D44-4B84-857B-E5C9E3E1954C}"/>
              </a:ext>
            </a:extLst>
          </p:cNvPr>
          <p:cNvSpPr>
            <a:spLocks noGrp="1"/>
          </p:cNvSpPr>
          <p:nvPr>
            <p:ph type="title"/>
          </p:nvPr>
        </p:nvSpPr>
        <p:spPr>
          <a:xfrm>
            <a:off x="609600" y="274638"/>
            <a:ext cx="10972800" cy="746294"/>
          </a:xfrm>
        </p:spPr>
        <p:txBody>
          <a:bodyPr>
            <a:normAutofit fontScale="90000"/>
          </a:bodyPr>
          <a:lstStyle/>
          <a:p>
            <a:r>
              <a:rPr lang="en-GB" b="1" dirty="0">
                <a:solidFill>
                  <a:srgbClr val="002060"/>
                </a:solidFill>
                <a:latin typeface="Aptos"/>
                <a:ea typeface="+mj-lt"/>
                <a:cs typeface="+mj-lt"/>
              </a:rPr>
              <a:t>Evaluating Impact on HSC Practices</a:t>
            </a:r>
            <a:endParaRPr lang="en-US" dirty="0">
              <a:solidFill>
                <a:srgbClr val="002060"/>
              </a:solidFill>
              <a:latin typeface="Aptos"/>
              <a:ea typeface="+mj-lt"/>
              <a:cs typeface="+mj-lt"/>
            </a:endParaRPr>
          </a:p>
        </p:txBody>
      </p:sp>
      <p:sp>
        <p:nvSpPr>
          <p:cNvPr id="3" name="Content Placeholder 2">
            <a:extLst>
              <a:ext uri="{FF2B5EF4-FFF2-40B4-BE49-F238E27FC236}">
                <a16:creationId xmlns:a16="http://schemas.microsoft.com/office/drawing/2014/main" id="{E227AFC0-DE47-47EE-A7B7-1928446C21AE}"/>
              </a:ext>
            </a:extLst>
          </p:cNvPr>
          <p:cNvSpPr>
            <a:spLocks noGrp="1"/>
          </p:cNvSpPr>
          <p:nvPr>
            <p:ph idx="1"/>
          </p:nvPr>
        </p:nvSpPr>
        <p:spPr>
          <a:xfrm>
            <a:off x="325819" y="1538592"/>
            <a:ext cx="11608677" cy="4261281"/>
          </a:xfrm>
        </p:spPr>
        <p:txBody>
          <a:bodyPr vert="horz" lIns="91440" tIns="45720" rIns="91440" bIns="45720" rtlCol="0" anchor="t">
            <a:normAutofit/>
          </a:bodyPr>
          <a:lstStyle/>
          <a:p>
            <a:pPr marL="0" indent="0">
              <a:buNone/>
            </a:pPr>
            <a:r>
              <a:rPr lang="en-GB" dirty="0">
                <a:latin typeface="Aptos"/>
                <a:ea typeface="+mn-lt"/>
                <a:cs typeface="+mn-lt"/>
                <a:hlinkClick r:id="rId2"/>
              </a:rPr>
              <a:t>https://www.youtube.com/watch?v=z_jjX-i45hU</a:t>
            </a:r>
            <a:endParaRPr lang="en-US">
              <a:latin typeface="Aptos"/>
              <a:ea typeface="+mn-lt"/>
              <a:cs typeface="+mn-lt"/>
            </a:endParaRPr>
          </a:p>
          <a:p>
            <a:pPr marL="0" indent="0">
              <a:buNone/>
            </a:pPr>
            <a:endParaRPr lang="en-GB" dirty="0">
              <a:latin typeface="Aptos"/>
            </a:endParaRPr>
          </a:p>
          <a:p>
            <a:pPr marL="0" indent="0">
              <a:buNone/>
            </a:pPr>
            <a:r>
              <a:rPr lang="en-GB" dirty="0">
                <a:latin typeface="Aptos"/>
              </a:rPr>
              <a:t>Using the information in the video, </a:t>
            </a:r>
            <a:r>
              <a:rPr lang="en-GB" dirty="0">
                <a:latin typeface="Aptos"/>
                <a:ea typeface="+mn-lt"/>
                <a:cs typeface="+mn-lt"/>
              </a:rPr>
              <a:t>Discuss in groups how national initiatives related to SDG 3 and another SDG of choice have impacted HSC practices in the UK. Share your ideas with the class.</a:t>
            </a:r>
          </a:p>
        </p:txBody>
      </p:sp>
    </p:spTree>
    <p:extLst>
      <p:ext uri="{BB962C8B-B14F-4D97-AF65-F5344CB8AC3E}">
        <p14:creationId xmlns:p14="http://schemas.microsoft.com/office/powerpoint/2010/main" val="3948699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2740F9-386E-419B-90D1-EFBB8B7A2646}"/>
              </a:ext>
            </a:extLst>
          </p:cNvPr>
          <p:cNvSpPr>
            <a:spLocks noGrp="1"/>
          </p:cNvSpPr>
          <p:nvPr>
            <p:ph type="title"/>
          </p:nvPr>
        </p:nvSpPr>
        <p:spPr/>
        <p:txBody>
          <a:bodyPr>
            <a:normAutofit fontScale="90000"/>
          </a:bodyPr>
          <a:lstStyle/>
          <a:p>
            <a:r>
              <a:rPr lang="en-GB" b="1" dirty="0">
                <a:solidFill>
                  <a:srgbClr val="002060"/>
                </a:solidFill>
                <a:latin typeface="Aptos"/>
                <a:ea typeface="+mj-lt"/>
                <a:cs typeface="+mj-lt"/>
              </a:rPr>
              <a:t>Recognising Shortfalls and Proposing Improvements</a:t>
            </a:r>
            <a:r>
              <a:rPr lang="en-GB" b="1" dirty="0">
                <a:solidFill>
                  <a:srgbClr val="002060"/>
                </a:solidFill>
                <a:latin typeface="Aptos"/>
              </a:rPr>
              <a:t> to meet SDG's</a:t>
            </a:r>
          </a:p>
        </p:txBody>
      </p:sp>
      <p:sp>
        <p:nvSpPr>
          <p:cNvPr id="5" name="Content Placeholder 4">
            <a:extLst>
              <a:ext uri="{FF2B5EF4-FFF2-40B4-BE49-F238E27FC236}">
                <a16:creationId xmlns:a16="http://schemas.microsoft.com/office/drawing/2014/main" id="{5E864CBD-335C-18B4-FC9A-7F73F41C419C}"/>
              </a:ext>
            </a:extLst>
          </p:cNvPr>
          <p:cNvSpPr>
            <a:spLocks noGrp="1"/>
          </p:cNvSpPr>
          <p:nvPr>
            <p:ph idx="1"/>
          </p:nvPr>
        </p:nvSpPr>
        <p:spPr/>
        <p:txBody>
          <a:bodyPr vert="horz" lIns="91440" tIns="45720" rIns="91440" bIns="45720" rtlCol="0" anchor="t">
            <a:normAutofit/>
          </a:bodyPr>
          <a:lstStyle/>
          <a:p>
            <a:r>
              <a:rPr lang="en-US" dirty="0">
                <a:latin typeface="Aptos"/>
              </a:rPr>
              <a:t>Access the Moodle Page word document that provides a strategy to effectively </a:t>
            </a:r>
            <a:r>
              <a:rPr lang="en-US" dirty="0" err="1">
                <a:latin typeface="Aptos"/>
              </a:rPr>
              <a:t>recognise</a:t>
            </a:r>
            <a:r>
              <a:rPr lang="en-US" dirty="0">
                <a:latin typeface="Aptos"/>
              </a:rPr>
              <a:t> shortfalls and propose improvements – this will be useful for your second assignment.</a:t>
            </a:r>
          </a:p>
          <a:p>
            <a:endParaRPr lang="en-US" dirty="0">
              <a:latin typeface="Aptos"/>
            </a:endParaRPr>
          </a:p>
          <a:p>
            <a:endParaRPr lang="en-US" dirty="0">
              <a:latin typeface="Aptos"/>
            </a:endParaRPr>
          </a:p>
        </p:txBody>
      </p:sp>
      <p:pic>
        <p:nvPicPr>
          <p:cNvPr id="3" name="Picture 2" descr="University of Wales Trinity Saint David">
            <a:extLst>
              <a:ext uri="{FF2B5EF4-FFF2-40B4-BE49-F238E27FC236}">
                <a16:creationId xmlns:a16="http://schemas.microsoft.com/office/drawing/2014/main" id="{41A5328A-61BE-9664-0F24-D2EE43F0EA09}"/>
              </a:ext>
            </a:extLst>
          </p:cNvPr>
          <p:cNvPicPr>
            <a:picLocks noChangeAspect="1"/>
          </p:cNvPicPr>
          <p:nvPr/>
        </p:nvPicPr>
        <p:blipFill>
          <a:blip r:embed="rId2"/>
          <a:stretch>
            <a:fillRect/>
          </a:stretch>
        </p:blipFill>
        <p:spPr>
          <a:xfrm>
            <a:off x="8320157" y="3245678"/>
            <a:ext cx="2133600" cy="2133600"/>
          </a:xfrm>
          <a:prstGeom prst="rect">
            <a:avLst/>
          </a:prstGeom>
        </p:spPr>
      </p:pic>
    </p:spTree>
    <p:extLst>
      <p:ext uri="{BB962C8B-B14F-4D97-AF65-F5344CB8AC3E}">
        <p14:creationId xmlns:p14="http://schemas.microsoft.com/office/powerpoint/2010/main" val="267917064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56E17C-7A8C-4BFD-A9B7-49C73951F813}"/>
              </a:ext>
            </a:extLst>
          </p:cNvPr>
          <p:cNvSpPr>
            <a:spLocks noGrp="1"/>
          </p:cNvSpPr>
          <p:nvPr>
            <p:ph type="title"/>
          </p:nvPr>
        </p:nvSpPr>
        <p:spPr>
          <a:xfrm>
            <a:off x="609600" y="175247"/>
            <a:ext cx="10972800" cy="1143000"/>
          </a:xfrm>
        </p:spPr>
        <p:txBody>
          <a:bodyPr/>
          <a:lstStyle/>
          <a:p>
            <a:r>
              <a:rPr lang="en-GB" b="1" dirty="0">
                <a:solidFill>
                  <a:srgbClr val="002060"/>
                </a:solidFill>
                <a:latin typeface="Aptos"/>
              </a:rPr>
              <a:t>Knowledge Check!</a:t>
            </a:r>
          </a:p>
        </p:txBody>
      </p:sp>
      <p:sp>
        <p:nvSpPr>
          <p:cNvPr id="3" name="Content Placeholder 2">
            <a:extLst>
              <a:ext uri="{FF2B5EF4-FFF2-40B4-BE49-F238E27FC236}">
                <a16:creationId xmlns:a16="http://schemas.microsoft.com/office/drawing/2014/main" id="{C4753DC0-45BA-4B33-BCA3-3649E2E968B5}"/>
              </a:ext>
            </a:extLst>
          </p:cNvPr>
          <p:cNvSpPr>
            <a:spLocks noGrp="1"/>
          </p:cNvSpPr>
          <p:nvPr>
            <p:ph idx="1"/>
          </p:nvPr>
        </p:nvSpPr>
        <p:spPr/>
        <p:txBody>
          <a:bodyPr vert="horz" lIns="91440" tIns="45720" rIns="91440" bIns="45720" rtlCol="0" anchor="t">
            <a:normAutofit/>
          </a:bodyPr>
          <a:lstStyle/>
          <a:p>
            <a:endParaRPr lang="en-GB" i="1" dirty="0">
              <a:latin typeface="Aptos"/>
            </a:endParaRPr>
          </a:p>
          <a:p>
            <a:endParaRPr lang="en-GB" dirty="0">
              <a:latin typeface="Aptos"/>
            </a:endParaRPr>
          </a:p>
        </p:txBody>
      </p:sp>
      <p:sp>
        <p:nvSpPr>
          <p:cNvPr id="4" name="TextBox 3">
            <a:extLst>
              <a:ext uri="{FF2B5EF4-FFF2-40B4-BE49-F238E27FC236}">
                <a16:creationId xmlns:a16="http://schemas.microsoft.com/office/drawing/2014/main" id="{F912DEAC-5F68-B1FB-463F-E67B9F86B181}"/>
              </a:ext>
            </a:extLst>
          </p:cNvPr>
          <p:cNvSpPr txBox="1"/>
          <p:nvPr/>
        </p:nvSpPr>
        <p:spPr>
          <a:xfrm>
            <a:off x="1124225" y="1400311"/>
            <a:ext cx="10142331" cy="415498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28600" indent="-228600">
              <a:buFont typeface=""/>
              <a:buChar char="•"/>
            </a:pPr>
            <a:r>
              <a:rPr lang="en-US" sz="2400" dirty="0">
                <a:latin typeface="Aptos"/>
              </a:rPr>
              <a:t>Name two global initiatives aimed at achieving health-related SDGs and briefly describe their primary focus.</a:t>
            </a:r>
          </a:p>
          <a:p>
            <a:pPr marL="228600" indent="-228600">
              <a:buFont typeface=""/>
              <a:buChar char="•"/>
            </a:pPr>
            <a:endParaRPr lang="en-US" sz="2400" dirty="0">
              <a:latin typeface="Aptos"/>
            </a:endParaRPr>
          </a:p>
          <a:p>
            <a:pPr marL="228600" indent="-228600">
              <a:buFont typeface=""/>
              <a:buChar char="•"/>
            </a:pPr>
            <a:r>
              <a:rPr lang="en-US" sz="2400" dirty="0">
                <a:latin typeface="Aptos"/>
              </a:rPr>
              <a:t>Explain one way in which the UK’s national health policies have contributed to the achievement of SDG 3.</a:t>
            </a:r>
          </a:p>
          <a:p>
            <a:pPr marL="228600" indent="-228600">
              <a:buFont typeface=""/>
              <a:buChar char="•"/>
            </a:pPr>
            <a:endParaRPr lang="en-US" sz="2400" dirty="0">
              <a:latin typeface="Aptos"/>
            </a:endParaRPr>
          </a:p>
          <a:p>
            <a:pPr marL="228600" indent="-228600">
              <a:buFont typeface=""/>
              <a:buChar char="•"/>
            </a:pPr>
            <a:r>
              <a:rPr lang="en-US" sz="2400" dirty="0">
                <a:latin typeface="Aptos"/>
              </a:rPr>
              <a:t>Identify one challenge in implementing SDG initiatives in the UK and propose a potential solution to address this challenge.</a:t>
            </a:r>
          </a:p>
          <a:p>
            <a:pPr marL="228600" indent="-228600">
              <a:buFont typeface=""/>
              <a:buChar char="•"/>
            </a:pPr>
            <a:endParaRPr lang="en-US" sz="2400" dirty="0">
              <a:latin typeface="Aptos"/>
            </a:endParaRPr>
          </a:p>
          <a:p>
            <a:pPr marL="228600" indent="-228600">
              <a:buFont typeface=""/>
              <a:buChar char="•"/>
            </a:pPr>
            <a:r>
              <a:rPr lang="en-US" sz="2400" dirty="0">
                <a:latin typeface="Aptos"/>
              </a:rPr>
              <a:t>How can Health and Social Care (HSC) practices be improved to better align with the goals of SDG 3? Provide one specific recommendation.</a:t>
            </a:r>
          </a:p>
        </p:txBody>
      </p:sp>
      <p:pic>
        <p:nvPicPr>
          <p:cNvPr id="5" name="Picture 4" descr="Generic green tick : Amazon.co.uk: DIY ...">
            <a:extLst>
              <a:ext uri="{FF2B5EF4-FFF2-40B4-BE49-F238E27FC236}">
                <a16:creationId xmlns:a16="http://schemas.microsoft.com/office/drawing/2014/main" id="{C6DDF6FF-657D-7494-03FB-7C4D769E559F}"/>
              </a:ext>
            </a:extLst>
          </p:cNvPr>
          <p:cNvPicPr>
            <a:picLocks noChangeAspect="1"/>
          </p:cNvPicPr>
          <p:nvPr/>
        </p:nvPicPr>
        <p:blipFill>
          <a:blip r:embed="rId2"/>
          <a:stretch>
            <a:fillRect/>
          </a:stretch>
        </p:blipFill>
        <p:spPr>
          <a:xfrm>
            <a:off x="8761895" y="60394"/>
            <a:ext cx="1283253" cy="1226517"/>
          </a:xfrm>
          <a:prstGeom prst="rect">
            <a:avLst/>
          </a:prstGeom>
        </p:spPr>
      </p:pic>
    </p:spTree>
    <p:extLst>
      <p:ext uri="{BB962C8B-B14F-4D97-AF65-F5344CB8AC3E}">
        <p14:creationId xmlns:p14="http://schemas.microsoft.com/office/powerpoint/2010/main" val="16149503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nodePh="1">
                                  <p:stCondLst>
                                    <p:cond delay="0"/>
                                  </p:stCondLst>
                                  <p:endCondLst>
                                    <p:cond evt="begin" delay="0">
                                      <p:tn val="5"/>
                                    </p:cond>
                                  </p:end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CC859E-1877-4DD6-9CE0-EB29268EB402}"/>
              </a:ext>
            </a:extLst>
          </p:cNvPr>
          <p:cNvSpPr>
            <a:spLocks noGrp="1"/>
          </p:cNvSpPr>
          <p:nvPr>
            <p:ph type="title"/>
          </p:nvPr>
        </p:nvSpPr>
        <p:spPr>
          <a:xfrm>
            <a:off x="365235" y="194739"/>
            <a:ext cx="10972800" cy="888337"/>
          </a:xfrm>
        </p:spPr>
        <p:txBody>
          <a:bodyPr/>
          <a:lstStyle/>
          <a:p>
            <a:r>
              <a:rPr lang="en-GB" b="1" dirty="0">
                <a:solidFill>
                  <a:srgbClr val="002060"/>
                </a:solidFill>
                <a:latin typeface="Aptos"/>
              </a:rPr>
              <a:t>Bibliography</a:t>
            </a:r>
          </a:p>
        </p:txBody>
      </p:sp>
      <p:sp>
        <p:nvSpPr>
          <p:cNvPr id="3" name="Content Placeholder 2">
            <a:extLst>
              <a:ext uri="{FF2B5EF4-FFF2-40B4-BE49-F238E27FC236}">
                <a16:creationId xmlns:a16="http://schemas.microsoft.com/office/drawing/2014/main" id="{96962211-24BD-4115-B875-5E4A907B0AAE}"/>
              </a:ext>
            </a:extLst>
          </p:cNvPr>
          <p:cNvSpPr>
            <a:spLocks noGrp="1"/>
          </p:cNvSpPr>
          <p:nvPr>
            <p:ph idx="1"/>
          </p:nvPr>
        </p:nvSpPr>
        <p:spPr>
          <a:xfrm>
            <a:off x="168676" y="1083076"/>
            <a:ext cx="12023324" cy="4856085"/>
          </a:xfrm>
        </p:spPr>
        <p:txBody>
          <a:bodyPr vert="horz" lIns="91440" tIns="45720" rIns="91440" bIns="45720" rtlCol="0" anchor="t">
            <a:normAutofit/>
          </a:bodyPr>
          <a:lstStyle/>
          <a:p>
            <a:pPr marL="0" indent="0">
              <a:buNone/>
            </a:pPr>
            <a:endParaRPr lang="en-GB" sz="1900" dirty="0">
              <a:latin typeface="Aptos"/>
              <a:cs typeface="Times New Roman"/>
            </a:endParaRPr>
          </a:p>
          <a:p>
            <a:r>
              <a:rPr lang="en-GB" sz="1600" dirty="0">
                <a:latin typeface="Aptos"/>
                <a:cs typeface="Times New Roman"/>
              </a:rPr>
              <a:t>Lee, S.E., Greene, S.A., Burns, C.C., Tallis, G., </a:t>
            </a:r>
            <a:r>
              <a:rPr lang="en-GB" sz="1600" err="1">
                <a:latin typeface="Aptos"/>
                <a:cs typeface="Times New Roman"/>
              </a:rPr>
              <a:t>Wassilak</a:t>
            </a:r>
            <a:r>
              <a:rPr lang="en-GB" sz="1600" dirty="0">
                <a:latin typeface="Aptos"/>
                <a:cs typeface="Times New Roman"/>
              </a:rPr>
              <a:t>, S.G.F. and Bolu, O. (2023). Progress Toward Poliomyelitis Eradication - Worldwide, January 2021-March 2023. </a:t>
            </a:r>
            <a:r>
              <a:rPr lang="en-GB" sz="1600" i="1" dirty="0">
                <a:latin typeface="Aptos"/>
                <a:cs typeface="Times New Roman"/>
              </a:rPr>
              <a:t>MMWR. Morbidity and mortality weekly report</a:t>
            </a:r>
            <a:r>
              <a:rPr lang="en-GB" sz="1600" dirty="0">
                <a:latin typeface="Aptos"/>
                <a:cs typeface="Times New Roman"/>
              </a:rPr>
              <a:t>, [online] 72(19), pp.517–522. </a:t>
            </a:r>
            <a:r>
              <a:rPr lang="en-GB" sz="1600" err="1">
                <a:latin typeface="Aptos"/>
                <a:cs typeface="Times New Roman"/>
              </a:rPr>
              <a:t>doi:https</a:t>
            </a:r>
            <a:r>
              <a:rPr lang="en-GB" sz="1600" dirty="0">
                <a:latin typeface="Aptos"/>
                <a:cs typeface="Times New Roman"/>
              </a:rPr>
              <a:t>://doi.org/10.15585/mmwr.mm7219a3.</a:t>
            </a:r>
            <a:endParaRPr lang="en-GB" sz="1600">
              <a:latin typeface="Aptos"/>
            </a:endParaRPr>
          </a:p>
          <a:p>
            <a:r>
              <a:rPr lang="en-GB" sz="1600" dirty="0">
                <a:latin typeface="Aptos"/>
                <a:cs typeface="Times New Roman"/>
              </a:rPr>
              <a:t>The Global Fund (2022). </a:t>
            </a:r>
            <a:r>
              <a:rPr lang="en-GB" sz="1600" i="1" dirty="0">
                <a:latin typeface="Aptos"/>
                <a:cs typeface="Times New Roman"/>
              </a:rPr>
              <a:t>About the Global Fund</a:t>
            </a:r>
            <a:r>
              <a:rPr lang="en-GB" sz="1600" dirty="0">
                <a:latin typeface="Aptos"/>
                <a:cs typeface="Times New Roman"/>
              </a:rPr>
              <a:t>. [online] </a:t>
            </a:r>
            <a:r>
              <a:rPr lang="en-GB" sz="1600" dirty="0">
                <a:latin typeface="Aptos"/>
                <a:cs typeface="Times New Roman"/>
                <a:hlinkClick r:id="rId2"/>
              </a:rPr>
              <a:t>www.theglobalfund.org</a:t>
            </a:r>
            <a:r>
              <a:rPr lang="en-GB" sz="1600" dirty="0">
                <a:latin typeface="Aptos"/>
                <a:cs typeface="Times New Roman"/>
              </a:rPr>
              <a:t>. Available at: </a:t>
            </a:r>
            <a:r>
              <a:rPr lang="en-GB" sz="1600" dirty="0">
                <a:latin typeface="Aptos"/>
                <a:cs typeface="Times New Roman"/>
                <a:hlinkClick r:id="rId3"/>
              </a:rPr>
              <a:t>https://www.theglobalfund.org/en/about-the-global-fund/</a:t>
            </a:r>
            <a:r>
              <a:rPr lang="en-GB" sz="1600" dirty="0">
                <a:latin typeface="Aptos"/>
                <a:cs typeface="Times New Roman"/>
              </a:rPr>
              <a:t> (Accessed: 22 August 2024).</a:t>
            </a:r>
            <a:endParaRPr lang="en-GB" sz="1600" dirty="0">
              <a:latin typeface="Aptos"/>
            </a:endParaRPr>
          </a:p>
          <a:p>
            <a:r>
              <a:rPr lang="en-GB" sz="1600" dirty="0">
                <a:latin typeface="Aptos"/>
                <a:cs typeface="Times New Roman"/>
              </a:rPr>
              <a:t>UNDP (2024). </a:t>
            </a:r>
            <a:r>
              <a:rPr lang="en-GB" sz="1600" i="1" dirty="0">
                <a:latin typeface="Aptos"/>
                <a:cs typeface="Times New Roman"/>
              </a:rPr>
              <a:t>The promise of health for all | United Nations Development Programme</a:t>
            </a:r>
            <a:r>
              <a:rPr lang="en-GB" sz="1600" dirty="0">
                <a:latin typeface="Aptos"/>
                <a:cs typeface="Times New Roman"/>
              </a:rPr>
              <a:t>. [online] UNDP. Available at: </a:t>
            </a:r>
            <a:r>
              <a:rPr lang="en-GB" sz="1600" dirty="0">
                <a:latin typeface="Aptos"/>
                <a:cs typeface="Times New Roman"/>
                <a:hlinkClick r:id="rId4"/>
              </a:rPr>
              <a:t>https://www.undp.org/stories/promise-health-all</a:t>
            </a:r>
            <a:r>
              <a:rPr lang="en-GB" sz="1600" dirty="0">
                <a:latin typeface="Aptos"/>
                <a:cs typeface="Times New Roman"/>
              </a:rPr>
              <a:t> (Accessed: 22 August 2024).</a:t>
            </a:r>
            <a:endParaRPr lang="en-GB" sz="1600" dirty="0">
              <a:latin typeface="Aptos"/>
            </a:endParaRPr>
          </a:p>
          <a:p>
            <a:r>
              <a:rPr lang="en-GB" sz="1600" dirty="0">
                <a:latin typeface="Aptos"/>
                <a:cs typeface="Times New Roman"/>
              </a:rPr>
              <a:t>United Nations (2024). </a:t>
            </a:r>
            <a:r>
              <a:rPr lang="en-GB" sz="1600" i="1" dirty="0">
                <a:latin typeface="Aptos"/>
                <a:cs typeface="Times New Roman"/>
              </a:rPr>
              <a:t>The 17 Sustainable Development Goals</a:t>
            </a:r>
            <a:r>
              <a:rPr lang="en-GB" sz="1600" dirty="0">
                <a:latin typeface="Aptos"/>
                <a:cs typeface="Times New Roman"/>
              </a:rPr>
              <a:t>. [online] United Nations. Available at: </a:t>
            </a:r>
            <a:r>
              <a:rPr lang="en-GB" sz="1600" dirty="0">
                <a:latin typeface="Aptos"/>
                <a:cs typeface="Times New Roman"/>
                <a:hlinkClick r:id="rId5"/>
              </a:rPr>
              <a:t>https://sdgs.un.org/goals</a:t>
            </a:r>
            <a:r>
              <a:rPr lang="en-GB" sz="1600" dirty="0">
                <a:latin typeface="Aptos"/>
                <a:cs typeface="Times New Roman"/>
              </a:rPr>
              <a:t> (Accessed: 22 August 2024).</a:t>
            </a:r>
            <a:endParaRPr lang="en-GB" sz="1600" dirty="0">
              <a:latin typeface="Aptos"/>
            </a:endParaRPr>
          </a:p>
          <a:p>
            <a:r>
              <a:rPr lang="en-GB" sz="1600" dirty="0">
                <a:latin typeface="Aptos"/>
                <a:cs typeface="Times New Roman"/>
              </a:rPr>
              <a:t>World Health Organization (2024). </a:t>
            </a:r>
            <a:r>
              <a:rPr lang="en-GB" sz="1600" i="1" dirty="0">
                <a:latin typeface="Aptos"/>
                <a:cs typeface="Times New Roman"/>
              </a:rPr>
              <a:t>Sustainable Development Goals 3 - The Global Action Plan for Healthy Lives and Well-being for All</a:t>
            </a:r>
            <a:r>
              <a:rPr lang="en-GB" sz="1600" dirty="0">
                <a:latin typeface="Aptos"/>
                <a:cs typeface="Times New Roman"/>
              </a:rPr>
              <a:t>. [online] </a:t>
            </a:r>
            <a:r>
              <a:rPr lang="en-GB" sz="1600" dirty="0">
                <a:latin typeface="Aptos"/>
                <a:cs typeface="Times New Roman"/>
                <a:hlinkClick r:id="rId6"/>
              </a:rPr>
              <a:t>www.who.int</a:t>
            </a:r>
            <a:r>
              <a:rPr lang="en-GB" sz="1600" dirty="0">
                <a:latin typeface="Aptos"/>
                <a:cs typeface="Times New Roman"/>
              </a:rPr>
              <a:t>. Available at: </a:t>
            </a:r>
            <a:r>
              <a:rPr lang="en-GB" sz="1600" dirty="0">
                <a:latin typeface="Aptos"/>
                <a:cs typeface="Times New Roman"/>
                <a:hlinkClick r:id="rId7"/>
              </a:rPr>
              <a:t>https://www.who.int/initiatives/sdg3-global-action-plan</a:t>
            </a:r>
            <a:r>
              <a:rPr lang="en-GB" sz="1600" dirty="0">
                <a:latin typeface="Aptos"/>
                <a:cs typeface="Times New Roman"/>
              </a:rPr>
              <a:t> (Accessed 22 August 2024).</a:t>
            </a:r>
            <a:endParaRPr lang="en-GB" sz="1600" dirty="0">
              <a:latin typeface="Aptos"/>
            </a:endParaRPr>
          </a:p>
          <a:p>
            <a:endParaRPr lang="en-GB" dirty="0">
              <a:latin typeface="Aptos"/>
            </a:endParaRPr>
          </a:p>
        </p:txBody>
      </p:sp>
    </p:spTree>
    <p:extLst>
      <p:ext uri="{BB962C8B-B14F-4D97-AF65-F5344CB8AC3E}">
        <p14:creationId xmlns:p14="http://schemas.microsoft.com/office/powerpoint/2010/main" val="2294262145"/>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584</TotalTime>
  <Words>4076</Words>
  <Application>Microsoft Office PowerPoint</Application>
  <PresentationFormat>Widescreen</PresentationFormat>
  <Paragraphs>214</Paragraphs>
  <Slides>25</Slides>
  <Notes>8</Notes>
  <HiddenSlides>0</HiddenSlides>
  <MMClips>1</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25</vt:i4>
      </vt:variant>
    </vt:vector>
  </HeadingPairs>
  <TitlesOfParts>
    <vt:vector size="32" baseType="lpstr">
      <vt:lpstr>Aptos</vt:lpstr>
      <vt:lpstr>Arial</vt:lpstr>
      <vt:lpstr>Arial,Sans-Serif</vt:lpstr>
      <vt:lpstr>Calibri</vt:lpstr>
      <vt:lpstr>Myriad Pro</vt:lpstr>
      <vt:lpstr>Wingdings</vt:lpstr>
      <vt:lpstr>20140311PresentationUWTSDTemplate</vt:lpstr>
      <vt:lpstr>Health, Wellbeing and Sustainable Development (BMHP6030)</vt:lpstr>
      <vt:lpstr>Lesson Objectives</vt:lpstr>
      <vt:lpstr>Sustainable Development Goals</vt:lpstr>
      <vt:lpstr>Sustainable Development Goals</vt:lpstr>
      <vt:lpstr>How does SDG 3 Impact the Health and Wellbeing of Citizens</vt:lpstr>
      <vt:lpstr>Successes</vt:lpstr>
      <vt:lpstr>Challenges</vt:lpstr>
      <vt:lpstr>PowerPoint Presentation</vt:lpstr>
      <vt:lpstr>Global Initiatives Towards SDG 3</vt:lpstr>
      <vt:lpstr>Global Initiatives Towards SDG 3</vt:lpstr>
      <vt:lpstr>International Agencies-OECD’s role in global health promotion</vt:lpstr>
      <vt:lpstr>International Agencies-United Nations role in building a sustainable future</vt:lpstr>
      <vt:lpstr>International Agencies-United Nations role in building a Sustainable Future</vt:lpstr>
      <vt:lpstr>International Agencies-United Nations role in building a Sustainable Future</vt:lpstr>
      <vt:lpstr>UN’s role in building a Sustainable Future</vt:lpstr>
      <vt:lpstr>National Initiatives - NHS Long Term Plan (2019)</vt:lpstr>
      <vt:lpstr>National Initiatives - Public Health England</vt:lpstr>
      <vt:lpstr>National Initiatives -Five Year Forward View for Mental Health</vt:lpstr>
      <vt:lpstr>National Initiatives -Five Year Forward View for Mental Health Analysis</vt:lpstr>
      <vt:lpstr>National Initiatives -Change4life</vt:lpstr>
      <vt:lpstr>National Initiatives – Covid-19 vaccination Programme</vt:lpstr>
      <vt:lpstr>Evaluating Impact on HSC Practices</vt:lpstr>
      <vt:lpstr>Recognising Shortfalls and Proposing Improvements to meet SDG's</vt:lpstr>
      <vt:lpstr>Knowledge Check!</vt:lpstr>
      <vt:lpstr>Bibliography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MODULE TITLE AND CODE</dc:title>
  <dc:creator>Eleni Koutsogeorgou</dc:creator>
  <cp:lastModifiedBy>Christopher Mafuva</cp:lastModifiedBy>
  <cp:revision>561</cp:revision>
  <dcterms:created xsi:type="dcterms:W3CDTF">2021-06-30T17:36:36Z</dcterms:created>
  <dcterms:modified xsi:type="dcterms:W3CDTF">2025-02-26T16:06:40Z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a321a15a-c71d-40d3-b0cd-3b0ec0033fdd_Enabled">
    <vt:lpwstr>true</vt:lpwstr>
  </property>
  <property fmtid="{D5CDD505-2E9C-101B-9397-08002B2CF9AE}" pid="3" name="MSIP_Label_a321a15a-c71d-40d3-b0cd-3b0ec0033fdd_SetDate">
    <vt:lpwstr>2025-02-26T16:06:25Z</vt:lpwstr>
  </property>
  <property fmtid="{D5CDD505-2E9C-101B-9397-08002B2CF9AE}" pid="4" name="MSIP_Label_a321a15a-c71d-40d3-b0cd-3b0ec0033fdd_Method">
    <vt:lpwstr>Standard</vt:lpwstr>
  </property>
  <property fmtid="{D5CDD505-2E9C-101B-9397-08002B2CF9AE}" pid="5" name="MSIP_Label_a321a15a-c71d-40d3-b0cd-3b0ec0033fdd_Name">
    <vt:lpwstr>Restricted</vt:lpwstr>
  </property>
  <property fmtid="{D5CDD505-2E9C-101B-9397-08002B2CF9AE}" pid="6" name="MSIP_Label_a321a15a-c71d-40d3-b0cd-3b0ec0033fdd_SiteId">
    <vt:lpwstr>f89944b7-4a4e-4ea7-9156-3299f3411647</vt:lpwstr>
  </property>
  <property fmtid="{D5CDD505-2E9C-101B-9397-08002B2CF9AE}" pid="7" name="MSIP_Label_a321a15a-c71d-40d3-b0cd-3b0ec0033fdd_ActionId">
    <vt:lpwstr>5eccc667-3214-4323-ab3f-68a4de13c528</vt:lpwstr>
  </property>
  <property fmtid="{D5CDD505-2E9C-101B-9397-08002B2CF9AE}" pid="8" name="MSIP_Label_a321a15a-c71d-40d3-b0cd-3b0ec0033fdd_ContentBits">
    <vt:lpwstr>0</vt:lpwstr>
  </property>
  <property fmtid="{D5CDD505-2E9C-101B-9397-08002B2CF9AE}" pid="9" name="MSIP_Label_a321a15a-c71d-40d3-b0cd-3b0ec0033fdd_Tag">
    <vt:lpwstr>10, 3, 0, 1</vt:lpwstr>
  </property>
</Properties>
</file>