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85919" autoAdjust="0"/>
  </p:normalViewPr>
  <p:slideViewPr>
    <p:cSldViewPr snapToGrid="0" snapToObjects="1" showGuides="1">
      <p:cViewPr>
        <p:scale>
          <a:sx n="30" d="100"/>
          <a:sy n="30" d="100"/>
        </p:scale>
        <p:origin x="38" y="-107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2758726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800" b="1" dirty="0">
                <a:effectLst/>
                <a:latin typeface="Times New Roman" panose="02020603050405020304" pitchFamily="18" charset="0"/>
                <a:ea typeface="Times New Roman" panose="02020603050405020304" pitchFamily="18" charset="0"/>
              </a:rPr>
              <a:t>Schizophrenia: ICD-11 Classification, Historical Perspectives and Contemporary Care</a:t>
            </a:r>
          </a:p>
          <a:p>
            <a:r>
              <a:rPr lang="en-GB" sz="1800" b="1" dirty="0">
                <a:effectLst/>
                <a:latin typeface="Times New Roman" panose="02020603050405020304" pitchFamily="18" charset="0"/>
                <a:ea typeface="Times New Roman" panose="02020603050405020304" pitchFamily="18" charset="0"/>
              </a:rPr>
              <a:t>Introduction to Schizophrenia and ICD-11</a:t>
            </a:r>
          </a:p>
          <a:p>
            <a:pPr algn="just">
              <a:lnSpc>
                <a:spcPct val="150000"/>
              </a:lnSpc>
              <a:spcAft>
                <a:spcPts val="800"/>
              </a:spcAft>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Schizophrenia is listed in the International Classification of Diseases, Eleventh Revision (ICD-11), under 'Primary Psychotic Disorders'. The World Health Organisation has created ICD-11 in order to show standard definitions and diagnostic criteria, which can be applied in the global healthcare systems (WHO,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Schizophrenia is considered a serious mental disorder that impacts individuals’ behaviour, perceptions of reality, emotions, and thinking. People also can experience hallucinations, delusions, disorganised thinking, and complexities with daily activities and functioning (Sadock, Sadock and Ruiz,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WHO (2023) indicates that schizophrenia is spread among around 24 million people globally, or this is 1 person in every 300 people worldwide globally (WHO, 2023).</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Causes of Schizophrenia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Causes of schizophrenia can be very difficult and also can include an interaction between biological, psychological, and environmental factors instead of a single reason. According to McCutcheon, Marques and Howes (2020), the evidence supports a biopsychosocial approach that indicates that many risk factors interrelate to raise the possibility of an individual creating a disorder.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addition, genetic factors are crucial for schizophrenia. For example, people with a family history of schizophrenia possess a higher risk of developing the disorder than the general population. This indicates that inherited genetic factors are major contributors to the vulnerability of individuals to this disease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Hilker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2018). Still, generics cannot completely define the appearance of schizophrenia.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Moreover, neurobiological theories focus mostly on dopamine dysregulation. The hypothesis of dopamine suggests that excessive dopamine activity in certain brain pathways shows delusions, hallucinations, and other psychotic symptoms. In addition, these symptoms are highly related to schizophrenia (McCutcheon, Marques and Howes,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Environmental risk factors are childhood trauma, migration, social adversity, urban living, and cannabis misuse in the early ages. Such factors can raise the possibility of developing schizophrenia, especially among genetically vulnerable individuals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Radua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2018).</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Symptoms and Diagnosis</a:t>
            </a: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symptoms of schizophrenia are positive, negative and cognitive symptoms. In addition, these symptoms impact an individual's emotions, behaviour, and thoughts (American Psychiatric Association,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Positive symptoms are considered the experiences that are extra to the normal functioning, such as hallucinations, delusions, and disorganised speech or behaviour. In addition, auditory hallucinations, especially like hearing voices, are considered among the most common reported symptoms globally (McCutcheon, Marques and Howes,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However, negative symptoms consist of a decrease in normal emotional and social functioning. These can include reduced social motivation, withdrawal, limited emotional expression, and decreased speech. Such symptoms can seriously influence the recovery and daily living of the people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Correll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Schooler,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Moreover, cognitive symptoms can be complexities with attention, concentration, memory, and decision-making, which usually influence education, employment, and independent living (Millan et al.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Symptoms can be different based on severity and pattern from person to person. In addition, they can be different over time. For example, some individuals experience episodic relapse and recovery, while others show chronic symptoms, which demand consistent support and treatment. Therefore, early recognition of symptoms is very important for ensuring long-term outcomes and decreasing functional impairment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Correll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diagnosis of schizophrenia consists of a detailed psychiatric assessment applying ICD-11 criteria. It is also supported by clinical interviews and investigations to avoid additional medical conditions (WHO, 2022).</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Historical Perspectives and Treatments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From a historical perspective, schizophrenia was not understood well, especially when people often faced psychosis. These individuals suffered from stigma, discrimination, and social exclusion. In addition, symptoms like hallucinations and unusual behaviour were often understood as spiritual possession, dangerous behaviour, or personal weakness, instead of indicators for mental illness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Bhugra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the nineteenth and early twentieth centuries, several people diagnosed with schizophrenia were enrolled in psychiatric institutions. In those institutions treatment was mainly focused on containment and supervision instead of recovery or rehabilitation (Melling and Forsythe,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conditions in several psychiatric hospitals were not good and limited. Moreover, the patients faced longer periods of institutionalisation and limited personal independence. This experience increased the negative public perceptions of mental illness and empowered the belief that schizophrenia was a longer condition in people’s lives and may not increase the recovery process (Smith,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Further in time, historical interventions were insulin coma therapy, psychosurgery, and early types of electroconvulsive therapy. Now, several of these approaches are considered unethical and harmful towards the individuals diagnosed with schizophrenia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Braslow</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Marder,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representation of antipsychotic medication, especially chlorpromazine, converted treatment and improved the transition towards societal mental healthcare and deinstitutionalisation (Owen,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Sawa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Mortensen, 2016).</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Contemporary Treatments and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Today, the treatment for schizophrenia is based on a recovery-focused and multidisciplinary approach. Moreover, the approach increases the impact of symptoms, autonomy, and higher quality of life (National Institute for Health and Care Excellence,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Still, antipsychotic medication is considered the key treatment for psychotic symptoms, including delusions and hallucinations. In fact, first-generation and second-generation antipsychotics are highly applied in clinical methods, despite the treatment selection highly relying on efficiency and side effects (Keepers et al.,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Regular physical health monitoring is also an important part of schizophrenia care because antipsychotic medication can increase the risk of weight gain, diabetes and cardiovascular disease. Integrated care approaches therefore aim to address both physical and mental health needs to improve long-term wellbeing and treatment outcomes (World Health Organization,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Cognitive Behavioural Therapy for Psychosis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CBTp</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is a psychological therapy that helps people see symptoms, challenge distressing beliefs, and create similar strategies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Bighelli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Communication can be improved by family interventions. It can also help individuals decrease stress and relapses within service users with schizophrenia (Claxton et al., 2022). Community mental health teams and Early Intervention in psychosis services offer better support from psychiatrists, medical professionals, nurses, psychologists, and social workers in order to endorse recovery and social inclusion (NHS England, 2019).</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Social, Cultural and Political Influences</a:t>
            </a: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Although the major improvement in treatment approaches and support strategies, stigma and discrimination are still considered main barriers to recovery for individuals diagnosed with schizophrenia. In addition, negative public attitudes can decrease self-esteem, demotivate help-seeking behaviour, and restrict availability of education, housing opportunities, and employment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Ventriglio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Perceptions of society are highly related to schizophrenia, considering that people with this disease express violent and dangerous behaviour. However, according to Fazel et al. (2019), most people with schizophrenia do not show violent attitudes. Even they are more likely to be victims of violence and social exclusion, instead of behaving in such a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Values and cultural beliefs can impact how psychotic symptoms are comprehended and can influence decisions regarding looking for a treatment and involving oneself in mental health services for this condition (Jongsma et al., 2022). Moreover, political decisions about investment, workforce planning, and service provision directly affect the access to professional care and better quality of mental health services. In addition, such services are limited to individuals diagnosed with schizophrenia (World Health Organization, 2022).</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Recommendations for Future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order to improve outcomes for individuals living with schizophrenia, the following recommendations are proposed. Companies should consider higher investment in community mental health services in order to increase the level of treatment and decline pressure on inpatient services (NHS England, 2019). In addition, improving Early Intervention in Psychosis programs is highly crucial because evidence indicates that early treatment is related to better recovery rates and decreased relapse rates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Correll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2018). National anti-stigma campaigns should also consistently challenge misconceptions surrounding schizophrenia and encourage help-seeking behaviours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Ventriglio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2021). Therefore, better integration between healthcare, housing and employment services is also needed to encourage recovery and independent living (World Health Organization, 2022). Finally, consistent research into personalised medicine and recovery-based approaches can improve treatment efficiency and quality of life for individuals diagnosed with schizophrenia (McCutcheon, Marques and Howes, </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2020).</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it-IT" sz="1800" b="1" dirty="0">
                <a:effectLst/>
                <a:latin typeface="Times New Roman" panose="02020603050405020304" pitchFamily="18" charset="0"/>
                <a:ea typeface="Times New Roman" panose="02020603050405020304" pitchFamily="18" charset="0"/>
              </a:rPr>
              <a:t>Conclusion</a:t>
            </a:r>
            <a:endParaRPr lang="en-GB" sz="1800" b="1"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Schizophrenia is a quite serious mental health condition. However, it can be manageable and dealt with when the right choices are made. Also, it is classified in the ICD-11 as a Primary Psychotic Disorder (World Health Organization, 2022). Despite the historical approaches to this treatment including institutionalisation and restrictive practices, contemporary care methods have improved towards recovery-based and person-centred strategies of support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Braslow</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Marder,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Today, the treatment focuses on multidisciplinary care through medication, psychological therapies, and community-based services. This will help organisations improve long-term outcomes and quality of life of individuals (Keepers et al., 2020). However, the illness forces individuals to face issues like discrimination, stigma, and inequalities when trying to access healthcare and social support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Ventriglio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2021). Therefore, consistent investment in evidence-based treatment, intervention services in advance, and public awareness are crucial to enhance recovery, social inclusion, and global wellbeing for people characterised by schizophrenia (NHS England,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832643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250169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20/07/2026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3.xml.rels><?xml version="1.0" encoding="UTF-8" standalone="yes"?>
<Relationships xmlns="http://schemas.openxmlformats.org/package/2006/relationships"><Relationship Id="rId3" Type="http://schemas.openxmlformats.org/officeDocument/2006/relationships/hyperlink" Target="https://www.nice.org.uk/guidance/cg178"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https://www.who.int/news-room/fact-sheets/detail/schizophrenia" TargetMode="External"/><Relationship Id="rId4" Type="http://schemas.openxmlformats.org/officeDocument/2006/relationships/hyperlink" Target="https://icd.who.int/browse/2024-01/mms/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221831" y="26325095"/>
            <a:ext cx="39848589" cy="5293895"/>
          </a:xfrm>
        </p:spPr>
        <p:txBody>
          <a:bodyPr>
            <a:noAutofit/>
          </a:bodyPr>
          <a:lstStyle/>
          <a:p>
            <a:pPr algn="l"/>
            <a:r>
              <a:rPr lang="en-GB" sz="7200" b="1" dirty="0">
                <a:latin typeface="Aptos Black" panose="020B0004020202020204" pitchFamily="34" charset="0"/>
                <a:cs typeface="Arial" panose="020B0604020202020204" pitchFamily="34" charset="0"/>
              </a:rPr>
              <a:t>Acknowledgement of the use of AI tools</a:t>
            </a:r>
          </a:p>
          <a:p>
            <a:pPr algn="l"/>
            <a:r>
              <a:rPr lang="en-GB" sz="7200" b="1" dirty="0">
                <a:latin typeface="Aptos Black" panose="020B00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ptos Black" panose="020B0004020202020204" pitchFamily="34" charset="0"/>
                <a:cs typeface="Arial" panose="020B0604020202020204" pitchFamily="34" charset="0"/>
              </a:rPr>
              <a:t>BMHP6029</a:t>
            </a:r>
          </a:p>
          <a:p>
            <a:pPr algn="ctr"/>
            <a:r>
              <a:rPr lang="en-US" sz="8800" b="1" dirty="0">
                <a:latin typeface="Aptos Black" panose="020B0004020202020204" pitchFamily="34" charset="0"/>
              </a:rPr>
              <a:t>Schizophrenia: ICD-11 Classification, Historical Perspectives and Contemporary Care</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537" y="310894"/>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15656398" y="11545778"/>
            <a:ext cx="12979454" cy="13296028"/>
          </a:xfrm>
          <a:prstGeom prst="rect">
            <a:avLst/>
          </a:prstGeom>
        </p:spPr>
      </p:pic>
      <p:sp>
        <p:nvSpPr>
          <p:cNvPr id="7" name="Title 6">
            <a:extLst>
              <a:ext uri="{FF2B5EF4-FFF2-40B4-BE49-F238E27FC236}">
                <a16:creationId xmlns:a16="http://schemas.microsoft.com/office/drawing/2014/main" id="{7643CD70-9996-D443-5B20-55B186EFDD1F}"/>
              </a:ext>
            </a:extLst>
          </p:cNvPr>
          <p:cNvSpPr>
            <a:spLocks noGrp="1"/>
          </p:cNvSpPr>
          <p:nvPr>
            <p:ph type="ctrTitle"/>
          </p:nvPr>
        </p:nvSpPr>
        <p:spPr>
          <a:xfrm>
            <a:off x="5486400" y="5387342"/>
            <a:ext cx="32918400" cy="6499858"/>
          </a:xfrm>
        </p:spPr>
        <p:txBody>
          <a:bodyPr>
            <a:normAutofit/>
          </a:bodyPr>
          <a:lstStyle/>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9079386"/>
          </a:xfrm>
        </p:spPr>
        <p:txBody>
          <a:bodyPr/>
          <a:lstStyle/>
          <a:p>
            <a:r>
              <a:rPr lang="en-US" sz="4800" b="1" dirty="0">
                <a:latin typeface="Aptos Black" panose="020B0004020202020204" pitchFamily="34" charset="0"/>
              </a:rPr>
              <a:t>ICD-11 Classification</a:t>
            </a:r>
          </a:p>
          <a:p>
            <a:r>
              <a:rPr lang="en-US" sz="3200" b="1" dirty="0">
                <a:latin typeface="Aptos Black" panose="020B0004020202020204" pitchFamily="34" charset="0"/>
              </a:rPr>
              <a:t>Chapter 06 – Mental, Behavioural or Neurodevelopmental Disorders</a:t>
            </a:r>
          </a:p>
          <a:p>
            <a:r>
              <a:rPr lang="en-US" sz="3200" b="1" dirty="0">
                <a:latin typeface="Aptos Black" panose="020B0004020202020204" pitchFamily="34" charset="0"/>
              </a:rPr>
              <a:t>Primary Psychotic Disorders</a:t>
            </a:r>
          </a:p>
          <a:p>
            <a:r>
              <a:rPr lang="en-US" sz="3200" b="1" dirty="0">
                <a:latin typeface="Aptos Black" panose="020B0004020202020204" pitchFamily="34" charset="0"/>
              </a:rPr>
              <a:t>Schizophrenia (ICD-11 code: 6A20)</a:t>
            </a:r>
          </a:p>
          <a:p>
            <a:r>
              <a:rPr lang="en-US" sz="3200" b="1" dirty="0">
                <a:latin typeface="Aptos Black" panose="020B0004020202020204" pitchFamily="34" charset="0"/>
              </a:rPr>
              <a:t>Schizophrenia is a serious mental health condition that affects how a person thinks, feels and understands reality. It is </a:t>
            </a:r>
            <a:r>
              <a:rPr lang="en-US" sz="3200" b="1" dirty="0" err="1">
                <a:latin typeface="Aptos Black" panose="020B0004020202020204" pitchFamily="34" charset="0"/>
              </a:rPr>
              <a:t>characterised</a:t>
            </a:r>
            <a:r>
              <a:rPr lang="en-US" sz="3200" b="1" dirty="0">
                <a:latin typeface="Aptos Black" panose="020B0004020202020204" pitchFamily="34" charset="0"/>
              </a:rPr>
              <a:t> by persistent disturbances in thinking, perception, self-experience and behaviour that significantly affect daily functioning (World Health Organization, 2022).</a:t>
            </a:r>
          </a:p>
          <a:p>
            <a:r>
              <a:rPr lang="en-US" sz="3200" b="1" dirty="0">
                <a:latin typeface="Aptos Black" panose="020B0004020202020204" pitchFamily="34" charset="0"/>
              </a:rPr>
              <a:t>According to the World Health Organization, approximately 24 million people worldwide live with schizophrenia, representing around 1 in every 300 people (WHO, 2023).</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1107988"/>
          </a:xfrm>
        </p:spPr>
        <p:txBody>
          <a:bodyPr/>
          <a:lstStyle/>
          <a:p>
            <a:r>
              <a:rPr lang="en-GB" sz="6000" dirty="0">
                <a:latin typeface="Aptos Black" panose="020B0004020202020204" pitchFamily="34" charset="0"/>
              </a:rPr>
              <a:t>Introduction</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7931590"/>
            <a:ext cx="10038660" cy="2031317"/>
          </a:xfrm>
        </p:spPr>
        <p:txBody>
          <a:bodyPr/>
          <a:lstStyle/>
          <a:p>
            <a:r>
              <a:rPr lang="en-GB" sz="6000" dirty="0">
                <a:latin typeface="Aptos Black" panose="020B0004020202020204" pitchFamily="34" charset="0"/>
              </a:rPr>
              <a:t>Causes, Symptoms, Diagnosis</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2031317"/>
          </a:xfrm>
        </p:spPr>
        <p:txBody>
          <a:bodyPr/>
          <a:lstStyle/>
          <a:p>
            <a:r>
              <a:rPr lang="en-GB" sz="6000" dirty="0">
                <a:latin typeface="Aptos Black" panose="020B0004020202020204" pitchFamily="34" charset="0"/>
              </a:rPr>
              <a:t>Historical perspectives and treatments</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954647"/>
          </a:xfrm>
        </p:spPr>
        <p:txBody>
          <a:bodyPr/>
          <a:lstStyle/>
          <a:p>
            <a:r>
              <a:rPr lang="en-US" sz="6000" dirty="0">
                <a:latin typeface="Aptos Black" panose="020B0004020202020204" pitchFamily="34" charset="0"/>
              </a:rPr>
              <a:t>Contemporary Treatment and Mental Health Services</a:t>
            </a:r>
            <a:endParaRPr lang="en-GB" sz="6000" dirty="0">
              <a:latin typeface="Aptos Black"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725864"/>
            <a:ext cx="10047018" cy="1920518"/>
          </a:xfrm>
        </p:spPr>
        <p:txBody>
          <a:bodyPr/>
          <a:lstStyle/>
          <a:p>
            <a:r>
              <a:rPr lang="en-GB" sz="6000" dirty="0">
                <a:latin typeface="Aptos Black" panose="020B0004020202020204" pitchFamily="34" charset="0"/>
              </a:rPr>
              <a:t>Recommendations</a:t>
            </a:r>
          </a:p>
          <a:p>
            <a:endParaRPr lang="en-GB" sz="4400" dirty="0">
              <a:latin typeface="Aptos Black" panose="020B00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9121643"/>
            <a:ext cx="10047018" cy="1107988"/>
          </a:xfrm>
        </p:spPr>
        <p:txBody>
          <a:bodyPr/>
          <a:lstStyle/>
          <a:p>
            <a:r>
              <a:rPr lang="en-GB" sz="6000" dirty="0">
                <a:latin typeface="Aptos Black" panose="020B0004020202020204" pitchFamily="34" charset="0"/>
              </a:rPr>
              <a:t>Conclusion</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57637" y="19962907"/>
            <a:ext cx="4708723" cy="11736293"/>
          </a:xfrm>
        </p:spPr>
        <p:txBody>
          <a:bodyPr/>
          <a:lstStyle/>
          <a:p>
            <a:pPr lvl="0" defTabSz="914400" eaLnBrk="0" fontAlgn="base" hangingPunct="0">
              <a:spcBef>
                <a:spcPct val="0"/>
              </a:spcBef>
              <a:spcAft>
                <a:spcPct val="0"/>
              </a:spcAft>
            </a:pPr>
            <a:r>
              <a:rPr lang="en-US" altLang="en-US" sz="2400" b="1" dirty="0">
                <a:latin typeface="Aptos Black" panose="020B0004020202020204" pitchFamily="34" charset="0"/>
              </a:rPr>
              <a:t>Causes:</a:t>
            </a:r>
            <a:r>
              <a:rPr lang="en-US" altLang="en-US" sz="2400" dirty="0">
                <a:latin typeface="Aptos Black" panose="020B0004020202020204" pitchFamily="34" charset="0"/>
              </a:rPr>
              <a:t> </a:t>
            </a:r>
          </a:p>
          <a:p>
            <a:pPr marL="457200" lvl="0" indent="-457200" defTabSz="914400" eaLnBrk="0" fontAlgn="base" hangingPunct="0">
              <a:spcBef>
                <a:spcPct val="0"/>
              </a:spcBef>
              <a:spcAft>
                <a:spcPct val="0"/>
              </a:spcAft>
              <a:buFont typeface="Arial" panose="020B0604020202020204" pitchFamily="34" charset="0"/>
              <a:buChar char="•"/>
            </a:pPr>
            <a:r>
              <a:rPr lang="en-US" altLang="en-US" sz="2400" dirty="0">
                <a:latin typeface="Aptos Black" panose="020B0004020202020204" pitchFamily="34" charset="0"/>
              </a:rPr>
              <a:t>Individuals with a family history are at greater risk. (WHO, 2022; APA, 2022).</a:t>
            </a:r>
          </a:p>
          <a:p>
            <a:pPr marL="457200" lvl="0" indent="-457200" defTabSz="914400" eaLnBrk="0" fontAlgn="base" hangingPunct="0">
              <a:spcBef>
                <a:spcPct val="0"/>
              </a:spcBef>
              <a:spcAft>
                <a:spcPct val="0"/>
              </a:spcAft>
              <a:buFont typeface="Arial" panose="020B0604020202020204" pitchFamily="34" charset="0"/>
              <a:buChar char="•"/>
            </a:pPr>
            <a:r>
              <a:rPr lang="en-US" altLang="en-US" sz="2400" dirty="0">
                <a:latin typeface="Aptos Black" panose="020B0004020202020204" pitchFamily="34" charset="0"/>
              </a:rPr>
              <a:t>Environmental and neurobiological factors – Brain abnormalities, prenatal complications, trauma, and substance use may trigger schizophrenia in susceptible individuals.(WHO,2022:APA,2022).</a:t>
            </a:r>
            <a:endParaRPr lang="en-US" altLang="en-US" sz="2400" b="1" dirty="0">
              <a:latin typeface="Aptos Black" panose="020B0004020202020204" pitchFamily="34" charset="0"/>
            </a:endParaRPr>
          </a:p>
          <a:p>
            <a:pPr lvl="0" defTabSz="914400" eaLnBrk="0" fontAlgn="base" hangingPunct="0">
              <a:spcBef>
                <a:spcPct val="0"/>
              </a:spcBef>
              <a:spcAft>
                <a:spcPct val="0"/>
              </a:spcAft>
            </a:pPr>
            <a:r>
              <a:rPr lang="en-US" altLang="en-US" sz="2400" b="1" dirty="0">
                <a:latin typeface="Aptos Black" panose="020B0004020202020204" pitchFamily="34" charset="0"/>
              </a:rPr>
              <a:t>Positive symptoms</a:t>
            </a:r>
          </a:p>
          <a:p>
            <a:pPr marL="457200" lvl="0" indent="-457200" defTabSz="914400" eaLnBrk="0" fontAlgn="base" hangingPunct="0">
              <a:spcBef>
                <a:spcPct val="0"/>
              </a:spcBef>
              <a:spcAft>
                <a:spcPct val="0"/>
              </a:spcAft>
              <a:buFont typeface="Arial" panose="020B0604020202020204" pitchFamily="34" charset="0"/>
              <a:buChar char="•"/>
            </a:pPr>
            <a:r>
              <a:rPr lang="en-US" altLang="en-US" sz="2400" b="1" dirty="0">
                <a:latin typeface="Aptos Black" panose="020B0004020202020204" pitchFamily="34" charset="0"/>
              </a:rPr>
              <a:t>• Hallucinations</a:t>
            </a:r>
            <a:br>
              <a:rPr lang="en-US" altLang="en-US" sz="2400" b="1" dirty="0">
                <a:latin typeface="Aptos Black" panose="020B0004020202020204" pitchFamily="34" charset="0"/>
              </a:rPr>
            </a:br>
            <a:r>
              <a:rPr lang="en-US" altLang="en-US" sz="2400" b="1" dirty="0">
                <a:latin typeface="Aptos Black" panose="020B0004020202020204" pitchFamily="34" charset="0"/>
              </a:rPr>
              <a:t>• Delusions</a:t>
            </a:r>
            <a:br>
              <a:rPr lang="en-US" altLang="en-US" sz="2400" b="1" dirty="0">
                <a:latin typeface="Aptos Black" panose="020B0004020202020204" pitchFamily="34" charset="0"/>
              </a:rPr>
            </a:br>
            <a:r>
              <a:rPr lang="en-US" altLang="en-US" sz="2400" b="1" dirty="0">
                <a:latin typeface="Aptos Black" panose="020B0004020202020204" pitchFamily="34" charset="0"/>
              </a:rPr>
              <a:t>• </a:t>
            </a:r>
            <a:r>
              <a:rPr lang="en-US" altLang="en-US" sz="2400" b="1" dirty="0" err="1">
                <a:latin typeface="Aptos Black" panose="020B0004020202020204" pitchFamily="34" charset="0"/>
              </a:rPr>
              <a:t>Disorganised</a:t>
            </a:r>
            <a:r>
              <a:rPr lang="en-US" altLang="en-US" sz="2400" b="1" dirty="0">
                <a:latin typeface="Aptos Black" panose="020B0004020202020204" pitchFamily="34" charset="0"/>
              </a:rPr>
              <a:t> speech</a:t>
            </a:r>
            <a:br>
              <a:rPr lang="en-US" altLang="en-US" sz="2400" b="1" dirty="0">
                <a:latin typeface="Aptos Black" panose="020B0004020202020204" pitchFamily="34" charset="0"/>
              </a:rPr>
            </a:br>
            <a:r>
              <a:rPr lang="en-US" altLang="en-US" sz="2400" b="1" dirty="0">
                <a:latin typeface="Aptos Black" panose="020B0004020202020204" pitchFamily="34" charset="0"/>
              </a:rPr>
              <a:t>(APA, 2022)</a:t>
            </a:r>
          </a:p>
          <a:p>
            <a:pPr lvl="0" defTabSz="914400" eaLnBrk="0" fontAlgn="base" hangingPunct="0">
              <a:spcBef>
                <a:spcPct val="0"/>
              </a:spcBef>
              <a:spcAft>
                <a:spcPct val="0"/>
              </a:spcAft>
            </a:pPr>
            <a:r>
              <a:rPr lang="en-US" altLang="en-US" sz="2400" b="1" dirty="0">
                <a:latin typeface="Aptos Black" panose="020B0004020202020204" pitchFamily="34" charset="0"/>
              </a:rPr>
              <a:t>Negative symptoms</a:t>
            </a:r>
          </a:p>
          <a:p>
            <a:pPr lvl="0" defTabSz="914400" eaLnBrk="0" fontAlgn="base" hangingPunct="0">
              <a:spcBef>
                <a:spcPct val="0"/>
              </a:spcBef>
              <a:spcAft>
                <a:spcPct val="0"/>
              </a:spcAft>
            </a:pPr>
            <a:r>
              <a:rPr lang="en-US" altLang="en-US" sz="2400" b="1" dirty="0">
                <a:latin typeface="Aptos Black" panose="020B0004020202020204" pitchFamily="34" charset="0"/>
              </a:rPr>
              <a:t>• Reduced motivation</a:t>
            </a:r>
            <a:br>
              <a:rPr lang="en-US" altLang="en-US" sz="2400" b="1" dirty="0">
                <a:latin typeface="Aptos Black" panose="020B0004020202020204" pitchFamily="34" charset="0"/>
              </a:rPr>
            </a:br>
            <a:r>
              <a:rPr lang="en-US" altLang="en-US" sz="2400" b="1" dirty="0">
                <a:latin typeface="Aptos Black" panose="020B0004020202020204" pitchFamily="34" charset="0"/>
              </a:rPr>
              <a:t>• Social withdrawal</a:t>
            </a:r>
            <a:br>
              <a:rPr lang="en-US" altLang="en-US" sz="2400" b="1" dirty="0">
                <a:latin typeface="Aptos Black" panose="020B0004020202020204" pitchFamily="34" charset="0"/>
              </a:rPr>
            </a:br>
            <a:r>
              <a:rPr lang="en-US" altLang="en-US" sz="2400" b="1" dirty="0">
                <a:latin typeface="Aptos Black" panose="020B0004020202020204" pitchFamily="34" charset="0"/>
              </a:rPr>
              <a:t>• Limited emotional expression</a:t>
            </a:r>
            <a:br>
              <a:rPr lang="en-US" altLang="en-US" sz="2400" b="1" dirty="0">
                <a:latin typeface="Aptos Black" panose="020B0004020202020204" pitchFamily="34" charset="0"/>
              </a:rPr>
            </a:br>
            <a:r>
              <a:rPr lang="en-US" altLang="en-US" sz="2400" b="1" dirty="0">
                <a:latin typeface="Aptos Black" panose="020B0004020202020204" pitchFamily="34" charset="0"/>
              </a:rPr>
              <a:t>(</a:t>
            </a:r>
            <a:r>
              <a:rPr lang="en-US" altLang="en-US" sz="2400" b="1" dirty="0" err="1">
                <a:latin typeface="Aptos Black" panose="020B0004020202020204" pitchFamily="34" charset="0"/>
              </a:rPr>
              <a:t>Correll</a:t>
            </a:r>
            <a:r>
              <a:rPr lang="en-US" altLang="en-US" sz="2400" b="1" dirty="0">
                <a:latin typeface="Aptos Black" panose="020B0004020202020204" pitchFamily="34" charset="0"/>
              </a:rPr>
              <a:t> and Schooler, 2020)</a:t>
            </a:r>
          </a:p>
          <a:p>
            <a:pPr lvl="0" defTabSz="914400" eaLnBrk="0" fontAlgn="base" hangingPunct="0">
              <a:spcBef>
                <a:spcPct val="0"/>
              </a:spcBef>
              <a:spcAft>
                <a:spcPct val="0"/>
              </a:spcAft>
            </a:pPr>
            <a:r>
              <a:rPr lang="en-US" altLang="en-US" sz="2400" b="1" dirty="0">
                <a:latin typeface="Aptos Black" panose="020B0004020202020204" pitchFamily="34" charset="0"/>
              </a:rPr>
              <a:t>Cognitive symptoms</a:t>
            </a:r>
          </a:p>
          <a:p>
            <a:pPr lvl="0" defTabSz="914400" eaLnBrk="0" fontAlgn="base" hangingPunct="0">
              <a:spcBef>
                <a:spcPct val="0"/>
              </a:spcBef>
              <a:spcAft>
                <a:spcPct val="0"/>
              </a:spcAft>
            </a:pPr>
            <a:r>
              <a:rPr lang="en-US" altLang="en-US" sz="2400" b="1" dirty="0">
                <a:latin typeface="Aptos Black" panose="020B0004020202020204" pitchFamily="34" charset="0"/>
              </a:rPr>
              <a:t>• Poor concentration</a:t>
            </a:r>
            <a:br>
              <a:rPr lang="en-US" altLang="en-US" sz="2400" b="1" dirty="0">
                <a:latin typeface="Aptos Black" panose="020B0004020202020204" pitchFamily="34" charset="0"/>
              </a:rPr>
            </a:br>
            <a:r>
              <a:rPr lang="en-US" altLang="en-US" sz="2400" b="1" dirty="0">
                <a:latin typeface="Aptos Black" panose="020B0004020202020204" pitchFamily="34" charset="0"/>
              </a:rPr>
              <a:t>• Memory problems</a:t>
            </a:r>
            <a:br>
              <a:rPr lang="en-US" altLang="en-US" sz="2400" b="1" dirty="0">
                <a:latin typeface="Aptos Black" panose="020B0004020202020204" pitchFamily="34" charset="0"/>
              </a:rPr>
            </a:br>
            <a:r>
              <a:rPr lang="en-US" altLang="en-US" sz="2400" b="1" dirty="0">
                <a:latin typeface="Aptos Black" panose="020B0004020202020204" pitchFamily="34" charset="0"/>
              </a:rPr>
              <a:t>• Difficulty planning tasks</a:t>
            </a:r>
            <a:br>
              <a:rPr lang="en-US" altLang="en-US" sz="2400" b="1" dirty="0">
                <a:latin typeface="Aptos Black" panose="020B0004020202020204" pitchFamily="34" charset="0"/>
              </a:rPr>
            </a:br>
            <a:r>
              <a:rPr lang="en-US" altLang="en-US" sz="2400" b="1" dirty="0">
                <a:latin typeface="Aptos Black" panose="020B0004020202020204" pitchFamily="34" charset="0"/>
              </a:rPr>
              <a:t>(Millan et al., 2020)</a:t>
            </a:r>
          </a:p>
          <a:p>
            <a:endParaRPr lang="en-GB" sz="3200" b="1" dirty="0">
              <a:latin typeface="Aptos Black" panose="020B00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2868438"/>
            <a:ext cx="31998968" cy="1107996"/>
          </a:xfrm>
        </p:spPr>
        <p:txBody>
          <a:bodyPr/>
          <a:lstStyle/>
          <a:p>
            <a:r>
              <a:rPr lang="en-GB" sz="6600" dirty="0">
                <a:latin typeface="Aptos Black" panose="020B0004020202020204" pitchFamily="34" charset="0"/>
              </a:rPr>
              <a:t>ICD-11 –Code 6A20 - Primary Psychotic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41604"/>
            <a:ext cx="31998968" cy="2308324"/>
          </a:xfrm>
        </p:spPr>
        <p:txBody>
          <a:bodyPr/>
          <a:lstStyle/>
          <a:p>
            <a:r>
              <a:rPr lang="en-US" sz="7200" dirty="0">
                <a:latin typeface="Aptos Black" panose="020B0004020202020204" pitchFamily="34" charset="0"/>
              </a:rPr>
              <a:t>Schizophrenia - ICD-11 Classification, Historical Perspectives and Contemporary Care</a:t>
            </a:r>
            <a:endParaRPr lang="en-GB" sz="7200" dirty="0">
              <a:latin typeface="Aptos Black" panose="020B0004020202020204" pitchFamily="34" charset="0"/>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2" name="Picture 21"/>
          <p:cNvPicPr>
            <a:picLocks noChangeAspect="1"/>
          </p:cNvPicPr>
          <p:nvPr/>
        </p:nvPicPr>
        <p:blipFill>
          <a:blip r:embed="rId3"/>
          <a:stretch>
            <a:fillRect/>
          </a:stretch>
        </p:blipFill>
        <p:spPr>
          <a:xfrm>
            <a:off x="12104521" y="18676629"/>
            <a:ext cx="7915681" cy="5871392"/>
          </a:xfrm>
          <a:prstGeom prst="rect">
            <a:avLst/>
          </a:prstGeom>
        </p:spPr>
      </p:pic>
      <p:pic>
        <p:nvPicPr>
          <p:cNvPr id="23" name="Picture 22"/>
          <p:cNvPicPr>
            <a:picLocks noChangeAspect="1"/>
          </p:cNvPicPr>
          <p:nvPr/>
        </p:nvPicPr>
        <p:blipFill>
          <a:blip r:embed="rId4"/>
          <a:stretch>
            <a:fillRect/>
          </a:stretch>
        </p:blipFill>
        <p:spPr>
          <a:xfrm>
            <a:off x="821005" y="14329471"/>
            <a:ext cx="5444869" cy="3593875"/>
          </a:xfrm>
          <a:prstGeom prst="rect">
            <a:avLst/>
          </a:prstGeom>
        </p:spPr>
      </p:pic>
      <p:pic>
        <p:nvPicPr>
          <p:cNvPr id="25" name="Picture 24"/>
          <p:cNvPicPr>
            <a:picLocks noChangeAspect="1"/>
          </p:cNvPicPr>
          <p:nvPr/>
        </p:nvPicPr>
        <p:blipFill>
          <a:blip r:embed="rId5"/>
          <a:stretch>
            <a:fillRect/>
          </a:stretch>
        </p:blipFill>
        <p:spPr>
          <a:xfrm>
            <a:off x="5203122" y="20260648"/>
            <a:ext cx="5313365" cy="9508337"/>
          </a:xfrm>
          <a:prstGeom prst="rect">
            <a:avLst/>
          </a:prstGeom>
        </p:spPr>
      </p:pic>
      <p:pic>
        <p:nvPicPr>
          <p:cNvPr id="26" name="Picture 25"/>
          <p:cNvPicPr>
            <a:picLocks noChangeAspect="1"/>
          </p:cNvPicPr>
          <p:nvPr/>
        </p:nvPicPr>
        <p:blipFill>
          <a:blip r:embed="rId6"/>
          <a:stretch>
            <a:fillRect/>
          </a:stretch>
        </p:blipFill>
        <p:spPr>
          <a:xfrm>
            <a:off x="12306913" y="25545459"/>
            <a:ext cx="7510896" cy="4783865"/>
          </a:xfrm>
          <a:prstGeom prst="rect">
            <a:avLst/>
          </a:prstGeom>
        </p:spPr>
      </p:pic>
      <p:pic>
        <p:nvPicPr>
          <p:cNvPr id="29" name="Picture 28"/>
          <p:cNvPicPr>
            <a:picLocks noChangeAspect="1"/>
          </p:cNvPicPr>
          <p:nvPr/>
        </p:nvPicPr>
        <p:blipFill>
          <a:blip r:embed="rId7"/>
          <a:stretch>
            <a:fillRect/>
          </a:stretch>
        </p:blipFill>
        <p:spPr>
          <a:xfrm>
            <a:off x="24531764" y="27694317"/>
            <a:ext cx="5972238" cy="3707494"/>
          </a:xfrm>
          <a:prstGeom prst="rect">
            <a:avLst/>
          </a:prstGeom>
        </p:spPr>
      </p:pic>
      <p:sp>
        <p:nvSpPr>
          <p:cNvPr id="30" name="Rectangle 1"/>
          <p:cNvSpPr>
            <a:spLocks noGrp="1" noChangeArrowheads="1"/>
          </p:cNvSpPr>
          <p:nvPr>
            <p:ph type="body" sz="quarter" idx="26"/>
          </p:nvPr>
        </p:nvSpPr>
        <p:spPr bwMode="auto">
          <a:xfrm>
            <a:off x="33831853" y="5638182"/>
            <a:ext cx="8779187" cy="9448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buFontTx/>
              <a:buChar char="•"/>
            </a:pPr>
            <a:r>
              <a:rPr lang="en-US" altLang="en-US" sz="4400" b="1" dirty="0">
                <a:latin typeface="Aptos Black" panose="020B0004020202020204" pitchFamily="34" charset="0"/>
              </a:rPr>
              <a:t>Increase investment</a:t>
            </a:r>
            <a:endParaRPr lang="en-US" altLang="en-US" sz="4400" dirty="0">
              <a:latin typeface="Aptos Black" panose="020B0004020202020204" pitchFamily="34" charset="0"/>
            </a:endParaRPr>
          </a:p>
          <a:p>
            <a:pPr lvl="0" defTabSz="914400" eaLnBrk="0" fontAlgn="base" hangingPunct="0">
              <a:spcBef>
                <a:spcPct val="0"/>
              </a:spcBef>
              <a:spcAft>
                <a:spcPct val="0"/>
              </a:spcAft>
            </a:pPr>
            <a:r>
              <a:rPr lang="en-US" altLang="en-US" sz="4400" dirty="0">
                <a:latin typeface="Aptos Black" panose="020B0004020202020204" pitchFamily="34" charset="0"/>
              </a:rPr>
              <a:t>Improve f</a:t>
            </a:r>
            <a:r>
              <a:rPr lang="en-US" altLang="en-US" sz="4000" dirty="0">
                <a:latin typeface="Aptos Black" panose="020B0004020202020204" pitchFamily="34" charset="0"/>
              </a:rPr>
              <a:t>unding for community mental health services (WHO, 2022). </a:t>
            </a:r>
          </a:p>
          <a:p>
            <a:pPr lvl="0" defTabSz="914400" eaLnBrk="0" fontAlgn="base" hangingPunct="0">
              <a:spcBef>
                <a:spcPct val="0"/>
              </a:spcBef>
              <a:spcAft>
                <a:spcPct val="0"/>
              </a:spcAft>
              <a:buFontTx/>
              <a:buChar char="•"/>
            </a:pPr>
            <a:r>
              <a:rPr lang="en-US" altLang="en-US" sz="4000" b="1" dirty="0">
                <a:latin typeface="Aptos Black" panose="020B0004020202020204" pitchFamily="34" charset="0"/>
              </a:rPr>
              <a:t>Expand EIP services</a:t>
            </a:r>
            <a:endParaRPr lang="en-US" altLang="en-US" sz="4000" dirty="0">
              <a:latin typeface="Aptos Black" panose="020B0004020202020204" pitchFamily="34" charset="0"/>
            </a:endParaRPr>
          </a:p>
          <a:p>
            <a:pPr lvl="0" defTabSz="914400" eaLnBrk="0" fontAlgn="base" hangingPunct="0">
              <a:spcBef>
                <a:spcPct val="0"/>
              </a:spcBef>
              <a:spcAft>
                <a:spcPct val="0"/>
              </a:spcAft>
            </a:pPr>
            <a:r>
              <a:rPr lang="en-US" altLang="en-US" sz="4000" dirty="0">
                <a:latin typeface="Aptos Black" panose="020B0004020202020204" pitchFamily="34" charset="0"/>
              </a:rPr>
              <a:t>Provide earlier diagnosis and treatment (</a:t>
            </a:r>
            <a:r>
              <a:rPr lang="en-US" altLang="en-US" sz="4000" dirty="0" err="1">
                <a:latin typeface="Aptos Black" panose="020B0004020202020204" pitchFamily="34" charset="0"/>
              </a:rPr>
              <a:t>Correll</a:t>
            </a:r>
            <a:r>
              <a:rPr lang="en-US" altLang="en-US" sz="4000" dirty="0">
                <a:latin typeface="Aptos Black" panose="020B0004020202020204" pitchFamily="34" charset="0"/>
              </a:rPr>
              <a:t> et al., 2018). </a:t>
            </a:r>
          </a:p>
          <a:p>
            <a:pPr lvl="0" defTabSz="914400" eaLnBrk="0" fontAlgn="base" hangingPunct="0">
              <a:spcBef>
                <a:spcPct val="0"/>
              </a:spcBef>
              <a:spcAft>
                <a:spcPct val="0"/>
              </a:spcAft>
              <a:buFontTx/>
              <a:buChar char="•"/>
            </a:pPr>
            <a:r>
              <a:rPr lang="en-US" altLang="en-US" sz="4000" b="1" dirty="0">
                <a:latin typeface="Aptos Black" panose="020B0004020202020204" pitchFamily="34" charset="0"/>
              </a:rPr>
              <a:t>Anti-stigma campaigns</a:t>
            </a:r>
            <a:endParaRPr lang="en-US" altLang="en-US" sz="4000" dirty="0">
              <a:latin typeface="Aptos Black" panose="020B0004020202020204" pitchFamily="34" charset="0"/>
            </a:endParaRPr>
          </a:p>
          <a:p>
            <a:pPr lvl="0" defTabSz="914400" eaLnBrk="0" fontAlgn="base" hangingPunct="0">
              <a:spcBef>
                <a:spcPct val="0"/>
              </a:spcBef>
              <a:spcAft>
                <a:spcPct val="0"/>
              </a:spcAft>
            </a:pPr>
            <a:r>
              <a:rPr lang="en-US" altLang="en-US" sz="4000" dirty="0">
                <a:latin typeface="Aptos Black" panose="020B0004020202020204" pitchFamily="34" charset="0"/>
              </a:rPr>
              <a:t>Reduce discrimination and encourage help-seeking (</a:t>
            </a:r>
            <a:r>
              <a:rPr lang="en-US" altLang="en-US" sz="4000" dirty="0" err="1">
                <a:latin typeface="Aptos Black" panose="020B0004020202020204" pitchFamily="34" charset="0"/>
              </a:rPr>
              <a:t>Ventriglio</a:t>
            </a:r>
            <a:r>
              <a:rPr lang="en-US" altLang="en-US" sz="4000" dirty="0">
                <a:latin typeface="Aptos Black" panose="020B0004020202020204" pitchFamily="34" charset="0"/>
              </a:rPr>
              <a:t> et al., 2021). </a:t>
            </a:r>
          </a:p>
          <a:p>
            <a:pPr lvl="0" defTabSz="914400" eaLnBrk="0" fontAlgn="base" hangingPunct="0">
              <a:spcBef>
                <a:spcPct val="0"/>
              </a:spcBef>
              <a:spcAft>
                <a:spcPct val="0"/>
              </a:spcAft>
              <a:buFontTx/>
              <a:buChar char="•"/>
            </a:pPr>
            <a:r>
              <a:rPr lang="en-US" altLang="en-US" sz="4000" b="1" dirty="0">
                <a:latin typeface="Aptos Black" panose="020B0004020202020204" pitchFamily="34" charset="0"/>
              </a:rPr>
              <a:t>Integrated care</a:t>
            </a:r>
            <a:endParaRPr lang="en-US" altLang="en-US" sz="4000" dirty="0">
              <a:latin typeface="Aptos Black" panose="020B0004020202020204" pitchFamily="34" charset="0"/>
            </a:endParaRPr>
          </a:p>
          <a:p>
            <a:pPr lvl="0" defTabSz="914400" eaLnBrk="0" fontAlgn="base" hangingPunct="0">
              <a:spcBef>
                <a:spcPct val="0"/>
              </a:spcBef>
              <a:spcAft>
                <a:spcPct val="0"/>
              </a:spcAft>
            </a:pPr>
            <a:r>
              <a:rPr lang="en-US" altLang="en-US" sz="4000" dirty="0">
                <a:latin typeface="Aptos Black" panose="020B0004020202020204" pitchFamily="34" charset="0"/>
              </a:rPr>
              <a:t>Improve coordination between health and social services (NICE, 2023). </a:t>
            </a:r>
          </a:p>
        </p:txBody>
      </p:sp>
      <p:pic>
        <p:nvPicPr>
          <p:cNvPr id="31" name="Picture 30"/>
          <p:cNvPicPr>
            <a:picLocks noChangeAspect="1"/>
          </p:cNvPicPr>
          <p:nvPr/>
        </p:nvPicPr>
        <p:blipFill>
          <a:blip r:embed="rId8"/>
          <a:stretch>
            <a:fillRect/>
          </a:stretch>
        </p:blipFill>
        <p:spPr>
          <a:xfrm>
            <a:off x="36136917" y="15523470"/>
            <a:ext cx="4169057" cy="3278718"/>
          </a:xfrm>
          <a:prstGeom prst="rect">
            <a:avLst/>
          </a:prstGeom>
        </p:spPr>
      </p:pic>
      <p:sp>
        <p:nvSpPr>
          <p:cNvPr id="34" name="Rectangle 2"/>
          <p:cNvSpPr>
            <a:spLocks noGrp="1" noChangeArrowheads="1"/>
          </p:cNvSpPr>
          <p:nvPr>
            <p:ph type="body" sz="quarter" idx="28"/>
          </p:nvPr>
        </p:nvSpPr>
        <p:spPr bwMode="auto">
          <a:xfrm>
            <a:off x="33775760" y="20537065"/>
            <a:ext cx="9637613" cy="6247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sz="4000" dirty="0">
                <a:latin typeface="Aptos Black" panose="020B0004020202020204" pitchFamily="34" charset="0"/>
              </a:rPr>
              <a:t>Schizophrenia is a serious but treatable mental health disorder. Recovery is improved through early diagnosis, evidence-based treatment and ongoing community support. A person-</a:t>
            </a:r>
            <a:r>
              <a:rPr lang="en-US" sz="4000" dirty="0" err="1">
                <a:latin typeface="Aptos Black" panose="020B0004020202020204" pitchFamily="34" charset="0"/>
              </a:rPr>
              <a:t>centred</a:t>
            </a:r>
            <a:r>
              <a:rPr lang="en-US" sz="4000" dirty="0">
                <a:latin typeface="Aptos Black" panose="020B0004020202020204" pitchFamily="34" charset="0"/>
              </a:rPr>
              <a:t> approach helps individuals manage symptoms, improve quality of life and participate more fully in society </a:t>
            </a:r>
            <a:r>
              <a:rPr lang="en-US" sz="4000" b="1" dirty="0">
                <a:latin typeface="Aptos Black" panose="020B0004020202020204" pitchFamily="34" charset="0"/>
              </a:rPr>
              <a:t>(WHO, 2022; Keepers et al., 2020).</a:t>
            </a:r>
            <a:endParaRPr kumimoji="0" lang="en-US" altLang="en-US" sz="4000" b="0" i="0" u="none" strike="noStrike" cap="none" normalizeH="0" baseline="0" dirty="0">
              <a:ln>
                <a:noFill/>
              </a:ln>
              <a:solidFill>
                <a:schemeClr val="tx1"/>
              </a:solidFill>
              <a:effectLst/>
              <a:latin typeface="Aptos Black" panose="020B0004020202020204" pitchFamily="34" charset="0"/>
            </a:endParaRPr>
          </a:p>
        </p:txBody>
      </p:sp>
      <p:pic>
        <p:nvPicPr>
          <p:cNvPr id="35" name="Picture 34"/>
          <p:cNvPicPr>
            <a:picLocks noChangeAspect="1"/>
          </p:cNvPicPr>
          <p:nvPr/>
        </p:nvPicPr>
        <p:blipFill>
          <a:blip r:embed="rId9"/>
          <a:stretch>
            <a:fillRect/>
          </a:stretch>
        </p:blipFill>
        <p:spPr>
          <a:xfrm>
            <a:off x="35162270" y="27562183"/>
            <a:ext cx="6455188" cy="3266247"/>
          </a:xfrm>
          <a:prstGeom prst="rect">
            <a:avLst/>
          </a:prstGeom>
        </p:spPr>
      </p:pic>
      <p:sp>
        <p:nvSpPr>
          <p:cNvPr id="12" name="Rectangle 11"/>
          <p:cNvSpPr/>
          <p:nvPr/>
        </p:nvSpPr>
        <p:spPr>
          <a:xfrm>
            <a:off x="7179267" y="13768362"/>
            <a:ext cx="2926080" cy="4154984"/>
          </a:xfrm>
          <a:prstGeom prst="rect">
            <a:avLst/>
          </a:prstGeom>
        </p:spPr>
        <p:txBody>
          <a:bodyPr wrap="square">
            <a:spAutoFit/>
          </a:bodyPr>
          <a:lstStyle/>
          <a:p>
            <a:r>
              <a:rPr lang="en-GB" sz="2400" b="1" dirty="0">
                <a:latin typeface="Aptos Black" panose="020B0004020202020204" pitchFamily="34" charset="0"/>
              </a:rPr>
              <a:t>ICD-11 Disease Family</a:t>
            </a:r>
          </a:p>
          <a:p>
            <a:r>
              <a:rPr lang="en-GB" sz="2400" b="1" dirty="0">
                <a:latin typeface="Aptos Black" panose="020B0004020202020204" pitchFamily="34" charset="0"/>
              </a:rPr>
              <a:t>Chapter 06 → Mental, Behavioural or Neurodevelopmental Disorders → Primary Psychotic Disorders → Schizophrenia (6A20)</a:t>
            </a:r>
          </a:p>
        </p:txBody>
      </p:sp>
      <p:sp>
        <p:nvSpPr>
          <p:cNvPr id="88" name="Rectangle 87"/>
          <p:cNvSpPr/>
          <p:nvPr/>
        </p:nvSpPr>
        <p:spPr>
          <a:xfrm>
            <a:off x="11841095" y="6676512"/>
            <a:ext cx="9150743" cy="11648573"/>
          </a:xfrm>
          <a:prstGeom prst="rect">
            <a:avLst/>
          </a:prstGeom>
        </p:spPr>
        <p:txBody>
          <a:bodyPr wrap="square">
            <a:spAutoFit/>
          </a:bodyPr>
          <a:lstStyle/>
          <a:p>
            <a:pPr>
              <a:lnSpc>
                <a:spcPct val="107000"/>
              </a:lnSpc>
              <a:spcAft>
                <a:spcPts val="800"/>
              </a:spcAft>
            </a:pPr>
            <a:r>
              <a:rPr lang="en-GB" sz="3600" b="1" dirty="0">
                <a:latin typeface="Aptos Black" panose="020B0004020202020204" pitchFamily="34" charset="0"/>
                <a:ea typeface="Times New Roman" panose="02020603050405020304" pitchFamily="18" charset="0"/>
                <a:cs typeface="Times New Roman" panose="02020603050405020304" pitchFamily="18" charset="0"/>
              </a:rPr>
              <a:t>Stigma and misunderstanding</a:t>
            </a:r>
            <a:endParaRPr lang="en-GB" sz="2800" b="1"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Aptos Black" panose="020B0004020202020204" pitchFamily="34" charset="0"/>
                <a:ea typeface="Times New Roman" panose="02020603050405020304" pitchFamily="18" charset="0"/>
                <a:cs typeface="Times New Roman" panose="02020603050405020304" pitchFamily="18" charset="0"/>
              </a:rPr>
              <a:t>People with schizophrenia were often believed to be dangerous or spiritually possessed, resulting in discrimination and social exclusion </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a:t>
            </a:r>
            <a:r>
              <a:rPr lang="en-GB" sz="2800" b="1" dirty="0" err="1">
                <a:latin typeface="Aptos Black" panose="020B0004020202020204" pitchFamily="34" charset="0"/>
                <a:ea typeface="Times New Roman" panose="02020603050405020304" pitchFamily="18" charset="0"/>
                <a:cs typeface="Times New Roman" panose="02020603050405020304" pitchFamily="18" charset="0"/>
              </a:rPr>
              <a:t>Bhugra</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 2021).</a:t>
            </a:r>
            <a:endParaRPr lang="en-GB" sz="24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b="1" dirty="0">
                <a:latin typeface="Aptos Black" panose="020B0004020202020204" pitchFamily="34" charset="0"/>
                <a:ea typeface="Times New Roman" panose="02020603050405020304" pitchFamily="18" charset="0"/>
                <a:cs typeface="Times New Roman" panose="02020603050405020304" pitchFamily="18" charset="0"/>
              </a:rPr>
              <a:t>Asylums and institutionalisation</a:t>
            </a:r>
            <a:endParaRPr lang="en-GB" sz="28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Aptos Black" panose="020B0004020202020204" pitchFamily="34" charset="0"/>
                <a:ea typeface="Times New Roman" panose="02020603050405020304" pitchFamily="18" charset="0"/>
                <a:cs typeface="Times New Roman" panose="02020603050405020304" pitchFamily="18" charset="0"/>
              </a:rPr>
              <a:t>During the nineteenth and early twentieth centuries, many patients were admitted to psychiatric asylums where treatment focused on long-term institutional care rather than recovery (</a:t>
            </a:r>
            <a:r>
              <a:rPr lang="en-GB" sz="2800" dirty="0" err="1">
                <a:latin typeface="Aptos Black" panose="020B0004020202020204" pitchFamily="34" charset="0"/>
                <a:ea typeface="Times New Roman" panose="02020603050405020304" pitchFamily="18" charset="0"/>
                <a:cs typeface="Times New Roman" panose="02020603050405020304" pitchFamily="18" charset="0"/>
              </a:rPr>
              <a:t>Melling</a:t>
            </a:r>
            <a:r>
              <a:rPr lang="en-GB" sz="2800" dirty="0">
                <a:latin typeface="Aptos Black" panose="020B0004020202020204" pitchFamily="34" charset="0"/>
                <a:ea typeface="Times New Roman" panose="02020603050405020304" pitchFamily="18" charset="0"/>
                <a:cs typeface="Times New Roman" panose="02020603050405020304" pitchFamily="18" charset="0"/>
              </a:rPr>
              <a:t> and Forsythe, 2020).</a:t>
            </a:r>
            <a:endParaRPr lang="en-GB" sz="24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b="1" dirty="0">
                <a:latin typeface="Aptos Black" panose="020B0004020202020204" pitchFamily="34" charset="0"/>
                <a:ea typeface="Times New Roman" panose="02020603050405020304" pitchFamily="18" charset="0"/>
                <a:cs typeface="Times New Roman" panose="02020603050405020304" pitchFamily="18" charset="0"/>
              </a:rPr>
              <a:t>Historical treatments</a:t>
            </a:r>
            <a:endParaRPr lang="en-GB" sz="36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Aptos Black" panose="020B0004020202020204" pitchFamily="34" charset="0"/>
                <a:ea typeface="Times New Roman" panose="02020603050405020304" pitchFamily="18" charset="0"/>
                <a:cs typeface="Times New Roman" panose="02020603050405020304" pitchFamily="18" charset="0"/>
              </a:rPr>
              <a:t>Early treatments included insulin coma therapy, psychosurgery and electroconvulsive therapy, many of which are now considered ineffective or unethical </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a:t>
            </a:r>
            <a:r>
              <a:rPr lang="en-GB" sz="2800" b="1" dirty="0" err="1">
                <a:latin typeface="Aptos Black" panose="020B0004020202020204" pitchFamily="34" charset="0"/>
                <a:ea typeface="Times New Roman" panose="02020603050405020304" pitchFamily="18" charset="0"/>
                <a:cs typeface="Times New Roman" panose="02020603050405020304" pitchFamily="18" charset="0"/>
              </a:rPr>
              <a:t>Braslow</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 and </a:t>
            </a:r>
            <a:r>
              <a:rPr lang="en-GB" sz="2800" b="1" dirty="0" err="1">
                <a:latin typeface="Aptos Black" panose="020B0004020202020204" pitchFamily="34" charset="0"/>
                <a:ea typeface="Times New Roman" panose="02020603050405020304" pitchFamily="18" charset="0"/>
                <a:cs typeface="Times New Roman" panose="02020603050405020304" pitchFamily="18" charset="0"/>
              </a:rPr>
              <a:t>Marder</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 2019).</a:t>
            </a:r>
            <a:endParaRPr lang="en-GB" sz="24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b="1" dirty="0">
                <a:latin typeface="Aptos Black" panose="020B0004020202020204" pitchFamily="34" charset="0"/>
                <a:ea typeface="Times New Roman" panose="02020603050405020304" pitchFamily="18" charset="0"/>
                <a:cs typeface="Times New Roman" panose="02020603050405020304" pitchFamily="18" charset="0"/>
              </a:rPr>
              <a:t>Chlorpromazine and deinstitutionalisation</a:t>
            </a:r>
            <a:endParaRPr lang="en-GB" sz="36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Aptos Black" panose="020B0004020202020204" pitchFamily="34" charset="0"/>
                <a:ea typeface="Times New Roman" panose="02020603050405020304" pitchFamily="18" charset="0"/>
                <a:cs typeface="Times New Roman" panose="02020603050405020304" pitchFamily="18" charset="0"/>
              </a:rPr>
              <a:t>The introduction of chlorpromazine in the 1950s transformed schizophrenia treatment by reducing psychotic symptoms and supporting community-based care </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(Owen, </a:t>
            </a:r>
            <a:r>
              <a:rPr lang="en-GB" sz="2800" b="1" dirty="0" err="1">
                <a:latin typeface="Aptos Black" panose="020B0004020202020204" pitchFamily="34" charset="0"/>
                <a:ea typeface="Times New Roman" panose="02020603050405020304" pitchFamily="18" charset="0"/>
                <a:cs typeface="Times New Roman" panose="02020603050405020304" pitchFamily="18" charset="0"/>
              </a:rPr>
              <a:t>Sawa</a:t>
            </a:r>
            <a:r>
              <a:rPr lang="en-GB" sz="2800" b="1" dirty="0">
                <a:latin typeface="Aptos Black" panose="020B0004020202020204" pitchFamily="34" charset="0"/>
                <a:ea typeface="Times New Roman" panose="02020603050405020304" pitchFamily="18" charset="0"/>
                <a:cs typeface="Times New Roman" panose="02020603050405020304" pitchFamily="18" charset="0"/>
              </a:rPr>
              <a:t> and Mortensen, 2016).</a:t>
            </a:r>
            <a:endParaRPr lang="en-GB" sz="2400" dirty="0">
              <a:latin typeface="Aptos Black" panose="020B00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Aptos Black" panose="020B0004020202020204" pitchFamily="34" charset="0"/>
                <a:ea typeface="Calibri" panose="020F0502020204030204" pitchFamily="34" charset="0"/>
                <a:cs typeface="Times New Roman" panose="02020603050405020304" pitchFamily="18" charset="0"/>
              </a:rPr>
              <a:t> </a:t>
            </a:r>
            <a:endParaRPr lang="en-GB" sz="2400" dirty="0">
              <a:effectLst/>
              <a:latin typeface="Aptos Black" panose="020B0004020202020204" pitchFamily="34" charset="0"/>
              <a:ea typeface="Calibri" panose="020F0502020204030204" pitchFamily="34" charset="0"/>
              <a:cs typeface="Times New Roman" panose="02020603050405020304" pitchFamily="18" charset="0"/>
            </a:endParaRPr>
          </a:p>
        </p:txBody>
      </p:sp>
      <p:sp>
        <p:nvSpPr>
          <p:cNvPr id="92" name="Rectangle 91"/>
          <p:cNvSpPr/>
          <p:nvPr/>
        </p:nvSpPr>
        <p:spPr>
          <a:xfrm>
            <a:off x="22579872" y="7599201"/>
            <a:ext cx="9814847" cy="17827444"/>
          </a:xfrm>
          <a:prstGeom prst="rect">
            <a:avLst/>
          </a:prstGeom>
        </p:spPr>
        <p:txBody>
          <a:bodyPr wrap="square">
            <a:spAutoFit/>
          </a:bodyPr>
          <a:lstStyle/>
          <a:p>
            <a:r>
              <a:rPr lang="en-GB" sz="4000" b="1" dirty="0">
                <a:latin typeface="Aptos Black" panose="020B0004020202020204" pitchFamily="34" charset="0"/>
                <a:ea typeface="Times New Roman" panose="02020603050405020304" pitchFamily="18" charset="0"/>
              </a:rPr>
              <a:t>Antipsychotic medication</a:t>
            </a:r>
          </a:p>
          <a:p>
            <a:r>
              <a:rPr lang="en-GB" sz="3200" dirty="0">
                <a:latin typeface="Aptos Black" panose="020B0004020202020204" pitchFamily="34" charset="0"/>
                <a:ea typeface="Times New Roman" panose="02020603050405020304" pitchFamily="18" charset="0"/>
              </a:rPr>
              <a:t>First-line treatment that reduces hallucinations and delusions and helps prevent relapse </a:t>
            </a:r>
            <a:r>
              <a:rPr lang="en-GB" sz="3200" b="1" dirty="0">
                <a:latin typeface="Aptos Black" panose="020B0004020202020204" pitchFamily="34" charset="0"/>
                <a:ea typeface="Times New Roman" panose="02020603050405020304" pitchFamily="18" charset="0"/>
              </a:rPr>
              <a:t>(Keepers et al., 2020).</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Cognitive Behavioural Therapy for Psychosis (CBTp)</a:t>
            </a:r>
          </a:p>
          <a:p>
            <a:r>
              <a:rPr lang="en-GB" sz="3200" dirty="0">
                <a:latin typeface="Aptos Black" panose="020B0004020202020204" pitchFamily="34" charset="0"/>
                <a:ea typeface="Times New Roman" panose="02020603050405020304" pitchFamily="18" charset="0"/>
              </a:rPr>
              <a:t>Helps people understand and manage distressing thoughts and psychotic experiences </a:t>
            </a:r>
            <a:r>
              <a:rPr lang="en-GB" sz="3200" b="1" dirty="0">
                <a:latin typeface="Aptos Black" panose="020B0004020202020204" pitchFamily="34" charset="0"/>
                <a:ea typeface="Times New Roman" panose="02020603050405020304" pitchFamily="18" charset="0"/>
              </a:rPr>
              <a:t>(</a:t>
            </a:r>
            <a:r>
              <a:rPr lang="en-GB" sz="3200" b="1" dirty="0" err="1">
                <a:latin typeface="Aptos Black" panose="020B0004020202020204" pitchFamily="34" charset="0"/>
                <a:ea typeface="Times New Roman" panose="02020603050405020304" pitchFamily="18" charset="0"/>
              </a:rPr>
              <a:t>Bighelli</a:t>
            </a:r>
            <a:r>
              <a:rPr lang="en-GB" sz="3200" b="1" dirty="0">
                <a:latin typeface="Aptos Black" panose="020B0004020202020204" pitchFamily="34" charset="0"/>
                <a:ea typeface="Times New Roman" panose="02020603050405020304" pitchFamily="18" charset="0"/>
              </a:rPr>
              <a:t> et al., 2018).</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Family interventions</a:t>
            </a:r>
          </a:p>
          <a:p>
            <a:r>
              <a:rPr lang="en-GB" sz="3200" dirty="0">
                <a:latin typeface="Aptos Black" panose="020B0004020202020204" pitchFamily="34" charset="0"/>
                <a:ea typeface="Times New Roman" panose="02020603050405020304" pitchFamily="18" charset="0"/>
              </a:rPr>
              <a:t>Improve communication, reduce family stress and lower relapse rates </a:t>
            </a:r>
            <a:r>
              <a:rPr lang="en-GB" sz="3200" b="1" dirty="0">
                <a:latin typeface="Aptos Black" panose="020B0004020202020204" pitchFamily="34" charset="0"/>
                <a:ea typeface="Times New Roman" panose="02020603050405020304" pitchFamily="18" charset="0"/>
              </a:rPr>
              <a:t>(Claxton et al., 2022).</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Community Mental Health Teams (CMHTs)</a:t>
            </a:r>
          </a:p>
          <a:p>
            <a:r>
              <a:rPr lang="en-GB" sz="3200" dirty="0">
                <a:latin typeface="Aptos Black" panose="020B0004020202020204" pitchFamily="34" charset="0"/>
                <a:ea typeface="Times New Roman" panose="02020603050405020304" pitchFamily="18" charset="0"/>
              </a:rPr>
              <a:t>Provide multidisciplinary support from psychiatrists, nurses, psychologists and social workers to promote recovery </a:t>
            </a:r>
            <a:r>
              <a:rPr lang="en-GB" sz="3200" b="1" dirty="0">
                <a:latin typeface="Aptos Black" panose="020B0004020202020204" pitchFamily="34" charset="0"/>
                <a:ea typeface="Times New Roman" panose="02020603050405020304" pitchFamily="18" charset="0"/>
              </a:rPr>
              <a:t>(NICE, 2023).</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Early Intervention in Psychosis (EIP)</a:t>
            </a:r>
          </a:p>
          <a:p>
            <a:r>
              <a:rPr lang="en-GB" sz="3200" dirty="0">
                <a:latin typeface="Aptos Black" panose="020B0004020202020204" pitchFamily="34" charset="0"/>
                <a:ea typeface="Times New Roman" panose="02020603050405020304" pitchFamily="18" charset="0"/>
              </a:rPr>
              <a:t>Offers rapid assessment and treatment during the first episode of psychosis, improving long-term outcomes </a:t>
            </a:r>
            <a:r>
              <a:rPr lang="en-GB" sz="3200" b="1" dirty="0">
                <a:latin typeface="Aptos Black" panose="020B0004020202020204" pitchFamily="34" charset="0"/>
                <a:ea typeface="Times New Roman" panose="02020603050405020304" pitchFamily="18" charset="0"/>
              </a:rPr>
              <a:t>(</a:t>
            </a:r>
            <a:r>
              <a:rPr lang="en-GB" sz="3200" b="1" dirty="0" err="1">
                <a:latin typeface="Aptos Black" panose="020B0004020202020204" pitchFamily="34" charset="0"/>
                <a:ea typeface="Times New Roman" panose="02020603050405020304" pitchFamily="18" charset="0"/>
              </a:rPr>
              <a:t>Correll</a:t>
            </a:r>
            <a:r>
              <a:rPr lang="en-GB" sz="3200" b="1" dirty="0">
                <a:latin typeface="Aptos Black" panose="020B0004020202020204" pitchFamily="34" charset="0"/>
                <a:ea typeface="Times New Roman" panose="02020603050405020304" pitchFamily="18" charset="0"/>
              </a:rPr>
              <a:t> et al., 2018).</a:t>
            </a:r>
            <a:endParaRPr lang="en-GB" sz="3200" dirty="0">
              <a:latin typeface="Aptos Black" panose="020B0004020202020204" pitchFamily="34" charset="0"/>
              <a:ea typeface="Times New Roman" panose="02020603050405020304" pitchFamily="18" charset="0"/>
            </a:endParaRPr>
          </a:p>
          <a:p>
            <a:pPr>
              <a:lnSpc>
                <a:spcPct val="107000"/>
              </a:lnSpc>
              <a:spcBef>
                <a:spcPts val="200"/>
              </a:spcBef>
              <a:spcAft>
                <a:spcPts val="0"/>
              </a:spcAft>
            </a:pPr>
            <a:r>
              <a:rPr lang="en-GB" sz="4000" b="1" dirty="0">
                <a:latin typeface="Aptos Black" panose="020B0004020202020204" pitchFamily="34" charset="0"/>
                <a:ea typeface="Times New Roman" panose="02020603050405020304" pitchFamily="18" charset="0"/>
                <a:cs typeface="Times New Roman" panose="02020603050405020304" pitchFamily="18" charset="0"/>
              </a:rPr>
              <a:t>Social, Cultural and Political Influences</a:t>
            </a:r>
          </a:p>
          <a:p>
            <a:r>
              <a:rPr lang="en-GB" sz="3600" b="1" dirty="0">
                <a:latin typeface="Aptos Black" panose="020B0004020202020204" pitchFamily="34" charset="0"/>
                <a:ea typeface="Times New Roman" panose="02020603050405020304" pitchFamily="18" charset="0"/>
              </a:rPr>
              <a:t>Stigma and discrimination</a:t>
            </a:r>
          </a:p>
          <a:p>
            <a:r>
              <a:rPr lang="en-GB" sz="3200" dirty="0">
                <a:latin typeface="Aptos Black" panose="020B0004020202020204" pitchFamily="34" charset="0"/>
                <a:ea typeface="Times New Roman" panose="02020603050405020304" pitchFamily="18" charset="0"/>
              </a:rPr>
              <a:t>Negative attitudes may delay help-seeking and reduce opportunities for employment, education and social inclusion </a:t>
            </a:r>
            <a:r>
              <a:rPr lang="en-GB" sz="3200" b="1" dirty="0">
                <a:latin typeface="Aptos Black" panose="020B0004020202020204" pitchFamily="34" charset="0"/>
                <a:ea typeface="Times New Roman" panose="02020603050405020304" pitchFamily="18" charset="0"/>
              </a:rPr>
              <a:t>(</a:t>
            </a:r>
            <a:r>
              <a:rPr lang="en-GB" sz="3200" b="1" dirty="0" err="1">
                <a:latin typeface="Aptos Black" panose="020B0004020202020204" pitchFamily="34" charset="0"/>
                <a:ea typeface="Times New Roman" panose="02020603050405020304" pitchFamily="18" charset="0"/>
              </a:rPr>
              <a:t>Ventriglio</a:t>
            </a:r>
            <a:r>
              <a:rPr lang="en-GB" sz="3200" b="1" dirty="0">
                <a:latin typeface="Aptos Black" panose="020B0004020202020204" pitchFamily="34" charset="0"/>
                <a:ea typeface="Times New Roman" panose="02020603050405020304" pitchFamily="18" charset="0"/>
              </a:rPr>
              <a:t> et al., 2021).</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Cultural beliefs</a:t>
            </a:r>
          </a:p>
          <a:p>
            <a:r>
              <a:rPr lang="en-GB" sz="3200" dirty="0">
                <a:latin typeface="Aptos Black" panose="020B0004020202020204" pitchFamily="34" charset="0"/>
                <a:ea typeface="Times New Roman" panose="02020603050405020304" pitchFamily="18" charset="0"/>
              </a:rPr>
              <a:t>Different cultures may interpret psychotic symptoms differently, influencing when and how people seek treatment </a:t>
            </a:r>
            <a:r>
              <a:rPr lang="en-GB" sz="3200" b="1" dirty="0">
                <a:latin typeface="Aptos Black" panose="020B0004020202020204" pitchFamily="34" charset="0"/>
                <a:ea typeface="Times New Roman" panose="02020603050405020304" pitchFamily="18" charset="0"/>
              </a:rPr>
              <a:t>(</a:t>
            </a:r>
            <a:r>
              <a:rPr lang="en-GB" sz="3200" b="1" dirty="0" err="1">
                <a:latin typeface="Aptos Black" panose="020B0004020202020204" pitchFamily="34" charset="0"/>
                <a:ea typeface="Times New Roman" panose="02020603050405020304" pitchFamily="18" charset="0"/>
              </a:rPr>
              <a:t>Jongsma</a:t>
            </a:r>
            <a:r>
              <a:rPr lang="en-GB" sz="3200" b="1" dirty="0">
                <a:latin typeface="Aptos Black" panose="020B0004020202020204" pitchFamily="34" charset="0"/>
                <a:ea typeface="Times New Roman" panose="02020603050405020304" pitchFamily="18" charset="0"/>
              </a:rPr>
              <a:t> et al., 2022).</a:t>
            </a:r>
            <a:endParaRPr lang="en-GB" sz="3200" dirty="0">
              <a:latin typeface="Aptos Black" panose="020B0004020202020204" pitchFamily="34" charset="0"/>
              <a:ea typeface="Times New Roman" panose="02020603050405020304" pitchFamily="18" charset="0"/>
            </a:endParaRPr>
          </a:p>
          <a:p>
            <a:r>
              <a:rPr lang="en-GB" sz="3600" b="1" dirty="0">
                <a:latin typeface="Aptos Black" panose="020B0004020202020204" pitchFamily="34" charset="0"/>
                <a:ea typeface="Times New Roman" panose="02020603050405020304" pitchFamily="18" charset="0"/>
              </a:rPr>
              <a:t>Funding and service access</a:t>
            </a:r>
          </a:p>
          <a:p>
            <a:r>
              <a:rPr lang="en-GB" sz="3200" dirty="0">
                <a:latin typeface="Aptos Black" panose="020B0004020202020204" pitchFamily="34" charset="0"/>
                <a:ea typeface="Times New Roman" panose="02020603050405020304" pitchFamily="18" charset="0"/>
              </a:rPr>
              <a:t>Government investment affects the availability of specialist mental health services and early intervention programmes </a:t>
            </a:r>
            <a:r>
              <a:rPr lang="en-GB" sz="3200" b="1" dirty="0">
                <a:latin typeface="Aptos Black" panose="020B0004020202020204" pitchFamily="34" charset="0"/>
                <a:ea typeface="Times New Roman" panose="02020603050405020304" pitchFamily="18" charset="0"/>
              </a:rPr>
              <a:t>(World Health Organization, 2022).</a:t>
            </a:r>
            <a:r>
              <a:rPr lang="en-GB" sz="2800" dirty="0">
                <a:latin typeface="Aptos Black" panose="020B0004020202020204" pitchFamily="34" charset="0"/>
                <a:ea typeface="Calibri" panose="020F0502020204030204" pitchFamily="34" charset="0"/>
                <a:cs typeface="Times New Roman" panose="02020603050405020304" pitchFamily="18" charset="0"/>
              </a:rPr>
              <a:t> </a:t>
            </a:r>
            <a:endParaRPr lang="en-GB" sz="2800" dirty="0">
              <a:effectLst/>
              <a:latin typeface="Aptos Black" panose="020B00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0" y="1752603"/>
            <a:ext cx="37856160" cy="3632197"/>
          </a:xfrm>
        </p:spPr>
        <p:txBody>
          <a:bodyPr/>
          <a:lstStyle/>
          <a:p>
            <a:r>
              <a:rPr lang="en-GB" dirty="0">
                <a:latin typeface="Aptos Black" panose="020B0004020202020204" pitchFamily="34" charset="0"/>
              </a:rPr>
              <a:t>REFERENCES</a:t>
            </a:r>
          </a:p>
        </p:txBody>
      </p:sp>
      <p:sp>
        <p:nvSpPr>
          <p:cNvPr id="3" name="Content Placeholder 2"/>
          <p:cNvSpPr>
            <a:spLocks noGrp="1"/>
          </p:cNvSpPr>
          <p:nvPr>
            <p:ph idx="1"/>
          </p:nvPr>
        </p:nvSpPr>
        <p:spPr>
          <a:xfrm>
            <a:off x="711200" y="5562600"/>
            <a:ext cx="42265600" cy="26644600"/>
          </a:xfrm>
        </p:spPr>
        <p:txBody>
          <a:bodyPr>
            <a:noAutofit/>
          </a:bodyPr>
          <a:lstStyle/>
          <a:p>
            <a:r>
              <a:rPr lang="en-GB" sz="3300" dirty="0">
                <a:latin typeface="Aptos Black" panose="020B0004020202020204" pitchFamily="34" charset="0"/>
              </a:rPr>
              <a:t>American Psychiatric Association (2022) </a:t>
            </a:r>
            <a:r>
              <a:rPr lang="en-GB" sz="3300" i="1" dirty="0">
                <a:latin typeface="Aptos Black" panose="020B0004020202020204" pitchFamily="34" charset="0"/>
              </a:rPr>
              <a:t>Diagnostic and Statistical Manual of Mental Disorders: DSM-5-TR</a:t>
            </a:r>
            <a:r>
              <a:rPr lang="en-GB" sz="3300" dirty="0">
                <a:latin typeface="Aptos Black" panose="020B0004020202020204" pitchFamily="34" charset="0"/>
              </a:rPr>
              <a:t>. 5th edn, text revision. Washington, DC: American Psychiatric Publishing.</a:t>
            </a:r>
          </a:p>
          <a:p>
            <a:r>
              <a:rPr lang="en-GB" sz="3300" dirty="0" err="1">
                <a:latin typeface="Aptos Black" panose="020B0004020202020204" pitchFamily="34" charset="0"/>
              </a:rPr>
              <a:t>Bhugra</a:t>
            </a:r>
            <a:r>
              <a:rPr lang="en-GB" sz="3300" dirty="0">
                <a:latin typeface="Aptos Black" panose="020B0004020202020204" pitchFamily="34" charset="0"/>
              </a:rPr>
              <a:t>, D. (2021) </a:t>
            </a:r>
            <a:r>
              <a:rPr lang="en-GB" sz="3300" i="1" dirty="0">
                <a:latin typeface="Aptos Black" panose="020B0004020202020204" pitchFamily="34" charset="0"/>
              </a:rPr>
              <a:t>Psychiatry and Society</a:t>
            </a:r>
            <a:r>
              <a:rPr lang="en-GB" sz="3300" dirty="0">
                <a:latin typeface="Aptos Black" panose="020B0004020202020204" pitchFamily="34" charset="0"/>
              </a:rPr>
              <a:t>. Oxford: Oxford University Press.</a:t>
            </a:r>
          </a:p>
          <a:p>
            <a:r>
              <a:rPr lang="en-GB" sz="3300" dirty="0" err="1">
                <a:latin typeface="Aptos Black" panose="020B0004020202020204" pitchFamily="34" charset="0"/>
              </a:rPr>
              <a:t>Bighelli</a:t>
            </a:r>
            <a:r>
              <a:rPr lang="en-GB" sz="3300" dirty="0">
                <a:latin typeface="Aptos Black" panose="020B0004020202020204" pitchFamily="34" charset="0"/>
              </a:rPr>
              <a:t>, I., </a:t>
            </a:r>
            <a:r>
              <a:rPr lang="en-GB" sz="3300" dirty="0" err="1">
                <a:latin typeface="Aptos Black" panose="020B0004020202020204" pitchFamily="34" charset="0"/>
              </a:rPr>
              <a:t>Salanti</a:t>
            </a:r>
            <a:r>
              <a:rPr lang="en-GB" sz="3300" dirty="0">
                <a:latin typeface="Aptos Black" panose="020B0004020202020204" pitchFamily="34" charset="0"/>
              </a:rPr>
              <a:t>, G., </a:t>
            </a:r>
            <a:r>
              <a:rPr lang="en-GB" sz="3300" dirty="0" err="1">
                <a:latin typeface="Aptos Black" panose="020B0004020202020204" pitchFamily="34" charset="0"/>
              </a:rPr>
              <a:t>Huhn</a:t>
            </a:r>
            <a:r>
              <a:rPr lang="en-GB" sz="3300" dirty="0">
                <a:latin typeface="Aptos Black" panose="020B0004020202020204" pitchFamily="34" charset="0"/>
              </a:rPr>
              <a:t>, M., Schneider-</a:t>
            </a:r>
            <a:r>
              <a:rPr lang="en-GB" sz="3300" dirty="0" err="1">
                <a:latin typeface="Aptos Black" panose="020B0004020202020204" pitchFamily="34" charset="0"/>
              </a:rPr>
              <a:t>Thoma</a:t>
            </a:r>
            <a:r>
              <a:rPr lang="en-GB" sz="3300" dirty="0">
                <a:latin typeface="Aptos Black" panose="020B0004020202020204" pitchFamily="34" charset="0"/>
              </a:rPr>
              <a:t>, J., Krause, M., </a:t>
            </a:r>
            <a:r>
              <a:rPr lang="en-GB" sz="3300" dirty="0" err="1">
                <a:latin typeface="Aptos Black" panose="020B0004020202020204" pitchFamily="34" charset="0"/>
              </a:rPr>
              <a:t>Reitmeir</a:t>
            </a:r>
            <a:r>
              <a:rPr lang="en-GB" sz="3300" dirty="0">
                <a:latin typeface="Aptos Black" panose="020B0004020202020204" pitchFamily="34" charset="0"/>
              </a:rPr>
              <a:t>, C., Wallis, S., </a:t>
            </a:r>
            <a:r>
              <a:rPr lang="en-GB" sz="3300" dirty="0" err="1">
                <a:latin typeface="Aptos Black" panose="020B0004020202020204" pitchFamily="34" charset="0"/>
              </a:rPr>
              <a:t>Schwermann</a:t>
            </a:r>
            <a:r>
              <a:rPr lang="en-GB" sz="3300" dirty="0">
                <a:latin typeface="Aptos Black" panose="020B0004020202020204" pitchFamily="34" charset="0"/>
              </a:rPr>
              <a:t>, F., </a:t>
            </a:r>
            <a:r>
              <a:rPr lang="en-GB" sz="3300" dirty="0" err="1">
                <a:latin typeface="Aptos Black" panose="020B0004020202020204" pitchFamily="34" charset="0"/>
              </a:rPr>
              <a:t>Pitschel-Walz</a:t>
            </a:r>
            <a:r>
              <a:rPr lang="en-GB" sz="3300" dirty="0">
                <a:latin typeface="Aptos Black" panose="020B0004020202020204" pitchFamily="34" charset="0"/>
              </a:rPr>
              <a:t>, G., </a:t>
            </a:r>
            <a:r>
              <a:rPr lang="en-GB" sz="3300" dirty="0" err="1">
                <a:latin typeface="Aptos Black" panose="020B0004020202020204" pitchFamily="34" charset="0"/>
              </a:rPr>
              <a:t>Barbui</a:t>
            </a:r>
            <a:r>
              <a:rPr lang="en-GB" sz="3300" dirty="0">
                <a:latin typeface="Aptos Black" panose="020B0004020202020204" pitchFamily="34" charset="0"/>
              </a:rPr>
              <a:t>, C. and </a:t>
            </a:r>
            <a:r>
              <a:rPr lang="en-GB" sz="3300" dirty="0" err="1">
                <a:latin typeface="Aptos Black" panose="020B0004020202020204" pitchFamily="34" charset="0"/>
              </a:rPr>
              <a:t>Leucht</a:t>
            </a:r>
            <a:r>
              <a:rPr lang="en-GB" sz="3300" dirty="0">
                <a:latin typeface="Aptos Black" panose="020B0004020202020204" pitchFamily="34" charset="0"/>
              </a:rPr>
              <a:t>, S. (2018) 'Psychological interventions to reduce positive symptoms in schizophrenia: Systematic review and network meta-analysis', </a:t>
            </a:r>
            <a:r>
              <a:rPr lang="en-GB" sz="3300" i="1" dirty="0">
                <a:latin typeface="Aptos Black" panose="020B0004020202020204" pitchFamily="34" charset="0"/>
              </a:rPr>
              <a:t>World Psychiatry</a:t>
            </a:r>
            <a:r>
              <a:rPr lang="en-GB" sz="3300" dirty="0">
                <a:latin typeface="Aptos Black" panose="020B0004020202020204" pitchFamily="34" charset="0"/>
              </a:rPr>
              <a:t>, 17(3), pp. 316–329.</a:t>
            </a:r>
          </a:p>
          <a:p>
            <a:r>
              <a:rPr lang="en-GB" sz="3300" dirty="0" err="1">
                <a:latin typeface="Aptos Black" panose="020B0004020202020204" pitchFamily="34" charset="0"/>
              </a:rPr>
              <a:t>Braslow</a:t>
            </a:r>
            <a:r>
              <a:rPr lang="en-GB" sz="3300" dirty="0">
                <a:latin typeface="Aptos Black" panose="020B0004020202020204" pitchFamily="34" charset="0"/>
              </a:rPr>
              <a:t>, J.T. and </a:t>
            </a:r>
            <a:r>
              <a:rPr lang="en-GB" sz="3300" dirty="0" err="1">
                <a:latin typeface="Aptos Black" panose="020B0004020202020204" pitchFamily="34" charset="0"/>
              </a:rPr>
              <a:t>Marder</a:t>
            </a:r>
            <a:r>
              <a:rPr lang="en-GB" sz="3300" dirty="0">
                <a:latin typeface="Aptos Black" panose="020B0004020202020204" pitchFamily="34" charset="0"/>
              </a:rPr>
              <a:t>, S.R. (2019) 'History of schizophrenia treatment', </a:t>
            </a:r>
            <a:r>
              <a:rPr lang="en-GB" sz="3300" i="1" dirty="0">
                <a:latin typeface="Aptos Black" panose="020B0004020202020204" pitchFamily="34" charset="0"/>
              </a:rPr>
              <a:t>Schizophrenia Research</a:t>
            </a:r>
            <a:r>
              <a:rPr lang="en-GB" sz="3300" dirty="0">
                <a:latin typeface="Aptos Black" panose="020B0004020202020204" pitchFamily="34" charset="0"/>
              </a:rPr>
              <a:t>, 206, pp. 1–7.</a:t>
            </a:r>
          </a:p>
          <a:p>
            <a:r>
              <a:rPr lang="en-GB" sz="3300" dirty="0">
                <a:latin typeface="Aptos Black" panose="020B0004020202020204" pitchFamily="34" charset="0"/>
              </a:rPr>
              <a:t>Claxton, M., </a:t>
            </a:r>
            <a:r>
              <a:rPr lang="en-GB" sz="3300" dirty="0" err="1">
                <a:latin typeface="Aptos Black" panose="020B0004020202020204" pitchFamily="34" charset="0"/>
              </a:rPr>
              <a:t>Onwumere</a:t>
            </a:r>
            <a:r>
              <a:rPr lang="en-GB" sz="3300" dirty="0">
                <a:latin typeface="Aptos Black" panose="020B0004020202020204" pitchFamily="34" charset="0"/>
              </a:rPr>
              <a:t>, J. and </a:t>
            </a:r>
            <a:r>
              <a:rPr lang="en-GB" sz="3300" dirty="0" err="1">
                <a:latin typeface="Aptos Black" panose="020B0004020202020204" pitchFamily="34" charset="0"/>
              </a:rPr>
              <a:t>Fornells-Ambrojo</a:t>
            </a:r>
            <a:r>
              <a:rPr lang="en-GB" sz="3300" dirty="0">
                <a:latin typeface="Aptos Black" panose="020B0004020202020204" pitchFamily="34" charset="0"/>
              </a:rPr>
              <a:t>, M. (2022) 'Do family interventions improve outcomes in early psychosis? A systematic review and meta-analysis', </a:t>
            </a:r>
            <a:r>
              <a:rPr lang="en-GB" sz="3300" i="1" dirty="0">
                <a:latin typeface="Aptos Black" panose="020B0004020202020204" pitchFamily="34" charset="0"/>
              </a:rPr>
              <a:t>Frontiers in Psychiatry</a:t>
            </a:r>
            <a:r>
              <a:rPr lang="en-GB" sz="3300" dirty="0">
                <a:latin typeface="Aptos Black" panose="020B0004020202020204" pitchFamily="34" charset="0"/>
              </a:rPr>
              <a:t>, 13, 854528.</a:t>
            </a:r>
          </a:p>
          <a:p>
            <a:r>
              <a:rPr lang="en-GB" sz="3300" dirty="0" err="1">
                <a:latin typeface="Aptos Black" panose="020B0004020202020204" pitchFamily="34" charset="0"/>
              </a:rPr>
              <a:t>Correll</a:t>
            </a:r>
            <a:r>
              <a:rPr lang="en-GB" sz="3300" dirty="0">
                <a:latin typeface="Aptos Black" panose="020B0004020202020204" pitchFamily="34" charset="0"/>
              </a:rPr>
              <a:t>, C.U., Galling, B., </a:t>
            </a:r>
            <a:r>
              <a:rPr lang="en-GB" sz="3300" dirty="0" err="1">
                <a:latin typeface="Aptos Black" panose="020B0004020202020204" pitchFamily="34" charset="0"/>
              </a:rPr>
              <a:t>Pawar</a:t>
            </a:r>
            <a:r>
              <a:rPr lang="en-GB" sz="3300" dirty="0">
                <a:latin typeface="Aptos Black" panose="020B0004020202020204" pitchFamily="34" charset="0"/>
              </a:rPr>
              <a:t>, A., </a:t>
            </a:r>
            <a:r>
              <a:rPr lang="en-GB" sz="3300" dirty="0" err="1">
                <a:latin typeface="Aptos Black" panose="020B0004020202020204" pitchFamily="34" charset="0"/>
              </a:rPr>
              <a:t>Krivko</a:t>
            </a:r>
            <a:r>
              <a:rPr lang="en-GB" sz="3300" dirty="0">
                <a:latin typeface="Aptos Black" panose="020B0004020202020204" pitchFamily="34" charset="0"/>
              </a:rPr>
              <a:t>, A., </a:t>
            </a:r>
            <a:r>
              <a:rPr lang="en-GB" sz="3300" dirty="0" err="1">
                <a:latin typeface="Aptos Black" panose="020B0004020202020204" pitchFamily="34" charset="0"/>
              </a:rPr>
              <a:t>Bonetto</a:t>
            </a:r>
            <a:r>
              <a:rPr lang="en-GB" sz="3300" dirty="0">
                <a:latin typeface="Aptos Black" panose="020B0004020202020204" pitchFamily="34" charset="0"/>
              </a:rPr>
              <a:t>, C., Ruggeri, M., Craig, T.J.K., </a:t>
            </a:r>
            <a:r>
              <a:rPr lang="en-GB" sz="3300" dirty="0" err="1">
                <a:latin typeface="Aptos Black" panose="020B0004020202020204" pitchFamily="34" charset="0"/>
              </a:rPr>
              <a:t>Nordentoft</a:t>
            </a:r>
            <a:r>
              <a:rPr lang="en-GB" sz="3300" dirty="0">
                <a:latin typeface="Aptos Black" panose="020B0004020202020204" pitchFamily="34" charset="0"/>
              </a:rPr>
              <a:t>, M., Srihari, V.H., </a:t>
            </a:r>
            <a:r>
              <a:rPr lang="en-GB" sz="3300" dirty="0" err="1">
                <a:latin typeface="Aptos Black" panose="020B0004020202020204" pitchFamily="34" charset="0"/>
              </a:rPr>
              <a:t>Guloksuz</a:t>
            </a:r>
            <a:r>
              <a:rPr lang="en-GB" sz="3300" dirty="0">
                <a:latin typeface="Aptos Black" panose="020B0004020202020204" pitchFamily="34" charset="0"/>
              </a:rPr>
              <a:t>, S., Hui, C.L.M., Chen, E.Y.H., Valencia, M., Juarez, F., Robinson, D.G., Schooler, N.R., Brunette, M.F., </a:t>
            </a:r>
            <a:r>
              <a:rPr lang="en-GB" sz="3300" dirty="0" err="1">
                <a:latin typeface="Aptos Black" panose="020B0004020202020204" pitchFamily="34" charset="0"/>
              </a:rPr>
              <a:t>Mueser</a:t>
            </a:r>
            <a:r>
              <a:rPr lang="en-GB" sz="3300" dirty="0">
                <a:latin typeface="Aptos Black" panose="020B0004020202020204" pitchFamily="34" charset="0"/>
              </a:rPr>
              <a:t>, K.T., </a:t>
            </a:r>
            <a:r>
              <a:rPr lang="en-GB" sz="3300" dirty="0" err="1">
                <a:latin typeface="Aptos Black" panose="020B0004020202020204" pitchFamily="34" charset="0"/>
              </a:rPr>
              <a:t>Rosenheck</a:t>
            </a:r>
            <a:r>
              <a:rPr lang="en-GB" sz="3300" dirty="0">
                <a:latin typeface="Aptos Black" panose="020B0004020202020204" pitchFamily="34" charset="0"/>
              </a:rPr>
              <a:t>, R.A. and Kane, J.M. (2018) 'Comparison of early intervention services versus treatment as usual for early-phase psychosis: A systematic review, meta-analysis, and meta-regression', </a:t>
            </a:r>
            <a:r>
              <a:rPr lang="en-GB" sz="3300" i="1" dirty="0">
                <a:latin typeface="Aptos Black" panose="020B0004020202020204" pitchFamily="34" charset="0"/>
              </a:rPr>
              <a:t>JAMA Psychiatry</a:t>
            </a:r>
            <a:r>
              <a:rPr lang="en-GB" sz="3300" dirty="0">
                <a:latin typeface="Aptos Black" panose="020B0004020202020204" pitchFamily="34" charset="0"/>
              </a:rPr>
              <a:t>, 75(6), pp. 555–565.</a:t>
            </a:r>
          </a:p>
          <a:p>
            <a:r>
              <a:rPr lang="en-GB" sz="3300" dirty="0" err="1">
                <a:latin typeface="Aptos Black" panose="020B0004020202020204" pitchFamily="34" charset="0"/>
              </a:rPr>
              <a:t>Correll</a:t>
            </a:r>
            <a:r>
              <a:rPr lang="en-GB" sz="3300" dirty="0">
                <a:latin typeface="Aptos Black" panose="020B0004020202020204" pitchFamily="34" charset="0"/>
              </a:rPr>
              <a:t>, C.U. and Schooler, N.R. (2020) 'Negative symptoms in schizophrenia: A review and clinical guide for recognition, assessment, and treatment', </a:t>
            </a:r>
            <a:r>
              <a:rPr lang="en-GB" sz="3300" i="1" dirty="0">
                <a:latin typeface="Aptos Black" panose="020B0004020202020204" pitchFamily="34" charset="0"/>
              </a:rPr>
              <a:t>Neuropsychiatric Disease and Treatment</a:t>
            </a:r>
            <a:r>
              <a:rPr lang="en-GB" sz="3300" dirty="0">
                <a:latin typeface="Aptos Black" panose="020B0004020202020204" pitchFamily="34" charset="0"/>
              </a:rPr>
              <a:t>, 16, pp. 519–534.</a:t>
            </a:r>
          </a:p>
          <a:p>
            <a:r>
              <a:rPr lang="en-GB" sz="3300" dirty="0" err="1">
                <a:latin typeface="Aptos Black" panose="020B0004020202020204" pitchFamily="34" charset="0"/>
              </a:rPr>
              <a:t>Fazel</a:t>
            </a:r>
            <a:r>
              <a:rPr lang="en-GB" sz="3300" dirty="0">
                <a:latin typeface="Aptos Black" panose="020B0004020202020204" pitchFamily="34" charset="0"/>
              </a:rPr>
              <a:t>, S., Wolf, A., Palm, C. and Lichtenstein, P. (2019) 'Violent crime, suicide, and premature mortality in patients with schizophrenia and related disorders: A nationwide study', </a:t>
            </a:r>
            <a:r>
              <a:rPr lang="en-GB" sz="3300" i="1" dirty="0">
                <a:latin typeface="Aptos Black" panose="020B0004020202020204" pitchFamily="34" charset="0"/>
              </a:rPr>
              <a:t>The Lancet Psychiatry</a:t>
            </a:r>
            <a:r>
              <a:rPr lang="en-GB" sz="3300" dirty="0">
                <a:latin typeface="Aptos Black" panose="020B0004020202020204" pitchFamily="34" charset="0"/>
              </a:rPr>
              <a:t>, 6(1), pp. 44–52.</a:t>
            </a:r>
          </a:p>
          <a:p>
            <a:r>
              <a:rPr lang="en-GB" sz="3300" dirty="0" err="1">
                <a:latin typeface="Aptos Black" panose="020B0004020202020204" pitchFamily="34" charset="0"/>
              </a:rPr>
              <a:t>Hilker</a:t>
            </a:r>
            <a:r>
              <a:rPr lang="en-GB" sz="3300" dirty="0">
                <a:latin typeface="Aptos Black" panose="020B0004020202020204" pitchFamily="34" charset="0"/>
              </a:rPr>
              <a:t>, R., </a:t>
            </a:r>
            <a:r>
              <a:rPr lang="en-GB" sz="3300" dirty="0" err="1">
                <a:latin typeface="Aptos Black" panose="020B0004020202020204" pitchFamily="34" charset="0"/>
              </a:rPr>
              <a:t>Helenius</a:t>
            </a:r>
            <a:r>
              <a:rPr lang="en-GB" sz="3300" dirty="0">
                <a:latin typeface="Aptos Black" panose="020B0004020202020204" pitchFamily="34" charset="0"/>
              </a:rPr>
              <a:t>, D., </a:t>
            </a:r>
            <a:r>
              <a:rPr lang="en-GB" sz="3300" dirty="0" err="1">
                <a:latin typeface="Aptos Black" panose="020B0004020202020204" pitchFamily="34" charset="0"/>
              </a:rPr>
              <a:t>Fagerlund</a:t>
            </a:r>
            <a:r>
              <a:rPr lang="en-GB" sz="3300" dirty="0">
                <a:latin typeface="Aptos Black" panose="020B0004020202020204" pitchFamily="34" charset="0"/>
              </a:rPr>
              <a:t>, B., </a:t>
            </a:r>
            <a:r>
              <a:rPr lang="en-GB" sz="3300" dirty="0" err="1">
                <a:latin typeface="Aptos Black" panose="020B0004020202020204" pitchFamily="34" charset="0"/>
              </a:rPr>
              <a:t>Skytthe</a:t>
            </a:r>
            <a:r>
              <a:rPr lang="en-GB" sz="3300" dirty="0">
                <a:latin typeface="Aptos Black" panose="020B0004020202020204" pitchFamily="34" charset="0"/>
              </a:rPr>
              <a:t>, A., Christensen, K., </a:t>
            </a:r>
            <a:r>
              <a:rPr lang="en-GB" sz="3300" dirty="0" err="1">
                <a:latin typeface="Aptos Black" panose="020B0004020202020204" pitchFamily="34" charset="0"/>
              </a:rPr>
              <a:t>Werge</a:t>
            </a:r>
            <a:r>
              <a:rPr lang="en-GB" sz="3300" dirty="0">
                <a:latin typeface="Aptos Black" panose="020B0004020202020204" pitchFamily="34" charset="0"/>
              </a:rPr>
              <a:t>, T.M. and </a:t>
            </a:r>
            <a:r>
              <a:rPr lang="en-GB" sz="3300" dirty="0" err="1">
                <a:latin typeface="Aptos Black" panose="020B0004020202020204" pitchFamily="34" charset="0"/>
              </a:rPr>
              <a:t>Nordentoft</a:t>
            </a:r>
            <a:r>
              <a:rPr lang="en-GB" sz="3300" dirty="0">
                <a:latin typeface="Aptos Black" panose="020B0004020202020204" pitchFamily="34" charset="0"/>
              </a:rPr>
              <a:t>, M. (2018) 'Heritability of schizophrenia and schizophrenia spectrum based on the nationwide Danish Twin Register', </a:t>
            </a:r>
            <a:r>
              <a:rPr lang="en-GB" sz="3300" i="1" dirty="0">
                <a:latin typeface="Aptos Black" panose="020B0004020202020204" pitchFamily="34" charset="0"/>
              </a:rPr>
              <a:t>Biological Psychiatry</a:t>
            </a:r>
            <a:r>
              <a:rPr lang="en-GB" sz="3300" dirty="0">
                <a:latin typeface="Aptos Black" panose="020B0004020202020204" pitchFamily="34" charset="0"/>
              </a:rPr>
              <a:t>, 83(6), pp. 492–498.</a:t>
            </a:r>
          </a:p>
          <a:p>
            <a:r>
              <a:rPr lang="en-GB" sz="3300" dirty="0" err="1">
                <a:latin typeface="Aptos Black" panose="020B0004020202020204" pitchFamily="34" charset="0"/>
              </a:rPr>
              <a:t>Jongsma</a:t>
            </a:r>
            <a:r>
              <a:rPr lang="en-GB" sz="3300" dirty="0">
                <a:latin typeface="Aptos Black" panose="020B0004020202020204" pitchFamily="34" charset="0"/>
              </a:rPr>
              <a:t>, H.E., Gayer-Anderson, C., </a:t>
            </a:r>
            <a:r>
              <a:rPr lang="en-GB" sz="3300" dirty="0" err="1">
                <a:latin typeface="Aptos Black" panose="020B0004020202020204" pitchFamily="34" charset="0"/>
              </a:rPr>
              <a:t>Lasalvia</a:t>
            </a:r>
            <a:r>
              <a:rPr lang="en-GB" sz="3300" dirty="0">
                <a:latin typeface="Aptos Black" panose="020B0004020202020204" pitchFamily="34" charset="0"/>
              </a:rPr>
              <a:t>, A., </a:t>
            </a:r>
            <a:r>
              <a:rPr lang="en-GB" sz="3300" dirty="0" err="1">
                <a:latin typeface="Aptos Black" panose="020B0004020202020204" pitchFamily="34" charset="0"/>
              </a:rPr>
              <a:t>Quattrone</a:t>
            </a:r>
            <a:r>
              <a:rPr lang="en-GB" sz="3300" dirty="0">
                <a:latin typeface="Aptos Black" panose="020B0004020202020204" pitchFamily="34" charset="0"/>
              </a:rPr>
              <a:t>, D., </a:t>
            </a:r>
            <a:r>
              <a:rPr lang="en-GB" sz="3300" dirty="0" err="1">
                <a:latin typeface="Aptos Black" panose="020B0004020202020204" pitchFamily="34" charset="0"/>
              </a:rPr>
              <a:t>Mulè</a:t>
            </a:r>
            <a:r>
              <a:rPr lang="en-GB" sz="3300" dirty="0">
                <a:latin typeface="Aptos Black" panose="020B0004020202020204" pitchFamily="34" charset="0"/>
              </a:rPr>
              <a:t>, A., </a:t>
            </a:r>
            <a:r>
              <a:rPr lang="en-GB" sz="3300" dirty="0" err="1">
                <a:latin typeface="Aptos Black" panose="020B0004020202020204" pitchFamily="34" charset="0"/>
              </a:rPr>
              <a:t>Szöke</a:t>
            </a:r>
            <a:r>
              <a:rPr lang="en-GB" sz="3300" dirty="0">
                <a:latin typeface="Aptos Black" panose="020B0004020202020204" pitchFamily="34" charset="0"/>
              </a:rPr>
              <a:t>, A., </a:t>
            </a:r>
            <a:r>
              <a:rPr lang="en-GB" sz="3300" dirty="0" err="1">
                <a:latin typeface="Aptos Black" panose="020B0004020202020204" pitchFamily="34" charset="0"/>
              </a:rPr>
              <a:t>Selten</a:t>
            </a:r>
            <a:r>
              <a:rPr lang="en-GB" sz="3300" dirty="0">
                <a:latin typeface="Aptos Black" panose="020B0004020202020204" pitchFamily="34" charset="0"/>
              </a:rPr>
              <a:t>, J.P. and </a:t>
            </a:r>
            <a:r>
              <a:rPr lang="en-GB" sz="3300" dirty="0" err="1">
                <a:latin typeface="Aptos Black" panose="020B0004020202020204" pitchFamily="34" charset="0"/>
              </a:rPr>
              <a:t>Kirkbride</a:t>
            </a:r>
            <a:r>
              <a:rPr lang="en-GB" sz="3300" dirty="0">
                <a:latin typeface="Aptos Black" panose="020B0004020202020204" pitchFamily="34" charset="0"/>
              </a:rPr>
              <a:t>, J.B. (2022) 'Social and cultural determinants of mental health service use among people with psychosis', </a:t>
            </a:r>
            <a:r>
              <a:rPr lang="en-GB" sz="3300" i="1" dirty="0">
                <a:latin typeface="Aptos Black" panose="020B0004020202020204" pitchFamily="34" charset="0"/>
              </a:rPr>
              <a:t>Social Psychiatry and Psychiatric Epidemiology</a:t>
            </a:r>
            <a:r>
              <a:rPr lang="en-GB" sz="3300" dirty="0">
                <a:latin typeface="Aptos Black" panose="020B0004020202020204" pitchFamily="34" charset="0"/>
              </a:rPr>
              <a:t>, 57(5), pp. 889–900.</a:t>
            </a:r>
          </a:p>
          <a:p>
            <a:r>
              <a:rPr lang="en-GB" sz="3300" dirty="0">
                <a:latin typeface="Aptos Black" panose="020B0004020202020204" pitchFamily="34" charset="0"/>
              </a:rPr>
              <a:t>Keepers, G.A., </a:t>
            </a:r>
            <a:r>
              <a:rPr lang="en-GB" sz="3300" dirty="0" err="1">
                <a:latin typeface="Aptos Black" panose="020B0004020202020204" pitchFamily="34" charset="0"/>
              </a:rPr>
              <a:t>Fochtmann</a:t>
            </a:r>
            <a:r>
              <a:rPr lang="en-GB" sz="3300" dirty="0">
                <a:latin typeface="Aptos Black" panose="020B0004020202020204" pitchFamily="34" charset="0"/>
              </a:rPr>
              <a:t>, L.J., Anzia, J.M., Benjamin, S., </a:t>
            </a:r>
            <a:r>
              <a:rPr lang="en-GB" sz="3300" dirty="0" err="1">
                <a:latin typeface="Aptos Black" panose="020B0004020202020204" pitchFamily="34" charset="0"/>
              </a:rPr>
              <a:t>Lyness</a:t>
            </a:r>
            <a:r>
              <a:rPr lang="en-GB" sz="3300" dirty="0">
                <a:latin typeface="Aptos Black" panose="020B0004020202020204" pitchFamily="34" charset="0"/>
              </a:rPr>
              <a:t>, J.M., </a:t>
            </a:r>
            <a:r>
              <a:rPr lang="en-GB" sz="3300" dirty="0" err="1">
                <a:latin typeface="Aptos Black" panose="020B0004020202020204" pitchFamily="34" charset="0"/>
              </a:rPr>
              <a:t>Mojtabai</a:t>
            </a:r>
            <a:r>
              <a:rPr lang="en-GB" sz="3300" dirty="0">
                <a:latin typeface="Aptos Black" panose="020B0004020202020204" pitchFamily="34" charset="0"/>
              </a:rPr>
              <a:t>, R., </a:t>
            </a:r>
            <a:r>
              <a:rPr lang="en-GB" sz="3300" dirty="0" err="1">
                <a:latin typeface="Aptos Black" panose="020B0004020202020204" pitchFamily="34" charset="0"/>
              </a:rPr>
              <a:t>Servis</a:t>
            </a:r>
            <a:r>
              <a:rPr lang="en-GB" sz="3300" dirty="0">
                <a:latin typeface="Aptos Black" panose="020B0004020202020204" pitchFamily="34" charset="0"/>
              </a:rPr>
              <a:t>, M., </a:t>
            </a:r>
            <a:r>
              <a:rPr lang="en-GB" sz="3300" dirty="0" err="1">
                <a:latin typeface="Aptos Black" panose="020B0004020202020204" pitchFamily="34" charset="0"/>
              </a:rPr>
              <a:t>Walaszek</a:t>
            </a:r>
            <a:r>
              <a:rPr lang="en-GB" sz="3300" dirty="0">
                <a:latin typeface="Aptos Black" panose="020B0004020202020204" pitchFamily="34" charset="0"/>
              </a:rPr>
              <a:t>, A., Buckley, P., </a:t>
            </a:r>
            <a:r>
              <a:rPr lang="en-GB" sz="3300" dirty="0" err="1">
                <a:latin typeface="Aptos Black" panose="020B0004020202020204" pitchFamily="34" charset="0"/>
              </a:rPr>
              <a:t>Lenzenweger</a:t>
            </a:r>
            <a:r>
              <a:rPr lang="en-GB" sz="3300" dirty="0">
                <a:latin typeface="Aptos Black" panose="020B0004020202020204" pitchFamily="34" charset="0"/>
              </a:rPr>
              <a:t>, M.F., Young, A.S., </a:t>
            </a:r>
            <a:r>
              <a:rPr lang="en-GB" sz="3300" dirty="0" err="1">
                <a:latin typeface="Aptos Black" panose="020B0004020202020204" pitchFamily="34" charset="0"/>
              </a:rPr>
              <a:t>Degenhardt</a:t>
            </a:r>
            <a:r>
              <a:rPr lang="en-GB" sz="3300" dirty="0">
                <a:latin typeface="Aptos Black" panose="020B0004020202020204" pitchFamily="34" charset="0"/>
              </a:rPr>
              <a:t>, A., Hong, S.H. and </a:t>
            </a:r>
            <a:r>
              <a:rPr lang="en-GB" sz="3300" dirty="0" err="1">
                <a:latin typeface="Aptos Black" panose="020B0004020202020204" pitchFamily="34" charset="0"/>
              </a:rPr>
              <a:t>Regier</a:t>
            </a:r>
            <a:r>
              <a:rPr lang="en-GB" sz="3300" dirty="0">
                <a:latin typeface="Aptos Black" panose="020B0004020202020204" pitchFamily="34" charset="0"/>
              </a:rPr>
              <a:t>, D.A. (2020) 'The American Psychiatric Association practice guideline for the treatment of patients with schizophrenia', </a:t>
            </a:r>
            <a:r>
              <a:rPr lang="en-GB" sz="3300" i="1" dirty="0">
                <a:latin typeface="Aptos Black" panose="020B0004020202020204" pitchFamily="34" charset="0"/>
              </a:rPr>
              <a:t>American Journal of Psychiatry</a:t>
            </a:r>
            <a:r>
              <a:rPr lang="en-GB" sz="3300" dirty="0">
                <a:latin typeface="Aptos Black" panose="020B0004020202020204" pitchFamily="34" charset="0"/>
              </a:rPr>
              <a:t>, 177(9), pp. 868–872.</a:t>
            </a:r>
          </a:p>
          <a:p>
            <a:r>
              <a:rPr lang="en-GB" sz="3300" dirty="0">
                <a:latin typeface="Aptos Black" panose="020B0004020202020204" pitchFamily="34" charset="0"/>
              </a:rPr>
              <a:t>McCutcheon, R.A., Marques, T.R. and Howes, O.D. (2020) 'Schizophrenia—An overview', </a:t>
            </a:r>
            <a:r>
              <a:rPr lang="en-GB" sz="3300" i="1" dirty="0">
                <a:latin typeface="Aptos Black" panose="020B0004020202020204" pitchFamily="34" charset="0"/>
              </a:rPr>
              <a:t>JAMA Psychiatry</a:t>
            </a:r>
            <a:r>
              <a:rPr lang="en-GB" sz="3300" dirty="0">
                <a:latin typeface="Aptos Black" panose="020B0004020202020204" pitchFamily="34" charset="0"/>
              </a:rPr>
              <a:t>, 77(2), pp. 201–210.</a:t>
            </a:r>
          </a:p>
          <a:p>
            <a:r>
              <a:rPr lang="en-GB" sz="3300" dirty="0" err="1">
                <a:latin typeface="Aptos Black" panose="020B0004020202020204" pitchFamily="34" charset="0"/>
              </a:rPr>
              <a:t>Melling</a:t>
            </a:r>
            <a:r>
              <a:rPr lang="en-GB" sz="3300" dirty="0">
                <a:latin typeface="Aptos Black" panose="020B0004020202020204" pitchFamily="34" charset="0"/>
              </a:rPr>
              <a:t>, J. and Forsythe, B. (2020) </a:t>
            </a:r>
            <a:r>
              <a:rPr lang="en-GB" sz="3300" i="1" dirty="0">
                <a:latin typeface="Aptos Black" panose="020B0004020202020204" pitchFamily="34" charset="0"/>
              </a:rPr>
              <a:t>Insanity, Institutions and Society, 1800–1914: A Social History of Madness in Comparative Perspective</a:t>
            </a:r>
            <a:r>
              <a:rPr lang="en-GB" sz="3300" dirty="0">
                <a:latin typeface="Aptos Black" panose="020B0004020202020204" pitchFamily="34" charset="0"/>
              </a:rPr>
              <a:t>. London: Routledge.</a:t>
            </a:r>
          </a:p>
          <a:p>
            <a:r>
              <a:rPr lang="en-GB" sz="3300" dirty="0">
                <a:latin typeface="Aptos Black" panose="020B0004020202020204" pitchFamily="34" charset="0"/>
              </a:rPr>
              <a:t>Millan, M.J., </a:t>
            </a:r>
            <a:r>
              <a:rPr lang="en-GB" sz="3300" dirty="0" err="1">
                <a:latin typeface="Aptos Black" panose="020B0004020202020204" pitchFamily="34" charset="0"/>
              </a:rPr>
              <a:t>Agid</a:t>
            </a:r>
            <a:r>
              <a:rPr lang="en-GB" sz="3300" dirty="0">
                <a:latin typeface="Aptos Black" panose="020B0004020202020204" pitchFamily="34" charset="0"/>
              </a:rPr>
              <a:t>, Y., </a:t>
            </a:r>
            <a:r>
              <a:rPr lang="en-GB" sz="3300" dirty="0" err="1">
                <a:latin typeface="Aptos Black" panose="020B0004020202020204" pitchFamily="34" charset="0"/>
              </a:rPr>
              <a:t>Brüne</a:t>
            </a:r>
            <a:r>
              <a:rPr lang="en-GB" sz="3300" dirty="0">
                <a:latin typeface="Aptos Black" panose="020B0004020202020204" pitchFamily="34" charset="0"/>
              </a:rPr>
              <a:t>, M., </a:t>
            </a:r>
            <a:r>
              <a:rPr lang="en-GB" sz="3300" dirty="0" err="1">
                <a:latin typeface="Aptos Black" panose="020B0004020202020204" pitchFamily="34" charset="0"/>
              </a:rPr>
              <a:t>Bullmore</a:t>
            </a:r>
            <a:r>
              <a:rPr lang="en-GB" sz="3300" dirty="0">
                <a:latin typeface="Aptos Black" panose="020B0004020202020204" pitchFamily="34" charset="0"/>
              </a:rPr>
              <a:t>, E.T., Carter, C.S., Clayton, N.S., Connor, R., Davis, S., Deakin, B., </a:t>
            </a:r>
            <a:r>
              <a:rPr lang="en-GB" sz="3300" dirty="0" err="1">
                <a:latin typeface="Aptos Black" panose="020B0004020202020204" pitchFamily="34" charset="0"/>
              </a:rPr>
              <a:t>DeRubeis</a:t>
            </a:r>
            <a:r>
              <a:rPr lang="en-GB" sz="3300" dirty="0">
                <a:latin typeface="Aptos Black" panose="020B0004020202020204" pitchFamily="34" charset="0"/>
              </a:rPr>
              <a:t>, R.J., Dubois, B., Geyer, M.A., Goodwin, G.M., </a:t>
            </a:r>
            <a:r>
              <a:rPr lang="en-GB" sz="3300" dirty="0" err="1">
                <a:latin typeface="Aptos Black" panose="020B0004020202020204" pitchFamily="34" charset="0"/>
              </a:rPr>
              <a:t>Gorwood</a:t>
            </a:r>
            <a:r>
              <a:rPr lang="en-GB" sz="3300" dirty="0">
                <a:latin typeface="Aptos Black" panose="020B0004020202020204" pitchFamily="34" charset="0"/>
              </a:rPr>
              <a:t>, P., Jay, T.M., </a:t>
            </a:r>
            <a:r>
              <a:rPr lang="en-GB" sz="3300" dirty="0" err="1">
                <a:latin typeface="Aptos Black" panose="020B0004020202020204" pitchFamily="34" charset="0"/>
              </a:rPr>
              <a:t>Joëls</a:t>
            </a:r>
            <a:r>
              <a:rPr lang="en-GB" sz="3300" dirty="0">
                <a:latin typeface="Aptos Black" panose="020B0004020202020204" pitchFamily="34" charset="0"/>
              </a:rPr>
              <a:t>, M., </a:t>
            </a:r>
            <a:r>
              <a:rPr lang="en-GB" sz="3300" dirty="0" err="1">
                <a:latin typeface="Aptos Black" panose="020B0004020202020204" pitchFamily="34" charset="0"/>
              </a:rPr>
              <a:t>Mansuy</a:t>
            </a:r>
            <a:r>
              <a:rPr lang="en-GB" sz="3300" dirty="0">
                <a:latin typeface="Aptos Black" panose="020B0004020202020204" pitchFamily="34" charset="0"/>
              </a:rPr>
              <a:t>, I.M., Meyer-</a:t>
            </a:r>
            <a:r>
              <a:rPr lang="en-GB" sz="3300" dirty="0" err="1">
                <a:latin typeface="Aptos Black" panose="020B0004020202020204" pitchFamily="34" charset="0"/>
              </a:rPr>
              <a:t>Lindenberg</a:t>
            </a:r>
            <a:r>
              <a:rPr lang="en-GB" sz="3300" dirty="0">
                <a:latin typeface="Aptos Black" panose="020B0004020202020204" pitchFamily="34" charset="0"/>
              </a:rPr>
              <a:t>, A., Murphy, D., Rolls, E., </a:t>
            </a:r>
            <a:r>
              <a:rPr lang="en-GB" sz="3300" dirty="0" err="1">
                <a:latin typeface="Aptos Black" panose="020B0004020202020204" pitchFamily="34" charset="0"/>
              </a:rPr>
              <a:t>Saletu</a:t>
            </a:r>
            <a:r>
              <a:rPr lang="en-GB" sz="3300" dirty="0">
                <a:latin typeface="Aptos Black" panose="020B0004020202020204" pitchFamily="34" charset="0"/>
              </a:rPr>
              <a:t>, B., </a:t>
            </a:r>
            <a:r>
              <a:rPr lang="en-GB" sz="3300" dirty="0" err="1">
                <a:latin typeface="Aptos Black" panose="020B0004020202020204" pitchFamily="34" charset="0"/>
              </a:rPr>
              <a:t>Spedding</a:t>
            </a:r>
            <a:r>
              <a:rPr lang="en-GB" sz="3300" dirty="0">
                <a:latin typeface="Aptos Black" panose="020B0004020202020204" pitchFamily="34" charset="0"/>
              </a:rPr>
              <a:t>, M., Sweeney, J., Whittington, M. and Young, L.J. (2020) 'Cognitive dysfunction in psychiatric disorders: Characteristics, causes and the quest for improved therapy', </a:t>
            </a:r>
            <a:r>
              <a:rPr lang="en-GB" sz="3300" i="1" dirty="0">
                <a:latin typeface="Aptos Black" panose="020B0004020202020204" pitchFamily="34" charset="0"/>
              </a:rPr>
              <a:t>Nature Reviews Drug Discovery</a:t>
            </a:r>
            <a:r>
              <a:rPr lang="en-GB" sz="3300" dirty="0">
                <a:latin typeface="Aptos Black" panose="020B0004020202020204" pitchFamily="34" charset="0"/>
              </a:rPr>
              <a:t>, 19(2), pp. 141–168.</a:t>
            </a:r>
          </a:p>
          <a:p>
            <a:r>
              <a:rPr lang="en-GB" sz="3300" dirty="0">
                <a:latin typeface="Aptos Black" panose="020B0004020202020204" pitchFamily="34" charset="0"/>
              </a:rPr>
              <a:t>National Institute for Health and Care Excellence (2023) </a:t>
            </a:r>
            <a:r>
              <a:rPr lang="en-GB" sz="3300" i="1" dirty="0">
                <a:latin typeface="Aptos Black" panose="020B0004020202020204" pitchFamily="34" charset="0"/>
              </a:rPr>
              <a:t>Psychosis and schizophrenia in adults: Prevention and management</a:t>
            </a:r>
            <a:r>
              <a:rPr lang="en-GB" sz="3300" dirty="0">
                <a:latin typeface="Aptos Black" panose="020B0004020202020204" pitchFamily="34" charset="0"/>
              </a:rPr>
              <a:t>. Available at: </a:t>
            </a:r>
            <a:r>
              <a:rPr lang="en-GB" sz="3300" u="sng" dirty="0">
                <a:latin typeface="Aptos Black" panose="020B0004020202020204" pitchFamily="34" charset="0"/>
                <a:hlinkClick r:id="rId3"/>
              </a:rPr>
              <a:t>https://www.nice.org.uk/guidance/cg178</a:t>
            </a:r>
            <a:r>
              <a:rPr lang="en-GB" sz="3300" dirty="0">
                <a:latin typeface="Aptos Black" panose="020B0004020202020204" pitchFamily="34" charset="0"/>
              </a:rPr>
              <a:t> (Accessed: 2 July 2026).</a:t>
            </a:r>
          </a:p>
          <a:p>
            <a:r>
              <a:rPr lang="en-GB" sz="3300" dirty="0">
                <a:latin typeface="Aptos Black" panose="020B0004020202020204" pitchFamily="34" charset="0"/>
              </a:rPr>
              <a:t>NHS England (2019) </a:t>
            </a:r>
            <a:r>
              <a:rPr lang="en-GB" sz="3300" i="1" dirty="0">
                <a:latin typeface="Aptos Black" panose="020B0004020202020204" pitchFamily="34" charset="0"/>
              </a:rPr>
              <a:t>The Early Intervention in Psychosis Access and Waiting Time Standard: Guidance</a:t>
            </a:r>
            <a:r>
              <a:rPr lang="en-GB" sz="3300" dirty="0">
                <a:latin typeface="Aptos Black" panose="020B0004020202020204" pitchFamily="34" charset="0"/>
              </a:rPr>
              <a:t>. London: NHS England.</a:t>
            </a:r>
          </a:p>
          <a:p>
            <a:r>
              <a:rPr lang="en-GB" sz="3300" dirty="0">
                <a:latin typeface="Aptos Black" panose="020B0004020202020204" pitchFamily="34" charset="0"/>
              </a:rPr>
              <a:t>Owen, M.J., </a:t>
            </a:r>
            <a:r>
              <a:rPr lang="en-GB" sz="3300" dirty="0" err="1">
                <a:latin typeface="Aptos Black" panose="020B0004020202020204" pitchFamily="34" charset="0"/>
              </a:rPr>
              <a:t>Sawa</a:t>
            </a:r>
            <a:r>
              <a:rPr lang="en-GB" sz="3300" dirty="0">
                <a:latin typeface="Aptos Black" panose="020B0004020202020204" pitchFamily="34" charset="0"/>
              </a:rPr>
              <a:t>, A. and Mortensen, P.B. (2016) 'Schizophrenia', </a:t>
            </a:r>
            <a:r>
              <a:rPr lang="en-GB" sz="3300" i="1" dirty="0">
                <a:latin typeface="Aptos Black" panose="020B0004020202020204" pitchFamily="34" charset="0"/>
              </a:rPr>
              <a:t>The Lancet</a:t>
            </a:r>
            <a:r>
              <a:rPr lang="en-GB" sz="3300" dirty="0">
                <a:latin typeface="Aptos Black" panose="020B0004020202020204" pitchFamily="34" charset="0"/>
              </a:rPr>
              <a:t>, 388(10039), pp. 86–97.</a:t>
            </a:r>
          </a:p>
          <a:p>
            <a:r>
              <a:rPr lang="en-GB" sz="3300" dirty="0" err="1">
                <a:latin typeface="Aptos Black" panose="020B0004020202020204" pitchFamily="34" charset="0"/>
              </a:rPr>
              <a:t>Radua</a:t>
            </a:r>
            <a:r>
              <a:rPr lang="en-GB" sz="3300" dirty="0">
                <a:latin typeface="Aptos Black" panose="020B0004020202020204" pitchFamily="34" charset="0"/>
              </a:rPr>
              <a:t>, J., </a:t>
            </a:r>
            <a:r>
              <a:rPr lang="en-GB" sz="3300" dirty="0" err="1">
                <a:latin typeface="Aptos Black" panose="020B0004020202020204" pitchFamily="34" charset="0"/>
              </a:rPr>
              <a:t>Ramella-Cravaro</a:t>
            </a:r>
            <a:r>
              <a:rPr lang="en-GB" sz="3300" dirty="0">
                <a:latin typeface="Aptos Black" panose="020B0004020202020204" pitchFamily="34" charset="0"/>
              </a:rPr>
              <a:t>, V., Ioannidis, J.P.A., </a:t>
            </a:r>
            <a:r>
              <a:rPr lang="en-GB" sz="3300" dirty="0" err="1">
                <a:latin typeface="Aptos Black" panose="020B0004020202020204" pitchFamily="34" charset="0"/>
              </a:rPr>
              <a:t>Reichenberg</a:t>
            </a:r>
            <a:r>
              <a:rPr lang="en-GB" sz="3300" dirty="0">
                <a:latin typeface="Aptos Black" panose="020B0004020202020204" pitchFamily="34" charset="0"/>
              </a:rPr>
              <a:t>, A., </a:t>
            </a:r>
            <a:r>
              <a:rPr lang="en-GB" sz="3300" dirty="0" err="1">
                <a:latin typeface="Aptos Black" panose="020B0004020202020204" pitchFamily="34" charset="0"/>
              </a:rPr>
              <a:t>Phiphopthatsanee</a:t>
            </a:r>
            <a:r>
              <a:rPr lang="en-GB" sz="3300" dirty="0">
                <a:latin typeface="Aptos Black" panose="020B0004020202020204" pitchFamily="34" charset="0"/>
              </a:rPr>
              <a:t>, N., Amir, T., </a:t>
            </a:r>
            <a:r>
              <a:rPr lang="en-GB" sz="3300" dirty="0" err="1">
                <a:latin typeface="Aptos Black" panose="020B0004020202020204" pitchFamily="34" charset="0"/>
              </a:rPr>
              <a:t>Yenn</a:t>
            </a:r>
            <a:r>
              <a:rPr lang="en-GB" sz="3300" dirty="0">
                <a:latin typeface="Aptos Black" panose="020B0004020202020204" pitchFamily="34" charset="0"/>
              </a:rPr>
              <a:t> </a:t>
            </a:r>
            <a:r>
              <a:rPr lang="en-GB" sz="3300" dirty="0" err="1">
                <a:latin typeface="Aptos Black" panose="020B0004020202020204" pitchFamily="34" charset="0"/>
              </a:rPr>
              <a:t>Thoo</a:t>
            </a:r>
            <a:r>
              <a:rPr lang="en-GB" sz="3300" dirty="0">
                <a:latin typeface="Aptos Black" panose="020B0004020202020204" pitchFamily="34" charset="0"/>
              </a:rPr>
              <a:t>, H., Oliver, D., Davies, C., Morgan, C., McGuire, P. and </a:t>
            </a:r>
            <a:r>
              <a:rPr lang="en-GB" sz="3300" dirty="0" err="1">
                <a:latin typeface="Aptos Black" panose="020B0004020202020204" pitchFamily="34" charset="0"/>
              </a:rPr>
              <a:t>Fusar-Poli</a:t>
            </a:r>
            <a:r>
              <a:rPr lang="en-GB" sz="3300" dirty="0">
                <a:latin typeface="Aptos Black" panose="020B0004020202020204" pitchFamily="34" charset="0"/>
              </a:rPr>
              <a:t>, P. (2018) 'What causes psychosis? An umbrella review of risk and protective factors', </a:t>
            </a:r>
            <a:r>
              <a:rPr lang="en-GB" sz="3300" i="1" dirty="0">
                <a:latin typeface="Aptos Black" panose="020B0004020202020204" pitchFamily="34" charset="0"/>
              </a:rPr>
              <a:t>World Psychiatry</a:t>
            </a:r>
            <a:r>
              <a:rPr lang="en-GB" sz="3300" dirty="0">
                <a:latin typeface="Aptos Black" panose="020B0004020202020204" pitchFamily="34" charset="0"/>
              </a:rPr>
              <a:t>, 17(1), pp. 49–66.</a:t>
            </a:r>
          </a:p>
          <a:p>
            <a:r>
              <a:rPr lang="en-GB" sz="3300" dirty="0">
                <a:latin typeface="Aptos Black" panose="020B0004020202020204" pitchFamily="34" charset="0"/>
              </a:rPr>
              <a:t>Smith, M. (2019) </a:t>
            </a:r>
            <a:r>
              <a:rPr lang="en-GB" sz="3300" i="1" dirty="0">
                <a:latin typeface="Aptos Black" panose="020B0004020202020204" pitchFamily="34" charset="0"/>
              </a:rPr>
              <a:t>Mental Health Institutions and the History of Psychiatric Care</a:t>
            </a:r>
            <a:r>
              <a:rPr lang="en-GB" sz="3300" dirty="0">
                <a:latin typeface="Aptos Black" panose="020B0004020202020204" pitchFamily="34" charset="0"/>
              </a:rPr>
              <a:t>. London: Routledge.</a:t>
            </a:r>
          </a:p>
          <a:p>
            <a:r>
              <a:rPr lang="en-GB" sz="3300" dirty="0" err="1">
                <a:latin typeface="Aptos Black" panose="020B0004020202020204" pitchFamily="34" charset="0"/>
              </a:rPr>
              <a:t>Ventriglio</a:t>
            </a:r>
            <a:r>
              <a:rPr lang="en-GB" sz="3300" dirty="0">
                <a:latin typeface="Aptos Black" panose="020B0004020202020204" pitchFamily="34" charset="0"/>
              </a:rPr>
              <a:t>, A., </a:t>
            </a:r>
            <a:r>
              <a:rPr lang="en-GB" sz="3300" dirty="0" err="1">
                <a:latin typeface="Aptos Black" panose="020B0004020202020204" pitchFamily="34" charset="0"/>
              </a:rPr>
              <a:t>Bhugra</a:t>
            </a:r>
            <a:r>
              <a:rPr lang="en-GB" sz="3300" dirty="0">
                <a:latin typeface="Aptos Black" panose="020B0004020202020204" pitchFamily="34" charset="0"/>
              </a:rPr>
              <a:t>, D., </a:t>
            </a:r>
            <a:r>
              <a:rPr lang="en-GB" sz="3300" dirty="0" err="1">
                <a:latin typeface="Aptos Black" panose="020B0004020202020204" pitchFamily="34" charset="0"/>
              </a:rPr>
              <a:t>Sampogna</a:t>
            </a:r>
            <a:r>
              <a:rPr lang="en-GB" sz="3300" dirty="0">
                <a:latin typeface="Aptos Black" panose="020B0004020202020204" pitchFamily="34" charset="0"/>
              </a:rPr>
              <a:t>, G., Luciano, M., De </a:t>
            </a:r>
            <a:r>
              <a:rPr lang="en-GB" sz="3300" dirty="0" err="1">
                <a:latin typeface="Aptos Black" panose="020B0004020202020204" pitchFamily="34" charset="0"/>
              </a:rPr>
              <a:t>Berardis</a:t>
            </a:r>
            <a:r>
              <a:rPr lang="en-GB" sz="3300" dirty="0">
                <a:latin typeface="Aptos Black" panose="020B0004020202020204" pitchFamily="34" charset="0"/>
              </a:rPr>
              <a:t>, D., </a:t>
            </a:r>
            <a:r>
              <a:rPr lang="en-GB" sz="3300" dirty="0" err="1">
                <a:latin typeface="Aptos Black" panose="020B0004020202020204" pitchFamily="34" charset="0"/>
              </a:rPr>
              <a:t>Fiorillo</a:t>
            </a:r>
            <a:r>
              <a:rPr lang="en-GB" sz="3300" dirty="0">
                <a:latin typeface="Aptos Black" panose="020B0004020202020204" pitchFamily="34" charset="0"/>
              </a:rPr>
              <a:t>, A. and Maj, M. (2021) 'Stigma as a barrier to mental health care among people with schizophrenia', </a:t>
            </a:r>
            <a:r>
              <a:rPr lang="en-GB" sz="3300" i="1" dirty="0">
                <a:latin typeface="Aptos Black" panose="020B0004020202020204" pitchFamily="34" charset="0"/>
              </a:rPr>
              <a:t>International Journal of Social Psychiatry</a:t>
            </a:r>
            <a:r>
              <a:rPr lang="en-GB" sz="3300" dirty="0">
                <a:latin typeface="Aptos Black" panose="020B0004020202020204" pitchFamily="34" charset="0"/>
              </a:rPr>
              <a:t>, 67(6), pp. 624–631.</a:t>
            </a:r>
          </a:p>
          <a:p>
            <a:r>
              <a:rPr lang="en-GB" sz="3300" dirty="0">
                <a:latin typeface="Aptos Black" panose="020B0004020202020204" pitchFamily="34" charset="0"/>
              </a:rPr>
              <a:t>World Health Organization (2022) </a:t>
            </a:r>
            <a:r>
              <a:rPr lang="en-GB" sz="3300" i="1" dirty="0">
                <a:latin typeface="Aptos Black" panose="020B0004020202020204" pitchFamily="34" charset="0"/>
              </a:rPr>
              <a:t>ICD-11 for Mortality and Morbidity Statistics</a:t>
            </a:r>
            <a:r>
              <a:rPr lang="en-GB" sz="3300" dirty="0">
                <a:latin typeface="Aptos Black" panose="020B0004020202020204" pitchFamily="34" charset="0"/>
              </a:rPr>
              <a:t>. Geneva: World Health Organization. Available at: </a:t>
            </a:r>
            <a:r>
              <a:rPr lang="en-GB" sz="3300" u="sng" dirty="0">
                <a:latin typeface="Aptos Black" panose="020B0004020202020204" pitchFamily="34" charset="0"/>
                <a:hlinkClick r:id="rId4"/>
              </a:rPr>
              <a:t>https://icd.who.int/browse/2024-01/mms/en</a:t>
            </a:r>
            <a:r>
              <a:rPr lang="en-GB" sz="3300" dirty="0">
                <a:latin typeface="Aptos Black" panose="020B0004020202020204" pitchFamily="34" charset="0"/>
              </a:rPr>
              <a:t> (Accessed: 2 July 2026).</a:t>
            </a:r>
          </a:p>
          <a:p>
            <a:r>
              <a:rPr lang="en-GB" sz="3300" dirty="0">
                <a:latin typeface="Aptos Black" panose="020B0004020202020204" pitchFamily="34" charset="0"/>
              </a:rPr>
              <a:t>World Health Organization (2022) </a:t>
            </a:r>
            <a:r>
              <a:rPr lang="en-GB" sz="3300" i="1" dirty="0">
                <a:latin typeface="Aptos Black" panose="020B0004020202020204" pitchFamily="34" charset="0"/>
              </a:rPr>
              <a:t>World Mental Health Report: Transforming Mental Health for All</a:t>
            </a:r>
            <a:r>
              <a:rPr lang="en-GB" sz="3300" dirty="0">
                <a:latin typeface="Aptos Black" panose="020B0004020202020204" pitchFamily="34" charset="0"/>
              </a:rPr>
              <a:t>. Geneva: World Health Organization.</a:t>
            </a:r>
          </a:p>
          <a:p>
            <a:r>
              <a:rPr lang="en-GB" sz="3300" dirty="0">
                <a:latin typeface="Aptos Black" panose="020B0004020202020204" pitchFamily="34" charset="0"/>
              </a:rPr>
              <a:t>World Health Organization (2023) </a:t>
            </a:r>
            <a:r>
              <a:rPr lang="en-GB" sz="3300" i="1" dirty="0">
                <a:latin typeface="Aptos Black" panose="020B0004020202020204" pitchFamily="34" charset="0"/>
              </a:rPr>
              <a:t>Schizophrenia Fact Sheet</a:t>
            </a:r>
            <a:r>
              <a:rPr lang="en-GB" sz="3300" dirty="0">
                <a:latin typeface="Aptos Black" panose="020B0004020202020204" pitchFamily="34" charset="0"/>
              </a:rPr>
              <a:t>. Geneva: World Health Organization. Available at: </a:t>
            </a:r>
            <a:r>
              <a:rPr lang="en-GB" sz="3300" u="sng" dirty="0">
                <a:latin typeface="Aptos Black" panose="020B0004020202020204" pitchFamily="34" charset="0"/>
                <a:hlinkClick r:id="rId5"/>
              </a:rPr>
              <a:t>https://www.who.int/news-room/fact-sheets/detail/schizophrenia</a:t>
            </a:r>
            <a:r>
              <a:rPr lang="en-GB" sz="3300" dirty="0">
                <a:latin typeface="Aptos Black" panose="020B0004020202020204" pitchFamily="34" charset="0"/>
              </a:rPr>
              <a:t> (Accessed: 2 July 2026).</a:t>
            </a:r>
          </a:p>
        </p:txBody>
      </p:sp>
    </p:spTree>
    <p:extLst>
      <p:ext uri="{BB962C8B-B14F-4D97-AF65-F5344CB8AC3E}">
        <p14:creationId xmlns:p14="http://schemas.microsoft.com/office/powerpoint/2010/main" val="425241073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11477</TotalTime>
  <Words>3738</Words>
  <Application>Microsoft Office PowerPoint</Application>
  <PresentationFormat>Custom</PresentationFormat>
  <Paragraphs>137</Paragraphs>
  <Slides>3</Slides>
  <Notes>3</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Black</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description/>
  <cp:lastModifiedBy>Elisabete Nobrega</cp:lastModifiedBy>
  <cp:revision>2</cp:revision>
  <dcterms:created xsi:type="dcterms:W3CDTF">2026-07-03T06:43:12Z</dcterms:created>
  <dcterms:modified xsi:type="dcterms:W3CDTF">2026-07-28T12:56:48Z</dcterms:modified>
</cp:coreProperties>
</file>