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6256000" cy="9144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3E3B5E-5926-483B-B485-11E34F16CDFC}" v="9" dt="2026-03-27T20:14:47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8" d="100"/>
          <a:sy n="58" d="100"/>
        </p:scale>
        <p:origin x="883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 Salter" userId="124287727b20e7df" providerId="LiveId" clId="{D9C8DE8D-ADCF-42DD-9B83-CC6D00673429}"/>
    <pc:docChg chg="modSld">
      <pc:chgData name="Cat Salter" userId="124287727b20e7df" providerId="LiveId" clId="{D9C8DE8D-ADCF-42DD-9B83-CC6D00673429}" dt="2026-03-27T20:29:41.473" v="9" actId="1076"/>
      <pc:docMkLst>
        <pc:docMk/>
      </pc:docMkLst>
      <pc:sldChg chg="addSp modSp">
        <pc:chgData name="Cat Salter" userId="124287727b20e7df" providerId="LiveId" clId="{D9C8DE8D-ADCF-42DD-9B83-CC6D00673429}" dt="2026-03-27T19:56:59.935" v="0"/>
        <pc:sldMkLst>
          <pc:docMk/>
          <pc:sldMk cId="0" sldId="256"/>
        </pc:sldMkLst>
        <pc:picChg chg="add mod">
          <ac:chgData name="Cat Salter" userId="124287727b20e7df" providerId="LiveId" clId="{D9C8DE8D-ADCF-42DD-9B83-CC6D00673429}" dt="2026-03-27T19:56:59.935" v="0"/>
          <ac:picMkLst>
            <pc:docMk/>
            <pc:sldMk cId="0" sldId="256"/>
            <ac:picMk id="8" creationId="{EF6F3BDE-1FB4-DC71-8131-0A48CDF48F24}"/>
          </ac:picMkLst>
        </pc:picChg>
      </pc:sldChg>
      <pc:sldChg chg="addSp modSp">
        <pc:chgData name="Cat Salter" userId="124287727b20e7df" providerId="LiveId" clId="{D9C8DE8D-ADCF-42DD-9B83-CC6D00673429}" dt="2026-03-27T19:56:59.935" v="0"/>
        <pc:sldMkLst>
          <pc:docMk/>
          <pc:sldMk cId="0" sldId="257"/>
        </pc:sldMkLst>
        <pc:picChg chg="add mod">
          <ac:chgData name="Cat Salter" userId="124287727b20e7df" providerId="LiveId" clId="{D9C8DE8D-ADCF-42DD-9B83-CC6D00673429}" dt="2026-03-27T19:56:59.935" v="0"/>
          <ac:picMkLst>
            <pc:docMk/>
            <pc:sldMk cId="0" sldId="257"/>
            <ac:picMk id="6" creationId="{1082AB58-10FF-6A9A-1BE0-CE2917310A33}"/>
          </ac:picMkLst>
        </pc:picChg>
      </pc:sldChg>
      <pc:sldChg chg="addSp delSp modSp mod modTransition modAnim">
        <pc:chgData name="Cat Salter" userId="124287727b20e7df" providerId="LiveId" clId="{D9C8DE8D-ADCF-42DD-9B83-CC6D00673429}" dt="2026-03-27T19:59:43.305" v="3"/>
        <pc:sldMkLst>
          <pc:docMk/>
          <pc:sldMk cId="0" sldId="258"/>
        </pc:sldMkLst>
        <pc:picChg chg="add del mod">
          <ac:chgData name="Cat Salter" userId="124287727b20e7df" providerId="LiveId" clId="{D9C8DE8D-ADCF-42DD-9B83-CC6D00673429}" dt="2026-03-27T19:57:26.701" v="2"/>
          <ac:picMkLst>
            <pc:docMk/>
            <pc:sldMk cId="0" sldId="258"/>
            <ac:picMk id="5" creationId="{46FD3054-52BB-BE35-FD61-0EFA328257E4}"/>
          </ac:picMkLst>
        </pc:picChg>
        <pc:picChg chg="add del mod ord">
          <ac:chgData name="Cat Salter" userId="124287727b20e7df" providerId="LiveId" clId="{D9C8DE8D-ADCF-42DD-9B83-CC6D00673429}" dt="2026-03-27T19:59:43.305" v="3"/>
          <ac:picMkLst>
            <pc:docMk/>
            <pc:sldMk cId="0" sldId="258"/>
            <ac:picMk id="8" creationId="{6D353E0B-9799-5408-3C02-D3E82F39B196}"/>
          </ac:picMkLst>
        </pc:picChg>
        <pc:picChg chg="add mod">
          <ac:chgData name="Cat Salter" userId="124287727b20e7df" providerId="LiveId" clId="{D9C8DE8D-ADCF-42DD-9B83-CC6D00673429}" dt="2026-03-27T19:59:43.305" v="3"/>
          <ac:picMkLst>
            <pc:docMk/>
            <pc:sldMk cId="0" sldId="258"/>
            <ac:picMk id="9" creationId="{D43B0AD6-DEDA-9A16-EB57-A0CAF53D8150}"/>
          </ac:picMkLst>
        </pc:picChg>
      </pc:sldChg>
      <pc:sldChg chg="addSp modSp">
        <pc:chgData name="Cat Salter" userId="124287727b20e7df" providerId="LiveId" clId="{D9C8DE8D-ADCF-42DD-9B83-CC6D00673429}" dt="2026-03-27T20:10:14.497" v="4"/>
        <pc:sldMkLst>
          <pc:docMk/>
          <pc:sldMk cId="0" sldId="259"/>
        </pc:sldMkLst>
        <pc:picChg chg="add mod">
          <ac:chgData name="Cat Salter" userId="124287727b20e7df" providerId="LiveId" clId="{D9C8DE8D-ADCF-42DD-9B83-CC6D00673429}" dt="2026-03-27T20:10:14.497" v="4"/>
          <ac:picMkLst>
            <pc:docMk/>
            <pc:sldMk cId="0" sldId="259"/>
            <ac:picMk id="7" creationId="{8FB7B565-064E-F266-D19B-44BC11BBAF37}"/>
          </ac:picMkLst>
        </pc:picChg>
      </pc:sldChg>
      <pc:sldChg chg="addSp modSp">
        <pc:chgData name="Cat Salter" userId="124287727b20e7df" providerId="LiveId" clId="{D9C8DE8D-ADCF-42DD-9B83-CC6D00673429}" dt="2026-03-27T20:10:14.497" v="4"/>
        <pc:sldMkLst>
          <pc:docMk/>
          <pc:sldMk cId="0" sldId="260"/>
        </pc:sldMkLst>
        <pc:picChg chg="add mod">
          <ac:chgData name="Cat Salter" userId="124287727b20e7df" providerId="LiveId" clId="{D9C8DE8D-ADCF-42DD-9B83-CC6D00673429}" dt="2026-03-27T20:10:14.497" v="4"/>
          <ac:picMkLst>
            <pc:docMk/>
            <pc:sldMk cId="0" sldId="260"/>
            <ac:picMk id="6" creationId="{3B14294F-8EB0-4901-3532-E3C32F6EAE84}"/>
          </ac:picMkLst>
        </pc:picChg>
      </pc:sldChg>
      <pc:sldChg chg="addSp modSp">
        <pc:chgData name="Cat Salter" userId="124287727b20e7df" providerId="LiveId" clId="{D9C8DE8D-ADCF-42DD-9B83-CC6D00673429}" dt="2026-03-27T20:10:14.497" v="4"/>
        <pc:sldMkLst>
          <pc:docMk/>
          <pc:sldMk cId="0" sldId="261"/>
        </pc:sldMkLst>
        <pc:picChg chg="add mod">
          <ac:chgData name="Cat Salter" userId="124287727b20e7df" providerId="LiveId" clId="{D9C8DE8D-ADCF-42DD-9B83-CC6D00673429}" dt="2026-03-27T20:10:14.497" v="4"/>
          <ac:picMkLst>
            <pc:docMk/>
            <pc:sldMk cId="0" sldId="261"/>
            <ac:picMk id="5" creationId="{C57A210E-6D9C-4C24-2CA3-5770604160F2}"/>
          </ac:picMkLst>
        </pc:picChg>
      </pc:sldChg>
      <pc:sldChg chg="addSp modSp">
        <pc:chgData name="Cat Salter" userId="124287727b20e7df" providerId="LiveId" clId="{D9C8DE8D-ADCF-42DD-9B83-CC6D00673429}" dt="2026-03-27T20:10:14.497" v="4"/>
        <pc:sldMkLst>
          <pc:docMk/>
          <pc:sldMk cId="0" sldId="262"/>
        </pc:sldMkLst>
        <pc:picChg chg="add mod">
          <ac:chgData name="Cat Salter" userId="124287727b20e7df" providerId="LiveId" clId="{D9C8DE8D-ADCF-42DD-9B83-CC6D00673429}" dt="2026-03-27T20:10:14.497" v="4"/>
          <ac:picMkLst>
            <pc:docMk/>
            <pc:sldMk cId="0" sldId="262"/>
            <ac:picMk id="6" creationId="{A1BE429B-E382-8451-8EB0-2045BDE96CF0}"/>
          </ac:picMkLst>
        </pc:picChg>
      </pc:sldChg>
      <pc:sldChg chg="addSp modSp">
        <pc:chgData name="Cat Salter" userId="124287727b20e7df" providerId="LiveId" clId="{D9C8DE8D-ADCF-42DD-9B83-CC6D00673429}" dt="2026-03-27T20:10:14.497" v="4"/>
        <pc:sldMkLst>
          <pc:docMk/>
          <pc:sldMk cId="0" sldId="263"/>
        </pc:sldMkLst>
        <pc:picChg chg="add mod">
          <ac:chgData name="Cat Salter" userId="124287727b20e7df" providerId="LiveId" clId="{D9C8DE8D-ADCF-42DD-9B83-CC6D00673429}" dt="2026-03-27T20:10:14.497" v="4"/>
          <ac:picMkLst>
            <pc:docMk/>
            <pc:sldMk cId="0" sldId="263"/>
            <ac:picMk id="5" creationId="{5DD99666-15EE-C60C-A69D-96A9081B9F93}"/>
          </ac:picMkLst>
        </pc:picChg>
      </pc:sldChg>
      <pc:sldChg chg="addSp delSp modSp mod modTransition modAnim">
        <pc:chgData name="Cat Salter" userId="124287727b20e7df" providerId="LiveId" clId="{D9C8DE8D-ADCF-42DD-9B83-CC6D00673429}" dt="2026-03-27T20:12:27.597" v="7"/>
        <pc:sldMkLst>
          <pc:docMk/>
          <pc:sldMk cId="0" sldId="264"/>
        </pc:sldMkLst>
        <pc:picChg chg="add del mod">
          <ac:chgData name="Cat Salter" userId="124287727b20e7df" providerId="LiveId" clId="{D9C8DE8D-ADCF-42DD-9B83-CC6D00673429}" dt="2026-03-27T20:11:19.289" v="6"/>
          <ac:picMkLst>
            <pc:docMk/>
            <pc:sldMk cId="0" sldId="264"/>
            <ac:picMk id="6" creationId="{36FEBC3E-296A-22E1-2DFF-EE33B7FC1346}"/>
          </ac:picMkLst>
        </pc:picChg>
        <pc:picChg chg="add del mod ord">
          <ac:chgData name="Cat Salter" userId="124287727b20e7df" providerId="LiveId" clId="{D9C8DE8D-ADCF-42DD-9B83-CC6D00673429}" dt="2026-03-27T20:12:27.597" v="7"/>
          <ac:picMkLst>
            <pc:docMk/>
            <pc:sldMk cId="0" sldId="264"/>
            <ac:picMk id="8" creationId="{4B906E67-2AE1-F2AB-DD65-9924D65E0A8B}"/>
          </ac:picMkLst>
        </pc:picChg>
        <pc:picChg chg="add mod">
          <ac:chgData name="Cat Salter" userId="124287727b20e7df" providerId="LiveId" clId="{D9C8DE8D-ADCF-42DD-9B83-CC6D00673429}" dt="2026-03-27T20:12:27.597" v="7"/>
          <ac:picMkLst>
            <pc:docMk/>
            <pc:sldMk cId="0" sldId="264"/>
            <ac:picMk id="9" creationId="{C07681DA-F4A9-1DFF-5124-50A1770CBAF8}"/>
          </ac:picMkLst>
        </pc:picChg>
      </pc:sldChg>
      <pc:sldChg chg="addSp modSp mod">
        <pc:chgData name="Cat Salter" userId="124287727b20e7df" providerId="LiveId" clId="{D9C8DE8D-ADCF-42DD-9B83-CC6D00673429}" dt="2026-03-27T20:29:41.473" v="9" actId="1076"/>
        <pc:sldMkLst>
          <pc:docMk/>
          <pc:sldMk cId="0" sldId="265"/>
        </pc:sldMkLst>
        <pc:picChg chg="mod">
          <ac:chgData name="Cat Salter" userId="124287727b20e7df" providerId="LiveId" clId="{D9C8DE8D-ADCF-42DD-9B83-CC6D00673429}" dt="2026-03-27T20:29:41.473" v="9" actId="1076"/>
          <ac:picMkLst>
            <pc:docMk/>
            <pc:sldMk cId="0" sldId="265"/>
            <ac:picMk id="2" creationId="{00000000-0000-0000-0000-000000000000}"/>
          </ac:picMkLst>
        </pc:picChg>
        <pc:picChg chg="add mod">
          <ac:chgData name="Cat Salter" userId="124287727b20e7df" providerId="LiveId" clId="{D9C8DE8D-ADCF-42DD-9B83-CC6D00673429}" dt="2026-03-27T20:14:47.890" v="8"/>
          <ac:picMkLst>
            <pc:docMk/>
            <pc:sldMk cId="0" sldId="265"/>
            <ac:picMk id="6" creationId="{266CA983-8E43-BA93-2F5C-DFA3E701F1F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57275-9936-4D20-9828-7CFD599704D8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3880D-C06E-45E3-B624-B6C9C8EED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228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A3880D-C06E-45E3-B624-B6C9C8EED95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31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A3880D-C06E-45E3-B624-B6C9C8EED95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91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2133600" y="3182325"/>
            <a:ext cx="11988800" cy="219456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5067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93592" y="5803392"/>
            <a:ext cx="9068816" cy="1653192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667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53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54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2133600" y="3182325"/>
            <a:ext cx="11988800" cy="219456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5067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93592" y="5803287"/>
            <a:ext cx="9068816" cy="1686776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388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09217" y="3517392"/>
            <a:ext cx="5695695" cy="41359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087" y="3517392"/>
            <a:ext cx="5693663" cy="41359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093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11248" y="3084578"/>
            <a:ext cx="5693664" cy="938783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533" b="0" cap="all" spc="133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609585" indent="0">
              <a:buNone/>
              <a:defRPr sz="2533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11248" y="4191000"/>
            <a:ext cx="5693664" cy="34623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451088" y="4191000"/>
            <a:ext cx="5671312" cy="3462368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451088" y="3084578"/>
            <a:ext cx="5693664" cy="938783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533" b="0" cap="all" spc="133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609585" indent="0">
              <a:buNone/>
              <a:defRPr sz="2533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47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546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516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8128000" cy="914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072896" y="2991771"/>
            <a:ext cx="5982208" cy="152199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933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81440" y="1072896"/>
            <a:ext cx="6421120" cy="6998208"/>
          </a:xfrm>
        </p:spPr>
        <p:txBody>
          <a:bodyPr>
            <a:normAutofit/>
          </a:bodyPr>
          <a:lstStyle>
            <a:lvl1pPr>
              <a:defRPr sz="2533">
                <a:solidFill>
                  <a:schemeClr val="tx1"/>
                </a:solidFill>
              </a:defRPr>
            </a:lvl1pPr>
            <a:lvl2pPr>
              <a:defRPr sz="2133">
                <a:solidFill>
                  <a:schemeClr val="tx1"/>
                </a:solidFill>
              </a:defRPr>
            </a:lvl2pPr>
            <a:lvl3pPr>
              <a:defRPr sz="2133">
                <a:solidFill>
                  <a:schemeClr val="tx1"/>
                </a:solidFill>
              </a:defRPr>
            </a:lvl3pPr>
            <a:lvl4pPr>
              <a:defRPr sz="2133">
                <a:solidFill>
                  <a:schemeClr val="tx1"/>
                </a:solidFill>
              </a:defRPr>
            </a:lvl4pPr>
            <a:lvl5pPr>
              <a:defRPr sz="2133">
                <a:solidFill>
                  <a:schemeClr val="tx1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424" y="4733224"/>
            <a:ext cx="5059680" cy="2925381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1072897" y="8314944"/>
            <a:ext cx="6833063" cy="42672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412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8127999" cy="914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078031" y="2991771"/>
            <a:ext cx="5993331" cy="1512853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933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8000" y="0"/>
            <a:ext cx="8136129" cy="9144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4267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7424" y="4733225"/>
            <a:ext cx="5059680" cy="2925383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1072897" y="8314944"/>
            <a:ext cx="6833063" cy="42672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540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082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483" y="1249680"/>
            <a:ext cx="1731477" cy="664464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74849" y="1249680"/>
            <a:ext cx="8264652" cy="664464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75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974848" y="1286256"/>
            <a:ext cx="10306304" cy="158496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74848" y="3517393"/>
            <a:ext cx="10306304" cy="4135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8572" y="8318422"/>
            <a:ext cx="3671661" cy="43195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33601" y="8314944"/>
            <a:ext cx="7868252" cy="4267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345229" y="8290560"/>
            <a:ext cx="487680" cy="48768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467" spc="0" baseline="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26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1219170" rtl="0" eaLnBrk="1" latinLnBrk="0" hangingPunct="1">
        <a:lnSpc>
          <a:spcPct val="90000"/>
        </a:lnSpc>
        <a:spcBef>
          <a:spcPct val="0"/>
        </a:spcBef>
        <a:buNone/>
        <a:defRPr sz="3733" kern="1200" cap="all" spc="267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09585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914377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219170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523962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750440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6pPr>
      <a:lvl7pPr marL="1979035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7pPr>
      <a:lvl8pPr marL="2209745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510304" indent="-304792" algn="l" defTabSz="1219170" rtl="0" eaLnBrk="1" latinLnBrk="0" hangingPunct="1">
        <a:lnSpc>
          <a:spcPct val="100000"/>
        </a:lnSpc>
        <a:spcBef>
          <a:spcPts val="1333"/>
        </a:spcBef>
        <a:buClr>
          <a:schemeClr val="accent2"/>
        </a:buClr>
        <a:buFont typeface="Arial" panose="020B0604020202020204" pitchFamily="34" charset="0"/>
        <a:buChar char="•"/>
        <a:defRPr sz="2133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pi.ac.uk/2024/05/23/trans-and-non-binary-student-experiences-in-higher-education/.(Accesse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9B2FE9-3E45-B087-85AE-0F72E72F1DA4}"/>
              </a:ext>
            </a:extLst>
          </p:cNvPr>
          <p:cNvSpPr txBox="1"/>
          <p:nvPr/>
        </p:nvSpPr>
        <p:spPr>
          <a:xfrm>
            <a:off x="6985000" y="8305800"/>
            <a:ext cx="16793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2009547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F6F3BDE-1FB4-DC71-8131-0A48CDF48F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807"/>
    </mc:Choice>
    <mc:Fallback>
      <p:transition spd="slow" advTm="66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378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A4A961-260B-8780-44E8-B1A921215E87}"/>
              </a:ext>
            </a:extLst>
          </p:cNvPr>
          <p:cNvSpPr txBox="1"/>
          <p:nvPr/>
        </p:nvSpPr>
        <p:spPr>
          <a:xfrm>
            <a:off x="13309600" y="7848600"/>
            <a:ext cx="274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(Stonewall Cymru, 2017).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082AB58-10FF-6A9A-1BE0-CE2917310A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407"/>
    </mc:Choice>
    <mc:Fallback>
      <p:transition spd="slow" advTm="69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378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5A00E6-C1AA-30EE-AA50-F4C6FE95D447}"/>
              </a:ext>
            </a:extLst>
          </p:cNvPr>
          <p:cNvSpPr txBox="1"/>
          <p:nvPr/>
        </p:nvSpPr>
        <p:spPr>
          <a:xfrm>
            <a:off x="12471400" y="7239000"/>
            <a:ext cx="3355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(Freeman and Stephenson, 2024)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43B0AD6-DEDA-9A16-EB57-A0CAF53D815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0147.1632"/>
                </p14:media>
              </p:ext>
            </p:extLst>
          </p:nvPr>
        </p:nvPicPr>
        <p:blipFill>
          <a:blip r:embed="rId5"/>
          <a:srcRect l="-231433" t="-231433" r="-231433" b="-231433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19"/>
    </mc:Choice>
    <mc:Fallback>
      <p:transition spd="slow" advTm="80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86DCF5-727F-D10F-503A-C4064F8F1CC6}"/>
              </a:ext>
            </a:extLst>
          </p:cNvPr>
          <p:cNvSpPr txBox="1"/>
          <p:nvPr/>
        </p:nvSpPr>
        <p:spPr>
          <a:xfrm>
            <a:off x="12623800" y="7543800"/>
            <a:ext cx="4117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(Lawrence and McKendry,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FB7B565-064E-F266-D19B-44BC11BBAF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467"/>
    </mc:Choice>
    <mc:Fallback>
      <p:transition spd="slow" advTm="544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A01762-A5FD-4900-CD54-FC3C38EF5AA6}"/>
              </a:ext>
            </a:extLst>
          </p:cNvPr>
          <p:cNvSpPr txBox="1"/>
          <p:nvPr/>
        </p:nvSpPr>
        <p:spPr>
          <a:xfrm>
            <a:off x="12471400" y="7467600"/>
            <a:ext cx="3431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(Lawrence and McKendry,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B14294F-8EB0-4901-3532-E3C32F6EAE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894"/>
    </mc:Choice>
    <mc:Fallback>
      <p:transition spd="slow" advTm="59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294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D6D4F0-5A01-234F-7A07-6B860F76AACC}"/>
              </a:ext>
            </a:extLst>
          </p:cNvPr>
          <p:cNvSpPr txBox="1"/>
          <p:nvPr/>
        </p:nvSpPr>
        <p:spPr>
          <a:xfrm>
            <a:off x="12623800" y="7696200"/>
            <a:ext cx="3203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(Lawrence and McKendry,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57A210E-6D9C-4C24-2CA3-5770604160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347"/>
    </mc:Choice>
    <mc:Fallback>
      <p:transition spd="slow" advTm="60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3781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FB54F0-C2F5-A584-A3B7-1E4886560A8B}"/>
              </a:ext>
            </a:extLst>
          </p:cNvPr>
          <p:cNvSpPr txBox="1"/>
          <p:nvPr/>
        </p:nvSpPr>
        <p:spPr>
          <a:xfrm>
            <a:off x="12090400" y="7620000"/>
            <a:ext cx="3736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(Wales Centre for Public Policy, 2025)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1BE429B-E382-8451-8EB0-2045BDE96C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34"/>
    </mc:Choice>
    <mc:Fallback>
      <p:transition spd="slow" advTm="54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4622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D463CA-E620-24FA-653E-BFD4380E692C}"/>
              </a:ext>
            </a:extLst>
          </p:cNvPr>
          <p:cNvSpPr txBox="1"/>
          <p:nvPr/>
        </p:nvSpPr>
        <p:spPr>
          <a:xfrm>
            <a:off x="12166600" y="7620000"/>
            <a:ext cx="2006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(Wickenden, 2023).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DD99666-15EE-C60C-A69D-96A9081B9F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12"/>
    </mc:Choice>
    <mc:Fallback>
      <p:transition spd="slow" advTm="47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b="4622"/>
          <a:stretch>
            <a:fillRect/>
          </a:stretch>
        </p:blipFill>
        <p:spPr>
          <a:xfrm>
            <a:off x="0" y="38100"/>
            <a:ext cx="16256000" cy="9105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841CD3-1A19-103F-8A4B-1A3721E5B653}"/>
              </a:ext>
            </a:extLst>
          </p:cNvPr>
          <p:cNvSpPr txBox="1"/>
          <p:nvPr/>
        </p:nvSpPr>
        <p:spPr>
          <a:xfrm>
            <a:off x="12547600" y="8774668"/>
            <a:ext cx="3350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South Wales, n.d.).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07681DA-F4A9-1DFF-5124-50A1770CBAF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043.8049"/>
                </p14:media>
              </p:ext>
            </p:extLst>
          </p:nvPr>
        </p:nvPicPr>
        <p:blipFill>
          <a:blip r:embed="rId5"/>
          <a:srcRect l="-231433" t="-231433" r="-231433" b="-231433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01"/>
    </mc:Choice>
    <mc:Fallback>
      <p:transition spd="slow" advTm="60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b="2941"/>
          <a:stretch>
            <a:fillRect/>
          </a:stretch>
        </p:blipFill>
        <p:spPr>
          <a:xfrm>
            <a:off x="-177800" y="29817"/>
            <a:ext cx="16256000" cy="91059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66CA983-8E43-BA93-2F5C-DFA3E701F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31434" t="-231434" r="-231434" b="-231434"/>
          <a:stretch>
            <a:fillRect/>
          </a:stretch>
        </p:blipFill>
        <p:spPr>
          <a:xfrm>
            <a:off x="13403072" y="6291072"/>
            <a:ext cx="2743200" cy="27432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65"/>
    </mc:Choice>
    <mc:Fallback>
      <p:transition spd="slow" advTm="55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4E5135-68C4-B742-3DA4-2091EA62F126}"/>
              </a:ext>
            </a:extLst>
          </p:cNvPr>
          <p:cNvSpPr txBox="1"/>
          <p:nvPr/>
        </p:nvSpPr>
        <p:spPr>
          <a:xfrm>
            <a:off x="558800" y="304800"/>
            <a:ext cx="15697200" cy="6930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ptos Black" panose="020F0502020204030204" pitchFamily="34" charset="0"/>
              </a:rPr>
              <a:t>References</a:t>
            </a:r>
          </a:p>
          <a:p>
            <a:endParaRPr lang="en-GB" sz="3200" dirty="0">
              <a:latin typeface="Aptos Black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Freeman, J. and Stephenson, R. (2024)  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 and non-binary student experiences in higher education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HEPI. Available at: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https://www.hepi.ac.uk/2024/05/23/trans-and-non-binary-student-experiences-in-higher-education/.(Accessed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 March)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Lawrence, M. and McKendry, S. (2019). 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Supporting transgender and non-binary students and staff in further and higher education: practical advice for colleges and universities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Jessica Kingsley Publishers.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Stonewall. (2017). 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School Report Cymru (2017)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https://www.stonewall.org.uk/resources/school-report-cymru-2017. (Accessed: 23 March 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University of South Wales (n.d.) Trans support and resources. Available at: https://www.southwales.ac.uk/current-students/advice-zone/a-z/lgbtq-support-and-information/trans-support-and-resources/ (Accessed: 23 March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Wales Centre for Public Policy (2025)</a:t>
            </a:r>
            <a:r>
              <a:rPr lang="en-GB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Guidance for schools to support trans young people - Wales Centre for Public Policy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Available at: https://wcpp.org.uk/project/guidance-for-schools-to-support-trans-young-people/ (Accessed 25 Mar.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Wickenden, M. (2023). Disability and other identities?—how do they intersect? Frontiers in rehabilitation sciences, 4(4). Available at: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://doi.org/10.3389/fresc.2023.1200386. (Accessed: 20 March 2026)</a:t>
            </a:r>
          </a:p>
          <a:p>
            <a:endParaRPr lang="en-GB" sz="3200" dirty="0">
              <a:latin typeface="Aptos Black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22719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78</TotalTime>
  <Words>317</Words>
  <Application>Microsoft Office PowerPoint</Application>
  <PresentationFormat>Custom</PresentationFormat>
  <Paragraphs>20</Paragraphs>
  <Slides>11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Black</vt:lpstr>
      <vt:lpstr>Arial</vt:lpstr>
      <vt:lpstr>Gill Sans MT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Cat Salter</cp:lastModifiedBy>
  <cp:revision>2</cp:revision>
  <dcterms:created xsi:type="dcterms:W3CDTF">2006-08-16T00:00:00Z</dcterms:created>
  <dcterms:modified xsi:type="dcterms:W3CDTF">2026-03-27T20:29:52Z</dcterms:modified>
</cp:coreProperties>
</file>