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handoutMasterIdLst>
    <p:handoutMasterId r:id="rId50"/>
  </p:handoutMasterIdLst>
  <p:sldIdLst>
    <p:sldId id="256" r:id="rId2"/>
    <p:sldId id="277" r:id="rId3"/>
    <p:sldId id="278" r:id="rId4"/>
    <p:sldId id="279" r:id="rId5"/>
    <p:sldId id="280" r:id="rId6"/>
    <p:sldId id="281" r:id="rId7"/>
    <p:sldId id="308" r:id="rId8"/>
    <p:sldId id="282" r:id="rId9"/>
    <p:sldId id="283" r:id="rId10"/>
    <p:sldId id="284" r:id="rId11"/>
    <p:sldId id="305" r:id="rId12"/>
    <p:sldId id="304" r:id="rId13"/>
    <p:sldId id="285" r:id="rId14"/>
    <p:sldId id="286" r:id="rId15"/>
    <p:sldId id="287" r:id="rId16"/>
    <p:sldId id="288" r:id="rId17"/>
    <p:sldId id="289" r:id="rId18"/>
    <p:sldId id="290" r:id="rId19"/>
    <p:sldId id="291" r:id="rId20"/>
    <p:sldId id="292" r:id="rId21"/>
    <p:sldId id="309" r:id="rId22"/>
    <p:sldId id="306" r:id="rId23"/>
    <p:sldId id="307" r:id="rId24"/>
    <p:sldId id="293" r:id="rId25"/>
    <p:sldId id="294" r:id="rId26"/>
    <p:sldId id="295" r:id="rId27"/>
    <p:sldId id="296" r:id="rId28"/>
    <p:sldId id="297" r:id="rId29"/>
    <p:sldId id="298" r:id="rId30"/>
    <p:sldId id="299" r:id="rId31"/>
    <p:sldId id="300" r:id="rId32"/>
    <p:sldId id="301" r:id="rId33"/>
    <p:sldId id="302" r:id="rId34"/>
    <p:sldId id="303" r:id="rId35"/>
    <p:sldId id="328" r:id="rId36"/>
    <p:sldId id="312" r:id="rId37"/>
    <p:sldId id="313" r:id="rId38"/>
    <p:sldId id="342" r:id="rId39"/>
    <p:sldId id="333" r:id="rId40"/>
    <p:sldId id="334" r:id="rId41"/>
    <p:sldId id="329" r:id="rId42"/>
    <p:sldId id="335" r:id="rId43"/>
    <p:sldId id="336" r:id="rId44"/>
    <p:sldId id="341" r:id="rId45"/>
    <p:sldId id="337" r:id="rId46"/>
    <p:sldId id="338" r:id="rId47"/>
    <p:sldId id="339" r:id="rId48"/>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image" Target="../media/image14.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4.v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8.wmf"/><Relationship Id="rId1" Type="http://schemas.openxmlformats.org/officeDocument/2006/relationships/image" Target="../media/image1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6/29/2020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6/29/2020</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oleObject" Target="../embeddings/oleObject7.bin"/><Relationship Id="rId13" Type="http://schemas.openxmlformats.org/officeDocument/2006/relationships/image" Target="../media/image19.wmf"/><Relationship Id="rId3" Type="http://schemas.openxmlformats.org/officeDocument/2006/relationships/slide" Target="../slides/slide44.xml"/><Relationship Id="rId7" Type="http://schemas.openxmlformats.org/officeDocument/2006/relationships/image" Target="../media/image17.wmf"/><Relationship Id="rId12" Type="http://schemas.openxmlformats.org/officeDocument/2006/relationships/oleObject" Target="../embeddings/oleObject10.bin"/><Relationship Id="rId2" Type="http://schemas.openxmlformats.org/officeDocument/2006/relationships/notesMaster" Target="../notesMasters/notesMaster1.xml"/><Relationship Id="rId1" Type="http://schemas.openxmlformats.org/officeDocument/2006/relationships/vmlDrawing" Target="../drawings/vmlDrawing4.vml"/><Relationship Id="rId6" Type="http://schemas.openxmlformats.org/officeDocument/2006/relationships/oleObject" Target="../embeddings/oleObject6.bin"/><Relationship Id="rId11" Type="http://schemas.openxmlformats.org/officeDocument/2006/relationships/oleObject" Target="../embeddings/oleObject9.bin"/><Relationship Id="rId5" Type="http://schemas.openxmlformats.org/officeDocument/2006/relationships/oleObject" Target="../embeddings/oleObject5.bin"/><Relationship Id="rId10" Type="http://schemas.openxmlformats.org/officeDocument/2006/relationships/image" Target="../media/image18.wmf"/><Relationship Id="rId4" Type="http://schemas.openxmlformats.org/officeDocument/2006/relationships/oleObject" Target="../embeddings/oleObject4.bin"/><Relationship Id="rId9" Type="http://schemas.openxmlformats.org/officeDocument/2006/relationships/oleObject" Target="../embeddings/oleObject8.bin"/></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4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Arial" pitchFamily="34" charset="0"/>
              </a:defRPr>
            </a:lvl1pPr>
            <a:lvl2pPr marL="742950" indent="-285750" eaLnBrk="0" hangingPunct="0">
              <a:defRPr sz="4400">
                <a:solidFill>
                  <a:schemeClr val="tx1"/>
                </a:solidFill>
                <a:latin typeface="Arial" pitchFamily="34" charset="0"/>
              </a:defRPr>
            </a:lvl2pPr>
            <a:lvl3pPr marL="1143000" indent="-228600" eaLnBrk="0" hangingPunct="0">
              <a:defRPr sz="4400">
                <a:solidFill>
                  <a:schemeClr val="tx1"/>
                </a:solidFill>
                <a:latin typeface="Arial" pitchFamily="34" charset="0"/>
              </a:defRPr>
            </a:lvl3pPr>
            <a:lvl4pPr marL="1600200" indent="-228600" eaLnBrk="0" hangingPunct="0">
              <a:defRPr sz="4400">
                <a:solidFill>
                  <a:schemeClr val="tx1"/>
                </a:solidFill>
                <a:latin typeface="Arial" pitchFamily="34" charset="0"/>
              </a:defRPr>
            </a:lvl4pPr>
            <a:lvl5pPr marL="2057400" indent="-228600" eaLnBrk="0" hangingPunct="0">
              <a:defRPr sz="4400">
                <a:solidFill>
                  <a:schemeClr val="tx1"/>
                </a:solidFill>
                <a:latin typeface="Arial" pitchFamily="34" charset="0"/>
              </a:defRPr>
            </a:lvl5pPr>
            <a:lvl6pPr marL="2514600" indent="-228600" algn="ctr" eaLnBrk="0" fontAlgn="base" hangingPunct="0">
              <a:spcBef>
                <a:spcPct val="0"/>
              </a:spcBef>
              <a:spcAft>
                <a:spcPct val="0"/>
              </a:spcAft>
              <a:defRPr sz="4400">
                <a:solidFill>
                  <a:schemeClr val="tx1"/>
                </a:solidFill>
                <a:latin typeface="Arial" pitchFamily="34" charset="0"/>
              </a:defRPr>
            </a:lvl6pPr>
            <a:lvl7pPr marL="2971800" indent="-228600" algn="ctr" eaLnBrk="0" fontAlgn="base" hangingPunct="0">
              <a:spcBef>
                <a:spcPct val="0"/>
              </a:spcBef>
              <a:spcAft>
                <a:spcPct val="0"/>
              </a:spcAft>
              <a:defRPr sz="4400">
                <a:solidFill>
                  <a:schemeClr val="tx1"/>
                </a:solidFill>
                <a:latin typeface="Arial" pitchFamily="34" charset="0"/>
              </a:defRPr>
            </a:lvl7pPr>
            <a:lvl8pPr marL="3429000" indent="-228600" algn="ctr" eaLnBrk="0" fontAlgn="base" hangingPunct="0">
              <a:spcBef>
                <a:spcPct val="0"/>
              </a:spcBef>
              <a:spcAft>
                <a:spcPct val="0"/>
              </a:spcAft>
              <a:defRPr sz="4400">
                <a:solidFill>
                  <a:schemeClr val="tx1"/>
                </a:solidFill>
                <a:latin typeface="Arial" pitchFamily="34" charset="0"/>
              </a:defRPr>
            </a:lvl8pPr>
            <a:lvl9pPr marL="3886200" indent="-228600" algn="ctr" eaLnBrk="0" fontAlgn="base" hangingPunct="0">
              <a:spcBef>
                <a:spcPct val="0"/>
              </a:spcBef>
              <a:spcAft>
                <a:spcPct val="0"/>
              </a:spcAft>
              <a:defRPr sz="4400">
                <a:solidFill>
                  <a:schemeClr val="tx1"/>
                </a:solidFill>
                <a:latin typeface="Arial" pitchFamily="34" charset="0"/>
              </a:defRPr>
            </a:lvl9pPr>
          </a:lstStyle>
          <a:p>
            <a:pPr eaLnBrk="1" hangingPunct="1"/>
            <a:fld id="{53BBD947-ED6E-4A69-A131-877CC64307DA}" type="slidenum">
              <a:rPr lang="en-GB" sz="1200">
                <a:latin typeface="Times New Roman" pitchFamily="18" charset="0"/>
              </a:rPr>
              <a:pPr eaLnBrk="1" hangingPunct="1"/>
              <a:t>12</a:t>
            </a:fld>
            <a:endParaRPr lang="en-GB" sz="1200">
              <a:latin typeface="Times New Roman" pitchFamily="18" charset="0"/>
            </a:endParaRPr>
          </a:p>
        </p:txBody>
      </p:sp>
      <p:sp>
        <p:nvSpPr>
          <p:cNvPr id="584707" name="Rectangle 2"/>
          <p:cNvSpPr>
            <a:spLocks noGrp="1" noRot="1" noChangeAspect="1" noChangeArrowheads="1" noTextEdit="1"/>
          </p:cNvSpPr>
          <p:nvPr>
            <p:ph type="sldImg"/>
          </p:nvPr>
        </p:nvSpPr>
        <p:spPr>
          <a:xfrm>
            <a:off x="93663" y="744538"/>
            <a:ext cx="6611937" cy="3721100"/>
          </a:xfrm>
          <a:ln/>
        </p:spPr>
      </p:sp>
      <p:sp>
        <p:nvSpPr>
          <p:cNvPr id="584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We are often interested in comparing two sets of data, prior to analysis you must determine whether this data is paired or independent</a:t>
            </a:r>
          </a:p>
          <a:p>
            <a:endParaRPr lang="en-GB" dirty="0"/>
          </a:p>
          <a:p>
            <a:r>
              <a:rPr lang="en-GB" dirty="0"/>
              <a:t>Paired data arises when the same individuals are studied twice.  For example taken a measurement before treatment, giving treatment and then assessing the subject again.  </a:t>
            </a:r>
          </a:p>
          <a:p>
            <a:endParaRPr lang="en-GB" dirty="0"/>
          </a:p>
          <a:p>
            <a:r>
              <a:rPr lang="en-GB" dirty="0"/>
              <a:t>There is another situation when paired data arises and that is when subjects have been individually matched through experimental design. Such as in a matched case control study. For example, twin studies, an eye treatment where one eye could be considered as control.</a:t>
            </a:r>
          </a:p>
          <a:p>
            <a:endParaRPr lang="en-GB" dirty="0"/>
          </a:p>
          <a:p>
            <a:r>
              <a:rPr lang="en-GB" dirty="0"/>
              <a:t>Two separate groups (independent group) require different analysis</a:t>
            </a:r>
          </a:p>
          <a:p>
            <a:endParaRPr lang="en-GB" dirty="0"/>
          </a:p>
          <a:p>
            <a:endParaRPr lang="en-GB" dirty="0"/>
          </a:p>
        </p:txBody>
      </p:sp>
    </p:spTree>
    <p:extLst>
      <p:ext uri="{BB962C8B-B14F-4D97-AF65-F5344CB8AC3E}">
        <p14:creationId xmlns:p14="http://schemas.microsoft.com/office/powerpoint/2010/main" val="3492625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Suggests ways of checking the assumptions in a t-test. For paired data it is the single</a:t>
            </a:r>
            <a:r>
              <a:rPr lang="en-GB" baseline="0" dirty="0"/>
              <a:t> column of differences that are assumed to be normal not each set of data from the two time points. The equal variances assumption does not apply to the paired t-test since there is only one sample (and population!)</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22</a:t>
            </a:fld>
            <a:endParaRPr lang="en-GB"/>
          </a:p>
        </p:txBody>
      </p:sp>
    </p:spTree>
    <p:extLst>
      <p:ext uri="{BB962C8B-B14F-4D97-AF65-F5344CB8AC3E}">
        <p14:creationId xmlns:p14="http://schemas.microsoft.com/office/powerpoint/2010/main" val="144863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say that we’ll talk about these non-parametric</a:t>
            </a:r>
            <a:r>
              <a:rPr lang="en-GB" baseline="0" dirty="0"/>
              <a:t> </a:t>
            </a:r>
            <a:r>
              <a:rPr lang="en-GB" dirty="0"/>
              <a:t>tests in more detail later</a:t>
            </a:r>
          </a:p>
        </p:txBody>
      </p:sp>
      <p:sp>
        <p:nvSpPr>
          <p:cNvPr id="4" name="Slide Number Placeholder 3"/>
          <p:cNvSpPr>
            <a:spLocks noGrp="1"/>
          </p:cNvSpPr>
          <p:nvPr>
            <p:ph type="sldNum" sz="quarter" idx="10"/>
          </p:nvPr>
        </p:nvSpPr>
        <p:spPr/>
        <p:txBody>
          <a:bodyPr/>
          <a:lstStyle/>
          <a:p>
            <a:fld id="{E98A5C98-5A61-4815-8FF6-58A01FAC9068}" type="slidenum">
              <a:rPr lang="en-GB" smtClean="0"/>
              <a:pPr/>
              <a:t>23</a:t>
            </a:fld>
            <a:endParaRPr lang="en-GB"/>
          </a:p>
        </p:txBody>
      </p:sp>
    </p:spTree>
    <p:extLst>
      <p:ext uri="{BB962C8B-B14F-4D97-AF65-F5344CB8AC3E}">
        <p14:creationId xmlns:p14="http://schemas.microsoft.com/office/powerpoint/2010/main" val="1386629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31">
            <a:extLst>
              <a:ext uri="{FF2B5EF4-FFF2-40B4-BE49-F238E27FC236}">
                <a16:creationId xmlns:a16="http://schemas.microsoft.com/office/drawing/2014/main" id="{E4B64120-0C73-40F8-9D52-9F4113C36D7E}"/>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448FAA3-1DA3-4904-8972-AD4E74FC46A8}" type="slidenum">
              <a:rPr lang="en-US" altLang="en-US" sz="1200"/>
              <a:pPr/>
              <a:t>36</a:t>
            </a:fld>
            <a:endParaRPr lang="en-US" altLang="en-US" sz="1200"/>
          </a:p>
        </p:txBody>
      </p:sp>
      <p:sp>
        <p:nvSpPr>
          <p:cNvPr id="9219" name="Rectangle 2">
            <a:extLst>
              <a:ext uri="{FF2B5EF4-FFF2-40B4-BE49-F238E27FC236}">
                <a16:creationId xmlns:a16="http://schemas.microsoft.com/office/drawing/2014/main" id="{248F8D59-7335-46D5-A800-C631F1302AB8}"/>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BFE42AD9-2901-4E78-A73B-8FBD00E34242}"/>
              </a:ext>
            </a:extLst>
          </p:cNvPr>
          <p:cNvSpPr>
            <a:spLocks noGrp="1" noChangeArrowheads="1"/>
          </p:cNvSpPr>
          <p:nvPr>
            <p:ph type="body" idx="1"/>
          </p:nvPr>
        </p:nvSpPr>
        <p:spPr>
          <a:noFill/>
        </p:spPr>
        <p:txBody>
          <a:bodyPr/>
          <a:lstStyle/>
          <a:p>
            <a:endParaRPr lang="en-US" altLang="en-US"/>
          </a:p>
        </p:txBody>
      </p:sp>
    </p:spTree>
    <p:extLst>
      <p:ext uri="{BB962C8B-B14F-4D97-AF65-F5344CB8AC3E}">
        <p14:creationId xmlns:p14="http://schemas.microsoft.com/office/powerpoint/2010/main" val="956065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31">
            <a:extLst>
              <a:ext uri="{FF2B5EF4-FFF2-40B4-BE49-F238E27FC236}">
                <a16:creationId xmlns:a16="http://schemas.microsoft.com/office/drawing/2014/main" id="{5912B630-5D37-4989-99A2-40E7B7297503}"/>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BA7898DF-AABB-4CC3-85F6-9EB083DAEA74}" type="slidenum">
              <a:rPr lang="en-US" altLang="en-US" sz="1200"/>
              <a:pPr/>
              <a:t>37</a:t>
            </a:fld>
            <a:endParaRPr lang="en-US" altLang="en-US" sz="1200"/>
          </a:p>
        </p:txBody>
      </p:sp>
      <p:sp>
        <p:nvSpPr>
          <p:cNvPr id="11267" name="Rectangle 2">
            <a:extLst>
              <a:ext uri="{FF2B5EF4-FFF2-40B4-BE49-F238E27FC236}">
                <a16:creationId xmlns:a16="http://schemas.microsoft.com/office/drawing/2014/main" id="{505116FD-3391-4734-8320-ECFC2493AA6B}"/>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41E0D40-8D70-4375-9D6B-ED5EAC480925}"/>
              </a:ext>
            </a:extLst>
          </p:cNvPr>
          <p:cNvSpPr>
            <a:spLocks noGrp="1" noChangeArrowheads="1"/>
          </p:cNvSpPr>
          <p:nvPr>
            <p:ph type="body" idx="1"/>
          </p:nvPr>
        </p:nvSpPr>
        <p:spPr>
          <a:noFill/>
        </p:spPr>
        <p:txBody>
          <a:bodyPr/>
          <a:lstStyle/>
          <a:p>
            <a:endParaRPr lang="en-US" altLang="en-US"/>
          </a:p>
        </p:txBody>
      </p:sp>
    </p:spTree>
    <p:extLst>
      <p:ext uri="{BB962C8B-B14F-4D97-AF65-F5344CB8AC3E}">
        <p14:creationId xmlns:p14="http://schemas.microsoft.com/office/powerpoint/2010/main" val="847985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89FA81AB-1EA4-4A17-BC0F-734AF1C1D263}"/>
              </a:ext>
            </a:extLst>
          </p:cNvPr>
          <p:cNvSpPr>
            <a:spLocks noGrp="1" noChangeArrowheads="1"/>
          </p:cNvSpPr>
          <p:nvPr>
            <p:ph type="sldNum" sz="quarter" idx="5"/>
          </p:nvPr>
        </p:nvSpPr>
        <p:spPr>
          <a:ln/>
        </p:spPr>
        <p:txBody>
          <a:bodyPr/>
          <a:lstStyle/>
          <a:p>
            <a:fld id="{4F29B143-0DC6-428F-BA90-A68DB4381DC3}" type="slidenum">
              <a:rPr lang="en-US" altLang="en-US"/>
              <a:pPr/>
              <a:t>38</a:t>
            </a:fld>
            <a:endParaRPr lang="en-US" altLang="en-US"/>
          </a:p>
        </p:txBody>
      </p:sp>
      <p:sp>
        <p:nvSpPr>
          <p:cNvPr id="39938" name="Rectangle 2">
            <a:extLst>
              <a:ext uri="{FF2B5EF4-FFF2-40B4-BE49-F238E27FC236}">
                <a16:creationId xmlns:a16="http://schemas.microsoft.com/office/drawing/2014/main" id="{C9E58BEF-15F5-4B57-8C78-FF1356BB19E7}"/>
              </a:ext>
            </a:extLst>
          </p:cNvPr>
          <p:cNvSpPr>
            <a:spLocks noGrp="1" noRot="1" noChangeAspect="1" noChangeArrowheads="1" noTextEdit="1"/>
          </p:cNvSpPr>
          <p:nvPr>
            <p:ph type="sldImg"/>
          </p:nvPr>
        </p:nvSpPr>
        <p:spPr>
          <a:ln/>
        </p:spPr>
      </p:sp>
      <p:sp>
        <p:nvSpPr>
          <p:cNvPr id="39939" name="Rectangle 3">
            <a:extLst>
              <a:ext uri="{FF2B5EF4-FFF2-40B4-BE49-F238E27FC236}">
                <a16:creationId xmlns:a16="http://schemas.microsoft.com/office/drawing/2014/main" id="{74FFABEA-CFCA-491C-89E3-E44E67C375F7}"/>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826357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C583A8D5-2A1F-4381-AABB-07B13DA6578F}"/>
              </a:ext>
            </a:extLst>
          </p:cNvPr>
          <p:cNvSpPr>
            <a:spLocks noGrp="1" noChangeArrowheads="1"/>
          </p:cNvSpPr>
          <p:nvPr>
            <p:ph type="sldNum" sz="quarter" idx="5"/>
          </p:nvPr>
        </p:nvSpPr>
        <p:spPr>
          <a:ln/>
        </p:spPr>
        <p:txBody>
          <a:bodyPr/>
          <a:lstStyle/>
          <a:p>
            <a:fld id="{ADCDAFD9-78CE-4E74-BB4C-065307A02760}" type="slidenum">
              <a:rPr lang="en-US" altLang="en-US"/>
              <a:pPr/>
              <a:t>44</a:t>
            </a:fld>
            <a:endParaRPr lang="en-US" altLang="en-US"/>
          </a:p>
        </p:txBody>
      </p:sp>
      <p:sp>
        <p:nvSpPr>
          <p:cNvPr id="28674" name="Rectangle 2">
            <a:extLst>
              <a:ext uri="{FF2B5EF4-FFF2-40B4-BE49-F238E27FC236}">
                <a16:creationId xmlns:a16="http://schemas.microsoft.com/office/drawing/2014/main" id="{4ED8881B-68B3-4B51-848C-53FE7FB1E845}"/>
              </a:ext>
            </a:extLst>
          </p:cNvPr>
          <p:cNvSpPr>
            <a:spLocks noGrp="1" noRot="1" noChangeAspect="1" noChangeArrowheads="1" noTextEdit="1"/>
          </p:cNvSpPr>
          <p:nvPr>
            <p:ph type="sldImg"/>
          </p:nvPr>
        </p:nvSpPr>
        <p:spPr>
          <a:ln/>
        </p:spPr>
      </p:sp>
      <p:graphicFrame>
        <p:nvGraphicFramePr>
          <p:cNvPr id="28675" name="Rectangle 3">
            <a:extLst>
              <a:ext uri="{FF2B5EF4-FFF2-40B4-BE49-F238E27FC236}">
                <a16:creationId xmlns:a16="http://schemas.microsoft.com/office/drawing/2014/main" id="{6EB25E4F-465B-4745-9297-C59B43599D20}"/>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73" name="Equation" r:id="rId4" imgW="0" imgH="0" progId="Equation.3">
                  <p:embed/>
                </p:oleObj>
              </mc:Choice>
              <mc:Fallback>
                <p:oleObj name="Equation" r:id="rId4" imgW="0" imgH="0" progId="Equation.3">
                  <p:embed/>
                  <p:pic>
                    <p:nvPicPr>
                      <p:cNvPr id="28675" name="Rectangle 3">
                        <a:extLst>
                          <a:ext uri="{FF2B5EF4-FFF2-40B4-BE49-F238E27FC236}">
                            <a16:creationId xmlns:a16="http://schemas.microsoft.com/office/drawing/2014/main" id="{6EB25E4F-465B-4745-9297-C59B43599D20}"/>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8676" name="Rectangle 4">
            <a:extLst>
              <a:ext uri="{FF2B5EF4-FFF2-40B4-BE49-F238E27FC236}">
                <a16:creationId xmlns:a16="http://schemas.microsoft.com/office/drawing/2014/main" id="{450F05DF-6E3F-4824-9D9F-F0D44309A88D}"/>
              </a:ext>
            </a:extLst>
          </p:cNvPr>
          <p:cNvSpPr>
            <a:spLocks noGrp="1" noChangeArrowheads="1"/>
          </p:cNvSpPr>
          <p:nvPr>
            <p:ph type="body" idx="1"/>
          </p:nvPr>
        </p:nvSpPr>
        <p:spPr>
          <a:xfrm>
            <a:off x="914400" y="4343400"/>
            <a:ext cx="5029200" cy="4114800"/>
          </a:xfrm>
        </p:spPr>
        <p:txBody>
          <a:bodyPr/>
          <a:lstStyle/>
          <a:p>
            <a:r>
              <a:rPr lang="en-US" altLang="en-US"/>
              <a:t>        </a:t>
            </a:r>
          </a:p>
        </p:txBody>
      </p:sp>
      <p:sp>
        <p:nvSpPr>
          <p:cNvPr id="28677" name="Text Box 5">
            <a:extLst>
              <a:ext uri="{FF2B5EF4-FFF2-40B4-BE49-F238E27FC236}">
                <a16:creationId xmlns:a16="http://schemas.microsoft.com/office/drawing/2014/main" id="{CF53B1D5-192A-4614-90E7-20944CBAE9CC}"/>
              </a:ext>
            </a:extLst>
          </p:cNvPr>
          <p:cNvSpPr txBox="1">
            <a:spLocks noChangeArrowheads="1"/>
          </p:cNvSpPr>
          <p:nvPr/>
        </p:nvSpPr>
        <p:spPr bwMode="auto">
          <a:xfrm>
            <a:off x="1219200" y="4267200"/>
            <a:ext cx="4876800" cy="3106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altLang="en-US" sz="1200">
                <a:latin typeface="Times" panose="02020603050405020304" pitchFamily="18" charset="0"/>
              </a:rPr>
              <a:t>Total variance</a:t>
            </a:r>
            <a:r>
              <a:rPr lang="en-US" altLang="en-US" sz="2400">
                <a:latin typeface="Times" panose="02020603050405020304" pitchFamily="18" charset="0"/>
              </a:rPr>
              <a:t>:</a:t>
            </a:r>
            <a:endParaRPr lang="en-US" altLang="en-US" sz="1200">
              <a:latin typeface="Times" panose="02020603050405020304" pitchFamily="18" charset="0"/>
            </a:endParaRPr>
          </a:p>
          <a:p>
            <a:pPr eaLnBrk="0" hangingPunct="0">
              <a:spcBef>
                <a:spcPct val="50000"/>
              </a:spcBef>
            </a:pPr>
            <a:r>
              <a:rPr lang="en-US" altLang="en-US" sz="1200">
                <a:latin typeface="Times" panose="02020603050405020304" pitchFamily="18" charset="0"/>
              </a:rPr>
              <a:t>Predicted (Explained) Variance (SS Regression):</a:t>
            </a:r>
          </a:p>
          <a:p>
            <a:pPr eaLnBrk="0" hangingPunct="0">
              <a:spcBef>
                <a:spcPct val="50000"/>
              </a:spcBef>
            </a:pPr>
            <a:r>
              <a:rPr lang="en-US" altLang="en-US" sz="1200">
                <a:latin typeface="Times" panose="02020603050405020304" pitchFamily="18" charset="0"/>
              </a:rPr>
              <a:t>Coefficient of Determination (R2) = predictable variation by the combination of independent variables</a:t>
            </a:r>
          </a:p>
          <a:p>
            <a:pPr eaLnBrk="0" hangingPunct="0">
              <a:spcBef>
                <a:spcPct val="50000"/>
              </a:spcBef>
            </a:pPr>
            <a:r>
              <a:rPr lang="en-US" altLang="en-US" sz="1200">
                <a:latin typeface="Times" panose="02020603050405020304" pitchFamily="18" charset="0"/>
              </a:rPr>
              <a:t>Unpredicted (Residual) Variance (SS Residual):</a:t>
            </a:r>
            <a:endParaRPr lang="en-US" altLang="en-US" sz="2400">
              <a:latin typeface="Times" panose="02020603050405020304" pitchFamily="18" charset="0"/>
            </a:endParaRPr>
          </a:p>
          <a:p>
            <a:pPr eaLnBrk="0" hangingPunct="0"/>
            <a:endParaRPr lang="en-US" altLang="en-US" sz="1200">
              <a:latin typeface="Times" panose="02020603050405020304" pitchFamily="18" charset="0"/>
            </a:endParaRPr>
          </a:p>
          <a:p>
            <a:pPr eaLnBrk="0" hangingPunct="0"/>
            <a:r>
              <a:rPr lang="en-US" altLang="en-US" sz="1200">
                <a:latin typeface="Times" panose="02020603050405020304" pitchFamily="18" charset="0"/>
              </a:rPr>
              <a:t>SSreg/SSy = proporion of variation in Y predictable from X’s (R2)</a:t>
            </a:r>
          </a:p>
          <a:p>
            <a:pPr eaLnBrk="0" hangingPunct="0"/>
            <a:r>
              <a:rPr lang="en-US" altLang="en-US" sz="1200">
                <a:latin typeface="Times" panose="02020603050405020304" pitchFamily="18" charset="0"/>
              </a:rPr>
              <a:t>SSres/SSy = proportion of variaion in Y unpredictable from X’s (1-R2)</a:t>
            </a:r>
          </a:p>
          <a:p>
            <a:pPr eaLnBrk="0" hangingPunct="0"/>
            <a:endParaRPr lang="en-US" altLang="en-US" sz="1200">
              <a:latin typeface="Times" panose="02020603050405020304" pitchFamily="18" charset="0"/>
            </a:endParaRPr>
          </a:p>
          <a:p>
            <a:pPr eaLnBrk="0" hangingPunct="0"/>
            <a:r>
              <a:rPr lang="en-US" altLang="en-US" sz="1200">
                <a:latin typeface="Times" panose="02020603050405020304" pitchFamily="18" charset="0"/>
              </a:rPr>
              <a:t>In our example:  R = .41 and R2 = .161 (16% of the variability in academic achievement is accouted for by the weighted composite of the independent variables general and academic self-concept (actually the formula for computing R2 is used first, then take the squareroot of R2)</a:t>
            </a:r>
          </a:p>
          <a:p>
            <a:pPr eaLnBrk="0" hangingPunct="0"/>
            <a:endParaRPr lang="en-US" altLang="en-US" sz="1200">
              <a:latin typeface="Times" panose="02020603050405020304" pitchFamily="18" charset="0"/>
            </a:endParaRPr>
          </a:p>
        </p:txBody>
      </p:sp>
      <p:graphicFrame>
        <p:nvGraphicFramePr>
          <p:cNvPr id="28678" name="Rectangle 6">
            <a:extLst>
              <a:ext uri="{FF2B5EF4-FFF2-40B4-BE49-F238E27FC236}">
                <a16:creationId xmlns:a16="http://schemas.microsoft.com/office/drawing/2014/main" id="{5170F739-CF4D-4079-B1A7-3F1C50435FEA}"/>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74" name="Equation" r:id="rId5" imgW="0" imgH="0" progId="Equation.3">
                  <p:embed/>
                </p:oleObj>
              </mc:Choice>
              <mc:Fallback>
                <p:oleObj name="Equation" r:id="rId5" imgW="0" imgH="0" progId="Equation.3">
                  <p:embed/>
                  <p:pic>
                    <p:nvPicPr>
                      <p:cNvPr id="28678" name="Rectangle 6">
                        <a:extLst>
                          <a:ext uri="{FF2B5EF4-FFF2-40B4-BE49-F238E27FC236}">
                            <a16:creationId xmlns:a16="http://schemas.microsoft.com/office/drawing/2014/main" id="{5170F739-CF4D-4079-B1A7-3F1C50435FEA}"/>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79" name="Object 7">
            <a:extLst>
              <a:ext uri="{FF2B5EF4-FFF2-40B4-BE49-F238E27FC236}">
                <a16:creationId xmlns:a16="http://schemas.microsoft.com/office/drawing/2014/main" id="{6D48195E-1E19-4DD1-B9F0-7D416A93B7D8}"/>
              </a:ext>
            </a:extLst>
          </p:cNvPr>
          <p:cNvGraphicFramePr>
            <a:graphicFrameLocks noChangeAspect="1"/>
          </p:cNvGraphicFramePr>
          <p:nvPr/>
        </p:nvGraphicFramePr>
        <p:xfrm>
          <a:off x="2438400" y="4419600"/>
          <a:ext cx="711200" cy="228600"/>
        </p:xfrm>
        <a:graphic>
          <a:graphicData uri="http://schemas.openxmlformats.org/presentationml/2006/ole">
            <mc:AlternateContent xmlns:mc="http://schemas.openxmlformats.org/markup-compatibility/2006">
              <mc:Choice xmlns:v="urn:schemas-microsoft-com:vml" Requires="v">
                <p:oleObj spid="_x0000_s17475" name="Equation" r:id="rId6" imgW="711200" imgH="228600" progId="Equation.3">
                  <p:embed/>
                </p:oleObj>
              </mc:Choice>
              <mc:Fallback>
                <p:oleObj name="Equation" r:id="rId6" imgW="711200" imgH="228600" progId="Equation.3">
                  <p:embed/>
                  <p:pic>
                    <p:nvPicPr>
                      <p:cNvPr id="28679" name="Object 7">
                        <a:extLst>
                          <a:ext uri="{FF2B5EF4-FFF2-40B4-BE49-F238E27FC236}">
                            <a16:creationId xmlns:a16="http://schemas.microsoft.com/office/drawing/2014/main" id="{6D48195E-1E19-4DD1-B9F0-7D416A93B7D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38400" y="4419600"/>
                        <a:ext cx="7112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0" name="Rectangle 8">
            <a:extLst>
              <a:ext uri="{FF2B5EF4-FFF2-40B4-BE49-F238E27FC236}">
                <a16:creationId xmlns:a16="http://schemas.microsoft.com/office/drawing/2014/main" id="{46624A31-6E98-4DDB-936D-FA8829438904}"/>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76" name="Equation" r:id="rId8" imgW="0" imgH="0" progId="Equation.3">
                  <p:embed/>
                </p:oleObj>
              </mc:Choice>
              <mc:Fallback>
                <p:oleObj name="Equation" r:id="rId8" imgW="0" imgH="0" progId="Equation.3">
                  <p:embed/>
                  <p:pic>
                    <p:nvPicPr>
                      <p:cNvPr id="28680" name="Rectangle 8">
                        <a:extLst>
                          <a:ext uri="{FF2B5EF4-FFF2-40B4-BE49-F238E27FC236}">
                            <a16:creationId xmlns:a16="http://schemas.microsoft.com/office/drawing/2014/main" id="{46624A31-6E98-4DDB-936D-FA8829438904}"/>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81" name="Object 9">
            <a:extLst>
              <a:ext uri="{FF2B5EF4-FFF2-40B4-BE49-F238E27FC236}">
                <a16:creationId xmlns:a16="http://schemas.microsoft.com/office/drawing/2014/main" id="{AA70A8A0-DF9D-47E2-8FBA-3C3572923E8A}"/>
              </a:ext>
            </a:extLst>
          </p:cNvPr>
          <p:cNvGraphicFramePr>
            <a:graphicFrameLocks noChangeAspect="1"/>
          </p:cNvGraphicFramePr>
          <p:nvPr/>
        </p:nvGraphicFramePr>
        <p:xfrm>
          <a:off x="4495800" y="5486400"/>
          <a:ext cx="762000" cy="228600"/>
        </p:xfrm>
        <a:graphic>
          <a:graphicData uri="http://schemas.openxmlformats.org/presentationml/2006/ole">
            <mc:AlternateContent xmlns:mc="http://schemas.openxmlformats.org/markup-compatibility/2006">
              <mc:Choice xmlns:v="urn:schemas-microsoft-com:vml" Requires="v">
                <p:oleObj spid="_x0000_s17477" name="Equation" r:id="rId9" imgW="762000" imgH="228600" progId="Equation.3">
                  <p:embed/>
                </p:oleObj>
              </mc:Choice>
              <mc:Fallback>
                <p:oleObj name="Equation" r:id="rId9" imgW="762000" imgH="228600" progId="Equation.3">
                  <p:embed/>
                  <p:pic>
                    <p:nvPicPr>
                      <p:cNvPr id="28681" name="Object 9">
                        <a:extLst>
                          <a:ext uri="{FF2B5EF4-FFF2-40B4-BE49-F238E27FC236}">
                            <a16:creationId xmlns:a16="http://schemas.microsoft.com/office/drawing/2014/main" id="{AA70A8A0-DF9D-47E2-8FBA-3C3572923E8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495800" y="5486400"/>
                        <a:ext cx="762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2" name="Rectangle 10">
            <a:extLst>
              <a:ext uri="{FF2B5EF4-FFF2-40B4-BE49-F238E27FC236}">
                <a16:creationId xmlns:a16="http://schemas.microsoft.com/office/drawing/2014/main" id="{93471D99-358F-481C-9E7C-0292FAEF1961}"/>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78" name="Equation" r:id="rId11" imgW="0" imgH="0" progId="Equation.3">
                  <p:embed/>
                </p:oleObj>
              </mc:Choice>
              <mc:Fallback>
                <p:oleObj name="Equation" r:id="rId11" imgW="0" imgH="0" progId="Equation.3">
                  <p:embed/>
                  <p:pic>
                    <p:nvPicPr>
                      <p:cNvPr id="28682" name="Rectangle 10">
                        <a:extLst>
                          <a:ext uri="{FF2B5EF4-FFF2-40B4-BE49-F238E27FC236}">
                            <a16:creationId xmlns:a16="http://schemas.microsoft.com/office/drawing/2014/main" id="{93471D99-358F-481C-9E7C-0292FAEF1961}"/>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83" name="Object 11">
            <a:extLst>
              <a:ext uri="{FF2B5EF4-FFF2-40B4-BE49-F238E27FC236}">
                <a16:creationId xmlns:a16="http://schemas.microsoft.com/office/drawing/2014/main" id="{FA8E8C11-46FC-4AC1-9710-5639ED830865}"/>
              </a:ext>
            </a:extLst>
          </p:cNvPr>
          <p:cNvGraphicFramePr>
            <a:graphicFrameLocks noChangeAspect="1"/>
          </p:cNvGraphicFramePr>
          <p:nvPr/>
        </p:nvGraphicFramePr>
        <p:xfrm>
          <a:off x="4419600" y="4724400"/>
          <a:ext cx="711200" cy="228600"/>
        </p:xfrm>
        <a:graphic>
          <a:graphicData uri="http://schemas.openxmlformats.org/presentationml/2006/ole">
            <mc:AlternateContent xmlns:mc="http://schemas.openxmlformats.org/markup-compatibility/2006">
              <mc:Choice xmlns:v="urn:schemas-microsoft-com:vml" Requires="v">
                <p:oleObj spid="_x0000_s17479" name="Equation" r:id="rId12" imgW="711200" imgH="228600" progId="Equation.3">
                  <p:embed/>
                </p:oleObj>
              </mc:Choice>
              <mc:Fallback>
                <p:oleObj name="Equation" r:id="rId12" imgW="711200" imgH="228600" progId="Equation.3">
                  <p:embed/>
                  <p:pic>
                    <p:nvPicPr>
                      <p:cNvPr id="28683" name="Object 11">
                        <a:extLst>
                          <a:ext uri="{FF2B5EF4-FFF2-40B4-BE49-F238E27FC236}">
                            <a16:creationId xmlns:a16="http://schemas.microsoft.com/office/drawing/2014/main" id="{FA8E8C11-46FC-4AC1-9710-5639ED83086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419600" y="4724400"/>
                        <a:ext cx="7112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4155003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6/29/2020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6/29/2020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6/29/2020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6/29/2020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6/29/2020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6/29/2020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6/29/2020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6/29/2020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6/29/2020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6/29/2020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248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6/29/2020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e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20.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15.wmf"/><Relationship Id="rId5" Type="http://schemas.openxmlformats.org/officeDocument/2006/relationships/oleObject" Target="../embeddings/oleObject2.bin"/><Relationship Id="rId4" Type="http://schemas.openxmlformats.org/officeDocument/2006/relationships/image" Target="../media/image14.w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16.wmf"/></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7 Data Analysis II</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zh-CN"/>
              <a:t>Topics</a:t>
            </a:r>
            <a:endParaRPr lang="zh-TW" altLang="zh-CN"/>
          </a:p>
        </p:txBody>
      </p:sp>
      <p:sp>
        <p:nvSpPr>
          <p:cNvPr id="22531" name="Rectangle 3"/>
          <p:cNvSpPr>
            <a:spLocks noGrp="1" noChangeArrowheads="1"/>
          </p:cNvSpPr>
          <p:nvPr>
            <p:ph type="body" idx="1"/>
          </p:nvPr>
        </p:nvSpPr>
        <p:spPr/>
        <p:txBody>
          <a:bodyPr/>
          <a:lstStyle/>
          <a:p>
            <a:r>
              <a:rPr lang="en-US" altLang="zh-CN" dirty="0"/>
              <a:t>One-Sample T-Test</a:t>
            </a:r>
          </a:p>
          <a:p>
            <a:r>
              <a:rPr lang="en-US" altLang="zh-CN" dirty="0"/>
              <a:t>Paired T-Test</a:t>
            </a:r>
          </a:p>
          <a:p>
            <a:r>
              <a:rPr lang="en-US" altLang="zh-CN" dirty="0"/>
              <a:t>Two-Sample Independent T-Test</a:t>
            </a:r>
          </a:p>
          <a:p>
            <a:r>
              <a:rPr lang="en-US" altLang="zh-CN" dirty="0"/>
              <a:t>Correlation</a:t>
            </a:r>
          </a:p>
          <a:p>
            <a:r>
              <a:rPr lang="en-US" altLang="zh-CN" dirty="0"/>
              <a:t>Multiple Regression </a:t>
            </a:r>
          </a:p>
          <a:p>
            <a:endParaRPr lang="en-US" altLang="zh-CN" dirty="0"/>
          </a:p>
        </p:txBody>
      </p:sp>
    </p:spTree>
    <p:extLst>
      <p:ext uri="{BB962C8B-B14F-4D97-AF65-F5344CB8AC3E}">
        <p14:creationId xmlns:p14="http://schemas.microsoft.com/office/powerpoint/2010/main" val="1179198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Title 1"/>
          <p:cNvSpPr>
            <a:spLocks noGrp="1"/>
          </p:cNvSpPr>
          <p:nvPr>
            <p:ph type="title"/>
          </p:nvPr>
        </p:nvSpPr>
        <p:spPr/>
        <p:txBody>
          <a:bodyPr/>
          <a:lstStyle/>
          <a:p>
            <a:r>
              <a:rPr lang="en-US"/>
              <a:t>Questionnaire</a:t>
            </a:r>
            <a:endParaRPr lang="en-US" dirty="0"/>
          </a:p>
        </p:txBody>
      </p:sp>
      <p:sp>
        <p:nvSpPr>
          <p:cNvPr id="1028" name="Slide Number Placeholder 3"/>
          <p:cNvSpPr>
            <a:spLocks noGrp="1"/>
          </p:cNvSpPr>
          <p:nvPr>
            <p:ph type="sldNum" sz="quarter" idx="12"/>
          </p:nvPr>
        </p:nvSpPr>
        <p:spPr/>
        <p:txBody>
          <a:bodyPr/>
          <a:lstStyle/>
          <a:p>
            <a:fld id="{E52FBB1D-571B-43EB-B9A5-06705D83B879}" type="slidenum">
              <a:rPr lang="en-US" smtClean="0"/>
              <a:pPr/>
              <a:t>3</a:t>
            </a:fld>
            <a:endParaRPr lang="en-US"/>
          </a:p>
        </p:txBody>
      </p:sp>
      <p:graphicFrame>
        <p:nvGraphicFramePr>
          <p:cNvPr id="1026" name="Object 2"/>
          <p:cNvGraphicFramePr>
            <a:graphicFrameLocks noChangeAspect="1"/>
          </p:cNvGraphicFramePr>
          <p:nvPr>
            <p:extLst>
              <p:ext uri="{D42A27DB-BD31-4B8C-83A1-F6EECF244321}">
                <p14:modId xmlns:p14="http://schemas.microsoft.com/office/powerpoint/2010/main" val="2460077763"/>
              </p:ext>
            </p:extLst>
          </p:nvPr>
        </p:nvGraphicFramePr>
        <p:xfrm>
          <a:off x="1701924" y="1714500"/>
          <a:ext cx="8229600" cy="4953000"/>
        </p:xfrm>
        <a:graphic>
          <a:graphicData uri="http://schemas.openxmlformats.org/presentationml/2006/ole">
            <mc:AlternateContent xmlns:mc="http://schemas.openxmlformats.org/markup-compatibility/2006">
              <mc:Choice xmlns:v="urn:schemas-microsoft-com:vml" Requires="v">
                <p:oleObj spid="_x0000_s1053" name="Document" r:id="rId3" imgW="6183259" imgH="2426529" progId="Word.Document.12">
                  <p:embed/>
                </p:oleObj>
              </mc:Choice>
              <mc:Fallback>
                <p:oleObj name="Document" r:id="rId3" imgW="6183259" imgH="2426529" progId="Word.Document.12">
                  <p:embed/>
                  <p:pic>
                    <p:nvPicPr>
                      <p:cNvPr id="1026"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01924" y="1714500"/>
                        <a:ext cx="82296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072366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dirty="0"/>
              <a:t>Data</a:t>
            </a:r>
          </a:p>
        </p:txBody>
      </p:sp>
      <p:sp>
        <p:nvSpPr>
          <p:cNvPr id="23555" name="Slide Number Placeholder 3"/>
          <p:cNvSpPr>
            <a:spLocks noGrp="1"/>
          </p:cNvSpPr>
          <p:nvPr>
            <p:ph type="sldNum" sz="quarter" idx="12"/>
          </p:nvPr>
        </p:nvSpPr>
        <p:spPr/>
        <p:txBody>
          <a:bodyPr/>
          <a:lstStyle/>
          <a:p>
            <a:fld id="{D5333EAD-B911-4EB4-A4A8-8CBA32B221E8}" type="slidenum">
              <a:rPr lang="en-US" smtClean="0"/>
              <a:pPr/>
              <a:t>4</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1" name="Left Brace 10"/>
          <p:cNvSpPr/>
          <p:nvPr/>
        </p:nvSpPr>
        <p:spPr>
          <a:xfrm>
            <a:off x="4570412" y="2133600"/>
            <a:ext cx="304800" cy="1752600"/>
          </a:xfrm>
          <a:prstGeom prst="leftBrace">
            <a:avLst/>
          </a:prstGeom>
          <a:ln w="38100"/>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12" name="Left Brace 11"/>
          <p:cNvSpPr/>
          <p:nvPr/>
        </p:nvSpPr>
        <p:spPr>
          <a:xfrm>
            <a:off x="4570412" y="4114801"/>
            <a:ext cx="304800" cy="1904999"/>
          </a:xfrm>
          <a:prstGeom prst="leftBrace">
            <a:avLst/>
          </a:prstGeom>
          <a:ln w="38100">
            <a:solidFill>
              <a:srgbClr val="FFC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26" name="Rectangular Callout 25"/>
          <p:cNvSpPr/>
          <p:nvPr/>
        </p:nvSpPr>
        <p:spPr>
          <a:xfrm>
            <a:off x="3046412" y="533400"/>
            <a:ext cx="1524000" cy="838200"/>
          </a:xfrm>
          <a:prstGeom prst="wedgeRectCallout">
            <a:avLst>
              <a:gd name="adj1" fmla="val 50524"/>
              <a:gd name="adj2" fmla="val 247938"/>
            </a:avLst>
          </a:prstGeom>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Job satisfaction (males) = 2.5</a:t>
            </a:r>
          </a:p>
        </p:txBody>
      </p:sp>
      <p:sp>
        <p:nvSpPr>
          <p:cNvPr id="27" name="Rectangular Callout 26"/>
          <p:cNvSpPr/>
          <p:nvPr/>
        </p:nvSpPr>
        <p:spPr>
          <a:xfrm>
            <a:off x="-2164" y="2564904"/>
            <a:ext cx="1371600" cy="990600"/>
          </a:xfrm>
          <a:prstGeom prst="wedgeRectCallout">
            <a:avLst>
              <a:gd name="adj1" fmla="val 278254"/>
              <a:gd name="adj2" fmla="val 213668"/>
            </a:avLst>
          </a:prstGeom>
          <a:solidFill>
            <a:srgbClr val="FFC00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700" dirty="0">
                <a:solidFill>
                  <a:schemeClr val="tx1"/>
                </a:solidFill>
              </a:rPr>
              <a:t>Job satisfaction (females) = 2.64</a:t>
            </a:r>
          </a:p>
        </p:txBody>
      </p:sp>
      <p:sp>
        <p:nvSpPr>
          <p:cNvPr id="17" name="Rectangular Callout 16"/>
          <p:cNvSpPr/>
          <p:nvPr/>
        </p:nvSpPr>
        <p:spPr>
          <a:xfrm>
            <a:off x="6170612" y="6324600"/>
            <a:ext cx="2156048" cy="533400"/>
          </a:xfrm>
          <a:prstGeom prst="wedgeRectCallout">
            <a:avLst>
              <a:gd name="adj1" fmla="val -27285"/>
              <a:gd name="adj2" fmla="val -78514"/>
            </a:avLst>
          </a:prstGeom>
          <a:solidFill>
            <a:srgbClr val="FFFF0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number of calls = 50.82</a:t>
            </a:r>
            <a:endParaRPr lang="en-GB" sz="1600" dirty="0">
              <a:solidFill>
                <a:schemeClr val="tx1"/>
              </a:solidFill>
            </a:endParaRPr>
          </a:p>
        </p:txBody>
      </p:sp>
      <p:sp>
        <p:nvSpPr>
          <p:cNvPr id="18" name="Rectangular Callout 17"/>
          <p:cNvSpPr/>
          <p:nvPr/>
        </p:nvSpPr>
        <p:spPr>
          <a:xfrm>
            <a:off x="5713412" y="1143000"/>
            <a:ext cx="1676400" cy="685800"/>
          </a:xfrm>
          <a:prstGeom prst="wedgeRectCallout">
            <a:avLst>
              <a:gd name="adj1" fmla="val 34954"/>
              <a:gd name="adj2" fmla="val 66801"/>
            </a:avLst>
          </a:prstGeom>
          <a:solidFill>
            <a:srgbClr val="92D05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sales (last month) = $5,860</a:t>
            </a:r>
            <a:endParaRPr lang="en-GB" sz="2000" dirty="0">
              <a:solidFill>
                <a:schemeClr val="tx1"/>
              </a:solidFill>
            </a:endParaRPr>
          </a:p>
        </p:txBody>
      </p:sp>
      <p:sp>
        <p:nvSpPr>
          <p:cNvPr id="19" name="Rectangular Callout 18"/>
          <p:cNvSpPr/>
          <p:nvPr/>
        </p:nvSpPr>
        <p:spPr>
          <a:xfrm>
            <a:off x="7847012" y="1066800"/>
            <a:ext cx="1676400" cy="685800"/>
          </a:xfrm>
          <a:prstGeom prst="wedgeRectCallout">
            <a:avLst>
              <a:gd name="adj1" fmla="val -49504"/>
              <a:gd name="adj2" fmla="val 79704"/>
            </a:avLst>
          </a:prstGeom>
          <a:solidFill>
            <a:srgbClr val="92D05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sales (this month) = $5,959</a:t>
            </a:r>
            <a:endParaRPr lang="en-GB" sz="2000" dirty="0">
              <a:solidFill>
                <a:schemeClr val="tx1"/>
              </a:solidFill>
            </a:endParaRPr>
          </a:p>
        </p:txBody>
      </p:sp>
    </p:spTree>
    <p:extLst>
      <p:ext uri="{BB962C8B-B14F-4D97-AF65-F5344CB8AC3E}">
        <p14:creationId xmlns:p14="http://schemas.microsoft.com/office/powerpoint/2010/main" val="3654582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4"/>
          <p:cNvSpPr>
            <a:spLocks noGrp="1"/>
          </p:cNvSpPr>
          <p:nvPr>
            <p:ph type="title"/>
          </p:nvPr>
        </p:nvSpPr>
        <p:spPr/>
        <p:txBody>
          <a:bodyPr/>
          <a:lstStyle/>
          <a:p>
            <a:r>
              <a:rPr lang="en-US"/>
              <a:t>How to Report Research Findings</a:t>
            </a:r>
            <a:endParaRPr lang="en-GB" dirty="0"/>
          </a:p>
        </p:txBody>
      </p:sp>
      <p:sp>
        <p:nvSpPr>
          <p:cNvPr id="24579" name="Text Placeholder 5"/>
          <p:cNvSpPr>
            <a:spLocks noGrp="1"/>
          </p:cNvSpPr>
          <p:nvPr>
            <p:ph type="body" idx="1"/>
          </p:nvPr>
        </p:nvSpPr>
        <p:spPr/>
        <p:txBody>
          <a:bodyPr/>
          <a:lstStyle/>
          <a:p>
            <a:r>
              <a:rPr lang="en-US"/>
              <a:t>Descriptive Statistics</a:t>
            </a:r>
            <a:endParaRPr lang="en-GB"/>
          </a:p>
        </p:txBody>
      </p:sp>
      <p:sp>
        <p:nvSpPr>
          <p:cNvPr id="24580" name="Content Placeholder 6"/>
          <p:cNvSpPr>
            <a:spLocks noGrp="1"/>
          </p:cNvSpPr>
          <p:nvPr>
            <p:ph sz="half" idx="2"/>
          </p:nvPr>
        </p:nvSpPr>
        <p:spPr/>
        <p:txBody>
          <a:bodyPr/>
          <a:lstStyle/>
          <a:p>
            <a:r>
              <a:rPr lang="en-US"/>
              <a:t>Average number of sales calls appeared to be higher than 40 (mean = 50.82).</a:t>
            </a:r>
          </a:p>
          <a:p>
            <a:endParaRPr lang="en-US"/>
          </a:p>
          <a:p>
            <a:r>
              <a:rPr lang="en-US"/>
              <a:t>Last month’s sales (mean= $5,860) and this month’s sales (mean=$5,959) appeared to be equal.</a:t>
            </a:r>
            <a:endParaRPr lang="en-GB" dirty="0"/>
          </a:p>
        </p:txBody>
      </p:sp>
      <p:sp>
        <p:nvSpPr>
          <p:cNvPr id="24581" name="Text Placeholder 7"/>
          <p:cNvSpPr>
            <a:spLocks noGrp="1"/>
          </p:cNvSpPr>
          <p:nvPr>
            <p:ph type="body" sz="quarter" idx="3"/>
          </p:nvPr>
        </p:nvSpPr>
        <p:spPr/>
        <p:txBody>
          <a:bodyPr/>
          <a:lstStyle/>
          <a:p>
            <a:r>
              <a:rPr lang="en-GB"/>
              <a:t>Inferential statistics</a:t>
            </a:r>
          </a:p>
        </p:txBody>
      </p:sp>
      <p:sp>
        <p:nvSpPr>
          <p:cNvPr id="24582" name="Content Placeholder 8"/>
          <p:cNvSpPr>
            <a:spLocks noGrp="1"/>
          </p:cNvSpPr>
          <p:nvPr>
            <p:ph sz="quarter" idx="4"/>
          </p:nvPr>
        </p:nvSpPr>
        <p:spPr/>
        <p:txBody>
          <a:bodyPr/>
          <a:lstStyle/>
          <a:p>
            <a:r>
              <a:rPr lang="en-US"/>
              <a:t>One-Sample T-Test: Average number of sales calls was significantly different from 40 (p =0.007).</a:t>
            </a:r>
          </a:p>
          <a:p>
            <a:r>
              <a:rPr lang="en-US"/>
              <a:t>Paired T-Test: There was no significant difference between last month’s sales and this month’s sales (p=0.648).</a:t>
            </a:r>
            <a:endParaRPr lang="en-GB" dirty="0"/>
          </a:p>
        </p:txBody>
      </p:sp>
      <p:sp>
        <p:nvSpPr>
          <p:cNvPr id="24583" name="Slide Number Placeholder 3"/>
          <p:cNvSpPr>
            <a:spLocks noGrp="1"/>
          </p:cNvSpPr>
          <p:nvPr>
            <p:ph type="sldNum" sz="quarter" idx="12"/>
          </p:nvPr>
        </p:nvSpPr>
        <p:spPr/>
        <p:txBody>
          <a:bodyPr/>
          <a:lstStyle/>
          <a:p>
            <a:fld id="{49504111-AE75-4837-9BE8-3D7F2A613148}" type="slidenum">
              <a:rPr lang="en-US" smtClean="0"/>
              <a:pPr/>
              <a:t>5</a:t>
            </a:fld>
            <a:endParaRPr lang="en-US"/>
          </a:p>
        </p:txBody>
      </p:sp>
    </p:spTree>
    <p:extLst>
      <p:ext uri="{BB962C8B-B14F-4D97-AF65-F5344CB8AC3E}">
        <p14:creationId xmlns:p14="http://schemas.microsoft.com/office/powerpoint/2010/main" val="2918481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4"/>
          <p:cNvSpPr>
            <a:spLocks noGrp="1"/>
          </p:cNvSpPr>
          <p:nvPr>
            <p:ph type="title"/>
          </p:nvPr>
        </p:nvSpPr>
        <p:spPr/>
        <p:txBody>
          <a:bodyPr/>
          <a:lstStyle/>
          <a:p>
            <a:r>
              <a:rPr lang="en-US"/>
              <a:t>How to Report Research Findings</a:t>
            </a:r>
            <a:endParaRPr lang="en-GB" dirty="0"/>
          </a:p>
        </p:txBody>
      </p:sp>
      <p:sp>
        <p:nvSpPr>
          <p:cNvPr id="25603" name="Text Placeholder 5"/>
          <p:cNvSpPr>
            <a:spLocks noGrp="1"/>
          </p:cNvSpPr>
          <p:nvPr>
            <p:ph type="body" idx="1"/>
          </p:nvPr>
        </p:nvSpPr>
        <p:spPr/>
        <p:txBody>
          <a:bodyPr/>
          <a:lstStyle/>
          <a:p>
            <a:r>
              <a:rPr lang="en-US"/>
              <a:t>Descriptive Statistics</a:t>
            </a:r>
            <a:endParaRPr lang="en-GB"/>
          </a:p>
        </p:txBody>
      </p:sp>
      <p:sp>
        <p:nvSpPr>
          <p:cNvPr id="25604" name="Content Placeholder 6"/>
          <p:cNvSpPr>
            <a:spLocks noGrp="1"/>
          </p:cNvSpPr>
          <p:nvPr>
            <p:ph sz="half" idx="2"/>
          </p:nvPr>
        </p:nvSpPr>
        <p:spPr/>
        <p:txBody>
          <a:bodyPr/>
          <a:lstStyle/>
          <a:p>
            <a:r>
              <a:rPr lang="en-US" dirty="0"/>
              <a:t>Females (mean=2.64*) appeared to be less satisfied with their job than males (mean=2.50*). </a:t>
            </a:r>
          </a:p>
          <a:p>
            <a:endParaRPr lang="en-US" dirty="0"/>
          </a:p>
          <a:p>
            <a:r>
              <a:rPr lang="en-US" dirty="0"/>
              <a:t>Job satisfaction and intention to quit appeared to be negatively correlated (r=-.765</a:t>
            </a:r>
          </a:p>
        </p:txBody>
      </p:sp>
      <p:sp>
        <p:nvSpPr>
          <p:cNvPr id="25605" name="Text Placeholder 7"/>
          <p:cNvSpPr>
            <a:spLocks noGrp="1"/>
          </p:cNvSpPr>
          <p:nvPr>
            <p:ph type="body" sz="quarter" idx="3"/>
          </p:nvPr>
        </p:nvSpPr>
        <p:spPr/>
        <p:txBody>
          <a:bodyPr/>
          <a:lstStyle/>
          <a:p>
            <a:r>
              <a:rPr lang="en-GB"/>
              <a:t>Inferential statistics</a:t>
            </a:r>
          </a:p>
        </p:txBody>
      </p:sp>
      <p:sp>
        <p:nvSpPr>
          <p:cNvPr id="25606" name="Content Placeholder 8"/>
          <p:cNvSpPr>
            <a:spLocks noGrp="1"/>
          </p:cNvSpPr>
          <p:nvPr>
            <p:ph sz="quarter" idx="4"/>
          </p:nvPr>
        </p:nvSpPr>
        <p:spPr/>
        <p:txBody>
          <a:bodyPr/>
          <a:lstStyle/>
          <a:p>
            <a:r>
              <a:rPr lang="en-US"/>
              <a:t>Two-Sample T-Test: Males were more satisfied with their job than females, but  the differences were not significant (p=0.789).</a:t>
            </a:r>
          </a:p>
          <a:p>
            <a:r>
              <a:rPr lang="en-US"/>
              <a:t>Correlation: There was a significant negative correlation between job satisfaction and intention to quit (p=0.000).</a:t>
            </a:r>
            <a:endParaRPr lang="en-US" dirty="0"/>
          </a:p>
        </p:txBody>
      </p:sp>
      <p:sp>
        <p:nvSpPr>
          <p:cNvPr id="25607" name="Slide Number Placeholder 3"/>
          <p:cNvSpPr>
            <a:spLocks noGrp="1"/>
          </p:cNvSpPr>
          <p:nvPr>
            <p:ph type="sldNum" sz="quarter" idx="12"/>
          </p:nvPr>
        </p:nvSpPr>
        <p:spPr/>
        <p:txBody>
          <a:bodyPr/>
          <a:lstStyle/>
          <a:p>
            <a:fld id="{F1026555-ABD7-4944-8F75-B9F179241420}" type="slidenum">
              <a:rPr lang="en-US" smtClean="0"/>
              <a:pPr/>
              <a:t>6</a:t>
            </a:fld>
            <a:endParaRPr lang="en-US"/>
          </a:p>
        </p:txBody>
      </p:sp>
      <p:sp>
        <p:nvSpPr>
          <p:cNvPr id="25608" name="TextBox 7"/>
          <p:cNvSpPr txBox="1">
            <a:spLocks noChangeArrowheads="1"/>
          </p:cNvSpPr>
          <p:nvPr/>
        </p:nvSpPr>
        <p:spPr bwMode="auto">
          <a:xfrm>
            <a:off x="1413892" y="5602286"/>
            <a:ext cx="4114800" cy="646113"/>
          </a:xfrm>
          <a:prstGeom prst="rect">
            <a:avLst/>
          </a:prstGeom>
          <a:noFill/>
          <a:ln w="9525">
            <a:noFill/>
            <a:miter lim="800000"/>
            <a:headEnd/>
            <a:tailEnd/>
          </a:ln>
        </p:spPr>
        <p:txBody>
          <a:bodyPr>
            <a:spAutoFit/>
          </a:bodyPr>
          <a:lstStyle/>
          <a:p>
            <a:r>
              <a:rPr lang="en-US" dirty="0"/>
              <a:t>*The higher the score, the lower the job satisfaction</a:t>
            </a:r>
          </a:p>
        </p:txBody>
      </p:sp>
    </p:spTree>
    <p:extLst>
      <p:ext uri="{BB962C8B-B14F-4D97-AF65-F5344CB8AC3E}">
        <p14:creationId xmlns:p14="http://schemas.microsoft.com/office/powerpoint/2010/main" val="3404575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ltLang="zh-CN"/>
              <a:t>One-Sample T-Test</a:t>
            </a:r>
            <a:endParaRPr lang="en-US" dirty="0"/>
          </a:p>
        </p:txBody>
      </p:sp>
      <p:sp>
        <p:nvSpPr>
          <p:cNvPr id="26627" name="Rectangle 3"/>
          <p:cNvSpPr>
            <a:spLocks noGrp="1" noChangeArrowheads="1"/>
          </p:cNvSpPr>
          <p:nvPr>
            <p:ph type="body" idx="1"/>
          </p:nvPr>
        </p:nvSpPr>
        <p:spPr>
          <a:xfrm>
            <a:off x="1217614" y="1828800"/>
            <a:ext cx="10277398" cy="4754562"/>
          </a:xfrm>
        </p:spPr>
        <p:txBody>
          <a:bodyPr>
            <a:normAutofit/>
          </a:bodyPr>
          <a:lstStyle/>
          <a:p>
            <a:r>
              <a:rPr lang="en-US" altLang="zh-CN" dirty="0">
                <a:solidFill>
                  <a:srgbClr val="FF0000"/>
                </a:solidFill>
              </a:rPr>
              <a:t>One-sample t-test compares the mean score of a sample to a known value, usually the population mean.</a:t>
            </a:r>
          </a:p>
          <a:p>
            <a:r>
              <a:rPr lang="en-US" altLang="zh-TW" dirty="0">
                <a:solidFill>
                  <a:srgbClr val="FF0000"/>
                </a:solidFill>
              </a:rPr>
              <a:t>Sample question: </a:t>
            </a:r>
            <a:r>
              <a:rPr lang="en-US" altLang="zh-CN" dirty="0">
                <a:solidFill>
                  <a:srgbClr val="FF0000"/>
                </a:solidFill>
              </a:rPr>
              <a:t>Using 22 randomly chosen cases, we want to find out whether the average sales calls per salesperson per month is 40 (population mean).</a:t>
            </a:r>
            <a:r>
              <a:rPr lang="en-US" altLang="zh-TW" dirty="0">
                <a:solidFill>
                  <a:srgbClr val="FF0000"/>
                </a:solidFill>
              </a:rPr>
              <a:t> </a:t>
            </a:r>
          </a:p>
          <a:p>
            <a:r>
              <a:rPr lang="en-US" dirty="0"/>
              <a:t>H</a:t>
            </a:r>
            <a:r>
              <a:rPr lang="en-US" baseline="-25000" dirty="0"/>
              <a:t>0</a:t>
            </a:r>
            <a:r>
              <a:rPr lang="en-US" dirty="0"/>
              <a:t>: There is no significant difference between the sample mean and the population mean.</a:t>
            </a:r>
          </a:p>
          <a:p>
            <a:r>
              <a:rPr lang="en-US" dirty="0"/>
              <a:t>Ha: There is a significant difference between the sample mean and the population mean.</a:t>
            </a:r>
          </a:p>
          <a:p>
            <a:r>
              <a:rPr lang="en-US" altLang="zh-CN" dirty="0"/>
              <a:t>R</a:t>
            </a:r>
            <a:r>
              <a:rPr lang="en-US" altLang="zh-TW" dirty="0"/>
              <a:t>un a one-sample t-test comparing the </a:t>
            </a:r>
            <a:r>
              <a:rPr lang="en-US" altLang="zh-CN" dirty="0"/>
              <a:t>average sales calls </a:t>
            </a:r>
            <a:r>
              <a:rPr lang="en-US" altLang="zh-TW" dirty="0"/>
              <a:t>in </a:t>
            </a:r>
            <a:r>
              <a:rPr lang="en-US" altLang="zh-CN" dirty="0"/>
              <a:t>the </a:t>
            </a:r>
            <a:r>
              <a:rPr lang="en-US" altLang="zh-TW" dirty="0"/>
              <a:t>sample to </a:t>
            </a:r>
            <a:r>
              <a:rPr lang="en-US" altLang="zh-CN" dirty="0"/>
              <a:t>a </a:t>
            </a:r>
            <a:r>
              <a:rPr lang="en-US" altLang="zh-TW" dirty="0"/>
              <a:t>standard value (</a:t>
            </a:r>
            <a:r>
              <a:rPr lang="en-US" altLang="zh-CN" dirty="0"/>
              <a:t>40</a:t>
            </a:r>
            <a:r>
              <a:rPr lang="en-US" altLang="zh-TW" dirty="0"/>
              <a:t>, in this case). </a:t>
            </a:r>
          </a:p>
        </p:txBody>
      </p:sp>
    </p:spTree>
    <p:extLst>
      <p:ext uri="{BB962C8B-B14F-4D97-AF65-F5344CB8AC3E}">
        <p14:creationId xmlns:p14="http://schemas.microsoft.com/office/powerpoint/2010/main" val="3077168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ltLang="zh-CN"/>
              <a:t>One-Sample T-Test</a:t>
            </a:r>
            <a:endParaRPr lang="en-US" dirty="0"/>
          </a:p>
        </p:txBody>
      </p:sp>
      <p:sp>
        <p:nvSpPr>
          <p:cNvPr id="26627" name="Rectangle 3"/>
          <p:cNvSpPr>
            <a:spLocks noGrp="1" noChangeArrowheads="1"/>
          </p:cNvSpPr>
          <p:nvPr>
            <p:ph type="body" idx="1"/>
          </p:nvPr>
        </p:nvSpPr>
        <p:spPr>
          <a:xfrm>
            <a:off x="1217614" y="1828800"/>
            <a:ext cx="10277398" cy="4754562"/>
          </a:xfrm>
        </p:spPr>
        <p:txBody>
          <a:bodyPr>
            <a:normAutofit/>
          </a:bodyPr>
          <a:lstStyle/>
          <a:p>
            <a:r>
              <a:rPr lang="en-US" altLang="zh-TW" dirty="0"/>
              <a:t>Select Analyze &gt; Compare Means &gt; One-Sample T test on the menu bar. This will open a window called One-Sample T Test. </a:t>
            </a:r>
          </a:p>
          <a:p>
            <a:r>
              <a:rPr lang="en-US" altLang="zh-CN" dirty="0"/>
              <a:t>Number of sales calls </a:t>
            </a:r>
            <a:r>
              <a:rPr lang="en-US" altLang="zh-TW" dirty="0"/>
              <a:t>is your Test Variable. Highlight </a:t>
            </a:r>
            <a:r>
              <a:rPr lang="en-US" altLang="zh-CN" dirty="0"/>
              <a:t>CUST </a:t>
            </a:r>
            <a:r>
              <a:rPr lang="en-US" altLang="zh-TW" dirty="0"/>
              <a:t>and use the arrow button to move it to the Test Variable</a:t>
            </a:r>
            <a:r>
              <a:rPr lang="en-US" altLang="zh-CN" dirty="0"/>
              <a:t>s</a:t>
            </a:r>
            <a:r>
              <a:rPr lang="en-US" altLang="zh-TW" dirty="0"/>
              <a:t> box. </a:t>
            </a:r>
          </a:p>
          <a:p>
            <a:r>
              <a:rPr lang="en-US" altLang="zh-CN" dirty="0"/>
              <a:t>Since we </a:t>
            </a:r>
            <a:r>
              <a:rPr lang="en-US" altLang="zh-TW" dirty="0"/>
              <a:t>want to compare to </a:t>
            </a:r>
            <a:r>
              <a:rPr lang="en-US" altLang="zh-CN" dirty="0"/>
              <a:t>a standard value of 40, </a:t>
            </a:r>
            <a:r>
              <a:rPr lang="en-US" altLang="zh-TW" dirty="0"/>
              <a:t>so type “</a:t>
            </a:r>
            <a:r>
              <a:rPr lang="en-US" altLang="zh-CN" dirty="0"/>
              <a:t>40</a:t>
            </a:r>
            <a:r>
              <a:rPr lang="en-US" altLang="zh-TW" dirty="0"/>
              <a:t>" into the "test value" box. </a:t>
            </a:r>
          </a:p>
          <a:p>
            <a:r>
              <a:rPr lang="en-US" altLang="zh-TW" dirty="0"/>
              <a:t>Click on OK to run the analysis.</a:t>
            </a:r>
            <a:endParaRPr lang="en-US" altLang="zh-CN" dirty="0"/>
          </a:p>
        </p:txBody>
      </p:sp>
    </p:spTree>
    <p:extLst>
      <p:ext uri="{BB962C8B-B14F-4D97-AF65-F5344CB8AC3E}">
        <p14:creationId xmlns:p14="http://schemas.microsoft.com/office/powerpoint/2010/main" val="3391032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US"/>
              <a:t>One-Sample T-Test</a:t>
            </a:r>
            <a:endParaRPr lang="en-US" dirty="0"/>
          </a:p>
        </p:txBody>
      </p:sp>
      <p:sp>
        <p:nvSpPr>
          <p:cNvPr id="27651" name="Slide Number Placeholder 3"/>
          <p:cNvSpPr>
            <a:spLocks noGrp="1"/>
          </p:cNvSpPr>
          <p:nvPr>
            <p:ph type="sldNum" sz="quarter" idx="12"/>
          </p:nvPr>
        </p:nvSpPr>
        <p:spPr/>
        <p:txBody>
          <a:bodyPr/>
          <a:lstStyle/>
          <a:p>
            <a:fld id="{CC7A3D1C-D9B8-435C-A2D8-448AE09AD4C2}" type="slidenum">
              <a:rPr lang="en-US" smtClean="0"/>
              <a:pPr/>
              <a:t>9</a:t>
            </a:fld>
            <a:endParaRPr lang="en-US"/>
          </a:p>
        </p:txBody>
      </p:sp>
      <p:graphicFrame>
        <p:nvGraphicFramePr>
          <p:cNvPr id="6" name="Table 5"/>
          <p:cNvGraphicFramePr>
            <a:graphicFrameLocks noGrp="1"/>
          </p:cNvGraphicFramePr>
          <p:nvPr/>
        </p:nvGraphicFramePr>
        <p:xfrm>
          <a:off x="2055812" y="1981200"/>
          <a:ext cx="7924800" cy="4321186"/>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304800">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27990" name="TextBox 6"/>
          <p:cNvSpPr txBox="1">
            <a:spLocks noChangeArrowheads="1"/>
          </p:cNvSpPr>
          <p:nvPr/>
        </p:nvSpPr>
        <p:spPr bwMode="auto">
          <a:xfrm>
            <a:off x="6094412" y="6334125"/>
            <a:ext cx="2592288" cy="523220"/>
          </a:xfrm>
          <a:prstGeom prst="rect">
            <a:avLst/>
          </a:prstGeom>
          <a:solidFill>
            <a:srgbClr val="FFC000"/>
          </a:solidFill>
          <a:ln w="9525">
            <a:noFill/>
            <a:miter lim="800000"/>
            <a:headEnd/>
            <a:tailEnd/>
          </a:ln>
        </p:spPr>
        <p:txBody>
          <a:bodyPr wrap="square">
            <a:spAutoFit/>
          </a:bodyPr>
          <a:lstStyle/>
          <a:p>
            <a:r>
              <a:rPr lang="en-US" sz="1400" dirty="0"/>
              <a:t>Average number of calls = 50.82</a:t>
            </a:r>
          </a:p>
        </p:txBody>
      </p:sp>
      <p:sp>
        <p:nvSpPr>
          <p:cNvPr id="13" name="Rectangle 12"/>
          <p:cNvSpPr/>
          <p:nvPr/>
        </p:nvSpPr>
        <p:spPr>
          <a:xfrm>
            <a:off x="6323012" y="1676400"/>
            <a:ext cx="685800" cy="46482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Tree>
    <p:extLst>
      <p:ext uri="{BB962C8B-B14F-4D97-AF65-F5344CB8AC3E}">
        <p14:creationId xmlns:p14="http://schemas.microsoft.com/office/powerpoint/2010/main" val="3901453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274638"/>
            <a:ext cx="9753600" cy="918331"/>
          </a:xfrm>
        </p:spPr>
        <p:txBody>
          <a:bodyPr/>
          <a:lstStyle/>
          <a:p>
            <a:r>
              <a:rPr lang="en-US" altLang="zh-TW"/>
              <a:t> </a:t>
            </a:r>
            <a:r>
              <a:rPr lang="en-US" altLang="zh-CN"/>
              <a:t>One-Sample T-Test</a:t>
            </a:r>
            <a:endParaRPr lang="en-US" altLang="zh-CN" dirty="0"/>
          </a:p>
        </p:txBody>
      </p:sp>
      <p:pic>
        <p:nvPicPr>
          <p:cNvPr id="28675" name="Picture 4"/>
          <p:cNvPicPr>
            <a:picLocks noGrp="1" noChangeAspect="1" noChangeArrowheads="1"/>
          </p:cNvPicPr>
          <p:nvPr>
            <p:ph sz="half" idx="1"/>
          </p:nvPr>
        </p:nvPicPr>
        <p:blipFill>
          <a:blip r:embed="rId2" cstate="print"/>
          <a:srcRect/>
          <a:stretch>
            <a:fillRect/>
          </a:stretch>
        </p:blipFill>
        <p:spPr>
          <a:xfrm>
            <a:off x="1979612" y="1295400"/>
            <a:ext cx="6400800" cy="1219200"/>
          </a:xfrm>
        </p:spPr>
      </p:pic>
      <p:pic>
        <p:nvPicPr>
          <p:cNvPr id="28676" name="Picture 6"/>
          <p:cNvPicPr>
            <a:picLocks noGrp="1" noChangeAspect="1" noChangeArrowheads="1"/>
          </p:cNvPicPr>
          <p:nvPr>
            <p:ph sz="half" idx="2"/>
          </p:nvPr>
        </p:nvPicPr>
        <p:blipFill>
          <a:blip r:embed="rId3" cstate="print"/>
          <a:srcRect/>
          <a:stretch>
            <a:fillRect/>
          </a:stretch>
        </p:blipFill>
        <p:spPr>
          <a:xfrm>
            <a:off x="2133972" y="3117473"/>
            <a:ext cx="6705600" cy="1897063"/>
          </a:xfrm>
        </p:spPr>
      </p:pic>
      <p:sp>
        <p:nvSpPr>
          <p:cNvPr id="28677" name="TextBox 4"/>
          <p:cNvSpPr txBox="1">
            <a:spLocks noChangeArrowheads="1"/>
          </p:cNvSpPr>
          <p:nvPr/>
        </p:nvSpPr>
        <p:spPr bwMode="auto">
          <a:xfrm>
            <a:off x="1990172" y="5186440"/>
            <a:ext cx="8382000" cy="1323439"/>
          </a:xfrm>
          <a:prstGeom prst="rect">
            <a:avLst/>
          </a:prstGeom>
          <a:noFill/>
          <a:ln w="9525">
            <a:noFill/>
            <a:miter lim="800000"/>
            <a:headEnd/>
            <a:tailEnd/>
          </a:ln>
        </p:spPr>
        <p:txBody>
          <a:bodyPr>
            <a:spAutoFit/>
          </a:bodyPr>
          <a:lstStyle/>
          <a:p>
            <a:r>
              <a:rPr lang="en-US" sz="1600" b="1" dirty="0"/>
              <a:t>H</a:t>
            </a:r>
            <a:r>
              <a:rPr lang="en-US" sz="1600" b="1" baseline="-25000" dirty="0"/>
              <a:t>0</a:t>
            </a:r>
            <a:r>
              <a:rPr lang="en-US" sz="1600" b="1" dirty="0"/>
              <a:t>: </a:t>
            </a:r>
            <a:r>
              <a:rPr lang="en-US" sz="1600" b="1" dirty="0">
                <a:ea typeface="MS PGothic" pitchFamily="34" charset="-128"/>
                <a:cs typeface="Times New Roman" pitchFamily="18" charset="0"/>
                <a:sym typeface="Symbol" pitchFamily="18" charset="2"/>
              </a:rPr>
              <a:t></a:t>
            </a:r>
            <a:r>
              <a:rPr lang="en-US" sz="1600" b="1" dirty="0">
                <a:ea typeface="MS PGothic" pitchFamily="34" charset="-128"/>
                <a:cs typeface="Times New Roman" pitchFamily="18" charset="0"/>
              </a:rPr>
              <a:t> = 40 Ha: </a:t>
            </a:r>
            <a:r>
              <a:rPr lang="en-US" sz="1600" b="1" dirty="0">
                <a:ea typeface="MS PGothic" pitchFamily="34" charset="-128"/>
                <a:cs typeface="Times New Roman" pitchFamily="18" charset="0"/>
                <a:sym typeface="Symbol" pitchFamily="18" charset="2"/>
              </a:rPr>
              <a:t></a:t>
            </a:r>
            <a:r>
              <a:rPr lang="en-US" sz="1600" b="1" dirty="0">
                <a:ea typeface="MS PGothic" pitchFamily="34" charset="-128"/>
                <a:cs typeface="Times New Roman" pitchFamily="18" charset="0"/>
              </a:rPr>
              <a:t> ≠ 40 or H</a:t>
            </a:r>
            <a:r>
              <a:rPr lang="en-US" sz="1600" b="1" baseline="-25000" dirty="0">
                <a:ea typeface="MS PGothic" pitchFamily="34" charset="-128"/>
                <a:cs typeface="Times New Roman" pitchFamily="18" charset="0"/>
              </a:rPr>
              <a:t>0</a:t>
            </a:r>
            <a:r>
              <a:rPr lang="en-US" sz="1600" b="1" dirty="0">
                <a:ea typeface="MS PGothic" pitchFamily="34" charset="-128"/>
                <a:cs typeface="Times New Roman" pitchFamily="18" charset="0"/>
              </a:rPr>
              <a:t>: </a:t>
            </a:r>
            <a:r>
              <a:rPr lang="en-US" sz="1600" b="1" dirty="0"/>
              <a:t>Difference = 0 Difference ≠ 0</a:t>
            </a:r>
          </a:p>
          <a:p>
            <a:r>
              <a:rPr lang="en-US" sz="1600" dirty="0"/>
              <a:t>The significance value is .007. Since it is less than 0.05, we reject the null hypothesis and conclude that the population mean is </a:t>
            </a:r>
            <a:r>
              <a:rPr lang="en-US" sz="1600" dirty="0">
                <a:solidFill>
                  <a:srgbClr val="FF0000"/>
                </a:solidFill>
              </a:rPr>
              <a:t>significantly different </a:t>
            </a:r>
            <a:r>
              <a:rPr lang="en-US" sz="1600" dirty="0"/>
              <a:t>from 40.</a:t>
            </a:r>
          </a:p>
          <a:p>
            <a:r>
              <a:rPr lang="en-US" sz="1600" dirty="0">
                <a:solidFill>
                  <a:srgbClr val="FF0000"/>
                </a:solidFill>
              </a:rPr>
              <a:t>Rationale: there is only a small probability (0.7%) of getting that result by chance if </a:t>
            </a:r>
            <a:r>
              <a:rPr lang="en-US" sz="1600" b="1" dirty="0">
                <a:solidFill>
                  <a:srgbClr val="FF0000"/>
                </a:solidFill>
                <a:ea typeface="MS PGothic" pitchFamily="34" charset="-128"/>
                <a:cs typeface="Times New Roman" pitchFamily="18" charset="0"/>
                <a:sym typeface="Symbol" pitchFamily="18" charset="2"/>
              </a:rPr>
              <a:t></a:t>
            </a:r>
            <a:r>
              <a:rPr lang="en-US" sz="1600" b="1" dirty="0">
                <a:solidFill>
                  <a:srgbClr val="FF0000"/>
                </a:solidFill>
                <a:ea typeface="MS PGothic" pitchFamily="34" charset="-128"/>
                <a:cs typeface="Times New Roman" pitchFamily="18" charset="0"/>
              </a:rPr>
              <a:t> = 40</a:t>
            </a:r>
            <a:endParaRPr lang="en-US" sz="1600" dirty="0">
              <a:solidFill>
                <a:srgbClr val="FF0000"/>
              </a:solidFill>
            </a:endParaRPr>
          </a:p>
        </p:txBody>
      </p:sp>
      <p:sp>
        <p:nvSpPr>
          <p:cNvPr id="28678" name="TextBox 5"/>
          <p:cNvSpPr txBox="1">
            <a:spLocks noChangeArrowheads="1"/>
          </p:cNvSpPr>
          <p:nvPr/>
        </p:nvSpPr>
        <p:spPr bwMode="auto">
          <a:xfrm>
            <a:off x="2055812" y="2514601"/>
            <a:ext cx="7696200" cy="830263"/>
          </a:xfrm>
          <a:prstGeom prst="rect">
            <a:avLst/>
          </a:prstGeom>
          <a:noFill/>
          <a:ln w="9525">
            <a:noFill/>
            <a:miter lim="800000"/>
            <a:headEnd/>
            <a:tailEnd/>
          </a:ln>
        </p:spPr>
        <p:txBody>
          <a:bodyPr>
            <a:spAutoFit/>
          </a:bodyPr>
          <a:lstStyle/>
          <a:p>
            <a:r>
              <a:rPr lang="en-US" sz="1600" dirty="0"/>
              <a:t>First, we see the descriptive statistics. The mean of our sample is 50.82, which is higher than our population mean of 40. Next, we see the results of the one-sample T test</a:t>
            </a:r>
          </a:p>
        </p:txBody>
      </p:sp>
      <p:sp>
        <p:nvSpPr>
          <p:cNvPr id="2" name="Oval 1"/>
          <p:cNvSpPr/>
          <p:nvPr/>
        </p:nvSpPr>
        <p:spPr>
          <a:xfrm>
            <a:off x="5294312" y="4323596"/>
            <a:ext cx="1016124"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B5DD1D3-3D60-4446-8AA0-23079DC9DA1B}"/>
              </a:ext>
            </a:extLst>
          </p:cNvPr>
          <p:cNvSpPr/>
          <p:nvPr/>
        </p:nvSpPr>
        <p:spPr>
          <a:xfrm>
            <a:off x="3574132" y="4414688"/>
            <a:ext cx="1016124"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1852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66306269-2A36-473C-80FE-674E0F96F2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34372" y="260648"/>
            <a:ext cx="5641216" cy="6336704"/>
          </a:xfrm>
        </p:spPr>
      </p:pic>
      <p:pic>
        <p:nvPicPr>
          <p:cNvPr id="9" name="Picture 2">
            <a:extLst>
              <a:ext uri="{FF2B5EF4-FFF2-40B4-BE49-F238E27FC236}">
                <a16:creationId xmlns:a16="http://schemas.microsoft.com/office/drawing/2014/main" id="{C3E0A251-A569-4DBD-B1AE-92B3985F0F3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213" t="4907" r="6009" b="6352"/>
          <a:stretch/>
        </p:blipFill>
        <p:spPr bwMode="auto">
          <a:xfrm>
            <a:off x="1701924" y="1052736"/>
            <a:ext cx="2357748" cy="1623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1" name="Straight Connector 10">
            <a:extLst>
              <a:ext uri="{FF2B5EF4-FFF2-40B4-BE49-F238E27FC236}">
                <a16:creationId xmlns:a16="http://schemas.microsoft.com/office/drawing/2014/main" id="{D4E8A7CC-C344-4054-A809-A939F03A7874}"/>
              </a:ext>
            </a:extLst>
          </p:cNvPr>
          <p:cNvCxnSpPr/>
          <p:nvPr/>
        </p:nvCxnSpPr>
        <p:spPr>
          <a:xfrm>
            <a:off x="5734372" y="4437112"/>
            <a:ext cx="576064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E3E2970-E57B-4910-AA5C-E088E75394CB}"/>
              </a:ext>
            </a:extLst>
          </p:cNvPr>
          <p:cNvCxnSpPr/>
          <p:nvPr/>
        </p:nvCxnSpPr>
        <p:spPr>
          <a:xfrm>
            <a:off x="10342884" y="1556792"/>
            <a:ext cx="0" cy="530120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7A8361A-BB43-4156-8DEF-99E34C28C5D7}"/>
              </a:ext>
            </a:extLst>
          </p:cNvPr>
          <p:cNvCxnSpPr/>
          <p:nvPr/>
        </p:nvCxnSpPr>
        <p:spPr>
          <a:xfrm>
            <a:off x="9478788" y="1484784"/>
            <a:ext cx="0" cy="537321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892888F-97C6-44BE-BA31-6D47B7AFA932}"/>
              </a:ext>
            </a:extLst>
          </p:cNvPr>
          <p:cNvSpPr txBox="1"/>
          <p:nvPr/>
        </p:nvSpPr>
        <p:spPr>
          <a:xfrm>
            <a:off x="45741" y="1484783"/>
            <a:ext cx="1584176" cy="646331"/>
          </a:xfrm>
          <a:prstGeom prst="rect">
            <a:avLst/>
          </a:prstGeom>
          <a:solidFill>
            <a:schemeClr val="accent2">
              <a:lumMod val="20000"/>
              <a:lumOff val="80000"/>
            </a:schemeClr>
          </a:solidFill>
        </p:spPr>
        <p:txBody>
          <a:bodyPr wrap="square" rtlCol="0">
            <a:spAutoFit/>
          </a:bodyPr>
          <a:lstStyle/>
          <a:p>
            <a:r>
              <a:rPr lang="en-GB" b="1" dirty="0">
                <a:solidFill>
                  <a:srgbClr val="FF0000"/>
                </a:solidFill>
              </a:rPr>
              <a:t>P(t&lt; -2.983)</a:t>
            </a:r>
          </a:p>
          <a:p>
            <a:r>
              <a:rPr lang="en-GB" b="1" dirty="0">
                <a:solidFill>
                  <a:srgbClr val="FF0000"/>
                </a:solidFill>
              </a:rPr>
              <a:t>=0.0035</a:t>
            </a:r>
          </a:p>
        </p:txBody>
      </p:sp>
      <p:sp>
        <p:nvSpPr>
          <p:cNvPr id="17" name="TextBox 16">
            <a:extLst>
              <a:ext uri="{FF2B5EF4-FFF2-40B4-BE49-F238E27FC236}">
                <a16:creationId xmlns:a16="http://schemas.microsoft.com/office/drawing/2014/main" id="{FE878E89-4667-4803-B4DD-B187A8EF637B}"/>
              </a:ext>
            </a:extLst>
          </p:cNvPr>
          <p:cNvSpPr txBox="1"/>
          <p:nvPr/>
        </p:nvSpPr>
        <p:spPr>
          <a:xfrm>
            <a:off x="4116164" y="1484784"/>
            <a:ext cx="1439404" cy="646331"/>
          </a:xfrm>
          <a:prstGeom prst="rect">
            <a:avLst/>
          </a:prstGeom>
          <a:solidFill>
            <a:schemeClr val="accent2">
              <a:lumMod val="20000"/>
              <a:lumOff val="80000"/>
            </a:schemeClr>
          </a:solidFill>
        </p:spPr>
        <p:txBody>
          <a:bodyPr wrap="square" rtlCol="0">
            <a:spAutoFit/>
          </a:bodyPr>
          <a:lstStyle/>
          <a:p>
            <a:r>
              <a:rPr lang="en-GB" b="1" dirty="0">
                <a:solidFill>
                  <a:srgbClr val="FF0000"/>
                </a:solidFill>
              </a:rPr>
              <a:t>P(t&gt;2.983)</a:t>
            </a:r>
          </a:p>
          <a:p>
            <a:r>
              <a:rPr lang="en-GB" b="1" dirty="0">
                <a:solidFill>
                  <a:srgbClr val="FF0000"/>
                </a:solidFill>
              </a:rPr>
              <a:t>=0.0035</a:t>
            </a:r>
          </a:p>
        </p:txBody>
      </p:sp>
      <p:sp>
        <p:nvSpPr>
          <p:cNvPr id="18" name="Rectangle 17">
            <a:extLst>
              <a:ext uri="{FF2B5EF4-FFF2-40B4-BE49-F238E27FC236}">
                <a16:creationId xmlns:a16="http://schemas.microsoft.com/office/drawing/2014/main" id="{996BAB44-3B13-4A8A-9F22-46085DD8C1DF}"/>
              </a:ext>
            </a:extLst>
          </p:cNvPr>
          <p:cNvSpPr/>
          <p:nvPr/>
        </p:nvSpPr>
        <p:spPr>
          <a:xfrm>
            <a:off x="685598" y="3552616"/>
            <a:ext cx="4345071" cy="1631216"/>
          </a:xfrm>
          <a:prstGeom prst="rect">
            <a:avLst/>
          </a:prstGeom>
        </p:spPr>
        <p:txBody>
          <a:bodyPr wrap="square">
            <a:spAutoFit/>
          </a:bodyPr>
          <a:lstStyle/>
          <a:p>
            <a:r>
              <a:rPr lang="en-HK" sz="2000" dirty="0"/>
              <a:t>t = 2.983, p =0.0035</a:t>
            </a:r>
            <a:endParaRPr lang="en-GB" sz="2000" dirty="0"/>
          </a:p>
          <a:p>
            <a:r>
              <a:rPr lang="en-GB" sz="2000" dirty="0"/>
              <a:t>As p &lt; 0.05, </a:t>
            </a:r>
            <a:r>
              <a:rPr lang="en-HK" sz="2000" dirty="0"/>
              <a:t>we reject the null hypothesis and conclude that the population mean is significantly different from 40</a:t>
            </a:r>
            <a:endParaRPr lang="en-GB" sz="2000" dirty="0"/>
          </a:p>
        </p:txBody>
      </p:sp>
      <p:cxnSp>
        <p:nvCxnSpPr>
          <p:cNvPr id="20" name="Straight Arrow Connector 19">
            <a:extLst>
              <a:ext uri="{FF2B5EF4-FFF2-40B4-BE49-F238E27FC236}">
                <a16:creationId xmlns:a16="http://schemas.microsoft.com/office/drawing/2014/main" id="{80D29FD6-4A8F-4EA0-AC50-28EB1F11511E}"/>
              </a:ext>
            </a:extLst>
          </p:cNvPr>
          <p:cNvCxnSpPr/>
          <p:nvPr/>
        </p:nvCxnSpPr>
        <p:spPr>
          <a:xfrm flipV="1">
            <a:off x="1893516" y="2492896"/>
            <a:ext cx="0" cy="28803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370400C6-3D5D-4090-BCBE-7BE53465CE29}"/>
              </a:ext>
            </a:extLst>
          </p:cNvPr>
          <p:cNvCxnSpPr/>
          <p:nvPr/>
        </p:nvCxnSpPr>
        <p:spPr>
          <a:xfrm flipV="1">
            <a:off x="3862164" y="2492896"/>
            <a:ext cx="0" cy="28803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BAE91486-8F54-4C42-B642-CF64B2DCB407}"/>
              </a:ext>
            </a:extLst>
          </p:cNvPr>
          <p:cNvSpPr txBox="1"/>
          <p:nvPr/>
        </p:nvSpPr>
        <p:spPr>
          <a:xfrm>
            <a:off x="1448680" y="2814789"/>
            <a:ext cx="829307" cy="313932"/>
          </a:xfrm>
          <a:prstGeom prst="rect">
            <a:avLst/>
          </a:prstGeom>
          <a:noFill/>
        </p:spPr>
        <p:txBody>
          <a:bodyPr wrap="square" rtlCol="0">
            <a:spAutoFit/>
          </a:bodyPr>
          <a:lstStyle/>
          <a:p>
            <a:pPr>
              <a:lnSpc>
                <a:spcPct val="90000"/>
              </a:lnSpc>
            </a:pPr>
            <a:r>
              <a:rPr lang="en-HK" sz="1600" dirty="0"/>
              <a:t>-2.983</a:t>
            </a:r>
            <a:endParaRPr lang="en-GB" sz="2400" dirty="0"/>
          </a:p>
        </p:txBody>
      </p:sp>
      <p:sp>
        <p:nvSpPr>
          <p:cNvPr id="24" name="TextBox 23">
            <a:extLst>
              <a:ext uri="{FF2B5EF4-FFF2-40B4-BE49-F238E27FC236}">
                <a16:creationId xmlns:a16="http://schemas.microsoft.com/office/drawing/2014/main" id="{6B6D51AB-BCAB-4807-A11F-967186A16E7E}"/>
              </a:ext>
            </a:extLst>
          </p:cNvPr>
          <p:cNvSpPr txBox="1"/>
          <p:nvPr/>
        </p:nvSpPr>
        <p:spPr>
          <a:xfrm>
            <a:off x="3538033" y="2782136"/>
            <a:ext cx="829307" cy="313932"/>
          </a:xfrm>
          <a:prstGeom prst="rect">
            <a:avLst/>
          </a:prstGeom>
          <a:noFill/>
        </p:spPr>
        <p:txBody>
          <a:bodyPr wrap="square" rtlCol="0">
            <a:spAutoFit/>
          </a:bodyPr>
          <a:lstStyle/>
          <a:p>
            <a:pPr>
              <a:lnSpc>
                <a:spcPct val="90000"/>
              </a:lnSpc>
            </a:pPr>
            <a:r>
              <a:rPr lang="en-HK" sz="1600" dirty="0"/>
              <a:t>2.983</a:t>
            </a:r>
            <a:endParaRPr lang="en-GB" sz="2400" dirty="0"/>
          </a:p>
        </p:txBody>
      </p:sp>
      <p:sp>
        <p:nvSpPr>
          <p:cNvPr id="25" name="TextBox 24">
            <a:extLst>
              <a:ext uri="{FF2B5EF4-FFF2-40B4-BE49-F238E27FC236}">
                <a16:creationId xmlns:a16="http://schemas.microsoft.com/office/drawing/2014/main" id="{E7656825-84F1-4231-BEE4-7389295A8B01}"/>
              </a:ext>
            </a:extLst>
          </p:cNvPr>
          <p:cNvSpPr txBox="1"/>
          <p:nvPr/>
        </p:nvSpPr>
        <p:spPr>
          <a:xfrm>
            <a:off x="1629917" y="404664"/>
            <a:ext cx="2486247" cy="590931"/>
          </a:xfrm>
          <a:prstGeom prst="rect">
            <a:avLst/>
          </a:prstGeom>
          <a:noFill/>
        </p:spPr>
        <p:txBody>
          <a:bodyPr wrap="square" rtlCol="0">
            <a:spAutoFit/>
          </a:bodyPr>
          <a:lstStyle/>
          <a:p>
            <a:pPr>
              <a:lnSpc>
                <a:spcPct val="90000"/>
              </a:lnSpc>
            </a:pPr>
            <a:r>
              <a:rPr lang="en-GB" dirty="0"/>
              <a:t>p= 0.0035+0.0035   =0.007(2-tailed)</a:t>
            </a:r>
          </a:p>
        </p:txBody>
      </p:sp>
    </p:spTree>
    <p:extLst>
      <p:ext uri="{BB962C8B-B14F-4D97-AF65-F5344CB8AC3E}">
        <p14:creationId xmlns:p14="http://schemas.microsoft.com/office/powerpoint/2010/main" val="2093789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1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t>T-tests: Paired or Independent (Unpaired) Data?</a:t>
            </a:r>
            <a:endParaRPr lang="en-GB" dirty="0"/>
          </a:p>
        </p:txBody>
      </p:sp>
      <p:sp>
        <p:nvSpPr>
          <p:cNvPr id="4" name="Content Placeholder 3">
            <a:extLst>
              <a:ext uri="{FF2B5EF4-FFF2-40B4-BE49-F238E27FC236}">
                <a16:creationId xmlns:a16="http://schemas.microsoft.com/office/drawing/2014/main" id="{36B8D4B4-99CB-4CE7-93A0-FAD9C9CD0CA6}"/>
              </a:ext>
            </a:extLst>
          </p:cNvPr>
          <p:cNvSpPr>
            <a:spLocks noGrp="1"/>
          </p:cNvSpPr>
          <p:nvPr>
            <p:ph idx="1"/>
          </p:nvPr>
        </p:nvSpPr>
        <p:spPr/>
        <p:txBody>
          <a:bodyPr/>
          <a:lstStyle/>
          <a:p>
            <a:r>
              <a:rPr lang="en-GB"/>
              <a:t>T-tests are used to compare two population means</a:t>
            </a:r>
          </a:p>
          <a:p>
            <a:r>
              <a:rPr lang="en-GB"/>
              <a:t>Paired data: same individuals studied at two different times or under two conditions     PAIRED T-TEST</a:t>
            </a:r>
          </a:p>
          <a:p>
            <a:r>
              <a:rPr lang="en-GB"/>
              <a:t>Independent: data collected from two separate groups     INDEPENDENT SAMPLES T-TEST</a:t>
            </a:r>
          </a:p>
          <a:p>
            <a:endParaRPr lang="en-GB" dirty="0"/>
          </a:p>
        </p:txBody>
      </p:sp>
    </p:spTree>
    <p:extLst>
      <p:ext uri="{BB962C8B-B14F-4D97-AF65-F5344CB8AC3E}">
        <p14:creationId xmlns:p14="http://schemas.microsoft.com/office/powerpoint/2010/main" val="166022744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zh-CN" altLang="en-US"/>
              <a:t>P</a:t>
            </a:r>
            <a:r>
              <a:rPr lang="en-US" altLang="zh-CN"/>
              <a:t>aired T-Test</a:t>
            </a:r>
            <a:endParaRPr lang="zh-TW" altLang="zh-CN" dirty="0"/>
          </a:p>
        </p:txBody>
      </p:sp>
      <p:sp>
        <p:nvSpPr>
          <p:cNvPr id="29699" name="Rectangle 3"/>
          <p:cNvSpPr>
            <a:spLocks noGrp="1" noChangeArrowheads="1"/>
          </p:cNvSpPr>
          <p:nvPr>
            <p:ph type="body" idx="1"/>
          </p:nvPr>
        </p:nvSpPr>
        <p:spPr>
          <a:xfrm>
            <a:off x="1217614" y="1828800"/>
            <a:ext cx="9753600" cy="4696544"/>
          </a:xfrm>
        </p:spPr>
        <p:txBody>
          <a:bodyPr>
            <a:normAutofit fontScale="92500" lnSpcReduction="20000"/>
          </a:bodyPr>
          <a:lstStyle/>
          <a:p>
            <a:r>
              <a:rPr lang="en-US" altLang="zh-CN" dirty="0">
                <a:solidFill>
                  <a:srgbClr val="FF0000"/>
                </a:solidFill>
              </a:rPr>
              <a:t>The </a:t>
            </a:r>
            <a:r>
              <a:rPr lang="en-US" altLang="en-US" dirty="0">
                <a:solidFill>
                  <a:srgbClr val="FF0000"/>
                </a:solidFill>
              </a:rPr>
              <a:t>paired t-test </a:t>
            </a:r>
            <a:r>
              <a:rPr lang="en-US" altLang="zh-CN" dirty="0">
                <a:solidFill>
                  <a:srgbClr val="FF0000"/>
                </a:solidFill>
              </a:rPr>
              <a:t>compares two paired observations. They are paired or correlated because the scores are provided by the same subjects or shared the same environment. Example: b</a:t>
            </a:r>
            <a:r>
              <a:rPr lang="en-US" altLang="en-US" dirty="0">
                <a:solidFill>
                  <a:srgbClr val="FF0000"/>
                </a:solidFill>
              </a:rPr>
              <a:t>efore-and-after observations on the same subjects (</a:t>
            </a:r>
            <a:r>
              <a:rPr lang="en-US" altLang="zh-CN" dirty="0">
                <a:solidFill>
                  <a:srgbClr val="FF0000"/>
                </a:solidFill>
              </a:rPr>
              <a:t>expectation and perception)</a:t>
            </a:r>
          </a:p>
          <a:p>
            <a:r>
              <a:rPr lang="en-US" altLang="zh-CN" dirty="0"/>
              <a:t>Sample question: Are there any differences between last month's and this month's sales.</a:t>
            </a:r>
          </a:p>
          <a:p>
            <a:r>
              <a:rPr lang="en-US" altLang="zh-CN" dirty="0"/>
              <a:t>H</a:t>
            </a:r>
            <a:r>
              <a:rPr lang="en-US" altLang="zh-CN" baseline="-25000" dirty="0"/>
              <a:t>0</a:t>
            </a:r>
            <a:r>
              <a:rPr lang="en-US" altLang="zh-CN" dirty="0"/>
              <a:t>: There is no significant difference between the means of the two variables.</a:t>
            </a:r>
          </a:p>
          <a:p>
            <a:r>
              <a:rPr lang="en-US" altLang="zh-CN" dirty="0"/>
              <a:t>Ha: There is a significant difference between the means of the two variables.</a:t>
            </a:r>
          </a:p>
          <a:p>
            <a:r>
              <a:rPr lang="en-US" altLang="zh-CN" dirty="0"/>
              <a:t>Select Analyze &gt; Compare Means &gt;Paired-Samples T Test on the menu bar. This will open a window called Paired-Samples T Test. </a:t>
            </a:r>
          </a:p>
          <a:p>
            <a:r>
              <a:rPr lang="en-US" altLang="zh-CN" dirty="0"/>
              <a:t>Highlight SALES_1 and SALES_2 and use the arrow button to move it to the Paired Variables box.</a:t>
            </a:r>
          </a:p>
        </p:txBody>
      </p:sp>
    </p:spTree>
    <p:extLst>
      <p:ext uri="{BB962C8B-B14F-4D97-AF65-F5344CB8AC3E}">
        <p14:creationId xmlns:p14="http://schemas.microsoft.com/office/powerpoint/2010/main" val="2936772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US"/>
              <a:t>Paired T-Test</a:t>
            </a:r>
            <a:endParaRPr lang="en-US" dirty="0"/>
          </a:p>
        </p:txBody>
      </p:sp>
      <p:sp>
        <p:nvSpPr>
          <p:cNvPr id="30723" name="Slide Number Placeholder 3"/>
          <p:cNvSpPr>
            <a:spLocks noGrp="1"/>
          </p:cNvSpPr>
          <p:nvPr>
            <p:ph type="sldNum" sz="quarter" idx="12"/>
          </p:nvPr>
        </p:nvSpPr>
        <p:spPr/>
        <p:txBody>
          <a:bodyPr/>
          <a:lstStyle/>
          <a:p>
            <a:fld id="{08C4925D-7E24-45E7-89E1-A29EA942B947}" type="slidenum">
              <a:rPr lang="en-US" smtClean="0"/>
              <a:pPr/>
              <a:t>14</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31062" name="TextBox 7"/>
          <p:cNvSpPr txBox="1">
            <a:spLocks noChangeArrowheads="1"/>
          </p:cNvSpPr>
          <p:nvPr/>
        </p:nvSpPr>
        <p:spPr bwMode="auto">
          <a:xfrm>
            <a:off x="5789612" y="1066800"/>
            <a:ext cx="1524000" cy="738188"/>
          </a:xfrm>
          <a:prstGeom prst="rect">
            <a:avLst/>
          </a:prstGeom>
          <a:solidFill>
            <a:srgbClr val="FFC000"/>
          </a:solidFill>
          <a:ln w="9525">
            <a:noFill/>
            <a:miter lim="800000"/>
            <a:headEnd/>
            <a:tailEnd/>
          </a:ln>
        </p:spPr>
        <p:txBody>
          <a:bodyPr>
            <a:spAutoFit/>
          </a:bodyPr>
          <a:lstStyle/>
          <a:p>
            <a:r>
              <a:rPr lang="en-US" sz="1400"/>
              <a:t>Average sales (last month) = $5,860</a:t>
            </a:r>
          </a:p>
        </p:txBody>
      </p:sp>
      <p:sp>
        <p:nvSpPr>
          <p:cNvPr id="31063" name="TextBox 9"/>
          <p:cNvSpPr txBox="1">
            <a:spLocks noChangeArrowheads="1"/>
          </p:cNvSpPr>
          <p:nvPr/>
        </p:nvSpPr>
        <p:spPr bwMode="auto">
          <a:xfrm>
            <a:off x="7694612" y="1066800"/>
            <a:ext cx="1524000" cy="738188"/>
          </a:xfrm>
          <a:prstGeom prst="rect">
            <a:avLst/>
          </a:prstGeom>
          <a:solidFill>
            <a:srgbClr val="FFC000"/>
          </a:solidFill>
          <a:ln w="9525">
            <a:noFill/>
            <a:miter lim="800000"/>
            <a:headEnd/>
            <a:tailEnd/>
          </a:ln>
        </p:spPr>
        <p:txBody>
          <a:bodyPr>
            <a:spAutoFit/>
          </a:bodyPr>
          <a:lstStyle/>
          <a:p>
            <a:r>
              <a:rPr lang="en-US" sz="1400"/>
              <a:t>Average sales (this month) = $5,959</a:t>
            </a:r>
          </a:p>
        </p:txBody>
      </p:sp>
      <p:sp>
        <p:nvSpPr>
          <p:cNvPr id="13" name="Rectangle 12"/>
          <p:cNvSpPr/>
          <p:nvPr/>
        </p:nvSpPr>
        <p:spPr>
          <a:xfrm>
            <a:off x="6856412" y="1828800"/>
            <a:ext cx="685800" cy="44958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4" name="Rectangle 13"/>
          <p:cNvSpPr/>
          <p:nvPr/>
        </p:nvSpPr>
        <p:spPr>
          <a:xfrm>
            <a:off x="7618412" y="1828800"/>
            <a:ext cx="685800" cy="44958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Tree>
    <p:extLst>
      <p:ext uri="{BB962C8B-B14F-4D97-AF65-F5344CB8AC3E}">
        <p14:creationId xmlns:p14="http://schemas.microsoft.com/office/powerpoint/2010/main" val="1656094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4"/>
          <p:cNvPicPr>
            <a:picLocks noGrp="1" noChangeAspect="1" noChangeArrowheads="1"/>
          </p:cNvPicPr>
          <p:nvPr>
            <p:ph sz="half" idx="1"/>
          </p:nvPr>
        </p:nvPicPr>
        <p:blipFill>
          <a:blip r:embed="rId2" cstate="print"/>
          <a:srcRect/>
          <a:stretch>
            <a:fillRect/>
          </a:stretch>
        </p:blipFill>
        <p:spPr>
          <a:xfrm>
            <a:off x="1827212" y="1007009"/>
            <a:ext cx="6192838" cy="1323975"/>
          </a:xfrm>
        </p:spPr>
      </p:pic>
      <p:pic>
        <p:nvPicPr>
          <p:cNvPr id="31747" name="Picture 10"/>
          <p:cNvPicPr>
            <a:picLocks noGrp="1" noChangeAspect="1" noChangeArrowheads="1"/>
          </p:cNvPicPr>
          <p:nvPr>
            <p:ph sz="quarter" idx="3"/>
          </p:nvPr>
        </p:nvPicPr>
        <p:blipFill>
          <a:blip r:embed="rId3" cstate="print"/>
          <a:srcRect/>
          <a:stretch>
            <a:fillRect/>
          </a:stretch>
        </p:blipFill>
        <p:spPr>
          <a:xfrm>
            <a:off x="1522412" y="4789170"/>
            <a:ext cx="9144000" cy="2016125"/>
          </a:xfrm>
        </p:spPr>
      </p:pic>
      <p:sp>
        <p:nvSpPr>
          <p:cNvPr id="31748" name="Rectangle 13"/>
          <p:cNvSpPr>
            <a:spLocks noGrp="1" noChangeArrowheads="1"/>
          </p:cNvSpPr>
          <p:nvPr>
            <p:ph type="title"/>
          </p:nvPr>
        </p:nvSpPr>
        <p:spPr>
          <a:xfrm>
            <a:off x="1341884" y="188640"/>
            <a:ext cx="7772400" cy="710952"/>
          </a:xfrm>
        </p:spPr>
        <p:txBody>
          <a:bodyPr>
            <a:normAutofit/>
          </a:bodyPr>
          <a:lstStyle/>
          <a:p>
            <a:r>
              <a:rPr lang="en-US" altLang="zh-CN" dirty="0"/>
              <a:t>Paired T-Test</a:t>
            </a:r>
            <a:endParaRPr lang="en-US" altLang="zh-TW" dirty="0"/>
          </a:p>
        </p:txBody>
      </p:sp>
      <p:sp>
        <p:nvSpPr>
          <p:cNvPr id="31749" name="TextBox 5"/>
          <p:cNvSpPr txBox="1">
            <a:spLocks noChangeArrowheads="1"/>
          </p:cNvSpPr>
          <p:nvPr/>
        </p:nvSpPr>
        <p:spPr bwMode="auto">
          <a:xfrm>
            <a:off x="1827212" y="2334298"/>
            <a:ext cx="8001000" cy="2554545"/>
          </a:xfrm>
          <a:prstGeom prst="rect">
            <a:avLst/>
          </a:prstGeom>
          <a:noFill/>
          <a:ln w="9525">
            <a:noFill/>
            <a:miter lim="800000"/>
            <a:headEnd/>
            <a:tailEnd/>
          </a:ln>
        </p:spPr>
        <p:txBody>
          <a:bodyPr>
            <a:spAutoFit/>
          </a:bodyPr>
          <a:lstStyle/>
          <a:p>
            <a:r>
              <a:rPr lang="en-US" sz="1600" dirty="0"/>
              <a:t>First, we see the descriptive statistics for both variables. Last month sales were lower than the current month. </a:t>
            </a:r>
          </a:p>
          <a:p>
            <a:endParaRPr lang="en-US" sz="1600" dirty="0"/>
          </a:p>
          <a:p>
            <a:r>
              <a:rPr lang="en-US" sz="1600" dirty="0"/>
              <a:t>Next, we see the results of the Paired Samples T Test. Under "Paired Differences" we see the descriptive statistics for the difference between the two variables. To the right of the Paired Differences, we see the T, degrees of freedom, and significance.</a:t>
            </a:r>
          </a:p>
          <a:p>
            <a:endParaRPr lang="en-US" sz="1600" dirty="0"/>
          </a:p>
          <a:p>
            <a:r>
              <a:rPr lang="en-US" sz="1600" dirty="0"/>
              <a:t>The significance is .648. Since it is greater than 0.05, </a:t>
            </a:r>
            <a:r>
              <a:rPr lang="en-US" sz="1600" dirty="0">
                <a:solidFill>
                  <a:srgbClr val="FF0000"/>
                </a:solidFill>
              </a:rPr>
              <a:t>we conclude that there is no difference between the two months</a:t>
            </a:r>
            <a:r>
              <a:rPr lang="en-US" sz="1600" dirty="0"/>
              <a:t>.</a:t>
            </a:r>
            <a:endParaRPr lang="en-US" dirty="0"/>
          </a:p>
        </p:txBody>
      </p:sp>
      <p:sp>
        <p:nvSpPr>
          <p:cNvPr id="6" name="Oval 5"/>
          <p:cNvSpPr/>
          <p:nvPr/>
        </p:nvSpPr>
        <p:spPr>
          <a:xfrm>
            <a:off x="9218612" y="5980649"/>
            <a:ext cx="1219200"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8778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zh-CN"/>
              <a:t>Two-Sample T-Test</a:t>
            </a:r>
            <a:endParaRPr lang="en-US" altLang="zh-TW" dirty="0"/>
          </a:p>
        </p:txBody>
      </p:sp>
      <p:sp>
        <p:nvSpPr>
          <p:cNvPr id="32771" name="Rectangle 3"/>
          <p:cNvSpPr>
            <a:spLocks noGrp="1" noChangeArrowheads="1"/>
          </p:cNvSpPr>
          <p:nvPr>
            <p:ph type="body" idx="1"/>
          </p:nvPr>
        </p:nvSpPr>
        <p:spPr/>
        <p:txBody>
          <a:bodyPr>
            <a:normAutofit fontScale="92500" lnSpcReduction="20000"/>
          </a:bodyPr>
          <a:lstStyle/>
          <a:p>
            <a:r>
              <a:rPr lang="en-US" altLang="zh-TW" dirty="0">
                <a:solidFill>
                  <a:srgbClr val="FF0000"/>
                </a:solidFill>
              </a:rPr>
              <a:t>Sample question: Are there </a:t>
            </a:r>
            <a:r>
              <a:rPr lang="en-US" altLang="zh-CN" dirty="0">
                <a:solidFill>
                  <a:srgbClr val="FF0000"/>
                </a:solidFill>
              </a:rPr>
              <a:t>any </a:t>
            </a:r>
            <a:r>
              <a:rPr lang="en-US" altLang="zh-TW" dirty="0">
                <a:solidFill>
                  <a:srgbClr val="FF0000"/>
                </a:solidFill>
              </a:rPr>
              <a:t>differences between males and females</a:t>
            </a:r>
            <a:r>
              <a:rPr lang="en-US" altLang="zh-CN" dirty="0">
                <a:solidFill>
                  <a:srgbClr val="FF0000"/>
                </a:solidFill>
              </a:rPr>
              <a:t> in terms of job satisfaction?</a:t>
            </a:r>
          </a:p>
          <a:p>
            <a:r>
              <a:rPr lang="en-US" altLang="zh-TW" dirty="0">
                <a:solidFill>
                  <a:srgbClr val="FF0000"/>
                </a:solidFill>
              </a:rPr>
              <a:t>To answer this question, you can run a two sample independent t-test comparing the mean </a:t>
            </a:r>
            <a:r>
              <a:rPr lang="en-US" altLang="zh-CN" dirty="0">
                <a:solidFill>
                  <a:srgbClr val="FF0000"/>
                </a:solidFill>
              </a:rPr>
              <a:t>satisfaction s</a:t>
            </a:r>
            <a:r>
              <a:rPr lang="en-US" altLang="zh-TW" dirty="0">
                <a:solidFill>
                  <a:srgbClr val="FF0000"/>
                </a:solidFill>
              </a:rPr>
              <a:t>cores </a:t>
            </a:r>
            <a:r>
              <a:rPr lang="en-US" altLang="zh-CN" dirty="0">
                <a:solidFill>
                  <a:srgbClr val="FF0000"/>
                </a:solidFill>
              </a:rPr>
              <a:t>of </a:t>
            </a:r>
            <a:r>
              <a:rPr lang="en-US" altLang="zh-TW" dirty="0">
                <a:solidFill>
                  <a:srgbClr val="FF0000"/>
                </a:solidFill>
              </a:rPr>
              <a:t>women to the mean scores </a:t>
            </a:r>
            <a:r>
              <a:rPr lang="en-US" altLang="zh-CN" dirty="0">
                <a:solidFill>
                  <a:srgbClr val="FF0000"/>
                </a:solidFill>
              </a:rPr>
              <a:t>of </a:t>
            </a:r>
            <a:r>
              <a:rPr lang="en-US" altLang="zh-TW" dirty="0">
                <a:solidFill>
                  <a:srgbClr val="FF0000"/>
                </a:solidFill>
              </a:rPr>
              <a:t>men. </a:t>
            </a:r>
          </a:p>
          <a:p>
            <a:r>
              <a:rPr lang="en-US" altLang="zh-TW" dirty="0"/>
              <a:t>H</a:t>
            </a:r>
            <a:r>
              <a:rPr lang="en-US" altLang="zh-TW" baseline="-25000" dirty="0"/>
              <a:t>0</a:t>
            </a:r>
            <a:r>
              <a:rPr lang="en-US" altLang="zh-TW" dirty="0"/>
              <a:t>: The means of the two groups are not significantly different.</a:t>
            </a:r>
          </a:p>
          <a:p>
            <a:r>
              <a:rPr lang="en-US" altLang="zh-TW" dirty="0"/>
              <a:t>Ha: The means of the two groups are significantly different.</a:t>
            </a:r>
          </a:p>
          <a:p>
            <a:r>
              <a:rPr lang="en-US" altLang="zh-TW" dirty="0"/>
              <a:t>Select Analyze &gt; Compare Means &gt; Independent-Samples T test on the menu bar. This will open a window called Independent-Samples T Test. </a:t>
            </a:r>
          </a:p>
          <a:p>
            <a:r>
              <a:rPr lang="en-US" altLang="zh-CN" dirty="0"/>
              <a:t>Job satisfaction </a:t>
            </a:r>
            <a:r>
              <a:rPr lang="en-US" altLang="zh-TW" dirty="0"/>
              <a:t>score is your dependent variable, or Test Variable. Highlight </a:t>
            </a:r>
            <a:r>
              <a:rPr lang="en-US" altLang="zh-CN" dirty="0"/>
              <a:t>ATT1</a:t>
            </a:r>
            <a:r>
              <a:rPr lang="en-US" altLang="zh-TW" dirty="0"/>
              <a:t>and use the arrow button to move it to the Test Variables box.</a:t>
            </a:r>
            <a:endParaRPr lang="en-US" altLang="zh-CN" dirty="0"/>
          </a:p>
        </p:txBody>
      </p:sp>
    </p:spTree>
    <p:extLst>
      <p:ext uri="{BB962C8B-B14F-4D97-AF65-F5344CB8AC3E}">
        <p14:creationId xmlns:p14="http://schemas.microsoft.com/office/powerpoint/2010/main" val="2323704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zh-TW"/>
              <a:t> </a:t>
            </a:r>
            <a:r>
              <a:rPr lang="en-US" altLang="zh-CN"/>
              <a:t>Two-Sample T-Test</a:t>
            </a:r>
            <a:endParaRPr lang="en-US" altLang="zh-TW" dirty="0"/>
          </a:p>
        </p:txBody>
      </p:sp>
      <p:sp>
        <p:nvSpPr>
          <p:cNvPr id="33795" name="Rectangle 3"/>
          <p:cNvSpPr>
            <a:spLocks noGrp="1" noChangeArrowheads="1"/>
          </p:cNvSpPr>
          <p:nvPr>
            <p:ph type="body" idx="1"/>
          </p:nvPr>
        </p:nvSpPr>
        <p:spPr/>
        <p:txBody>
          <a:bodyPr/>
          <a:lstStyle/>
          <a:p>
            <a:r>
              <a:rPr lang="en-US" altLang="zh-TW" dirty="0"/>
              <a:t>You want to look at differences in </a:t>
            </a:r>
            <a:r>
              <a:rPr lang="en-US" altLang="zh-CN" dirty="0"/>
              <a:t>job satisfaction </a:t>
            </a:r>
            <a:r>
              <a:rPr lang="en-US" altLang="zh-TW" dirty="0"/>
              <a:t>scores between the two groups: females and males, so gender is your independent or Grouping Variable. Highlight gender and click on the arrow button to move it to the Grouping Variable box. </a:t>
            </a:r>
          </a:p>
          <a:p>
            <a:r>
              <a:rPr lang="en-US" altLang="zh-TW" dirty="0"/>
              <a:t>Finally, click on the button Define Groups. This opens the box Define Groups which asks you to specify the possible values of your grouping variable. Since you have coded gender to have the values "1" and "2," you should enter these numbers for Group 1 and Group 2. </a:t>
            </a:r>
          </a:p>
          <a:p>
            <a:r>
              <a:rPr lang="en-US" altLang="zh-TW" dirty="0"/>
              <a:t>Click on Continue to return to the Independent-Samples T Test window, and on OK to run the analysis.</a:t>
            </a:r>
            <a:endParaRPr lang="en-US" altLang="zh-CN" dirty="0"/>
          </a:p>
        </p:txBody>
      </p:sp>
    </p:spTree>
    <p:extLst>
      <p:ext uri="{BB962C8B-B14F-4D97-AF65-F5344CB8AC3E}">
        <p14:creationId xmlns:p14="http://schemas.microsoft.com/office/powerpoint/2010/main" val="2687829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2055812" y="457200"/>
            <a:ext cx="8229600" cy="914400"/>
          </a:xfrm>
        </p:spPr>
        <p:txBody>
          <a:bodyPr>
            <a:normAutofit/>
          </a:bodyPr>
          <a:lstStyle/>
          <a:p>
            <a:pPr algn="r"/>
            <a:r>
              <a:rPr lang="en-US" dirty="0"/>
              <a:t>Two-Sample T- Test</a:t>
            </a:r>
          </a:p>
        </p:txBody>
      </p:sp>
      <p:sp>
        <p:nvSpPr>
          <p:cNvPr id="34819" name="Slide Number Placeholder 3"/>
          <p:cNvSpPr>
            <a:spLocks noGrp="1"/>
          </p:cNvSpPr>
          <p:nvPr>
            <p:ph type="sldNum" sz="quarter" idx="12"/>
          </p:nvPr>
        </p:nvSpPr>
        <p:spPr bwMode="auto">
          <a:noFill/>
          <a:ln>
            <a:miter lim="800000"/>
            <a:headEnd/>
            <a:tailEnd/>
          </a:ln>
        </p:spPr>
        <p:txBody>
          <a:bodyPr/>
          <a:lstStyle/>
          <a:p>
            <a:fld id="{1B96F486-2467-4150-AFBA-100C887C4D4C}" type="slidenum">
              <a:rPr lang="en-US"/>
              <a:pPr/>
              <a:t>18</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1" name="Left Brace 10"/>
          <p:cNvSpPr/>
          <p:nvPr/>
        </p:nvSpPr>
        <p:spPr>
          <a:xfrm>
            <a:off x="4570412" y="2133600"/>
            <a:ext cx="304800" cy="1752600"/>
          </a:xfrm>
          <a:prstGeom prst="leftBrace">
            <a:avLst/>
          </a:prstGeom>
          <a:ln w="38100"/>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12" name="Left Brace 11"/>
          <p:cNvSpPr/>
          <p:nvPr/>
        </p:nvSpPr>
        <p:spPr>
          <a:xfrm>
            <a:off x="4570412" y="4267200"/>
            <a:ext cx="304800" cy="1752600"/>
          </a:xfrm>
          <a:prstGeom prst="leftBrace">
            <a:avLst/>
          </a:prstGeom>
          <a:ln w="38100">
            <a:solidFill>
              <a:srgbClr val="FFC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26" name="Rectangular Callout 25"/>
          <p:cNvSpPr/>
          <p:nvPr/>
        </p:nvSpPr>
        <p:spPr>
          <a:xfrm>
            <a:off x="3503612" y="609600"/>
            <a:ext cx="1447800" cy="838200"/>
          </a:xfrm>
          <a:prstGeom prst="wedgeRectCallout">
            <a:avLst>
              <a:gd name="adj1" fmla="val 18843"/>
              <a:gd name="adj2" fmla="val 24090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t>Job satisfaction (males) = 2.5</a:t>
            </a:r>
          </a:p>
        </p:txBody>
      </p:sp>
      <p:sp>
        <p:nvSpPr>
          <p:cNvPr id="27" name="Rectangular Callout 26"/>
          <p:cNvSpPr/>
          <p:nvPr/>
        </p:nvSpPr>
        <p:spPr>
          <a:xfrm>
            <a:off x="1903412" y="457200"/>
            <a:ext cx="1295400" cy="990600"/>
          </a:xfrm>
          <a:prstGeom prst="wedgeRectCallout">
            <a:avLst>
              <a:gd name="adj1" fmla="val 154733"/>
              <a:gd name="adj2" fmla="val 420649"/>
            </a:avLst>
          </a:prstGeom>
          <a:solidFill>
            <a:srgbClr val="FFC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Job satisfaction (females) = 2.64</a:t>
            </a:r>
          </a:p>
        </p:txBody>
      </p:sp>
    </p:spTree>
    <p:extLst>
      <p:ext uri="{BB962C8B-B14F-4D97-AF65-F5344CB8AC3E}">
        <p14:creationId xmlns:p14="http://schemas.microsoft.com/office/powerpoint/2010/main" val="1180837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485900" y="93017"/>
            <a:ext cx="7645474" cy="724593"/>
          </a:xfrm>
        </p:spPr>
        <p:txBody>
          <a:bodyPr/>
          <a:lstStyle/>
          <a:p>
            <a:r>
              <a:rPr lang="en-US" altLang="zh-TW" dirty="0"/>
              <a:t> </a:t>
            </a:r>
            <a:r>
              <a:rPr lang="en-US" altLang="zh-CN" dirty="0"/>
              <a:t>Two-Sample T-Test</a:t>
            </a:r>
          </a:p>
        </p:txBody>
      </p:sp>
      <p:pic>
        <p:nvPicPr>
          <p:cNvPr id="35843" name="Picture 4"/>
          <p:cNvPicPr>
            <a:picLocks noGrp="1" noChangeAspect="1" noChangeArrowheads="1"/>
          </p:cNvPicPr>
          <p:nvPr>
            <p:ph sz="half" idx="1"/>
          </p:nvPr>
        </p:nvPicPr>
        <p:blipFill>
          <a:blip r:embed="rId2" cstate="print"/>
          <a:srcRect/>
          <a:stretch>
            <a:fillRect/>
          </a:stretch>
        </p:blipFill>
        <p:spPr>
          <a:xfrm>
            <a:off x="1799503" y="865189"/>
            <a:ext cx="4961108" cy="1060326"/>
          </a:xfrm>
        </p:spPr>
      </p:pic>
      <p:pic>
        <p:nvPicPr>
          <p:cNvPr id="35844" name="Picture 6"/>
          <p:cNvPicPr>
            <a:picLocks noGrp="1" noChangeAspect="1" noChangeArrowheads="1"/>
          </p:cNvPicPr>
          <p:nvPr>
            <p:ph sz="half" idx="2"/>
          </p:nvPr>
        </p:nvPicPr>
        <p:blipFill>
          <a:blip r:embed="rId3" cstate="print"/>
          <a:srcRect/>
          <a:stretch>
            <a:fillRect/>
          </a:stretch>
        </p:blipFill>
        <p:spPr>
          <a:xfrm>
            <a:off x="1923033" y="2749708"/>
            <a:ext cx="8151440" cy="1835910"/>
          </a:xfrm>
        </p:spPr>
      </p:pic>
      <p:sp>
        <p:nvSpPr>
          <p:cNvPr id="35845" name="TextBox 4"/>
          <p:cNvSpPr txBox="1">
            <a:spLocks noChangeArrowheads="1"/>
          </p:cNvSpPr>
          <p:nvPr/>
        </p:nvSpPr>
        <p:spPr bwMode="auto">
          <a:xfrm>
            <a:off x="1898794" y="1939802"/>
            <a:ext cx="4957618" cy="1077218"/>
          </a:xfrm>
          <a:prstGeom prst="rect">
            <a:avLst/>
          </a:prstGeom>
          <a:noFill/>
          <a:ln w="9525">
            <a:noFill/>
            <a:miter lim="800000"/>
            <a:headEnd/>
            <a:tailEnd/>
          </a:ln>
        </p:spPr>
        <p:txBody>
          <a:bodyPr wrap="square">
            <a:spAutoFit/>
          </a:bodyPr>
          <a:lstStyle/>
          <a:p>
            <a:r>
              <a:rPr lang="en-US" sz="1600" dirty="0"/>
              <a:t>First, we see the descriptive statistics for the two groups. </a:t>
            </a:r>
          </a:p>
          <a:p>
            <a:r>
              <a:rPr lang="en-US" sz="1600" dirty="0"/>
              <a:t>We see that the mean score is higher for females than males. </a:t>
            </a:r>
            <a:endParaRPr lang="en-US" dirty="0"/>
          </a:p>
        </p:txBody>
      </p:sp>
      <p:sp>
        <p:nvSpPr>
          <p:cNvPr id="35846" name="TextBox 5"/>
          <p:cNvSpPr txBox="1">
            <a:spLocks noChangeArrowheads="1"/>
          </p:cNvSpPr>
          <p:nvPr/>
        </p:nvSpPr>
        <p:spPr bwMode="auto">
          <a:xfrm>
            <a:off x="1827212" y="4495800"/>
            <a:ext cx="8839200" cy="2308324"/>
          </a:xfrm>
          <a:prstGeom prst="rect">
            <a:avLst/>
          </a:prstGeom>
          <a:noFill/>
          <a:ln w="9525">
            <a:noFill/>
            <a:miter lim="800000"/>
            <a:headEnd/>
            <a:tailEnd/>
          </a:ln>
        </p:spPr>
        <p:txBody>
          <a:bodyPr>
            <a:spAutoFit/>
          </a:bodyPr>
          <a:lstStyle/>
          <a:p>
            <a:r>
              <a:rPr lang="en-US" sz="1600" dirty="0">
                <a:solidFill>
                  <a:srgbClr val="FF0000"/>
                </a:solidFill>
              </a:rPr>
              <a:t>H</a:t>
            </a:r>
            <a:r>
              <a:rPr lang="en-US" sz="1600" baseline="-25000" dirty="0">
                <a:solidFill>
                  <a:srgbClr val="FF0000"/>
                </a:solidFill>
              </a:rPr>
              <a:t>0</a:t>
            </a:r>
            <a:r>
              <a:rPr lang="en-US" sz="1600" dirty="0">
                <a:solidFill>
                  <a:srgbClr val="FF0000"/>
                </a:solidFill>
              </a:rPr>
              <a:t>: </a:t>
            </a:r>
            <a:r>
              <a:rPr lang="en-US" sz="1600" dirty="0" err="1">
                <a:solidFill>
                  <a:srgbClr val="FF0000"/>
                </a:solidFill>
              </a:rPr>
              <a:t>Variance</a:t>
            </a:r>
            <a:r>
              <a:rPr lang="en-US" sz="1600" baseline="-25000" dirty="0" err="1">
                <a:solidFill>
                  <a:srgbClr val="FF0000"/>
                </a:solidFill>
              </a:rPr>
              <a:t>male</a:t>
            </a:r>
            <a:r>
              <a:rPr lang="en-US" sz="1600" dirty="0">
                <a:solidFill>
                  <a:srgbClr val="FF0000"/>
                </a:solidFill>
              </a:rPr>
              <a:t> = </a:t>
            </a:r>
            <a:r>
              <a:rPr lang="en-US" sz="1600" dirty="0" err="1">
                <a:solidFill>
                  <a:srgbClr val="FF0000"/>
                </a:solidFill>
              </a:rPr>
              <a:t>Variance</a:t>
            </a:r>
            <a:r>
              <a:rPr lang="en-US" sz="1600" baseline="-25000" dirty="0" err="1">
                <a:solidFill>
                  <a:srgbClr val="FF0000"/>
                </a:solidFill>
              </a:rPr>
              <a:t>female</a:t>
            </a:r>
            <a:r>
              <a:rPr lang="en-US" sz="1600" baseline="-25000" dirty="0">
                <a:solidFill>
                  <a:srgbClr val="FF0000"/>
                </a:solidFill>
              </a:rPr>
              <a:t> 	</a:t>
            </a:r>
            <a:r>
              <a:rPr lang="en-US" sz="1600" dirty="0">
                <a:solidFill>
                  <a:srgbClr val="FF0000"/>
                </a:solidFill>
              </a:rPr>
              <a:t>H</a:t>
            </a:r>
            <a:r>
              <a:rPr lang="en-US" sz="1600" baseline="-25000" dirty="0">
                <a:solidFill>
                  <a:srgbClr val="FF0000"/>
                </a:solidFill>
              </a:rPr>
              <a:t>a</a:t>
            </a:r>
            <a:r>
              <a:rPr lang="en-US" sz="1600" dirty="0">
                <a:solidFill>
                  <a:srgbClr val="FF0000"/>
                </a:solidFill>
              </a:rPr>
              <a:t>: </a:t>
            </a:r>
            <a:r>
              <a:rPr lang="en-US" sz="1600" dirty="0" err="1">
                <a:solidFill>
                  <a:srgbClr val="FF0000"/>
                </a:solidFill>
              </a:rPr>
              <a:t>Variance</a:t>
            </a:r>
            <a:r>
              <a:rPr lang="en-US" sz="1600" baseline="-25000" dirty="0" err="1">
                <a:solidFill>
                  <a:srgbClr val="FF0000"/>
                </a:solidFill>
              </a:rPr>
              <a:t>male</a:t>
            </a:r>
            <a:r>
              <a:rPr lang="en-US" sz="1600" dirty="0">
                <a:solidFill>
                  <a:srgbClr val="FF0000"/>
                </a:solidFill>
              </a:rPr>
              <a:t> ≠ </a:t>
            </a:r>
            <a:r>
              <a:rPr lang="en-US" sz="1600" dirty="0" err="1">
                <a:solidFill>
                  <a:srgbClr val="FF0000"/>
                </a:solidFill>
              </a:rPr>
              <a:t>Variance</a:t>
            </a:r>
            <a:r>
              <a:rPr lang="en-US" sz="1600" baseline="-25000" dirty="0" err="1">
                <a:solidFill>
                  <a:srgbClr val="FF0000"/>
                </a:solidFill>
              </a:rPr>
              <a:t>female</a:t>
            </a:r>
            <a:r>
              <a:rPr lang="en-US" sz="1600" baseline="-25000" dirty="0">
                <a:solidFill>
                  <a:srgbClr val="FF0000"/>
                </a:solidFill>
              </a:rPr>
              <a:t> </a:t>
            </a:r>
            <a:endParaRPr lang="en-US" sz="1600" dirty="0">
              <a:solidFill>
                <a:srgbClr val="FF0000"/>
              </a:solidFill>
            </a:endParaRPr>
          </a:p>
          <a:p>
            <a:r>
              <a:rPr lang="en-US" sz="1600" dirty="0"/>
              <a:t>Next, we see the </a:t>
            </a:r>
            <a:r>
              <a:rPr lang="en-US" sz="1600" dirty="0" err="1"/>
              <a:t>Levene's</a:t>
            </a:r>
            <a:r>
              <a:rPr lang="en-US" sz="1600" dirty="0"/>
              <a:t> Test for Equality of Variances. This tells us if we have met the assumption (the two groups have approximately equal variance)</a:t>
            </a:r>
          </a:p>
          <a:p>
            <a:r>
              <a:rPr lang="en-US" sz="1600" dirty="0"/>
              <a:t>If the </a:t>
            </a:r>
            <a:r>
              <a:rPr lang="en-US" sz="1600" dirty="0" err="1"/>
              <a:t>Levene's</a:t>
            </a:r>
            <a:r>
              <a:rPr lang="en-US" sz="1600" dirty="0"/>
              <a:t> Test is significant (the value under "Sig." is less than .05), the two variances are significantly different. </a:t>
            </a:r>
          </a:p>
          <a:p>
            <a:r>
              <a:rPr lang="en-US" sz="1600" dirty="0"/>
              <a:t>If it is not significant (Sig. is greater than .05), the two variances are not significantly different; that is, the two variances are approximately equal. </a:t>
            </a:r>
          </a:p>
          <a:p>
            <a:r>
              <a:rPr lang="en-US" sz="1600" dirty="0"/>
              <a:t>Here, we see that the significance is .32, which is greater than .05. We can assume that the variances are approximately equal. </a:t>
            </a:r>
          </a:p>
        </p:txBody>
      </p:sp>
      <p:sp>
        <p:nvSpPr>
          <p:cNvPr id="8" name="Oval 7"/>
          <p:cNvSpPr/>
          <p:nvPr/>
        </p:nvSpPr>
        <p:spPr>
          <a:xfrm>
            <a:off x="4654252" y="3667663"/>
            <a:ext cx="792088"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Two Sample T-Test Grap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4652" y="53876"/>
            <a:ext cx="3048000" cy="196145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157093" y="2062912"/>
            <a:ext cx="3243118" cy="830997"/>
          </a:xfrm>
          <a:prstGeom prst="rect">
            <a:avLst/>
          </a:prstGeom>
          <a:noFill/>
        </p:spPr>
        <p:txBody>
          <a:bodyPr wrap="square" rtlCol="0">
            <a:spAutoFit/>
          </a:bodyPr>
          <a:lstStyle/>
          <a:p>
            <a:r>
              <a:rPr lang="en-US" sz="1600" dirty="0"/>
              <a:t>Unequal variances: In the above chart, the variance for group A is smaller</a:t>
            </a:r>
          </a:p>
        </p:txBody>
      </p:sp>
    </p:spTree>
    <p:extLst>
      <p:ext uri="{BB962C8B-B14F-4D97-AF65-F5344CB8AC3E}">
        <p14:creationId xmlns:p14="http://schemas.microsoft.com/office/powerpoint/2010/main" val="3282795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5"/>
          <p:cNvSpPr>
            <a:spLocks noGrp="1"/>
          </p:cNvSpPr>
          <p:nvPr>
            <p:ph type="title"/>
          </p:nvPr>
        </p:nvSpPr>
        <p:spPr/>
        <p:txBody>
          <a:bodyPr/>
          <a:lstStyle/>
          <a:p>
            <a:r>
              <a:rPr lang="en-US" altLang="zh-CN"/>
              <a:t>Two-Sample T-Test</a:t>
            </a:r>
            <a:endParaRPr lang="en-US" dirty="0"/>
          </a:p>
        </p:txBody>
      </p:sp>
      <p:pic>
        <p:nvPicPr>
          <p:cNvPr id="36868" name="Picture 6"/>
          <p:cNvPicPr>
            <a:picLocks noGrp="1" noChangeAspect="1" noChangeArrowheads="1"/>
          </p:cNvPicPr>
          <p:nvPr>
            <p:ph idx="1"/>
          </p:nvPr>
        </p:nvPicPr>
        <p:blipFill>
          <a:blip r:embed="rId2" cstate="print"/>
          <a:srcRect/>
          <a:stretch>
            <a:fillRect/>
          </a:stretch>
        </p:blipFill>
        <p:spPr>
          <a:xfrm>
            <a:off x="1156782" y="1600200"/>
            <a:ext cx="9875259" cy="2035940"/>
          </a:xfrm>
        </p:spPr>
      </p:pic>
      <p:sp>
        <p:nvSpPr>
          <p:cNvPr id="36867" name="Slide Number Placeholder 4"/>
          <p:cNvSpPr>
            <a:spLocks noGrp="1"/>
          </p:cNvSpPr>
          <p:nvPr>
            <p:ph type="sldNum" sz="quarter" idx="12"/>
          </p:nvPr>
        </p:nvSpPr>
        <p:spPr/>
        <p:txBody>
          <a:bodyPr/>
          <a:lstStyle/>
          <a:p>
            <a:fld id="{0CDB6418-4674-4FAD-8A31-87A3E8503281}" type="slidenum">
              <a:rPr lang="en-US" smtClean="0"/>
              <a:pPr/>
              <a:t>20</a:t>
            </a:fld>
            <a:endParaRPr lang="en-US"/>
          </a:p>
        </p:txBody>
      </p:sp>
      <p:sp>
        <p:nvSpPr>
          <p:cNvPr id="36869" name="TextBox 8"/>
          <p:cNvSpPr txBox="1">
            <a:spLocks noChangeArrowheads="1"/>
          </p:cNvSpPr>
          <p:nvPr/>
        </p:nvSpPr>
        <p:spPr bwMode="auto">
          <a:xfrm>
            <a:off x="1319947" y="3790526"/>
            <a:ext cx="9237702" cy="2585323"/>
          </a:xfrm>
          <a:prstGeom prst="rect">
            <a:avLst/>
          </a:prstGeom>
          <a:noFill/>
          <a:ln w="9525">
            <a:noFill/>
            <a:miter lim="800000"/>
            <a:headEnd/>
            <a:tailEnd/>
          </a:ln>
        </p:spPr>
        <p:txBody>
          <a:bodyPr wrap="square">
            <a:spAutoFit/>
          </a:bodyPr>
          <a:lstStyle/>
          <a:p>
            <a:r>
              <a:rPr lang="en-US" dirty="0"/>
              <a:t>Finally, we see the results of the Independent Samples T Test. Read the TOP line if the variances are approximately equal. Read the BOTTOM line if the variances are not equal. </a:t>
            </a:r>
          </a:p>
          <a:p>
            <a:r>
              <a:rPr lang="en-US" dirty="0"/>
              <a:t>Based on the results of our </a:t>
            </a:r>
            <a:r>
              <a:rPr lang="en-US" dirty="0" err="1"/>
              <a:t>Levene's</a:t>
            </a:r>
            <a:r>
              <a:rPr lang="en-US" dirty="0"/>
              <a:t> test, we know that we have approximately equal variance, so we will read </a:t>
            </a:r>
            <a:r>
              <a:rPr lang="en-US" dirty="0">
                <a:solidFill>
                  <a:srgbClr val="FF0000"/>
                </a:solidFill>
              </a:rPr>
              <a:t>the top line</a:t>
            </a:r>
            <a:r>
              <a:rPr lang="en-US" dirty="0"/>
              <a:t>.</a:t>
            </a:r>
          </a:p>
          <a:p>
            <a:r>
              <a:rPr lang="en-US" dirty="0"/>
              <a:t>H</a:t>
            </a:r>
            <a:r>
              <a:rPr lang="en-US" baseline="-25000" dirty="0"/>
              <a:t>0</a:t>
            </a:r>
            <a:r>
              <a:rPr lang="en-US" dirty="0"/>
              <a:t>: µ</a:t>
            </a:r>
            <a:r>
              <a:rPr lang="en-US" baseline="-25000" dirty="0"/>
              <a:t>male</a:t>
            </a:r>
            <a:r>
              <a:rPr lang="en-US" dirty="0"/>
              <a:t> = µ</a:t>
            </a:r>
            <a:r>
              <a:rPr lang="en-US" baseline="-25000" dirty="0"/>
              <a:t>female </a:t>
            </a:r>
            <a:r>
              <a:rPr lang="en-US" dirty="0"/>
              <a:t>or µ</a:t>
            </a:r>
            <a:r>
              <a:rPr lang="en-US" baseline="-25000" dirty="0"/>
              <a:t>male</a:t>
            </a:r>
            <a:r>
              <a:rPr lang="en-US" dirty="0"/>
              <a:t> - µ</a:t>
            </a:r>
            <a:r>
              <a:rPr lang="en-US" baseline="-25000" dirty="0"/>
              <a:t>female </a:t>
            </a:r>
            <a:r>
              <a:rPr lang="en-US" dirty="0"/>
              <a:t>= 0</a:t>
            </a:r>
          </a:p>
          <a:p>
            <a:r>
              <a:rPr lang="en-US" dirty="0"/>
              <a:t>H</a:t>
            </a:r>
            <a:r>
              <a:rPr lang="en-US" baseline="-25000" dirty="0"/>
              <a:t>a</a:t>
            </a:r>
            <a:r>
              <a:rPr lang="en-US" dirty="0"/>
              <a:t>: µ</a:t>
            </a:r>
            <a:r>
              <a:rPr lang="en-US" baseline="-25000" dirty="0"/>
              <a:t>male</a:t>
            </a:r>
            <a:r>
              <a:rPr lang="en-US" dirty="0"/>
              <a:t> ≠ µ</a:t>
            </a:r>
            <a:r>
              <a:rPr lang="en-US" baseline="-25000" dirty="0"/>
              <a:t>female </a:t>
            </a:r>
            <a:r>
              <a:rPr lang="en-US" dirty="0"/>
              <a:t>or µ</a:t>
            </a:r>
            <a:r>
              <a:rPr lang="en-US" baseline="-25000" dirty="0"/>
              <a:t>male</a:t>
            </a:r>
            <a:r>
              <a:rPr lang="en-US" dirty="0"/>
              <a:t> - µ</a:t>
            </a:r>
            <a:r>
              <a:rPr lang="en-US" baseline="-25000" dirty="0"/>
              <a:t>female </a:t>
            </a:r>
            <a:r>
              <a:rPr lang="en-US" dirty="0"/>
              <a:t>≠ 0</a:t>
            </a:r>
          </a:p>
          <a:p>
            <a:r>
              <a:rPr lang="en-US" dirty="0"/>
              <a:t>The significance value is .789, we can conclude that </a:t>
            </a:r>
            <a:r>
              <a:rPr lang="en-US" dirty="0">
                <a:solidFill>
                  <a:srgbClr val="FF0000"/>
                </a:solidFill>
              </a:rPr>
              <a:t>there is no significant difference between the two groups</a:t>
            </a:r>
            <a:r>
              <a:rPr lang="en-US" dirty="0"/>
              <a:t>.</a:t>
            </a:r>
          </a:p>
        </p:txBody>
      </p:sp>
      <p:sp>
        <p:nvSpPr>
          <p:cNvPr id="5" name="Rectangle 4">
            <a:extLst>
              <a:ext uri="{FF2B5EF4-FFF2-40B4-BE49-F238E27FC236}">
                <a16:creationId xmlns:a16="http://schemas.microsoft.com/office/drawing/2014/main" id="{3AB6D348-FB1B-40A7-B234-7968EF7D4164}"/>
              </a:ext>
            </a:extLst>
          </p:cNvPr>
          <p:cNvSpPr/>
          <p:nvPr/>
        </p:nvSpPr>
        <p:spPr>
          <a:xfrm>
            <a:off x="2319073" y="2939031"/>
            <a:ext cx="8712968" cy="201937"/>
          </a:xfrm>
          <a:prstGeom prst="rect">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1" name="Oval 10">
            <a:extLst>
              <a:ext uri="{FF2B5EF4-FFF2-40B4-BE49-F238E27FC236}">
                <a16:creationId xmlns:a16="http://schemas.microsoft.com/office/drawing/2014/main" id="{3A21BBBB-9427-4B2E-BA1F-DC968E9D83B9}"/>
              </a:ext>
            </a:extLst>
          </p:cNvPr>
          <p:cNvSpPr/>
          <p:nvPr/>
        </p:nvSpPr>
        <p:spPr>
          <a:xfrm>
            <a:off x="6742484" y="2618170"/>
            <a:ext cx="792088"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5281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A1462-CD29-4AB0-BCBD-3D6408D91DA0}"/>
              </a:ext>
            </a:extLst>
          </p:cNvPr>
          <p:cNvSpPr>
            <a:spLocks noGrp="1"/>
          </p:cNvSpPr>
          <p:nvPr>
            <p:ph type="title"/>
          </p:nvPr>
        </p:nvSpPr>
        <p:spPr/>
        <p:txBody>
          <a:bodyPr/>
          <a:lstStyle/>
          <a:p>
            <a:r>
              <a:rPr lang="en-GB" dirty="0"/>
              <a:t>Assumptions in t-Tests</a:t>
            </a:r>
          </a:p>
        </p:txBody>
      </p:sp>
      <p:sp>
        <p:nvSpPr>
          <p:cNvPr id="3" name="Content Placeholder 2">
            <a:extLst>
              <a:ext uri="{FF2B5EF4-FFF2-40B4-BE49-F238E27FC236}">
                <a16:creationId xmlns:a16="http://schemas.microsoft.com/office/drawing/2014/main" id="{74C411BA-D6E9-4036-9997-060DAB683CBC}"/>
              </a:ext>
            </a:extLst>
          </p:cNvPr>
          <p:cNvSpPr>
            <a:spLocks noGrp="1"/>
          </p:cNvSpPr>
          <p:nvPr>
            <p:ph idx="1"/>
          </p:nvPr>
        </p:nvSpPr>
        <p:spPr/>
        <p:txBody>
          <a:bodyPr>
            <a:normAutofit/>
          </a:bodyPr>
          <a:lstStyle/>
          <a:p>
            <a:r>
              <a:rPr lang="en-HK" dirty="0"/>
              <a:t>The data are continuous (not discrete).</a:t>
            </a:r>
          </a:p>
          <a:p>
            <a:r>
              <a:rPr lang="en-HK" dirty="0"/>
              <a:t>The data follow the normal distribution.</a:t>
            </a:r>
          </a:p>
          <a:p>
            <a:r>
              <a:rPr lang="en-HK" dirty="0"/>
              <a:t>The variances of the two populations are equal. </a:t>
            </a:r>
          </a:p>
          <a:p>
            <a:r>
              <a:rPr lang="en-HK" dirty="0"/>
              <a:t>For independent T-test, the two samples are independent. That is, there is no relationship between the individuals in one sample as compared to the other.</a:t>
            </a:r>
          </a:p>
          <a:p>
            <a:r>
              <a:rPr lang="en-HK" dirty="0"/>
              <a:t>Both samples are simple random samples from their respective populations. </a:t>
            </a:r>
            <a:endParaRPr lang="en-GB" dirty="0"/>
          </a:p>
        </p:txBody>
      </p:sp>
    </p:spTree>
    <p:extLst>
      <p:ext uri="{BB962C8B-B14F-4D97-AF65-F5344CB8AC3E}">
        <p14:creationId xmlns:p14="http://schemas.microsoft.com/office/powerpoint/2010/main" val="2120047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Assumptions in t-Tests</a:t>
            </a:r>
          </a:p>
        </p:txBody>
      </p:sp>
      <p:sp>
        <p:nvSpPr>
          <p:cNvPr id="400386" name="Rectangle 2"/>
          <p:cNvSpPr>
            <a:spLocks noGrp="1" noChangeArrowheads="1"/>
          </p:cNvSpPr>
          <p:nvPr>
            <p:ph idx="1"/>
          </p:nvPr>
        </p:nvSpPr>
        <p:spPr>
          <a:xfrm>
            <a:off x="1217614" y="1828800"/>
            <a:ext cx="9753600" cy="4343400"/>
          </a:xfrm>
        </p:spPr>
        <p:txBody>
          <a:bodyPr>
            <a:normAutofit/>
          </a:bodyPr>
          <a:lstStyle/>
          <a:p>
            <a:r>
              <a:rPr lang="en-GB" altLang="en-US" dirty="0"/>
              <a:t>Normality: Plot histograms</a:t>
            </a:r>
          </a:p>
          <a:p>
            <a:pPr lvl="1"/>
            <a:r>
              <a:rPr lang="en-GB" altLang="en-US" dirty="0"/>
              <a:t>One plot of the paired differences for any paired data</a:t>
            </a:r>
          </a:p>
          <a:p>
            <a:pPr lvl="1"/>
            <a:r>
              <a:rPr lang="en-GB" altLang="en-US" dirty="0"/>
              <a:t>Two (one for each group) for independent samples</a:t>
            </a:r>
          </a:p>
          <a:p>
            <a:pPr lvl="1"/>
            <a:r>
              <a:rPr lang="en-GB" altLang="en-US" dirty="0"/>
              <a:t>Don’t have to be perfect, just roughly symmetric</a:t>
            </a:r>
          </a:p>
          <a:p>
            <a:r>
              <a:rPr lang="en-GB" altLang="en-US" dirty="0"/>
              <a:t>Equal Population variances: Compare sample standard deviations</a:t>
            </a:r>
          </a:p>
          <a:p>
            <a:pPr lvl="1"/>
            <a:r>
              <a:rPr lang="en-GB" altLang="en-US" dirty="0"/>
              <a:t>As a rough estimate, one should be no more than twice the other</a:t>
            </a:r>
          </a:p>
          <a:p>
            <a:pPr lvl="1"/>
            <a:r>
              <a:rPr lang="en-GB" altLang="en-US" dirty="0"/>
              <a:t>Do an F-test (</a:t>
            </a:r>
            <a:r>
              <a:rPr lang="en-GB" altLang="en-US" dirty="0" err="1"/>
              <a:t>Levene’s</a:t>
            </a:r>
            <a:r>
              <a:rPr lang="en-GB" altLang="en-US" dirty="0"/>
              <a:t> in SPSS) to formally test for differences</a:t>
            </a:r>
          </a:p>
          <a:p>
            <a:r>
              <a:rPr lang="en-GB" altLang="en-US" dirty="0"/>
              <a:t>However the t-test is very robust to violations of the assumptions of normality and equal variances, particularly for larger sample sizes</a:t>
            </a:r>
          </a:p>
        </p:txBody>
      </p:sp>
    </p:spTree>
    <p:extLst>
      <p:ext uri="{BB962C8B-B14F-4D97-AF65-F5344CB8AC3E}">
        <p14:creationId xmlns:p14="http://schemas.microsoft.com/office/powerpoint/2010/main" val="3788750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038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038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038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0386">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038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00386">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0386">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0038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What if the assumptions are not met? </a:t>
            </a:r>
            <a:endParaRPr lang="en-GB" dirty="0"/>
          </a:p>
        </p:txBody>
      </p:sp>
      <p:sp>
        <p:nvSpPr>
          <p:cNvPr id="2" name="Content Placeholder 1"/>
          <p:cNvSpPr>
            <a:spLocks noGrp="1"/>
          </p:cNvSpPr>
          <p:nvPr>
            <p:ph idx="1"/>
          </p:nvPr>
        </p:nvSpPr>
        <p:spPr/>
        <p:txBody>
          <a:bodyPr/>
          <a:lstStyle/>
          <a:p>
            <a:r>
              <a:rPr lang="en-GB"/>
              <a:t>There are alternative tests which do not have these assumptions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31127123"/>
              </p:ext>
            </p:extLst>
          </p:nvPr>
        </p:nvGraphicFramePr>
        <p:xfrm>
          <a:off x="1557908" y="2948940"/>
          <a:ext cx="8382000" cy="210312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20000"/>
                    </a:ext>
                  </a:extLst>
                </a:gridCol>
                <a:gridCol w="2667000">
                  <a:extLst>
                    <a:ext uri="{9D8B030D-6E8A-4147-A177-3AD203B41FA5}">
                      <a16:colId xmlns:a16="http://schemas.microsoft.com/office/drawing/2014/main" val="20001"/>
                    </a:ext>
                  </a:extLst>
                </a:gridCol>
                <a:gridCol w="3200400">
                  <a:extLst>
                    <a:ext uri="{9D8B030D-6E8A-4147-A177-3AD203B41FA5}">
                      <a16:colId xmlns:a16="http://schemas.microsoft.com/office/drawing/2014/main" val="20002"/>
                    </a:ext>
                  </a:extLst>
                </a:gridCol>
              </a:tblGrid>
              <a:tr h="370840">
                <a:tc>
                  <a:txBody>
                    <a:bodyPr/>
                    <a:lstStyle/>
                    <a:p>
                      <a:r>
                        <a:rPr lang="en-GB" sz="2000" dirty="0"/>
                        <a:t>Test</a:t>
                      </a:r>
                    </a:p>
                  </a:txBody>
                  <a:tcPr/>
                </a:tc>
                <a:tc>
                  <a:txBody>
                    <a:bodyPr/>
                    <a:lstStyle/>
                    <a:p>
                      <a:r>
                        <a:rPr lang="en-GB" sz="2000" dirty="0"/>
                        <a:t>Check</a:t>
                      </a:r>
                    </a:p>
                  </a:txBody>
                  <a:tcPr/>
                </a:tc>
                <a:tc>
                  <a:txBody>
                    <a:bodyPr/>
                    <a:lstStyle/>
                    <a:p>
                      <a:r>
                        <a:rPr lang="en-GB" sz="2000" dirty="0"/>
                        <a:t>Equivalent </a:t>
                      </a:r>
                    </a:p>
                    <a:p>
                      <a:r>
                        <a:rPr lang="en-GB" sz="2000" dirty="0"/>
                        <a:t>non-parametric test</a:t>
                      </a:r>
                    </a:p>
                  </a:txBody>
                  <a:tcPr/>
                </a:tc>
                <a:extLst>
                  <a:ext uri="{0D108BD9-81ED-4DB2-BD59-A6C34878D82A}">
                    <a16:rowId xmlns:a16="http://schemas.microsoft.com/office/drawing/2014/main" val="10000"/>
                  </a:ext>
                </a:extLst>
              </a:tr>
              <a:tr h="370840">
                <a:tc>
                  <a:txBody>
                    <a:bodyPr/>
                    <a:lstStyle/>
                    <a:p>
                      <a:r>
                        <a:rPr lang="en-GB" sz="2000" dirty="0"/>
                        <a:t>Independent t-test</a:t>
                      </a:r>
                    </a:p>
                  </a:txBody>
                  <a:tcPr/>
                </a:tc>
                <a:tc>
                  <a:txBody>
                    <a:bodyPr/>
                    <a:lstStyle/>
                    <a:p>
                      <a:r>
                        <a:rPr lang="en-GB" sz="2000" dirty="0"/>
                        <a:t>Histograms</a:t>
                      </a:r>
                      <a:r>
                        <a:rPr lang="en-GB" sz="2000" baseline="0" dirty="0"/>
                        <a:t> of data by group</a:t>
                      </a:r>
                      <a:endParaRPr lang="en-GB" sz="2000" dirty="0"/>
                    </a:p>
                  </a:txBody>
                  <a:tcPr/>
                </a:tc>
                <a:tc>
                  <a:txBody>
                    <a:bodyPr/>
                    <a:lstStyle/>
                    <a:p>
                      <a:r>
                        <a:rPr lang="en-GB" sz="2000" dirty="0"/>
                        <a:t>Mann-Whitney U</a:t>
                      </a:r>
                    </a:p>
                  </a:txBody>
                  <a:tcPr/>
                </a:tc>
                <a:extLst>
                  <a:ext uri="{0D108BD9-81ED-4DB2-BD59-A6C34878D82A}">
                    <a16:rowId xmlns:a16="http://schemas.microsoft.com/office/drawing/2014/main" val="10001"/>
                  </a:ext>
                </a:extLst>
              </a:tr>
              <a:tr h="370840">
                <a:tc>
                  <a:txBody>
                    <a:bodyPr/>
                    <a:lstStyle/>
                    <a:p>
                      <a:r>
                        <a:rPr lang="en-GB" sz="2000" dirty="0"/>
                        <a:t>Paired t-test</a:t>
                      </a:r>
                    </a:p>
                  </a:txBody>
                  <a:tcPr/>
                </a:tc>
                <a:tc>
                  <a:txBody>
                    <a:bodyPr/>
                    <a:lstStyle/>
                    <a:p>
                      <a:r>
                        <a:rPr lang="en-GB" sz="2000" dirty="0"/>
                        <a:t>Histogram of paired differences</a:t>
                      </a:r>
                    </a:p>
                  </a:txBody>
                  <a:tcPr/>
                </a:tc>
                <a:tc>
                  <a:txBody>
                    <a:bodyPr/>
                    <a:lstStyle/>
                    <a:p>
                      <a:r>
                        <a:rPr lang="en-GB" sz="2000" dirty="0"/>
                        <a:t>Wilcoxon signed rank</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602003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CN"/>
              <a:t>Correlation</a:t>
            </a:r>
            <a:endParaRPr lang="en-US" altLang="zh-TW" dirty="0"/>
          </a:p>
        </p:txBody>
      </p:sp>
      <p:sp>
        <p:nvSpPr>
          <p:cNvPr id="37891" name="Rectangle 3"/>
          <p:cNvSpPr>
            <a:spLocks noGrp="1" noChangeArrowheads="1"/>
          </p:cNvSpPr>
          <p:nvPr>
            <p:ph type="body" idx="1"/>
          </p:nvPr>
        </p:nvSpPr>
        <p:spPr/>
        <p:txBody>
          <a:bodyPr>
            <a:normAutofit lnSpcReduction="10000"/>
          </a:bodyPr>
          <a:lstStyle/>
          <a:p>
            <a:r>
              <a:rPr lang="en-US" altLang="zh-TW" dirty="0">
                <a:solidFill>
                  <a:srgbClr val="FF0000"/>
                </a:solidFill>
              </a:rPr>
              <a:t>Sample question: Is there a relationship between </a:t>
            </a:r>
            <a:r>
              <a:rPr lang="en-US" altLang="zh-CN" dirty="0">
                <a:solidFill>
                  <a:srgbClr val="FF0000"/>
                </a:solidFill>
              </a:rPr>
              <a:t>salespersons’ job satisfaction, perceived fairness</a:t>
            </a:r>
            <a:r>
              <a:rPr lang="en-US" altLang="zh-TW" dirty="0">
                <a:solidFill>
                  <a:srgbClr val="FF0000"/>
                </a:solidFill>
              </a:rPr>
              <a:t> </a:t>
            </a:r>
            <a:r>
              <a:rPr lang="en-US" altLang="zh-CN" dirty="0">
                <a:solidFill>
                  <a:srgbClr val="FF0000"/>
                </a:solidFill>
              </a:rPr>
              <a:t>and their intention to quit?</a:t>
            </a:r>
            <a:r>
              <a:rPr lang="en-US" altLang="zh-TW" dirty="0">
                <a:solidFill>
                  <a:srgbClr val="FF0000"/>
                </a:solidFill>
              </a:rPr>
              <a:t> To answer this question, you can run a correlation analysis. </a:t>
            </a:r>
          </a:p>
          <a:p>
            <a:r>
              <a:rPr lang="en-US" altLang="zh-TW" dirty="0"/>
              <a:t>H</a:t>
            </a:r>
            <a:r>
              <a:rPr lang="en-US" altLang="zh-TW" baseline="-25000" dirty="0"/>
              <a:t>0</a:t>
            </a:r>
            <a:r>
              <a:rPr lang="en-US" altLang="zh-TW" dirty="0"/>
              <a:t>: There is no association between the two variables.</a:t>
            </a:r>
          </a:p>
          <a:p>
            <a:r>
              <a:rPr lang="en-US" altLang="zh-TW" dirty="0"/>
              <a:t>Ha: There is an association between the two variables.</a:t>
            </a:r>
          </a:p>
          <a:p>
            <a:r>
              <a:rPr lang="en-US" altLang="zh-TW" dirty="0"/>
              <a:t>Select Analyze &gt; Correlate &gt; Bivariate from the menu bar. This will open the window Bivariate Correlations. </a:t>
            </a:r>
          </a:p>
          <a:p>
            <a:r>
              <a:rPr lang="en-US" altLang="zh-TW" dirty="0"/>
              <a:t>Highlight the three variables you want to correlate (</a:t>
            </a:r>
            <a:r>
              <a:rPr lang="en-US" altLang="zh-CN" dirty="0"/>
              <a:t>ATT1, ATT2 and ATT3) </a:t>
            </a:r>
            <a:r>
              <a:rPr lang="en-US" altLang="zh-TW" dirty="0"/>
              <a:t> and move them into the Variables box by clicking on the arrow button. It does not matter which you move first. Click on OK. </a:t>
            </a:r>
          </a:p>
        </p:txBody>
      </p:sp>
    </p:spTree>
    <p:extLst>
      <p:ext uri="{BB962C8B-B14F-4D97-AF65-F5344CB8AC3E}">
        <p14:creationId xmlns:p14="http://schemas.microsoft.com/office/powerpoint/2010/main" val="664375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US"/>
              <a:t>Correlation</a:t>
            </a:r>
            <a:endParaRPr lang="en-US" dirty="0"/>
          </a:p>
        </p:txBody>
      </p:sp>
      <p:sp>
        <p:nvSpPr>
          <p:cNvPr id="38915" name="Slide Number Placeholder 3"/>
          <p:cNvSpPr>
            <a:spLocks noGrp="1"/>
          </p:cNvSpPr>
          <p:nvPr>
            <p:ph type="sldNum" sz="quarter" idx="12"/>
          </p:nvPr>
        </p:nvSpPr>
        <p:spPr/>
        <p:txBody>
          <a:bodyPr/>
          <a:lstStyle/>
          <a:p>
            <a:fld id="{BFB93DC9-47C3-4831-9E56-C528035F0411}" type="slidenum">
              <a:rPr lang="en-US" smtClean="0"/>
              <a:pPr/>
              <a:t>25</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3" name="Rectangle 12"/>
          <p:cNvSpPr/>
          <p:nvPr/>
        </p:nvSpPr>
        <p:spPr>
          <a:xfrm>
            <a:off x="44942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4" name="Rectangle 13"/>
          <p:cNvSpPr/>
          <p:nvPr/>
        </p:nvSpPr>
        <p:spPr>
          <a:xfrm>
            <a:off x="51800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5" name="Rectangle 14"/>
          <p:cNvSpPr/>
          <p:nvPr/>
        </p:nvSpPr>
        <p:spPr>
          <a:xfrm>
            <a:off x="57896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6" name="Curved Down Arrow 15"/>
          <p:cNvSpPr/>
          <p:nvPr/>
        </p:nvSpPr>
        <p:spPr>
          <a:xfrm>
            <a:off x="4722812" y="1524000"/>
            <a:ext cx="685800" cy="1524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
        <p:nvSpPr>
          <p:cNvPr id="17" name="Curved Down Arrow 16"/>
          <p:cNvSpPr/>
          <p:nvPr/>
        </p:nvSpPr>
        <p:spPr>
          <a:xfrm>
            <a:off x="5484812" y="1524000"/>
            <a:ext cx="685800" cy="1524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
        <p:nvSpPr>
          <p:cNvPr id="18" name="Curved Up Arrow 17"/>
          <p:cNvSpPr/>
          <p:nvPr/>
        </p:nvSpPr>
        <p:spPr>
          <a:xfrm>
            <a:off x="4799012" y="6400800"/>
            <a:ext cx="1371600" cy="22860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Tree>
    <p:extLst>
      <p:ext uri="{BB962C8B-B14F-4D97-AF65-F5344CB8AC3E}">
        <p14:creationId xmlns:p14="http://schemas.microsoft.com/office/powerpoint/2010/main" val="3234822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5"/>
          <p:cNvSpPr>
            <a:spLocks noGrp="1" noChangeArrowheads="1"/>
          </p:cNvSpPr>
          <p:nvPr>
            <p:ph type="title"/>
          </p:nvPr>
        </p:nvSpPr>
        <p:spPr/>
        <p:txBody>
          <a:bodyPr/>
          <a:lstStyle/>
          <a:p>
            <a:r>
              <a:rPr lang="en-US" altLang="zh-CN"/>
              <a:t>Correlation</a:t>
            </a:r>
            <a:endParaRPr lang="en-US" altLang="zh-CN" dirty="0"/>
          </a:p>
        </p:txBody>
      </p:sp>
      <p:pic>
        <p:nvPicPr>
          <p:cNvPr id="39939" name="Picture 4"/>
          <p:cNvPicPr>
            <a:picLocks noGrp="1" noChangeAspect="1" noChangeArrowheads="1"/>
          </p:cNvPicPr>
          <p:nvPr>
            <p:ph idx="1"/>
          </p:nvPr>
        </p:nvPicPr>
        <p:blipFill>
          <a:blip r:embed="rId2" cstate="print"/>
          <a:srcRect/>
          <a:stretch>
            <a:fillRect/>
          </a:stretch>
        </p:blipFill>
        <p:spPr>
          <a:xfrm>
            <a:off x="1690490" y="1549357"/>
            <a:ext cx="4703885" cy="2505808"/>
          </a:xfrm>
        </p:spPr>
      </p:pic>
      <p:sp>
        <p:nvSpPr>
          <p:cNvPr id="39940" name="Text Box 7"/>
          <p:cNvSpPr txBox="1">
            <a:spLocks noChangeArrowheads="1"/>
          </p:cNvSpPr>
          <p:nvPr/>
        </p:nvSpPr>
        <p:spPr bwMode="auto">
          <a:xfrm>
            <a:off x="2726036" y="5373688"/>
            <a:ext cx="461665" cy="1484312"/>
          </a:xfrm>
          <a:prstGeom prst="rect">
            <a:avLst/>
          </a:prstGeom>
          <a:noFill/>
          <a:ln w="9525">
            <a:noFill/>
            <a:miter lim="800000"/>
            <a:headEnd/>
            <a:tailEnd/>
          </a:ln>
        </p:spPr>
        <p:txBody>
          <a:bodyPr vert="eaVert">
            <a:spAutoFit/>
          </a:bodyPr>
          <a:lstStyle/>
          <a:p>
            <a:pPr>
              <a:spcBef>
                <a:spcPct val="50000"/>
              </a:spcBef>
            </a:pPr>
            <a:endParaRPr lang="en-US"/>
          </a:p>
        </p:txBody>
      </p:sp>
      <p:sp>
        <p:nvSpPr>
          <p:cNvPr id="39941" name="Text Box 9"/>
          <p:cNvSpPr txBox="1">
            <a:spLocks noChangeArrowheads="1"/>
          </p:cNvSpPr>
          <p:nvPr/>
        </p:nvSpPr>
        <p:spPr bwMode="auto">
          <a:xfrm>
            <a:off x="1690490" y="4019471"/>
            <a:ext cx="8724401" cy="2446824"/>
          </a:xfrm>
          <a:prstGeom prst="rect">
            <a:avLst/>
          </a:prstGeom>
          <a:noFill/>
          <a:ln w="9525">
            <a:noFill/>
            <a:miter lim="800000"/>
            <a:headEnd/>
            <a:tailEnd/>
          </a:ln>
        </p:spPr>
        <p:txBody>
          <a:bodyPr wrap="square">
            <a:spAutoFit/>
          </a:bodyPr>
          <a:lstStyle/>
          <a:p>
            <a:pPr>
              <a:spcBef>
                <a:spcPct val="50000"/>
              </a:spcBef>
            </a:pPr>
            <a:r>
              <a:rPr lang="en-US" altLang="zh-TW" sz="1700" dirty="0"/>
              <a:t>H</a:t>
            </a:r>
            <a:r>
              <a:rPr lang="en-US" altLang="zh-TW" sz="1700" baseline="-25000" dirty="0"/>
              <a:t>0</a:t>
            </a:r>
            <a:r>
              <a:rPr lang="en-US" altLang="zh-TW" sz="1700" dirty="0"/>
              <a:t>: </a:t>
            </a:r>
            <a:r>
              <a:rPr lang="el-GR" altLang="zh-TW" sz="1700" dirty="0"/>
              <a:t>ρ = 0</a:t>
            </a:r>
            <a:r>
              <a:rPr lang="en-US" altLang="zh-TW" sz="1700" dirty="0"/>
              <a:t> Ha: </a:t>
            </a:r>
            <a:r>
              <a:rPr lang="el-GR" altLang="zh-TW" sz="1700" dirty="0"/>
              <a:t>ρ</a:t>
            </a:r>
            <a:r>
              <a:rPr lang="en-US" altLang="zh-TW" sz="1700" dirty="0"/>
              <a:t> </a:t>
            </a:r>
            <a:r>
              <a:rPr lang="el-GR" altLang="zh-TW" sz="1700" dirty="0"/>
              <a:t>≠</a:t>
            </a:r>
            <a:r>
              <a:rPr lang="en-US" altLang="zh-TW" sz="1700" dirty="0"/>
              <a:t> 0</a:t>
            </a:r>
            <a:endParaRPr lang="el-GR" altLang="zh-TW" sz="1700" dirty="0"/>
          </a:p>
          <a:p>
            <a:pPr>
              <a:spcBef>
                <a:spcPct val="50000"/>
              </a:spcBef>
            </a:pPr>
            <a:r>
              <a:rPr lang="en-US" altLang="zh-TW" sz="1700" dirty="0"/>
              <a:t>The upper left cell is the correlation of the variable ATT1 with itself - resulting in a perfect correlation of 1.00. The upper right cell (r = -.765) is the correlation between ATT1 and ATT3. The number below each correlation is the p-value.  The value of p tells you if the correlation is significant. The last number (22), is the sample size, n (i.e., the number of pairs of scores in the analysis).</a:t>
            </a:r>
          </a:p>
          <a:p>
            <a:pPr>
              <a:spcBef>
                <a:spcPct val="50000"/>
              </a:spcBef>
            </a:pPr>
            <a:r>
              <a:rPr lang="en-GB" altLang="zh-TW" sz="1700" dirty="0"/>
              <a:t>There </a:t>
            </a:r>
            <a:r>
              <a:rPr lang="en-GB" altLang="zh-TW" sz="1700" dirty="0">
                <a:solidFill>
                  <a:srgbClr val="FF0000"/>
                </a:solidFill>
              </a:rPr>
              <a:t>are significant relationships </a:t>
            </a:r>
            <a:r>
              <a:rPr lang="en-GB" altLang="zh-TW" sz="1700" dirty="0"/>
              <a:t>between salespersons’ job satisfaction, perceived fairness and their intention to quit.</a:t>
            </a:r>
            <a:endParaRPr lang="en-US" altLang="zh-TW" sz="1700" dirty="0"/>
          </a:p>
        </p:txBody>
      </p:sp>
    </p:spTree>
    <p:extLst>
      <p:ext uri="{BB962C8B-B14F-4D97-AF65-F5344CB8AC3E}">
        <p14:creationId xmlns:p14="http://schemas.microsoft.com/office/powerpoint/2010/main" val="743265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altLang="zh-CN"/>
              <a:t>Correlation</a:t>
            </a:r>
            <a:endParaRPr lang="zh-TW" altLang="zh-CN" dirty="0"/>
          </a:p>
        </p:txBody>
      </p:sp>
      <p:sp>
        <p:nvSpPr>
          <p:cNvPr id="40963" name="Rectangle 3"/>
          <p:cNvSpPr>
            <a:spLocks noGrp="1" noChangeArrowheads="1"/>
          </p:cNvSpPr>
          <p:nvPr>
            <p:ph type="body" idx="1"/>
          </p:nvPr>
        </p:nvSpPr>
        <p:spPr/>
        <p:txBody>
          <a:bodyPr/>
          <a:lstStyle/>
          <a:p>
            <a:r>
              <a:rPr lang="en-US" altLang="zh-CN" dirty="0"/>
              <a:t>C</a:t>
            </a:r>
            <a:r>
              <a:rPr lang="en-US" altLang="zh-TW" dirty="0"/>
              <a:t>onventions for describing measures of association for hospitality and tourism research</a:t>
            </a:r>
            <a:r>
              <a:rPr lang="en-US" altLang="zh-CN" dirty="0"/>
              <a:t>*</a:t>
            </a:r>
            <a:r>
              <a:rPr lang="en-US" altLang="zh-TW" dirty="0"/>
              <a:t> </a:t>
            </a:r>
            <a:endParaRPr lang="en-US" altLang="zh-CN" dirty="0"/>
          </a:p>
          <a:p>
            <a:r>
              <a:rPr lang="en-US" altLang="zh-TW" dirty="0"/>
              <a:t>Coefficient	</a:t>
            </a:r>
            <a:r>
              <a:rPr lang="en-US" altLang="zh-CN" dirty="0"/>
              <a:t>	</a:t>
            </a:r>
            <a:r>
              <a:rPr lang="en-US" altLang="zh-TW" dirty="0"/>
              <a:t>Description</a:t>
            </a:r>
          </a:p>
          <a:p>
            <a:r>
              <a:rPr lang="en-US" altLang="zh-TW" dirty="0"/>
              <a:t>0.70 or higher</a:t>
            </a:r>
            <a:r>
              <a:rPr lang="en-US" altLang="zh-CN" dirty="0"/>
              <a:t>	</a:t>
            </a:r>
            <a:r>
              <a:rPr lang="en-US" altLang="zh-TW" dirty="0"/>
              <a:t>Very strong association</a:t>
            </a:r>
          </a:p>
          <a:p>
            <a:r>
              <a:rPr lang="en-US" altLang="zh-TW" dirty="0"/>
              <a:t>0.50 to 0.69</a:t>
            </a:r>
            <a:r>
              <a:rPr lang="en-US" altLang="zh-CN" dirty="0"/>
              <a:t>	</a:t>
            </a:r>
            <a:r>
              <a:rPr lang="en-US" altLang="zh-TW" dirty="0"/>
              <a:t>Substantial association</a:t>
            </a:r>
          </a:p>
          <a:p>
            <a:r>
              <a:rPr lang="en-US" altLang="zh-TW" dirty="0"/>
              <a:t>0.30 to 0.49</a:t>
            </a:r>
            <a:r>
              <a:rPr lang="en-US" altLang="zh-CN" dirty="0"/>
              <a:t>	</a:t>
            </a:r>
            <a:r>
              <a:rPr lang="en-US" altLang="zh-TW" dirty="0"/>
              <a:t>Moderate association</a:t>
            </a:r>
          </a:p>
          <a:p>
            <a:r>
              <a:rPr lang="en-US" altLang="zh-TW" dirty="0"/>
              <a:t>0.10 to 0.29</a:t>
            </a:r>
            <a:r>
              <a:rPr lang="en-US" altLang="zh-CN" dirty="0"/>
              <a:t>	</a:t>
            </a:r>
            <a:r>
              <a:rPr lang="en-US" altLang="zh-TW" dirty="0"/>
              <a:t>Low association</a:t>
            </a:r>
          </a:p>
          <a:p>
            <a:r>
              <a:rPr lang="en-US" altLang="zh-TW" dirty="0"/>
              <a:t>0.01 to 0.09</a:t>
            </a:r>
            <a:r>
              <a:rPr lang="en-US" altLang="zh-CN" dirty="0"/>
              <a:t>	</a:t>
            </a:r>
            <a:r>
              <a:rPr lang="en-US" altLang="zh-TW" dirty="0"/>
              <a:t>Negligible association</a:t>
            </a:r>
          </a:p>
        </p:txBody>
      </p:sp>
      <p:sp>
        <p:nvSpPr>
          <p:cNvPr id="40964" name="Text Box 4"/>
          <p:cNvSpPr txBox="1">
            <a:spLocks noChangeArrowheads="1"/>
          </p:cNvSpPr>
          <p:nvPr/>
        </p:nvSpPr>
        <p:spPr bwMode="auto">
          <a:xfrm>
            <a:off x="1413892" y="6170172"/>
            <a:ext cx="4032250" cy="366712"/>
          </a:xfrm>
          <a:prstGeom prst="rect">
            <a:avLst/>
          </a:prstGeom>
          <a:noFill/>
          <a:ln w="9525">
            <a:noFill/>
            <a:miter lim="800000"/>
            <a:headEnd/>
            <a:tailEnd/>
          </a:ln>
        </p:spPr>
        <p:txBody>
          <a:bodyPr>
            <a:spAutoFit/>
          </a:bodyPr>
          <a:lstStyle/>
          <a:p>
            <a:pPr>
              <a:spcBef>
                <a:spcPct val="50000"/>
              </a:spcBef>
            </a:pPr>
            <a:r>
              <a:rPr lang="en-US" altLang="zh-CN" dirty="0"/>
              <a:t>*</a:t>
            </a:r>
            <a:r>
              <a:rPr lang="en-US" altLang="zh-CN" dirty="0" err="1"/>
              <a:t>Warmbrod</a:t>
            </a:r>
            <a:r>
              <a:rPr lang="en-US" altLang="zh-CN" dirty="0"/>
              <a:t> (1992)</a:t>
            </a:r>
            <a:endParaRPr lang="en-US" altLang="zh-TW" dirty="0"/>
          </a:p>
        </p:txBody>
      </p:sp>
      <p:pic>
        <p:nvPicPr>
          <p:cNvPr id="3076" name="Picture 4" descr="http://www.cqeacademy.com/wp-content/uploads/2014/01/Positive-Negative-No-Correlation.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0516" y="476672"/>
            <a:ext cx="4924425" cy="1809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163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US"/>
              <a:t>Multiple Regression</a:t>
            </a:r>
            <a:endParaRPr lang="en-GB" dirty="0"/>
          </a:p>
        </p:txBody>
      </p:sp>
      <p:sp>
        <p:nvSpPr>
          <p:cNvPr id="25603" name="Content Placeholder 2"/>
          <p:cNvSpPr>
            <a:spLocks noGrp="1"/>
          </p:cNvSpPr>
          <p:nvPr>
            <p:ph idx="1"/>
          </p:nvPr>
        </p:nvSpPr>
        <p:spPr/>
        <p:txBody>
          <a:bodyPr/>
          <a:lstStyle/>
          <a:p>
            <a:r>
              <a:rPr lang="en-HK" dirty="0"/>
              <a:t>Method for studying the relationship between a dependent variable and two or more independent variables.</a:t>
            </a:r>
          </a:p>
          <a:p>
            <a:endParaRPr lang="en-GB" dirty="0"/>
          </a:p>
        </p:txBody>
      </p:sp>
      <p:sp>
        <p:nvSpPr>
          <p:cNvPr id="25604" name="Slide Number Placeholder 3"/>
          <p:cNvSpPr>
            <a:spLocks noGrp="1"/>
          </p:cNvSpPr>
          <p:nvPr>
            <p:ph type="sldNum" sz="quarter" idx="12"/>
          </p:nvPr>
        </p:nvSpPr>
        <p:spPr/>
        <p:txBody>
          <a:bodyPr/>
          <a:lstStyle/>
          <a:p>
            <a:fld id="{6A20AB1F-049A-41A6-9ADF-0425008D6CEF}" type="slidenum">
              <a:rPr lang="en-US" smtClean="0"/>
              <a:pPr/>
              <a:t>28</a:t>
            </a:fld>
            <a:endParaRPr lang="en-US" dirty="0"/>
          </a:p>
        </p:txBody>
      </p:sp>
      <p:sp>
        <p:nvSpPr>
          <p:cNvPr id="6" name="Rectangular Callout 5"/>
          <p:cNvSpPr/>
          <p:nvPr/>
        </p:nvSpPr>
        <p:spPr>
          <a:xfrm>
            <a:off x="2810836" y="3810000"/>
            <a:ext cx="1607176" cy="730362"/>
          </a:xfrm>
          <a:prstGeom prst="wedgeRectCallout">
            <a:avLst>
              <a:gd name="adj1" fmla="val 240918"/>
              <a:gd name="adj2" fmla="val 38844"/>
            </a:avLst>
          </a:prstGeom>
          <a:solidFill>
            <a:srgbClr val="00B05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Job Satisfaction</a:t>
            </a:r>
            <a:endParaRPr lang="en-GB" dirty="0"/>
          </a:p>
        </p:txBody>
      </p:sp>
      <p:sp>
        <p:nvSpPr>
          <p:cNvPr id="7" name="Rectangular Callout 6"/>
          <p:cNvSpPr/>
          <p:nvPr/>
        </p:nvSpPr>
        <p:spPr>
          <a:xfrm>
            <a:off x="2810836" y="4648200"/>
            <a:ext cx="1607176" cy="730362"/>
          </a:xfrm>
          <a:prstGeom prst="wedgeRectCallout">
            <a:avLst>
              <a:gd name="adj1" fmla="val 242761"/>
              <a:gd name="adj2" fmla="val -81586"/>
            </a:avLst>
          </a:prstGeom>
          <a:solidFill>
            <a:srgbClr val="7030A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Perceived Fairness</a:t>
            </a:r>
            <a:endParaRPr lang="en-GB" dirty="0"/>
          </a:p>
        </p:txBody>
      </p:sp>
      <p:sp>
        <p:nvSpPr>
          <p:cNvPr id="8" name="Rectangular Callout 7"/>
          <p:cNvSpPr/>
          <p:nvPr/>
        </p:nvSpPr>
        <p:spPr>
          <a:xfrm>
            <a:off x="2810836" y="5562600"/>
            <a:ext cx="1607176" cy="730362"/>
          </a:xfrm>
          <a:prstGeom prst="wedgeRectCallout">
            <a:avLst>
              <a:gd name="adj1" fmla="val 244604"/>
              <a:gd name="adj2" fmla="val -212769"/>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Intention to Quit</a:t>
            </a:r>
            <a:endParaRPr lang="en-GB" dirty="0"/>
          </a:p>
        </p:txBody>
      </p:sp>
      <p:sp>
        <p:nvSpPr>
          <p:cNvPr id="9" name="Rectangular Callout 8"/>
          <p:cNvSpPr/>
          <p:nvPr/>
        </p:nvSpPr>
        <p:spPr>
          <a:xfrm>
            <a:off x="2811169" y="2895600"/>
            <a:ext cx="1530643" cy="730362"/>
          </a:xfrm>
          <a:prstGeom prst="wedgeRectCallout">
            <a:avLst>
              <a:gd name="adj1" fmla="val 258107"/>
              <a:gd name="adj2" fmla="val 165726"/>
            </a:avLst>
          </a:prstGeom>
          <a:solidFill>
            <a:srgbClr val="FFC00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Number of Sales Calls</a:t>
            </a:r>
            <a:endParaRPr lang="en-GB" dirty="0"/>
          </a:p>
        </p:txBody>
      </p:sp>
      <p:sp>
        <p:nvSpPr>
          <p:cNvPr id="10" name="Oval 9"/>
          <p:cNvSpPr/>
          <p:nvPr/>
        </p:nvSpPr>
        <p:spPr>
          <a:xfrm>
            <a:off x="7534572" y="3886200"/>
            <a:ext cx="1760240" cy="1054968"/>
          </a:xfrm>
          <a:prstGeom prst="ellipse">
            <a:avLst/>
          </a:prstGeom>
          <a:solidFill>
            <a:srgbClr val="C0000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7687636" y="4114801"/>
            <a:ext cx="1607176" cy="584775"/>
          </a:xfrm>
          <a:prstGeom prst="rect">
            <a:avLst/>
          </a:prstGeom>
          <a:noFill/>
        </p:spPr>
        <p:txBody>
          <a:bodyPr wrap="square" rtlCol="0">
            <a:spAutoFit/>
          </a:bodyPr>
          <a:lstStyle/>
          <a:p>
            <a:pPr algn="ctr"/>
            <a:r>
              <a:rPr lang="en-US" sz="1600" dirty="0">
                <a:solidFill>
                  <a:schemeClr val="bg1"/>
                </a:solidFill>
              </a:rPr>
              <a:t>Sales Performance</a:t>
            </a:r>
            <a:endParaRPr lang="en-GB" sz="1600" dirty="0">
              <a:solidFill>
                <a:schemeClr val="bg1"/>
              </a:solidFill>
            </a:endParaRPr>
          </a:p>
        </p:txBody>
      </p:sp>
    </p:spTree>
    <p:extLst>
      <p:ext uri="{BB962C8B-B14F-4D97-AF65-F5344CB8AC3E}">
        <p14:creationId xmlns:p14="http://schemas.microsoft.com/office/powerpoint/2010/main" val="3245176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US" dirty="0"/>
              <a:t>Multiple Regression</a:t>
            </a:r>
            <a:endParaRPr lang="en-GB" dirty="0"/>
          </a:p>
        </p:txBody>
      </p:sp>
      <p:sp>
        <p:nvSpPr>
          <p:cNvPr id="26627" name="Content Placeholder 2"/>
          <p:cNvSpPr>
            <a:spLocks noGrp="1"/>
          </p:cNvSpPr>
          <p:nvPr>
            <p:ph idx="1"/>
          </p:nvPr>
        </p:nvSpPr>
        <p:spPr/>
        <p:txBody>
          <a:bodyPr>
            <a:normAutofit/>
          </a:bodyPr>
          <a:lstStyle/>
          <a:p>
            <a:r>
              <a:rPr lang="en-US" dirty="0"/>
              <a:t>In a standard multiple regression, all of the independent variables are entered into the regression equation at the same time.</a:t>
            </a:r>
          </a:p>
          <a:p>
            <a:r>
              <a:rPr lang="en-US" dirty="0"/>
              <a:t>R</a:t>
            </a:r>
            <a:r>
              <a:rPr lang="en-US" baseline="30000" dirty="0"/>
              <a:t>2</a:t>
            </a:r>
            <a:r>
              <a:rPr lang="en-US" dirty="0"/>
              <a:t> measures the strength of the relationship between the set of independent variable and the dependent variable.</a:t>
            </a:r>
          </a:p>
          <a:p>
            <a:r>
              <a:rPr lang="en-US" dirty="0"/>
              <a:t>An F test is used to determine whether the </a:t>
            </a:r>
            <a:r>
              <a:rPr lang="en-HK" dirty="0"/>
              <a:t>regression model provides a better fit than a model that contains no independent variables.</a:t>
            </a:r>
            <a:endParaRPr lang="en-US" dirty="0"/>
          </a:p>
          <a:p>
            <a:r>
              <a:rPr lang="en-US" dirty="0"/>
              <a:t>A t-test is used to evaluate the individual relationship between each independent variable and the dependent variable.</a:t>
            </a:r>
          </a:p>
          <a:p>
            <a:endParaRPr lang="en-GB" dirty="0"/>
          </a:p>
        </p:txBody>
      </p:sp>
      <p:sp>
        <p:nvSpPr>
          <p:cNvPr id="26628" name="Slide Number Placeholder 3"/>
          <p:cNvSpPr>
            <a:spLocks noGrp="1"/>
          </p:cNvSpPr>
          <p:nvPr>
            <p:ph type="sldNum" sz="quarter" idx="12"/>
          </p:nvPr>
        </p:nvSpPr>
        <p:spPr/>
        <p:txBody>
          <a:bodyPr/>
          <a:lstStyle/>
          <a:p>
            <a:fld id="{E03D4030-5218-428F-98AC-75D340E48940}" type="slidenum">
              <a:rPr lang="en-US" smtClean="0"/>
              <a:pPr/>
              <a:t>29</a:t>
            </a:fld>
            <a:endParaRPr lang="en-US"/>
          </a:p>
        </p:txBody>
      </p:sp>
    </p:spTree>
    <p:extLst>
      <p:ext uri="{BB962C8B-B14F-4D97-AF65-F5344CB8AC3E}">
        <p14:creationId xmlns:p14="http://schemas.microsoft.com/office/powerpoint/2010/main" val="4276518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zh-CN" dirty="0"/>
              <a:t>Multiple Regression</a:t>
            </a:r>
            <a:endParaRPr lang="en-US" altLang="zh-TW" dirty="0"/>
          </a:p>
        </p:txBody>
      </p:sp>
      <p:sp>
        <p:nvSpPr>
          <p:cNvPr id="27651" name="Rectangle 3"/>
          <p:cNvSpPr>
            <a:spLocks noGrp="1" noChangeArrowheads="1"/>
          </p:cNvSpPr>
          <p:nvPr>
            <p:ph type="body" idx="1"/>
          </p:nvPr>
        </p:nvSpPr>
        <p:spPr>
          <a:xfrm>
            <a:off x="1217614" y="1828800"/>
            <a:ext cx="9753600" cy="4754562"/>
          </a:xfrm>
        </p:spPr>
        <p:txBody>
          <a:bodyPr>
            <a:normAutofit fontScale="85000" lnSpcReduction="10000"/>
          </a:bodyPr>
          <a:lstStyle/>
          <a:p>
            <a:r>
              <a:rPr lang="en-US" altLang="zh-TW" dirty="0"/>
              <a:t>Sample question:  Do job attitudes (job satisfaction, perceived fairness, intention to quit and number of sales calls) affect sales people’s performance?</a:t>
            </a:r>
          </a:p>
          <a:p>
            <a:r>
              <a:rPr lang="en-US" altLang="zh-CN" dirty="0"/>
              <a:t>Select Analyze &gt; Regression &gt; Linear from the menu bar to open the Linear Regression window. </a:t>
            </a:r>
          </a:p>
          <a:p>
            <a:r>
              <a:rPr lang="en-US" altLang="zh-CN" dirty="0"/>
              <a:t>Highlight the dependent variable, Sales_1, from the list of variables on the left, and click on the upper arrow to move it into the Dependent box. </a:t>
            </a:r>
          </a:p>
          <a:p>
            <a:r>
              <a:rPr lang="en-US" altLang="zh-CN" dirty="0"/>
              <a:t>Highlight your independent variables, att1, att2, att2 and </a:t>
            </a:r>
            <a:r>
              <a:rPr lang="en-US" altLang="zh-CN" dirty="0" err="1"/>
              <a:t>cust</a:t>
            </a:r>
            <a:r>
              <a:rPr lang="en-US" altLang="zh-CN" dirty="0"/>
              <a:t> and move them into the Independents box. </a:t>
            </a:r>
          </a:p>
          <a:p>
            <a:r>
              <a:rPr lang="en-US" altLang="zh-CN" dirty="0"/>
              <a:t>Select the method for entering the variables into the analysis from the drop down Method menu; here we accept the default of Enter for direct entry of all variables, which produces a standard multiple regression.</a:t>
            </a:r>
          </a:p>
          <a:p>
            <a:r>
              <a:rPr lang="en-US" altLang="zh-CN" dirty="0"/>
              <a:t>Click on OK to run the analysis.</a:t>
            </a:r>
          </a:p>
        </p:txBody>
      </p:sp>
    </p:spTree>
    <p:extLst>
      <p:ext uri="{BB962C8B-B14F-4D97-AF65-F5344CB8AC3E}">
        <p14:creationId xmlns:p14="http://schemas.microsoft.com/office/powerpoint/2010/main" val="3273377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a:t>Multiple Regression</a:t>
            </a:r>
            <a:endParaRPr lang="en-US" dirty="0"/>
          </a:p>
        </p:txBody>
      </p:sp>
      <p:sp>
        <p:nvSpPr>
          <p:cNvPr id="23555" name="Slide Number Placeholder 3"/>
          <p:cNvSpPr>
            <a:spLocks noGrp="1"/>
          </p:cNvSpPr>
          <p:nvPr>
            <p:ph type="sldNum" sz="quarter" idx="12"/>
          </p:nvPr>
        </p:nvSpPr>
        <p:spPr/>
        <p:txBody>
          <a:bodyPr/>
          <a:lstStyle/>
          <a:p>
            <a:fld id="{D5333EAD-B911-4EB4-A4A8-8CBA32B221E8}" type="slidenum">
              <a:rPr lang="en-US" smtClean="0"/>
              <a:pPr/>
              <a:t>31</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3" name="Curved Down Arrow 12"/>
          <p:cNvSpPr/>
          <p:nvPr/>
        </p:nvSpPr>
        <p:spPr>
          <a:xfrm>
            <a:off x="4799012" y="1676400"/>
            <a:ext cx="2286000" cy="2286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Curved Down Arrow 13"/>
          <p:cNvSpPr/>
          <p:nvPr/>
        </p:nvSpPr>
        <p:spPr>
          <a:xfrm>
            <a:off x="5408612" y="1295400"/>
            <a:ext cx="1752600" cy="609600"/>
          </a:xfrm>
          <a:prstGeom prst="curvedDownArrow">
            <a:avLst/>
          </a:prstGeom>
          <a:solidFill>
            <a:srgbClr val="FF0000"/>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Curved Down Arrow 14"/>
          <p:cNvSpPr/>
          <p:nvPr/>
        </p:nvSpPr>
        <p:spPr>
          <a:xfrm>
            <a:off x="6018212" y="1676400"/>
            <a:ext cx="1066800" cy="228600"/>
          </a:xfrm>
          <a:prstGeom prst="curvedDownArrow">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0" name="Curved Up Arrow 19"/>
          <p:cNvSpPr/>
          <p:nvPr/>
        </p:nvSpPr>
        <p:spPr>
          <a:xfrm>
            <a:off x="6551612" y="6172200"/>
            <a:ext cx="762000" cy="30480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71984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US"/>
              <a:t>Standard Multiple Regression</a:t>
            </a:r>
            <a:endParaRPr lang="en-GB" dirty="0"/>
          </a:p>
        </p:txBody>
      </p:sp>
      <p:pic>
        <p:nvPicPr>
          <p:cNvPr id="28676" name="Picture 2"/>
          <p:cNvPicPr>
            <a:picLocks noGrp="1" noChangeAspect="1" noChangeArrowheads="1"/>
          </p:cNvPicPr>
          <p:nvPr>
            <p:ph idx="1"/>
          </p:nvPr>
        </p:nvPicPr>
        <p:blipFill>
          <a:blip r:embed="rId2" cstate="print"/>
          <a:srcRect/>
          <a:stretch>
            <a:fillRect/>
          </a:stretch>
        </p:blipFill>
        <p:spPr>
          <a:xfrm>
            <a:off x="3546475" y="1914525"/>
            <a:ext cx="5095875" cy="4171950"/>
          </a:xfrm>
        </p:spPr>
      </p:pic>
      <p:sp>
        <p:nvSpPr>
          <p:cNvPr id="28675" name="Slide Number Placeholder 3"/>
          <p:cNvSpPr>
            <a:spLocks noGrp="1"/>
          </p:cNvSpPr>
          <p:nvPr>
            <p:ph type="sldNum" sz="quarter" idx="12"/>
          </p:nvPr>
        </p:nvSpPr>
        <p:spPr/>
        <p:txBody>
          <a:bodyPr/>
          <a:lstStyle/>
          <a:p>
            <a:fld id="{ABAEE7C9-2BFA-4CE2-B812-C4765A8D97CC}" type="slidenum">
              <a:rPr lang="en-US" smtClean="0"/>
              <a:pPr/>
              <a:t>32</a:t>
            </a:fld>
            <a:endParaRPr lang="en-US"/>
          </a:p>
        </p:txBody>
      </p:sp>
      <p:sp>
        <p:nvSpPr>
          <p:cNvPr id="28677" name="AutoShape 8"/>
          <p:cNvSpPr>
            <a:spLocks noChangeArrowheads="1"/>
          </p:cNvSpPr>
          <p:nvPr/>
        </p:nvSpPr>
        <p:spPr bwMode="auto">
          <a:xfrm>
            <a:off x="2665412" y="2001838"/>
            <a:ext cx="2667000" cy="1687512"/>
          </a:xfrm>
          <a:prstGeom prst="wedgeEllipseCallout">
            <a:avLst>
              <a:gd name="adj1" fmla="val 64463"/>
              <a:gd name="adj2" fmla="val 35394"/>
            </a:avLst>
          </a:prstGeom>
          <a:solidFill>
            <a:srgbClr val="FFFFCC"/>
          </a:solidFill>
          <a:ln w="38100">
            <a:solidFill>
              <a:srgbClr val="FF0000"/>
            </a:solidFill>
            <a:miter lim="800000"/>
            <a:headEnd type="none" w="sm" len="sm"/>
            <a:tailEnd type="none" w="sm" len="sm"/>
          </a:ln>
        </p:spPr>
        <p:txBody>
          <a:bodyPr anchor="ctr">
            <a:spAutoFit/>
          </a:bodyPr>
          <a:lstStyle/>
          <a:p>
            <a:r>
              <a:rPr lang="en-US" sz="1200" b="1">
                <a:latin typeface="Verdana" pitchFamily="34" charset="0"/>
              </a:rPr>
              <a:t>Second</a:t>
            </a:r>
            <a:r>
              <a:rPr lang="en-US" sz="1200">
                <a:latin typeface="Verdana" pitchFamily="34" charset="0"/>
              </a:rPr>
              <a:t>, move the independent variables att1 att2 att3 and cust to the </a:t>
            </a:r>
            <a:r>
              <a:rPr lang="en-US" sz="1200" i="1">
                <a:latin typeface="Verdana" pitchFamily="34" charset="0"/>
              </a:rPr>
              <a:t>Independent(s)</a:t>
            </a:r>
            <a:r>
              <a:rPr lang="en-US" sz="1200">
                <a:latin typeface="Verdana" pitchFamily="34" charset="0"/>
              </a:rPr>
              <a:t> list box.</a:t>
            </a:r>
          </a:p>
        </p:txBody>
      </p:sp>
      <p:sp>
        <p:nvSpPr>
          <p:cNvPr id="28678" name="AutoShape 7"/>
          <p:cNvSpPr>
            <a:spLocks noChangeArrowheads="1"/>
          </p:cNvSpPr>
          <p:nvPr/>
        </p:nvSpPr>
        <p:spPr bwMode="auto">
          <a:xfrm>
            <a:off x="6170612" y="1371601"/>
            <a:ext cx="2514600" cy="1165225"/>
          </a:xfrm>
          <a:prstGeom prst="wedgeEllipseCallout">
            <a:avLst>
              <a:gd name="adj1" fmla="val -50884"/>
              <a:gd name="adj2" fmla="val 29019"/>
            </a:avLst>
          </a:prstGeom>
          <a:solidFill>
            <a:srgbClr val="FFFFCC"/>
          </a:solidFill>
          <a:ln w="38100">
            <a:solidFill>
              <a:srgbClr val="FF0000"/>
            </a:solidFill>
            <a:miter lim="800000"/>
            <a:headEnd type="none" w="sm" len="sm"/>
            <a:tailEnd type="none" w="sm" len="sm"/>
          </a:ln>
        </p:spPr>
        <p:txBody>
          <a:bodyPr anchor="ctr">
            <a:spAutoFit/>
          </a:bodyPr>
          <a:lstStyle/>
          <a:p>
            <a:r>
              <a:rPr lang="en-US" sz="1200" b="1">
                <a:latin typeface="Verdana" pitchFamily="34" charset="0"/>
              </a:rPr>
              <a:t>First</a:t>
            </a:r>
            <a:r>
              <a:rPr lang="en-US" sz="1200">
                <a:latin typeface="Verdana" pitchFamily="34" charset="0"/>
              </a:rPr>
              <a:t>, move the dependent variable sales_1 to the </a:t>
            </a:r>
            <a:r>
              <a:rPr lang="en-US" sz="1200" i="1">
                <a:latin typeface="Verdana" pitchFamily="34" charset="0"/>
              </a:rPr>
              <a:t>Dependent</a:t>
            </a:r>
            <a:r>
              <a:rPr lang="en-US" sz="1200">
                <a:latin typeface="Verdana" pitchFamily="34" charset="0"/>
              </a:rPr>
              <a:t> text box.</a:t>
            </a:r>
          </a:p>
        </p:txBody>
      </p:sp>
      <p:sp>
        <p:nvSpPr>
          <p:cNvPr id="28679" name="AutoShape 9"/>
          <p:cNvSpPr>
            <a:spLocks noChangeArrowheads="1"/>
          </p:cNvSpPr>
          <p:nvPr/>
        </p:nvSpPr>
        <p:spPr bwMode="auto">
          <a:xfrm>
            <a:off x="7542212" y="3750837"/>
            <a:ext cx="3124200" cy="2726591"/>
          </a:xfrm>
          <a:prstGeom prst="wedgeEllipseCallout">
            <a:avLst>
              <a:gd name="adj1" fmla="val -44981"/>
              <a:gd name="adj2" fmla="val -44440"/>
            </a:avLst>
          </a:prstGeom>
          <a:solidFill>
            <a:srgbClr val="FFFFCC"/>
          </a:solidFill>
          <a:ln w="38100">
            <a:solidFill>
              <a:srgbClr val="FF0000"/>
            </a:solidFill>
            <a:miter lim="800000"/>
            <a:headEnd type="none" w="sm" len="sm"/>
            <a:tailEnd type="none" w="sm" len="sm"/>
          </a:ln>
        </p:spPr>
        <p:txBody>
          <a:bodyPr wrap="square" anchor="ctr">
            <a:spAutoFit/>
          </a:bodyPr>
          <a:lstStyle/>
          <a:p>
            <a:r>
              <a:rPr lang="en-US" sz="1200" b="1" dirty="0">
                <a:latin typeface="Verdana" pitchFamily="34" charset="0"/>
              </a:rPr>
              <a:t>Third</a:t>
            </a:r>
            <a:r>
              <a:rPr lang="en-US" sz="1200" dirty="0">
                <a:latin typeface="Verdana" pitchFamily="34" charset="0"/>
              </a:rPr>
              <a:t>, select the method for entering the variables into the analysis from the drop down Method menu.  In this example, we accept the default of </a:t>
            </a:r>
            <a:r>
              <a:rPr lang="en-US" sz="1200" i="1" dirty="0">
                <a:latin typeface="Verdana" pitchFamily="34" charset="0"/>
              </a:rPr>
              <a:t>Enter</a:t>
            </a:r>
            <a:r>
              <a:rPr lang="en-US" sz="1200" dirty="0">
                <a:latin typeface="Verdana" pitchFamily="34" charset="0"/>
              </a:rPr>
              <a:t> for direct entry of all variables, which produces a standard multiple regression.</a:t>
            </a:r>
          </a:p>
        </p:txBody>
      </p:sp>
      <p:sp>
        <p:nvSpPr>
          <p:cNvPr id="28680" name="AutoShape 3"/>
          <p:cNvSpPr>
            <a:spLocks noChangeArrowheads="1"/>
          </p:cNvSpPr>
          <p:nvPr/>
        </p:nvSpPr>
        <p:spPr bwMode="auto">
          <a:xfrm>
            <a:off x="2208212" y="5105400"/>
            <a:ext cx="2133600" cy="1371600"/>
          </a:xfrm>
          <a:prstGeom prst="wedgeEllipseCallout">
            <a:avLst>
              <a:gd name="adj1" fmla="val 71764"/>
              <a:gd name="adj2" fmla="val -12630"/>
            </a:avLst>
          </a:prstGeom>
          <a:solidFill>
            <a:srgbClr val="FFFFCC"/>
          </a:solidFill>
          <a:ln w="38100">
            <a:solidFill>
              <a:srgbClr val="FF0000"/>
            </a:solidFill>
            <a:miter lim="800000"/>
            <a:headEnd type="none" w="sm" len="sm"/>
            <a:tailEnd type="none" w="sm" len="sm"/>
          </a:ln>
        </p:spPr>
        <p:txBody>
          <a:bodyPr anchor="ctr"/>
          <a:lstStyle/>
          <a:p>
            <a:r>
              <a:rPr lang="en-US" sz="1200" b="1">
                <a:latin typeface="Verdana" pitchFamily="34" charset="0"/>
              </a:rPr>
              <a:t>Fourth</a:t>
            </a:r>
            <a:r>
              <a:rPr lang="en-US" sz="1200">
                <a:latin typeface="Verdana" pitchFamily="34" charset="0"/>
              </a:rPr>
              <a:t>, click on the </a:t>
            </a:r>
            <a:r>
              <a:rPr lang="en-US" sz="1200" i="1">
                <a:latin typeface="Verdana" pitchFamily="34" charset="0"/>
              </a:rPr>
              <a:t>OK</a:t>
            </a:r>
            <a:r>
              <a:rPr lang="en-US" sz="1200">
                <a:latin typeface="Verdana" pitchFamily="34" charset="0"/>
              </a:rPr>
              <a:t> button to request the regression output.</a:t>
            </a:r>
          </a:p>
        </p:txBody>
      </p:sp>
    </p:spTree>
    <p:extLst>
      <p:ext uri="{BB962C8B-B14F-4D97-AF65-F5344CB8AC3E}">
        <p14:creationId xmlns:p14="http://schemas.microsoft.com/office/powerpoint/2010/main" val="127618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13"/>
          <p:cNvSpPr txBox="1">
            <a:spLocks noChangeArrowheads="1"/>
          </p:cNvSpPr>
          <p:nvPr/>
        </p:nvSpPr>
        <p:spPr bwMode="auto">
          <a:xfrm>
            <a:off x="6094413" y="692151"/>
            <a:ext cx="5184575" cy="5478423"/>
          </a:xfrm>
          <a:prstGeom prst="rect">
            <a:avLst/>
          </a:prstGeom>
          <a:noFill/>
          <a:ln w="9525">
            <a:noFill/>
            <a:miter lim="800000"/>
            <a:headEnd/>
            <a:tailEnd/>
          </a:ln>
        </p:spPr>
        <p:txBody>
          <a:bodyPr wrap="square">
            <a:spAutoFit/>
          </a:bodyPr>
          <a:lstStyle/>
          <a:p>
            <a:pPr marL="174625" indent="-174625">
              <a:spcBef>
                <a:spcPct val="50000"/>
              </a:spcBef>
              <a:buFontTx/>
              <a:buChar char="•"/>
            </a:pPr>
            <a:r>
              <a:rPr lang="en-US" altLang="zh-CN" sz="2000" dirty="0"/>
              <a:t>The model summary table provides the R and R</a:t>
            </a:r>
            <a:r>
              <a:rPr lang="en-US" altLang="zh-CN" sz="2000" baseline="30000" dirty="0"/>
              <a:t>2</a:t>
            </a:r>
            <a:r>
              <a:rPr lang="en-US" altLang="zh-CN" sz="2000" dirty="0"/>
              <a:t> value. The </a:t>
            </a:r>
            <a:r>
              <a:rPr lang="en-US" altLang="zh-CN" sz="2000" dirty="0">
                <a:solidFill>
                  <a:srgbClr val="FF0000"/>
                </a:solidFill>
              </a:rPr>
              <a:t>R value is 0.734</a:t>
            </a:r>
            <a:r>
              <a:rPr lang="en-US" altLang="zh-CN" sz="2000" dirty="0"/>
              <a:t>, which represents the simple correlation and, therefore, indicates a high degree of correlation.</a:t>
            </a:r>
          </a:p>
          <a:p>
            <a:pPr marL="174625" indent="-174625">
              <a:spcBef>
                <a:spcPct val="50000"/>
              </a:spcBef>
              <a:buFontTx/>
              <a:buChar char="•"/>
            </a:pPr>
            <a:r>
              <a:rPr lang="en-US" altLang="zh-CN" sz="2000" dirty="0">
                <a:solidFill>
                  <a:srgbClr val="FF0000"/>
                </a:solidFill>
              </a:rPr>
              <a:t>The R</a:t>
            </a:r>
            <a:r>
              <a:rPr lang="en-US" altLang="zh-CN" sz="2000" baseline="30000" dirty="0">
                <a:solidFill>
                  <a:srgbClr val="FF0000"/>
                </a:solidFill>
              </a:rPr>
              <a:t>2</a:t>
            </a:r>
            <a:r>
              <a:rPr lang="en-US" altLang="zh-CN" sz="2000" dirty="0">
                <a:solidFill>
                  <a:srgbClr val="FF0000"/>
                </a:solidFill>
              </a:rPr>
              <a:t> value </a:t>
            </a:r>
            <a:r>
              <a:rPr lang="en-US" altLang="zh-CN" sz="2000" dirty="0"/>
              <a:t>indicates how much of the dependent variable, Sales_1 can be explained by the independent variables</a:t>
            </a:r>
          </a:p>
          <a:p>
            <a:pPr marL="174625" indent="-174625">
              <a:spcBef>
                <a:spcPct val="50000"/>
              </a:spcBef>
              <a:buFontTx/>
              <a:buChar char="•"/>
            </a:pPr>
            <a:r>
              <a:rPr lang="en-US" altLang="zh-CN" sz="2000" dirty="0"/>
              <a:t>The ANOVA table indicates the statistical significance of the regression model. Here </a:t>
            </a:r>
            <a:r>
              <a:rPr lang="en-US" altLang="zh-CN" sz="2000" dirty="0">
                <a:solidFill>
                  <a:srgbClr val="FF0000"/>
                </a:solidFill>
              </a:rPr>
              <a:t>p is less than 0.05 </a:t>
            </a:r>
            <a:r>
              <a:rPr lang="en-US" altLang="zh-CN" sz="2000" dirty="0"/>
              <a:t>which indicates that the model is good enough in predicting the outcome variable.</a:t>
            </a:r>
          </a:p>
          <a:p>
            <a:pPr marL="174625" indent="-174625">
              <a:spcBef>
                <a:spcPct val="50000"/>
              </a:spcBef>
              <a:buFontTx/>
              <a:buChar char="•"/>
            </a:pPr>
            <a:r>
              <a:rPr lang="en-US" altLang="zh-TW" sz="2000" dirty="0"/>
              <a:t>F = 4.953, p = .008</a:t>
            </a:r>
            <a:endParaRPr lang="en-US" altLang="zh-CN" sz="2000" dirty="0"/>
          </a:p>
        </p:txBody>
      </p:sp>
      <p:graphicFrame>
        <p:nvGraphicFramePr>
          <p:cNvPr id="9" name="Content Placeholder 8"/>
          <p:cNvGraphicFramePr>
            <a:graphicFrameLocks noGrp="1"/>
          </p:cNvGraphicFramePr>
          <p:nvPr>
            <p:ph sz="half" idx="1"/>
          </p:nvPr>
        </p:nvGraphicFramePr>
        <p:xfrm>
          <a:off x="1979612" y="762000"/>
          <a:ext cx="3638550" cy="1219200"/>
        </p:xfrm>
        <a:graphic>
          <a:graphicData uri="http://schemas.openxmlformats.org/drawingml/2006/table">
            <a:tbl>
              <a:tblPr/>
              <a:tblGrid>
                <a:gridCol w="461963">
                  <a:extLst>
                    <a:ext uri="{9D8B030D-6E8A-4147-A177-3AD203B41FA5}">
                      <a16:colId xmlns:a16="http://schemas.microsoft.com/office/drawing/2014/main" val="20000"/>
                    </a:ext>
                  </a:extLst>
                </a:gridCol>
                <a:gridCol w="642937">
                  <a:extLst>
                    <a:ext uri="{9D8B030D-6E8A-4147-A177-3AD203B41FA5}">
                      <a16:colId xmlns:a16="http://schemas.microsoft.com/office/drawing/2014/main" val="20001"/>
                    </a:ext>
                  </a:extLst>
                </a:gridCol>
                <a:gridCol w="684213">
                  <a:extLst>
                    <a:ext uri="{9D8B030D-6E8A-4147-A177-3AD203B41FA5}">
                      <a16:colId xmlns:a16="http://schemas.microsoft.com/office/drawing/2014/main" val="20002"/>
                    </a:ext>
                  </a:extLst>
                </a:gridCol>
                <a:gridCol w="923925">
                  <a:extLst>
                    <a:ext uri="{9D8B030D-6E8A-4147-A177-3AD203B41FA5}">
                      <a16:colId xmlns:a16="http://schemas.microsoft.com/office/drawing/2014/main" val="20003"/>
                    </a:ext>
                  </a:extLst>
                </a:gridCol>
                <a:gridCol w="925512">
                  <a:extLst>
                    <a:ext uri="{9D8B030D-6E8A-4147-A177-3AD203B41FA5}">
                      <a16:colId xmlns:a16="http://schemas.microsoft.com/office/drawing/2014/main" val="20004"/>
                    </a:ext>
                  </a:extLst>
                </a:gridCol>
              </a:tblGrid>
              <a:tr h="79057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Adjusted 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 of the Estimate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42862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.734</a:t>
                      </a:r>
                      <a:r>
                        <a:rPr kumimoji="0" lang="en-US" sz="11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.538</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.430</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1755.50691</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sp>
        <p:nvSpPr>
          <p:cNvPr id="29719" name="TextBox 9"/>
          <p:cNvSpPr txBox="1">
            <a:spLocks noChangeArrowheads="1"/>
          </p:cNvSpPr>
          <p:nvPr/>
        </p:nvSpPr>
        <p:spPr bwMode="auto">
          <a:xfrm>
            <a:off x="2436812" y="381000"/>
            <a:ext cx="2590800" cy="369888"/>
          </a:xfrm>
          <a:prstGeom prst="rect">
            <a:avLst/>
          </a:prstGeom>
          <a:noFill/>
          <a:ln w="9525">
            <a:noFill/>
            <a:miter lim="800000"/>
            <a:headEnd/>
            <a:tailEnd/>
          </a:ln>
        </p:spPr>
        <p:txBody>
          <a:bodyPr>
            <a:spAutoFit/>
          </a:bodyPr>
          <a:lstStyle/>
          <a:p>
            <a:r>
              <a:rPr lang="en-US"/>
              <a:t>Model Summary</a:t>
            </a:r>
            <a:endParaRPr lang="en-GB"/>
          </a:p>
        </p:txBody>
      </p:sp>
      <p:graphicFrame>
        <p:nvGraphicFramePr>
          <p:cNvPr id="13" name="Content Placeholder 12"/>
          <p:cNvGraphicFramePr>
            <a:graphicFrameLocks noGrp="1"/>
          </p:cNvGraphicFramePr>
          <p:nvPr>
            <p:ph sz="quarter" idx="2"/>
          </p:nvPr>
        </p:nvGraphicFramePr>
        <p:xfrm>
          <a:off x="1751012" y="2667001"/>
          <a:ext cx="4267200" cy="1866728"/>
        </p:xfrm>
        <a:graphic>
          <a:graphicData uri="http://schemas.openxmlformats.org/drawingml/2006/table">
            <a:tbl>
              <a:tblPr/>
              <a:tblGrid>
                <a:gridCol w="603250">
                  <a:extLst>
                    <a:ext uri="{9D8B030D-6E8A-4147-A177-3AD203B41FA5}">
                      <a16:colId xmlns:a16="http://schemas.microsoft.com/office/drawing/2014/main" val="20000"/>
                    </a:ext>
                  </a:extLst>
                </a:gridCol>
                <a:gridCol w="690563">
                  <a:extLst>
                    <a:ext uri="{9D8B030D-6E8A-4147-A177-3AD203B41FA5}">
                      <a16:colId xmlns:a16="http://schemas.microsoft.com/office/drawing/2014/main" val="20001"/>
                    </a:ext>
                  </a:extLst>
                </a:gridCol>
                <a:gridCol w="690562">
                  <a:extLst>
                    <a:ext uri="{9D8B030D-6E8A-4147-A177-3AD203B41FA5}">
                      <a16:colId xmlns:a16="http://schemas.microsoft.com/office/drawing/2014/main" val="20002"/>
                    </a:ext>
                  </a:extLst>
                </a:gridCol>
                <a:gridCol w="661988">
                  <a:extLst>
                    <a:ext uri="{9D8B030D-6E8A-4147-A177-3AD203B41FA5}">
                      <a16:colId xmlns:a16="http://schemas.microsoft.com/office/drawing/2014/main" val="20003"/>
                    </a:ext>
                  </a:extLst>
                </a:gridCol>
                <a:gridCol w="661987">
                  <a:extLst>
                    <a:ext uri="{9D8B030D-6E8A-4147-A177-3AD203B41FA5}">
                      <a16:colId xmlns:a16="http://schemas.microsoft.com/office/drawing/2014/main" val="20004"/>
                    </a:ext>
                  </a:extLst>
                </a:gridCol>
                <a:gridCol w="479425">
                  <a:extLst>
                    <a:ext uri="{9D8B030D-6E8A-4147-A177-3AD203B41FA5}">
                      <a16:colId xmlns:a16="http://schemas.microsoft.com/office/drawing/2014/main" val="20005"/>
                    </a:ext>
                  </a:extLst>
                </a:gridCol>
                <a:gridCol w="479425">
                  <a:extLst>
                    <a:ext uri="{9D8B030D-6E8A-4147-A177-3AD203B41FA5}">
                      <a16:colId xmlns:a16="http://schemas.microsoft.com/office/drawing/2014/main" val="20006"/>
                    </a:ext>
                  </a:extLst>
                </a:gridCol>
              </a:tblGrid>
              <a:tr h="703263">
                <a:tc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Sum of Squares</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df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Mean Square</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374650">
                <a:tc rowSpan="3">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7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8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Regression</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6.106E7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1.526E7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4.953</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.008</a:t>
                      </a:r>
                      <a:r>
                        <a:rPr kumimoji="0" lang="en-US" sz="10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1"/>
                  </a:ext>
                </a:extLst>
              </a:tr>
              <a:tr h="37465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Residual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5.239E7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3081804.497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2"/>
                  </a:ext>
                </a:extLst>
              </a:tr>
              <a:tr h="37465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Total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1.134E8</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21</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dirty="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bl>
          </a:graphicData>
        </a:graphic>
      </p:graphicFrame>
      <p:sp>
        <p:nvSpPr>
          <p:cNvPr id="29756" name="TextBox 13"/>
          <p:cNvSpPr txBox="1">
            <a:spLocks noChangeArrowheads="1"/>
          </p:cNvSpPr>
          <p:nvPr/>
        </p:nvSpPr>
        <p:spPr bwMode="auto">
          <a:xfrm>
            <a:off x="3198812" y="2209800"/>
            <a:ext cx="1752600" cy="381000"/>
          </a:xfrm>
          <a:prstGeom prst="rect">
            <a:avLst/>
          </a:prstGeom>
          <a:noFill/>
          <a:ln w="9525">
            <a:noFill/>
            <a:miter lim="800000"/>
            <a:headEnd/>
            <a:tailEnd/>
          </a:ln>
        </p:spPr>
        <p:txBody>
          <a:bodyPr>
            <a:spAutoFit/>
          </a:bodyPr>
          <a:lstStyle/>
          <a:p>
            <a:r>
              <a:rPr lang="en-US"/>
              <a:t>ANOVA</a:t>
            </a:r>
            <a:endParaRPr lang="en-GB"/>
          </a:p>
        </p:txBody>
      </p:sp>
      <p:sp>
        <p:nvSpPr>
          <p:cNvPr id="7" name="Oval 6"/>
          <p:cNvSpPr/>
          <p:nvPr/>
        </p:nvSpPr>
        <p:spPr>
          <a:xfrm>
            <a:off x="3122612" y="1295400"/>
            <a:ext cx="990600" cy="533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
        <p:nvSpPr>
          <p:cNvPr id="8" name="Oval 7"/>
          <p:cNvSpPr/>
          <p:nvPr/>
        </p:nvSpPr>
        <p:spPr>
          <a:xfrm>
            <a:off x="5484812" y="3352800"/>
            <a:ext cx="990600" cy="533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Tree>
    <p:extLst>
      <p:ext uri="{BB962C8B-B14F-4D97-AF65-F5344CB8AC3E}">
        <p14:creationId xmlns:p14="http://schemas.microsoft.com/office/powerpoint/2010/main" val="32873640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13"/>
          <p:cNvSpPr txBox="1">
            <a:spLocks noChangeArrowheads="1"/>
          </p:cNvSpPr>
          <p:nvPr/>
        </p:nvSpPr>
        <p:spPr bwMode="auto">
          <a:xfrm>
            <a:off x="2284412" y="3124200"/>
            <a:ext cx="7315200" cy="1938338"/>
          </a:xfrm>
          <a:prstGeom prst="rect">
            <a:avLst/>
          </a:prstGeom>
          <a:noFill/>
          <a:ln w="9525">
            <a:noFill/>
            <a:miter lim="800000"/>
            <a:headEnd/>
            <a:tailEnd/>
          </a:ln>
        </p:spPr>
        <p:txBody>
          <a:bodyPr>
            <a:spAutoFit/>
          </a:bodyPr>
          <a:lstStyle/>
          <a:p>
            <a:pPr marL="174625" indent="-174625">
              <a:spcBef>
                <a:spcPct val="50000"/>
              </a:spcBef>
              <a:buFontTx/>
              <a:buChar char="•"/>
            </a:pPr>
            <a:r>
              <a:rPr lang="en-US" altLang="zh-TW" sz="2400" dirty="0"/>
              <a:t>We can see that the number of sales calls is the best predictor of sales volume (p = 0.002) whereas job attitudes (job satisfaction, perceived fairness and intention to quit do not have any impact (p &gt; 0.05, i.e., </a:t>
            </a:r>
            <a:r>
              <a:rPr lang="en-US" altLang="zh-TW" sz="2400" dirty="0">
                <a:solidFill>
                  <a:srgbClr val="FF0000"/>
                </a:solidFill>
              </a:rPr>
              <a:t>not significant</a:t>
            </a:r>
            <a:r>
              <a:rPr lang="en-US" altLang="zh-TW" sz="2400" dirty="0"/>
              <a:t>).</a:t>
            </a:r>
          </a:p>
        </p:txBody>
      </p:sp>
      <p:sp>
        <p:nvSpPr>
          <p:cNvPr id="30723" name="TextBox 9"/>
          <p:cNvSpPr txBox="1">
            <a:spLocks noChangeArrowheads="1"/>
          </p:cNvSpPr>
          <p:nvPr/>
        </p:nvSpPr>
        <p:spPr bwMode="auto">
          <a:xfrm>
            <a:off x="5256212" y="457200"/>
            <a:ext cx="2590800" cy="369888"/>
          </a:xfrm>
          <a:prstGeom prst="rect">
            <a:avLst/>
          </a:prstGeom>
          <a:noFill/>
          <a:ln w="9525">
            <a:noFill/>
            <a:miter lim="800000"/>
            <a:headEnd/>
            <a:tailEnd/>
          </a:ln>
        </p:spPr>
        <p:txBody>
          <a:bodyPr>
            <a:spAutoFit/>
          </a:bodyPr>
          <a:lstStyle/>
          <a:p>
            <a:r>
              <a:rPr lang="en-US"/>
              <a:t>Coefficients</a:t>
            </a:r>
            <a:endParaRPr lang="en-GB"/>
          </a:p>
        </p:txBody>
      </p:sp>
      <p:graphicFrame>
        <p:nvGraphicFramePr>
          <p:cNvPr id="11" name="Table 10"/>
          <p:cNvGraphicFramePr>
            <a:graphicFrameLocks noGrp="1"/>
          </p:cNvGraphicFramePr>
          <p:nvPr>
            <p:extLst>
              <p:ext uri="{D42A27DB-BD31-4B8C-83A1-F6EECF244321}">
                <p14:modId xmlns:p14="http://schemas.microsoft.com/office/powerpoint/2010/main" val="206792619"/>
              </p:ext>
            </p:extLst>
          </p:nvPr>
        </p:nvGraphicFramePr>
        <p:xfrm>
          <a:off x="2284412" y="914400"/>
          <a:ext cx="7315200" cy="1764732"/>
        </p:xfrm>
        <a:graphic>
          <a:graphicData uri="http://schemas.openxmlformats.org/drawingml/2006/table">
            <a:tbl>
              <a:tblPr/>
              <a:tblGrid>
                <a:gridCol w="1579563">
                  <a:extLst>
                    <a:ext uri="{9D8B030D-6E8A-4147-A177-3AD203B41FA5}">
                      <a16:colId xmlns:a16="http://schemas.microsoft.com/office/drawing/2014/main" val="20000"/>
                    </a:ext>
                  </a:extLst>
                </a:gridCol>
                <a:gridCol w="1579562">
                  <a:extLst>
                    <a:ext uri="{9D8B030D-6E8A-4147-A177-3AD203B41FA5}">
                      <a16:colId xmlns:a16="http://schemas.microsoft.com/office/drawing/2014/main" val="20001"/>
                    </a:ext>
                  </a:extLst>
                </a:gridCol>
                <a:gridCol w="881063">
                  <a:extLst>
                    <a:ext uri="{9D8B030D-6E8A-4147-A177-3AD203B41FA5}">
                      <a16:colId xmlns:a16="http://schemas.microsoft.com/office/drawing/2014/main" val="20002"/>
                    </a:ext>
                  </a:extLst>
                </a:gridCol>
                <a:gridCol w="965200">
                  <a:extLst>
                    <a:ext uri="{9D8B030D-6E8A-4147-A177-3AD203B41FA5}">
                      <a16:colId xmlns:a16="http://schemas.microsoft.com/office/drawing/2014/main" val="20003"/>
                    </a:ext>
                  </a:extLst>
                </a:gridCol>
                <a:gridCol w="966787">
                  <a:extLst>
                    <a:ext uri="{9D8B030D-6E8A-4147-A177-3AD203B41FA5}">
                      <a16:colId xmlns:a16="http://schemas.microsoft.com/office/drawing/2014/main" val="20004"/>
                    </a:ext>
                  </a:extLst>
                </a:gridCol>
                <a:gridCol w="671513">
                  <a:extLst>
                    <a:ext uri="{9D8B030D-6E8A-4147-A177-3AD203B41FA5}">
                      <a16:colId xmlns:a16="http://schemas.microsoft.com/office/drawing/2014/main" val="20005"/>
                    </a:ext>
                  </a:extLst>
                </a:gridCol>
                <a:gridCol w="671512">
                  <a:extLst>
                    <a:ext uri="{9D8B030D-6E8A-4147-A177-3AD203B41FA5}">
                      <a16:colId xmlns:a16="http://schemas.microsoft.com/office/drawing/2014/main" val="20006"/>
                    </a:ext>
                  </a:extLst>
                </a:gridCol>
              </a:tblGrid>
              <a:tr h="0">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0">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0">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
        <p:nvSpPr>
          <p:cNvPr id="5" name="Right Brace 4"/>
          <p:cNvSpPr/>
          <p:nvPr/>
        </p:nvSpPr>
        <p:spPr>
          <a:xfrm>
            <a:off x="9752012" y="1600200"/>
            <a:ext cx="228600" cy="91440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2" name="Straight Arrow Connector 11"/>
          <p:cNvCxnSpPr/>
          <p:nvPr/>
        </p:nvCxnSpPr>
        <p:spPr>
          <a:xfrm flipV="1">
            <a:off x="7999412" y="2819400"/>
            <a:ext cx="1371600" cy="3810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9218612" y="3962400"/>
            <a:ext cx="914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V="1">
            <a:off x="10133012" y="2057400"/>
            <a:ext cx="0" cy="190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endCxn id="5" idx="1"/>
          </p:cNvCxnSpPr>
          <p:nvPr/>
        </p:nvCxnSpPr>
        <p:spPr>
          <a:xfrm flipH="1">
            <a:off x="9980612" y="2057400"/>
            <a:ext cx="152400"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51660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4C1B772-FA60-4678-AFF1-EDF6FE1A6BF5}"/>
              </a:ext>
            </a:extLst>
          </p:cNvPr>
          <p:cNvSpPr>
            <a:spLocks noGrp="1"/>
          </p:cNvSpPr>
          <p:nvPr>
            <p:ph type="title"/>
          </p:nvPr>
        </p:nvSpPr>
        <p:spPr/>
        <p:txBody>
          <a:bodyPr/>
          <a:lstStyle/>
          <a:p>
            <a:r>
              <a:rPr lang="en-HK" dirty="0"/>
              <a:t>Multiple regression</a:t>
            </a:r>
            <a:endParaRPr lang="en-GB" dirty="0"/>
          </a:p>
        </p:txBody>
      </p:sp>
      <p:sp>
        <p:nvSpPr>
          <p:cNvPr id="7" name="Content Placeholder 6">
            <a:extLst>
              <a:ext uri="{FF2B5EF4-FFF2-40B4-BE49-F238E27FC236}">
                <a16:creationId xmlns:a16="http://schemas.microsoft.com/office/drawing/2014/main" id="{CD6F6064-D783-4B50-B8D8-A2A9E79C4D9B}"/>
              </a:ext>
            </a:extLst>
          </p:cNvPr>
          <p:cNvSpPr>
            <a:spLocks noGrp="1"/>
          </p:cNvSpPr>
          <p:nvPr>
            <p:ph idx="1"/>
          </p:nvPr>
        </p:nvSpPr>
        <p:spPr/>
        <p:txBody>
          <a:bodyPr/>
          <a:lstStyle/>
          <a:p>
            <a:r>
              <a:rPr lang="en-HK" dirty="0"/>
              <a:t>Design requirements</a:t>
            </a:r>
          </a:p>
          <a:p>
            <a:r>
              <a:rPr lang="en-HK" dirty="0"/>
              <a:t>Assumptions</a:t>
            </a:r>
          </a:p>
          <a:p>
            <a:r>
              <a:rPr lang="en-HK" dirty="0"/>
              <a:t>Assessing the Utility of the Model: Hypothesis tests</a:t>
            </a:r>
          </a:p>
          <a:p>
            <a:pPr lvl="1"/>
            <a:r>
              <a:rPr lang="en-HK" dirty="0"/>
              <a:t>F-test and t-tests</a:t>
            </a:r>
          </a:p>
          <a:p>
            <a:r>
              <a:rPr lang="en-HK" dirty="0"/>
              <a:t>Comparing standardized regression coefficients</a:t>
            </a:r>
          </a:p>
          <a:p>
            <a:endParaRPr lang="en-GB" dirty="0"/>
          </a:p>
        </p:txBody>
      </p:sp>
    </p:spTree>
    <p:extLst>
      <p:ext uri="{BB962C8B-B14F-4D97-AF65-F5344CB8AC3E}">
        <p14:creationId xmlns:p14="http://schemas.microsoft.com/office/powerpoint/2010/main" val="5459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597FA42-5E9C-43C2-BE82-EF446EF7D2B8}"/>
              </a:ext>
            </a:extLst>
          </p:cNvPr>
          <p:cNvSpPr>
            <a:spLocks noGrp="1" noChangeArrowheads="1"/>
          </p:cNvSpPr>
          <p:nvPr>
            <p:ph type="title"/>
          </p:nvPr>
        </p:nvSpPr>
        <p:spPr/>
        <p:txBody>
          <a:bodyPr/>
          <a:lstStyle/>
          <a:p>
            <a:r>
              <a:rPr lang="en-US" altLang="en-US"/>
              <a:t>Design Requirements</a:t>
            </a:r>
          </a:p>
        </p:txBody>
      </p:sp>
      <p:sp>
        <p:nvSpPr>
          <p:cNvPr id="8195" name="Rectangle 3">
            <a:extLst>
              <a:ext uri="{FF2B5EF4-FFF2-40B4-BE49-F238E27FC236}">
                <a16:creationId xmlns:a16="http://schemas.microsoft.com/office/drawing/2014/main" id="{BA85ACDF-5663-4E88-9D20-E40D4AA7DBDC}"/>
              </a:ext>
            </a:extLst>
          </p:cNvPr>
          <p:cNvSpPr>
            <a:spLocks noGrp="1" noChangeArrowheads="1"/>
          </p:cNvSpPr>
          <p:nvPr>
            <p:ph type="body" idx="1"/>
          </p:nvPr>
        </p:nvSpPr>
        <p:spPr/>
        <p:txBody>
          <a:bodyPr>
            <a:normAutofit/>
          </a:bodyPr>
          <a:lstStyle/>
          <a:p>
            <a:r>
              <a:rPr lang="en-HK" altLang="en-US" dirty="0"/>
              <a:t>Purposes: prediction, explanation or theory building</a:t>
            </a:r>
          </a:p>
          <a:p>
            <a:r>
              <a:rPr lang="en-US" altLang="en-US" dirty="0"/>
              <a:t>One dependent variable (criterion) </a:t>
            </a:r>
          </a:p>
          <a:p>
            <a:r>
              <a:rPr lang="en-US" altLang="en-US" dirty="0"/>
              <a:t>Two or more independent variables (predictor variables).</a:t>
            </a:r>
          </a:p>
          <a:p>
            <a:r>
              <a:rPr lang="en-US" altLang="en-US" dirty="0"/>
              <a:t>Sample size: &gt;= 50 (at least 20 to 30 times as many cases as independent variables)</a:t>
            </a:r>
          </a:p>
        </p:txBody>
      </p:sp>
    </p:spTree>
    <p:extLst>
      <p:ext uri="{BB962C8B-B14F-4D97-AF65-F5344CB8AC3E}">
        <p14:creationId xmlns:p14="http://schemas.microsoft.com/office/powerpoint/2010/main" val="3336211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8AFED42E-4F9B-4550-8E57-3721387EEB26}"/>
              </a:ext>
            </a:extLst>
          </p:cNvPr>
          <p:cNvSpPr>
            <a:spLocks noGrp="1" noChangeArrowheads="1"/>
          </p:cNvSpPr>
          <p:nvPr>
            <p:ph type="title"/>
          </p:nvPr>
        </p:nvSpPr>
        <p:spPr/>
        <p:txBody>
          <a:bodyPr/>
          <a:lstStyle/>
          <a:p>
            <a:r>
              <a:rPr lang="en-US" altLang="en-US"/>
              <a:t>Assumptions</a:t>
            </a:r>
          </a:p>
        </p:txBody>
      </p:sp>
      <p:sp>
        <p:nvSpPr>
          <p:cNvPr id="10243" name="Rectangle 3">
            <a:extLst>
              <a:ext uri="{FF2B5EF4-FFF2-40B4-BE49-F238E27FC236}">
                <a16:creationId xmlns:a16="http://schemas.microsoft.com/office/drawing/2014/main" id="{1783B005-389E-428D-8826-AF5D9E798F95}"/>
              </a:ext>
            </a:extLst>
          </p:cNvPr>
          <p:cNvSpPr>
            <a:spLocks noGrp="1" noChangeArrowheads="1"/>
          </p:cNvSpPr>
          <p:nvPr>
            <p:ph type="body" idx="1"/>
          </p:nvPr>
        </p:nvSpPr>
        <p:spPr/>
        <p:txBody>
          <a:bodyPr>
            <a:normAutofit/>
          </a:bodyPr>
          <a:lstStyle/>
          <a:p>
            <a:r>
              <a:rPr lang="en-HK" altLang="en-US" dirty="0"/>
              <a:t>The relationship between the IVs and the DV is linear. </a:t>
            </a:r>
          </a:p>
          <a:p>
            <a:r>
              <a:rPr lang="en-HK" altLang="en-US" dirty="0"/>
              <a:t>There is no multicollinearity in the data.</a:t>
            </a:r>
          </a:p>
          <a:p>
            <a:r>
              <a:rPr lang="en-HK" altLang="en-US" dirty="0"/>
              <a:t>The values of the residuals are independent (lack of autocorrelation).</a:t>
            </a:r>
          </a:p>
          <a:p>
            <a:r>
              <a:rPr lang="en-HK" altLang="en-US" dirty="0"/>
              <a:t>The variance of the residuals is constant (homoscedasticity).</a:t>
            </a:r>
          </a:p>
          <a:p>
            <a:r>
              <a:rPr lang="en-HK" altLang="en-US" dirty="0"/>
              <a:t>The values of the residuals are normally distributed. </a:t>
            </a:r>
          </a:p>
          <a:p>
            <a:r>
              <a:rPr lang="en-HK" altLang="en-US" dirty="0"/>
              <a:t>There are no influential cases biasing the model (outliers).</a:t>
            </a:r>
            <a:endParaRPr lang="en-US" altLang="en-US" dirty="0"/>
          </a:p>
        </p:txBody>
      </p:sp>
    </p:spTree>
    <p:extLst>
      <p:ext uri="{BB962C8B-B14F-4D97-AF65-F5344CB8AC3E}">
        <p14:creationId xmlns:p14="http://schemas.microsoft.com/office/powerpoint/2010/main" val="3528252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E0871D5-C268-4D65-B53C-A2BB52FE59C7}"/>
              </a:ext>
            </a:extLst>
          </p:cNvPr>
          <p:cNvSpPr>
            <a:spLocks noGrp="1" noChangeArrowheads="1"/>
          </p:cNvSpPr>
          <p:nvPr>
            <p:ph type="title"/>
          </p:nvPr>
        </p:nvSpPr>
        <p:spPr/>
        <p:txBody>
          <a:bodyPr/>
          <a:lstStyle/>
          <a:p>
            <a:r>
              <a:rPr lang="en-US" altLang="en-US"/>
              <a:t>Different Ways of Building Regression Models</a:t>
            </a:r>
          </a:p>
        </p:txBody>
      </p:sp>
      <p:sp>
        <p:nvSpPr>
          <p:cNvPr id="16387" name="Rectangle 3">
            <a:extLst>
              <a:ext uri="{FF2B5EF4-FFF2-40B4-BE49-F238E27FC236}">
                <a16:creationId xmlns:a16="http://schemas.microsoft.com/office/drawing/2014/main" id="{41BAC1C4-1182-4224-B1CA-B8001BD96731}"/>
              </a:ext>
            </a:extLst>
          </p:cNvPr>
          <p:cNvSpPr>
            <a:spLocks noGrp="1" noChangeArrowheads="1"/>
          </p:cNvSpPr>
          <p:nvPr>
            <p:ph type="body" idx="1"/>
          </p:nvPr>
        </p:nvSpPr>
        <p:spPr/>
        <p:txBody>
          <a:bodyPr/>
          <a:lstStyle/>
          <a:p>
            <a:r>
              <a:rPr lang="en-US" altLang="en-US" dirty="0"/>
              <a:t>Simultaneous (the “enter” method in SPSS):  all independent variables entered together</a:t>
            </a:r>
          </a:p>
          <a:p>
            <a:r>
              <a:rPr lang="en-US" altLang="en-US" dirty="0"/>
              <a:t>Stepwise: independent variables entered according to some order</a:t>
            </a:r>
          </a:p>
          <a:p>
            <a:pPr lvl="1"/>
            <a:r>
              <a:rPr lang="en-US" altLang="en-US" dirty="0"/>
              <a:t>By size or correlation with dependent variable</a:t>
            </a:r>
          </a:p>
          <a:p>
            <a:pPr lvl="1"/>
            <a:r>
              <a:rPr lang="en-US" altLang="en-US" dirty="0"/>
              <a:t>In order of significance</a:t>
            </a:r>
          </a:p>
          <a:p>
            <a:r>
              <a:rPr lang="en-US" altLang="en-US" dirty="0"/>
              <a:t>Hierarchical: independent variables entered in stages</a:t>
            </a:r>
          </a:p>
        </p:txBody>
      </p:sp>
    </p:spTree>
    <p:extLst>
      <p:ext uri="{BB962C8B-B14F-4D97-AF65-F5344CB8AC3E}">
        <p14:creationId xmlns:p14="http://schemas.microsoft.com/office/powerpoint/2010/main" val="2639875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E8032AA0-6832-48BF-B6E7-FDAF20A43D31}"/>
              </a:ext>
            </a:extLst>
          </p:cNvPr>
          <p:cNvSpPr>
            <a:spLocks noGrp="1" noChangeArrowheads="1"/>
          </p:cNvSpPr>
          <p:nvPr>
            <p:ph type="title"/>
          </p:nvPr>
        </p:nvSpPr>
        <p:spPr/>
        <p:txBody>
          <a:bodyPr/>
          <a:lstStyle/>
          <a:p>
            <a:r>
              <a:rPr lang="en-US" altLang="en-US"/>
              <a:t>Basic Idea</a:t>
            </a:r>
          </a:p>
        </p:txBody>
      </p:sp>
      <p:sp>
        <p:nvSpPr>
          <p:cNvPr id="54275" name="Rectangle 3">
            <a:extLst>
              <a:ext uri="{FF2B5EF4-FFF2-40B4-BE49-F238E27FC236}">
                <a16:creationId xmlns:a16="http://schemas.microsoft.com/office/drawing/2014/main" id="{BA65A7E3-7364-4328-9403-395F6D6606ED}"/>
              </a:ext>
            </a:extLst>
          </p:cNvPr>
          <p:cNvSpPr>
            <a:spLocks noGrp="1" noChangeArrowheads="1"/>
          </p:cNvSpPr>
          <p:nvPr>
            <p:ph type="body" idx="1"/>
          </p:nvPr>
        </p:nvSpPr>
        <p:spPr/>
        <p:txBody>
          <a:bodyPr>
            <a:normAutofit/>
          </a:bodyPr>
          <a:lstStyle/>
          <a:p>
            <a:r>
              <a:rPr lang="en-US" altLang="en-US" sz="2800" dirty="0"/>
              <a:t>With multiple regression, we form a 'linear combination' of multiple variables to best predict an outcome, and then we assess the contribution that each predictor variable makes to the equation. </a:t>
            </a:r>
          </a:p>
          <a:p>
            <a:r>
              <a:rPr lang="en-US" altLang="en-US" sz="2800" dirty="0"/>
              <a:t>Research question: </a:t>
            </a:r>
          </a:p>
          <a:p>
            <a:pPr lvl="1"/>
            <a:r>
              <a:rPr lang="en-US" altLang="en-US" sz="2200" dirty="0"/>
              <a:t>“How much does an independent variable contribute to explaining dependent variable after the effect of another independent variable is taken into account?”</a:t>
            </a:r>
          </a:p>
        </p:txBody>
      </p:sp>
    </p:spTree>
    <p:extLst>
      <p:ext uri="{BB962C8B-B14F-4D97-AF65-F5344CB8AC3E}">
        <p14:creationId xmlns:p14="http://schemas.microsoft.com/office/powerpoint/2010/main" val="2441445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F339B-4CF0-487B-B9AE-5449C15F1747}"/>
              </a:ext>
            </a:extLst>
          </p:cNvPr>
          <p:cNvSpPr>
            <a:spLocks noGrp="1"/>
          </p:cNvSpPr>
          <p:nvPr>
            <p:ph type="title"/>
          </p:nvPr>
        </p:nvSpPr>
        <p:spPr/>
        <p:txBody>
          <a:bodyPr/>
          <a:lstStyle/>
          <a:p>
            <a:r>
              <a:rPr lang="en-HK" dirty="0"/>
              <a:t>The model</a:t>
            </a:r>
            <a:endParaRPr lang="en-GB" dirty="0"/>
          </a:p>
        </p:txBody>
      </p:sp>
      <p:sp>
        <p:nvSpPr>
          <p:cNvPr id="3" name="Content Placeholder 2">
            <a:extLst>
              <a:ext uri="{FF2B5EF4-FFF2-40B4-BE49-F238E27FC236}">
                <a16:creationId xmlns:a16="http://schemas.microsoft.com/office/drawing/2014/main" id="{B1FCF0F6-F0A8-462A-80F6-CC892A2B7543}"/>
              </a:ext>
            </a:extLst>
          </p:cNvPr>
          <p:cNvSpPr>
            <a:spLocks noGrp="1"/>
          </p:cNvSpPr>
          <p:nvPr>
            <p:ph idx="1"/>
          </p:nvPr>
        </p:nvSpPr>
        <p:spPr/>
        <p:txBody>
          <a:bodyPr>
            <a:normAutofit/>
          </a:bodyPr>
          <a:lstStyle/>
          <a:p>
            <a:r>
              <a:rPr lang="en-US" altLang="en-US" dirty="0"/>
              <a:t>The equation for this model fitted to data is </a:t>
            </a:r>
          </a:p>
          <a:p>
            <a:endParaRPr lang="en-US" altLang="en-US" dirty="0"/>
          </a:p>
          <a:p>
            <a:r>
              <a:rPr lang="en-US" altLang="en-US" dirty="0"/>
              <a:t>Where    denotes the “predicted” value computed from the equation, and bi denotes an estimate of β</a:t>
            </a:r>
            <a:r>
              <a:rPr lang="en-US" altLang="en-US" dirty="0" err="1"/>
              <a:t>i</a:t>
            </a:r>
            <a:r>
              <a:rPr lang="en-US" altLang="en-US" dirty="0"/>
              <a:t>.  </a:t>
            </a:r>
          </a:p>
          <a:p>
            <a:r>
              <a:rPr lang="en-US" altLang="en-US" dirty="0"/>
              <a:t>Obtained by the method of least squares </a:t>
            </a:r>
          </a:p>
          <a:p>
            <a:pPr lvl="1"/>
            <a:r>
              <a:rPr lang="en-US" altLang="en-US" dirty="0"/>
              <a:t>Among the set of all possible values for the parameter estimates, I find the ones which minimize the sum of squared residuals.</a:t>
            </a:r>
            <a:endParaRPr lang="en-GB" dirty="0"/>
          </a:p>
        </p:txBody>
      </p:sp>
      <p:graphicFrame>
        <p:nvGraphicFramePr>
          <p:cNvPr id="4" name="Object 4">
            <a:extLst>
              <a:ext uri="{FF2B5EF4-FFF2-40B4-BE49-F238E27FC236}">
                <a16:creationId xmlns:a16="http://schemas.microsoft.com/office/drawing/2014/main" id="{1C3E21DD-3790-4228-B16B-C189CA6EE8EC}"/>
              </a:ext>
            </a:extLst>
          </p:cNvPr>
          <p:cNvGraphicFramePr>
            <a:graphicFrameLocks noChangeAspect="1"/>
          </p:cNvGraphicFramePr>
          <p:nvPr>
            <p:extLst>
              <p:ext uri="{D42A27DB-BD31-4B8C-83A1-F6EECF244321}">
                <p14:modId xmlns:p14="http://schemas.microsoft.com/office/powerpoint/2010/main" val="3928412380"/>
              </p:ext>
            </p:extLst>
          </p:nvPr>
        </p:nvGraphicFramePr>
        <p:xfrm>
          <a:off x="2873830" y="2370069"/>
          <a:ext cx="3404146" cy="552810"/>
        </p:xfrm>
        <a:graphic>
          <a:graphicData uri="http://schemas.openxmlformats.org/presentationml/2006/ole">
            <mc:AlternateContent xmlns:mc="http://schemas.openxmlformats.org/markup-compatibility/2006">
              <mc:Choice xmlns:v="urn:schemas-microsoft-com:vml" Requires="v">
                <p:oleObj spid="_x0000_s5150" name="Equation" r:id="rId3" imgW="1485900" imgH="241300" progId="Equation.BREE4">
                  <p:embed/>
                </p:oleObj>
              </mc:Choice>
              <mc:Fallback>
                <p:oleObj name="Equation" r:id="rId3" imgW="1485900" imgH="241300" progId="Equation.BREE4">
                  <p:embed/>
                  <p:pic>
                    <p:nvPicPr>
                      <p:cNvPr id="40964" name="Object 4">
                        <a:extLst>
                          <a:ext uri="{FF2B5EF4-FFF2-40B4-BE49-F238E27FC236}">
                            <a16:creationId xmlns:a16="http://schemas.microsoft.com/office/drawing/2014/main" id="{A70B7B45-8AE4-4F76-8E32-F7F50C8F6C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3830" y="2370069"/>
                        <a:ext cx="3404146" cy="552810"/>
                      </a:xfrm>
                      <a:prstGeom prst="rect">
                        <a:avLst/>
                      </a:prstGeom>
                      <a:noFill/>
                      <a:ln>
                        <a:noFill/>
                      </a:ln>
                      <a:effectLst/>
                    </p:spPr>
                  </p:pic>
                </p:oleObj>
              </mc:Fallback>
            </mc:AlternateContent>
          </a:graphicData>
        </a:graphic>
      </p:graphicFrame>
      <p:graphicFrame>
        <p:nvGraphicFramePr>
          <p:cNvPr id="6" name="Object 6">
            <a:extLst>
              <a:ext uri="{FF2B5EF4-FFF2-40B4-BE49-F238E27FC236}">
                <a16:creationId xmlns:a16="http://schemas.microsoft.com/office/drawing/2014/main" id="{6393D3BE-CB07-44B7-AE6A-33E2EA901260}"/>
              </a:ext>
            </a:extLst>
          </p:cNvPr>
          <p:cNvGraphicFramePr>
            <a:graphicFrameLocks noChangeAspect="1"/>
          </p:cNvGraphicFramePr>
          <p:nvPr>
            <p:extLst>
              <p:ext uri="{D42A27DB-BD31-4B8C-83A1-F6EECF244321}">
                <p14:modId xmlns:p14="http://schemas.microsoft.com/office/powerpoint/2010/main" val="3091582287"/>
              </p:ext>
            </p:extLst>
          </p:nvPr>
        </p:nvGraphicFramePr>
        <p:xfrm>
          <a:off x="2566020" y="2947423"/>
          <a:ext cx="288032" cy="432048"/>
        </p:xfrm>
        <a:graphic>
          <a:graphicData uri="http://schemas.openxmlformats.org/presentationml/2006/ole">
            <mc:AlternateContent xmlns:mc="http://schemas.openxmlformats.org/markup-compatibility/2006">
              <mc:Choice xmlns:v="urn:schemas-microsoft-com:vml" Requires="v">
                <p:oleObj spid="_x0000_s5151" name="Equation" r:id="rId5" imgW="126835" imgH="202936" progId="Equation.BREE4">
                  <p:embed/>
                </p:oleObj>
              </mc:Choice>
              <mc:Fallback>
                <p:oleObj name="Equation" r:id="rId5" imgW="126835" imgH="202936" progId="Equation.BREE4">
                  <p:embed/>
                  <p:pic>
                    <p:nvPicPr>
                      <p:cNvPr id="40966" name="Object 6">
                        <a:extLst>
                          <a:ext uri="{FF2B5EF4-FFF2-40B4-BE49-F238E27FC236}">
                            <a16:creationId xmlns:a16="http://schemas.microsoft.com/office/drawing/2014/main" id="{BF93753E-11FD-4CF0-B1FA-FC7B64C77E7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66020" y="2947423"/>
                        <a:ext cx="288032" cy="432048"/>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298013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8F5AD-B8B6-40CE-898D-6C04D95DC5F5}"/>
              </a:ext>
            </a:extLst>
          </p:cNvPr>
          <p:cNvSpPr>
            <a:spLocks noGrp="1"/>
          </p:cNvSpPr>
          <p:nvPr>
            <p:ph type="title"/>
          </p:nvPr>
        </p:nvSpPr>
        <p:spPr>
          <a:xfrm>
            <a:off x="1192970" y="183177"/>
            <a:ext cx="9509954" cy="920898"/>
          </a:xfrm>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16BF4271-39AA-4D4B-B775-010DFE19AF64}"/>
              </a:ext>
            </a:extLst>
          </p:cNvPr>
          <p:cNvSpPr>
            <a:spLocks noGrp="1"/>
          </p:cNvSpPr>
          <p:nvPr>
            <p:ph idx="1"/>
          </p:nvPr>
        </p:nvSpPr>
        <p:spPr/>
        <p:txBody>
          <a:bodyPr/>
          <a:lstStyle/>
          <a:p>
            <a:endParaRPr lang="en-HK" dirty="0"/>
          </a:p>
          <a:p>
            <a:endParaRPr lang="en-HK" dirty="0"/>
          </a:p>
          <a:p>
            <a:endParaRPr lang="en-HK" dirty="0"/>
          </a:p>
          <a:p>
            <a:endParaRPr lang="en-HK" dirty="0"/>
          </a:p>
          <a:p>
            <a:endParaRPr lang="en-HK" dirty="0"/>
          </a:p>
          <a:p>
            <a:endParaRPr lang="en-GB" dirty="0"/>
          </a:p>
        </p:txBody>
      </p:sp>
      <p:graphicFrame>
        <p:nvGraphicFramePr>
          <p:cNvPr id="4" name="Table 3">
            <a:extLst>
              <a:ext uri="{FF2B5EF4-FFF2-40B4-BE49-F238E27FC236}">
                <a16:creationId xmlns:a16="http://schemas.microsoft.com/office/drawing/2014/main" id="{DE634869-D80C-41FD-97F7-FE9850260018}"/>
              </a:ext>
            </a:extLst>
          </p:cNvPr>
          <p:cNvGraphicFramePr>
            <a:graphicFrameLocks noGrp="1"/>
          </p:cNvGraphicFramePr>
          <p:nvPr>
            <p:extLst>
              <p:ext uri="{D42A27DB-BD31-4B8C-83A1-F6EECF244321}">
                <p14:modId xmlns:p14="http://schemas.microsoft.com/office/powerpoint/2010/main" val="1841680790"/>
              </p:ext>
            </p:extLst>
          </p:nvPr>
        </p:nvGraphicFramePr>
        <p:xfrm>
          <a:off x="2205980" y="1125373"/>
          <a:ext cx="6696744" cy="1855255"/>
        </p:xfrm>
        <a:graphic>
          <a:graphicData uri="http://schemas.openxmlformats.org/drawingml/2006/table">
            <a:tbl>
              <a:tblPr/>
              <a:tblGrid>
                <a:gridCol w="1446020">
                  <a:extLst>
                    <a:ext uri="{9D8B030D-6E8A-4147-A177-3AD203B41FA5}">
                      <a16:colId xmlns:a16="http://schemas.microsoft.com/office/drawing/2014/main" val="20000"/>
                    </a:ext>
                  </a:extLst>
                </a:gridCol>
                <a:gridCol w="1446020">
                  <a:extLst>
                    <a:ext uri="{9D8B030D-6E8A-4147-A177-3AD203B41FA5}">
                      <a16:colId xmlns:a16="http://schemas.microsoft.com/office/drawing/2014/main" val="20001"/>
                    </a:ext>
                  </a:extLst>
                </a:gridCol>
                <a:gridCol w="806574">
                  <a:extLst>
                    <a:ext uri="{9D8B030D-6E8A-4147-A177-3AD203B41FA5}">
                      <a16:colId xmlns:a16="http://schemas.microsoft.com/office/drawing/2014/main" val="20002"/>
                    </a:ext>
                  </a:extLst>
                </a:gridCol>
                <a:gridCol w="883598">
                  <a:extLst>
                    <a:ext uri="{9D8B030D-6E8A-4147-A177-3AD203B41FA5}">
                      <a16:colId xmlns:a16="http://schemas.microsoft.com/office/drawing/2014/main" val="20003"/>
                    </a:ext>
                  </a:extLst>
                </a:gridCol>
                <a:gridCol w="885051">
                  <a:extLst>
                    <a:ext uri="{9D8B030D-6E8A-4147-A177-3AD203B41FA5}">
                      <a16:colId xmlns:a16="http://schemas.microsoft.com/office/drawing/2014/main" val="20004"/>
                    </a:ext>
                  </a:extLst>
                </a:gridCol>
                <a:gridCol w="614741">
                  <a:extLst>
                    <a:ext uri="{9D8B030D-6E8A-4147-A177-3AD203B41FA5}">
                      <a16:colId xmlns:a16="http://schemas.microsoft.com/office/drawing/2014/main" val="20005"/>
                    </a:ext>
                  </a:extLst>
                </a:gridCol>
                <a:gridCol w="614740">
                  <a:extLst>
                    <a:ext uri="{9D8B030D-6E8A-4147-A177-3AD203B41FA5}">
                      <a16:colId xmlns:a16="http://schemas.microsoft.com/office/drawing/2014/main" val="20006"/>
                    </a:ext>
                  </a:extLst>
                </a:gridCol>
              </a:tblGrid>
              <a:tr h="327006">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177517">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177517">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313599">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
        <p:nvSpPr>
          <p:cNvPr id="5" name="Rectangle 4">
            <a:extLst>
              <a:ext uri="{FF2B5EF4-FFF2-40B4-BE49-F238E27FC236}">
                <a16:creationId xmlns:a16="http://schemas.microsoft.com/office/drawing/2014/main" id="{05D37DCB-1F35-4B34-8B9E-B0B3FB6AA7D3}"/>
              </a:ext>
            </a:extLst>
          </p:cNvPr>
          <p:cNvSpPr/>
          <p:nvPr/>
        </p:nvSpPr>
        <p:spPr>
          <a:xfrm>
            <a:off x="1989956" y="3284984"/>
            <a:ext cx="8568952" cy="3416320"/>
          </a:xfrm>
          <a:prstGeom prst="rect">
            <a:avLst/>
          </a:prstGeom>
        </p:spPr>
        <p:txBody>
          <a:bodyPr wrap="square">
            <a:spAutoFit/>
          </a:bodyPr>
          <a:lstStyle/>
          <a:p>
            <a:r>
              <a:rPr lang="en-US" altLang="en-US" dirty="0"/>
              <a:t>Y = a + b</a:t>
            </a:r>
            <a:r>
              <a:rPr lang="en-US" altLang="en-US" baseline="-25000" dirty="0"/>
              <a:t>1</a:t>
            </a:r>
            <a:r>
              <a:rPr lang="en-US" altLang="en-US" dirty="0"/>
              <a:t>X</a:t>
            </a:r>
            <a:r>
              <a:rPr lang="en-US" altLang="en-US" baseline="-25000" dirty="0"/>
              <a:t>1</a:t>
            </a:r>
            <a:r>
              <a:rPr lang="en-US" altLang="en-US" dirty="0"/>
              <a:t> + b</a:t>
            </a:r>
            <a:r>
              <a:rPr lang="en-US" altLang="en-US" baseline="-25000" dirty="0"/>
              <a:t>2</a:t>
            </a:r>
            <a:r>
              <a:rPr lang="en-US" altLang="en-US" dirty="0"/>
              <a:t>X</a:t>
            </a:r>
            <a:r>
              <a:rPr lang="en-US" altLang="en-US" baseline="-25000" dirty="0"/>
              <a:t>2 </a:t>
            </a:r>
            <a:r>
              <a:rPr lang="en-US" altLang="en-US" dirty="0"/>
              <a:t>+ …</a:t>
            </a:r>
            <a:r>
              <a:rPr lang="en-US" altLang="en-US" dirty="0" err="1"/>
              <a:t>b</a:t>
            </a:r>
            <a:r>
              <a:rPr lang="en-US" altLang="en-US" baseline="-25000" dirty="0" err="1"/>
              <a:t>p</a:t>
            </a:r>
            <a:r>
              <a:rPr lang="en-US" altLang="en-US" dirty="0" err="1"/>
              <a:t>X</a:t>
            </a:r>
            <a:r>
              <a:rPr lang="en-US" altLang="en-US" baseline="-25000" dirty="0" err="1"/>
              <a:t>p</a:t>
            </a:r>
            <a:endParaRPr lang="en-US" altLang="en-US" baseline="-25000" dirty="0"/>
          </a:p>
          <a:p>
            <a:r>
              <a:rPr lang="en-US" altLang="en-US" dirty="0"/>
              <a:t>The b’s are called </a:t>
            </a:r>
            <a:r>
              <a:rPr lang="en-US" altLang="en-US" b="1" dirty="0"/>
              <a:t>regression coefficients</a:t>
            </a:r>
          </a:p>
          <a:p>
            <a:r>
              <a:rPr lang="en-US" altLang="en-US" b="1" dirty="0"/>
              <a:t>Our example-Predicting Sales volume:</a:t>
            </a:r>
          </a:p>
          <a:p>
            <a:pPr lvl="1"/>
            <a:r>
              <a:rPr lang="en-US" altLang="en-US" b="1" dirty="0"/>
              <a:t>Y= 444.19 + (188.65) </a:t>
            </a:r>
            <a:r>
              <a:rPr lang="en-US" altLang="en-US" b="1" dirty="0" err="1"/>
              <a:t>Xjb</a:t>
            </a:r>
            <a:r>
              <a:rPr lang="en-US" altLang="en-US" b="1" dirty="0"/>
              <a:t> + (-186.74) </a:t>
            </a:r>
            <a:r>
              <a:rPr lang="en-US" altLang="en-US" b="1" dirty="0" err="1"/>
              <a:t>Xeq</a:t>
            </a:r>
            <a:r>
              <a:rPr lang="en-US" altLang="en-US" b="1" dirty="0"/>
              <a:t> + (214.42)</a:t>
            </a:r>
            <a:r>
              <a:rPr lang="en-US" altLang="en-US" b="1" dirty="0" err="1"/>
              <a:t>Xiq</a:t>
            </a:r>
            <a:r>
              <a:rPr lang="en-US" altLang="en-US" b="1" dirty="0"/>
              <a:t> + (94.09)</a:t>
            </a:r>
            <a:r>
              <a:rPr lang="en-US" altLang="en-US" b="1" dirty="0" err="1"/>
              <a:t>Xsc</a:t>
            </a:r>
            <a:r>
              <a:rPr lang="en-US" altLang="en-US" dirty="0"/>
              <a:t> </a:t>
            </a:r>
            <a:endParaRPr lang="en-US" altLang="en-US" baseline="-25000" dirty="0"/>
          </a:p>
          <a:p>
            <a:r>
              <a:rPr lang="en-US" altLang="en-US" dirty="0"/>
              <a:t>If all bi are significant (p &lt;0.05), the predicted sales volume for person with job satisfaction of 4, equity of 3, intention to quit of 4 and number of sales calls of 50 will be</a:t>
            </a:r>
            <a:endParaRPr lang="en-US" altLang="en-US" b="1" dirty="0"/>
          </a:p>
          <a:p>
            <a:pPr lvl="1"/>
            <a:r>
              <a:rPr lang="en-US" altLang="en-US" b="1" dirty="0"/>
              <a:t>Y= 444.19 + (188.65) 4 + (-186.74) 3 + (214.42)4 + (94.09)50 = 6,200.75</a:t>
            </a:r>
          </a:p>
          <a:p>
            <a:r>
              <a:rPr lang="en-US" altLang="en-US" dirty="0"/>
              <a:t>Since all bi except number of sales calls are not significant, the predicted sales volume for person with job satisfaction of 4, equity of 3, intention to quit of 4 and number of sales calls of 50 will be</a:t>
            </a:r>
            <a:endParaRPr lang="en-US" altLang="en-US" b="1" dirty="0"/>
          </a:p>
          <a:p>
            <a:pPr lvl="1"/>
            <a:r>
              <a:rPr lang="en-US" altLang="en-US" b="1" dirty="0"/>
              <a:t>Y= 444.19 + (0) 4 + (0) 3 + (0)4 + (94.09)50 = 5148.69</a:t>
            </a:r>
            <a:endParaRPr lang="en-US" altLang="en-US" baseline="-25000" dirty="0"/>
          </a:p>
        </p:txBody>
      </p:sp>
    </p:spTree>
    <p:extLst>
      <p:ext uri="{BB962C8B-B14F-4D97-AF65-F5344CB8AC3E}">
        <p14:creationId xmlns:p14="http://schemas.microsoft.com/office/powerpoint/2010/main" val="2456614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5B3DCAA-80EC-4BBB-952B-57B7D3C69149}"/>
              </a:ext>
            </a:extLst>
          </p:cNvPr>
          <p:cNvSpPr>
            <a:spLocks noGrp="1" noChangeArrowheads="1"/>
          </p:cNvSpPr>
          <p:nvPr>
            <p:ph type="title"/>
          </p:nvPr>
        </p:nvSpPr>
        <p:spPr/>
        <p:txBody>
          <a:bodyPr/>
          <a:lstStyle/>
          <a:p>
            <a:r>
              <a:rPr lang="en-US" altLang="en-US" dirty="0"/>
              <a:t>Assessing the Utility of the Model: Hypothesis tests  </a:t>
            </a:r>
          </a:p>
        </p:txBody>
      </p:sp>
      <p:sp>
        <p:nvSpPr>
          <p:cNvPr id="21507" name="Rectangle 3">
            <a:extLst>
              <a:ext uri="{FF2B5EF4-FFF2-40B4-BE49-F238E27FC236}">
                <a16:creationId xmlns:a16="http://schemas.microsoft.com/office/drawing/2014/main" id="{F200E0C1-282A-4483-83E4-D13D3E058DDB}"/>
              </a:ext>
            </a:extLst>
          </p:cNvPr>
          <p:cNvSpPr>
            <a:spLocks noGrp="1" noChangeArrowheads="1"/>
          </p:cNvSpPr>
          <p:nvPr>
            <p:ph type="body" idx="1"/>
          </p:nvPr>
        </p:nvSpPr>
        <p:spPr/>
        <p:txBody>
          <a:bodyPr/>
          <a:lstStyle/>
          <a:p>
            <a:r>
              <a:rPr lang="en-US" altLang="en-US" dirty="0"/>
              <a:t>F-test: test if all of the slope parameters are zero.</a:t>
            </a:r>
          </a:p>
          <a:p>
            <a:r>
              <a:rPr lang="en-US" altLang="en-US" dirty="0"/>
              <a:t>T-test: test if a particular slope parameter is zero given that all other x's remain in the model. </a:t>
            </a:r>
          </a:p>
        </p:txBody>
      </p:sp>
    </p:spTree>
    <p:extLst>
      <p:ext uri="{BB962C8B-B14F-4D97-AF65-F5344CB8AC3E}">
        <p14:creationId xmlns:p14="http://schemas.microsoft.com/office/powerpoint/2010/main" val="2201227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7D477CA1-E692-4EE8-AAC9-938C959B8ED7}"/>
              </a:ext>
            </a:extLst>
          </p:cNvPr>
          <p:cNvSpPr>
            <a:spLocks noGrp="1" noChangeArrowheads="1"/>
          </p:cNvSpPr>
          <p:nvPr>
            <p:ph type="title"/>
          </p:nvPr>
        </p:nvSpPr>
        <p:spPr>
          <a:xfrm>
            <a:off x="981844" y="-54318"/>
            <a:ext cx="9753600" cy="1325562"/>
          </a:xfrm>
        </p:spPr>
        <p:txBody>
          <a:bodyPr/>
          <a:lstStyle/>
          <a:p>
            <a:r>
              <a:rPr lang="en-US" altLang="en-US" dirty="0"/>
              <a:t>F- test</a:t>
            </a:r>
          </a:p>
        </p:txBody>
      </p:sp>
      <p:sp>
        <p:nvSpPr>
          <p:cNvPr id="64515" name="Rectangle 3">
            <a:extLst>
              <a:ext uri="{FF2B5EF4-FFF2-40B4-BE49-F238E27FC236}">
                <a16:creationId xmlns:a16="http://schemas.microsoft.com/office/drawing/2014/main" id="{200375C9-543B-4935-84C0-2CF6086D4889}"/>
              </a:ext>
            </a:extLst>
          </p:cNvPr>
          <p:cNvSpPr>
            <a:spLocks noGrp="1" noChangeArrowheads="1"/>
          </p:cNvSpPr>
          <p:nvPr>
            <p:ph type="body" idx="1"/>
          </p:nvPr>
        </p:nvSpPr>
        <p:spPr>
          <a:xfrm>
            <a:off x="765820" y="1484784"/>
            <a:ext cx="7560840" cy="4968552"/>
          </a:xfrm>
        </p:spPr>
        <p:txBody>
          <a:bodyPr>
            <a:normAutofit fontScale="77500" lnSpcReduction="20000"/>
          </a:bodyPr>
          <a:lstStyle/>
          <a:p>
            <a:r>
              <a:rPr lang="en-US" altLang="en-US" dirty="0"/>
              <a:t>F is the statistic to test if ALL the slope parameters are zero. </a:t>
            </a:r>
          </a:p>
          <a:p>
            <a:r>
              <a:rPr lang="en-US" altLang="en-US" dirty="0"/>
              <a:t>ANOVA gives F statistic and p-value (be sure to set the </a:t>
            </a:r>
            <a:r>
              <a:rPr lang="el-GR" altLang="en-US" dirty="0"/>
              <a:t>α</a:t>
            </a:r>
            <a:r>
              <a:rPr lang="en-US" altLang="en-US" dirty="0"/>
              <a:t> level)</a:t>
            </a:r>
          </a:p>
          <a:p>
            <a:r>
              <a:rPr lang="en-US" altLang="en-US" dirty="0"/>
              <a:t>Under the null hypothesis</a:t>
            </a:r>
          </a:p>
          <a:p>
            <a:endParaRPr lang="en-US" altLang="en-US" dirty="0"/>
          </a:p>
          <a:p>
            <a:r>
              <a:rPr lang="en-US" altLang="en-US" dirty="0"/>
              <a:t>According to the F-statistic, the chance of obtaining an F statistic of 4.953 or larger is .008. We conclude that the model is useful for predicting sales volume.</a:t>
            </a:r>
          </a:p>
          <a:p>
            <a:r>
              <a:rPr lang="en-HK" altLang="en-US" dirty="0"/>
              <a:t>That is, in the population, there is a significant relationship between sales volume and the linear composite of attitudes and number of sales calls.</a:t>
            </a:r>
          </a:p>
          <a:p>
            <a:r>
              <a:rPr lang="en-HK" altLang="en-US" dirty="0"/>
              <a:t>What proportion of variation in sales volume can be predicted from attitudes and number of customers?  </a:t>
            </a:r>
          </a:p>
          <a:p>
            <a:r>
              <a:rPr lang="en-HK" altLang="en-US" dirty="0"/>
              <a:t>R</a:t>
            </a:r>
            <a:r>
              <a:rPr lang="en-HK" altLang="en-US" baseline="30000" dirty="0"/>
              <a:t>2</a:t>
            </a:r>
            <a:r>
              <a:rPr lang="en-HK" altLang="en-US" dirty="0"/>
              <a:t> = .538  (R = .734) : 53.8% of the variance in sales volume can be accounted for by the composite of attitudes and number of sales calls.</a:t>
            </a:r>
          </a:p>
        </p:txBody>
      </p:sp>
      <p:sp>
        <p:nvSpPr>
          <p:cNvPr id="64517" name="Rectangle 5">
            <a:extLst>
              <a:ext uri="{FF2B5EF4-FFF2-40B4-BE49-F238E27FC236}">
                <a16:creationId xmlns:a16="http://schemas.microsoft.com/office/drawing/2014/main" id="{31D6DAA8-20D1-4EE9-80A0-9B269015EEE6}"/>
              </a:ext>
            </a:extLst>
          </p:cNvPr>
          <p:cNvSpPr>
            <a:spLocks noChangeArrowheads="1"/>
          </p:cNvSpPr>
          <p:nvPr/>
        </p:nvSpPr>
        <p:spPr bwMode="auto">
          <a:xfrm>
            <a:off x="1522413"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sp>
        <p:nvSpPr>
          <p:cNvPr id="64519" name="Rectangle 7">
            <a:extLst>
              <a:ext uri="{FF2B5EF4-FFF2-40B4-BE49-F238E27FC236}">
                <a16:creationId xmlns:a16="http://schemas.microsoft.com/office/drawing/2014/main" id="{59C7F686-1894-440A-957A-C948EF29BA2F}"/>
              </a:ext>
            </a:extLst>
          </p:cNvPr>
          <p:cNvSpPr>
            <a:spLocks noChangeArrowheads="1"/>
          </p:cNvSpPr>
          <p:nvPr/>
        </p:nvSpPr>
        <p:spPr bwMode="auto">
          <a:xfrm>
            <a:off x="1522413"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aphicFrame>
        <p:nvGraphicFramePr>
          <p:cNvPr id="64518" name="Object 6">
            <a:extLst>
              <a:ext uri="{FF2B5EF4-FFF2-40B4-BE49-F238E27FC236}">
                <a16:creationId xmlns:a16="http://schemas.microsoft.com/office/drawing/2014/main" id="{763919A4-AC04-4457-A665-499D82EF3B07}"/>
              </a:ext>
            </a:extLst>
          </p:cNvPr>
          <p:cNvGraphicFramePr>
            <a:graphicFrameLocks noChangeAspect="1"/>
          </p:cNvGraphicFramePr>
          <p:nvPr>
            <p:extLst>
              <p:ext uri="{D42A27DB-BD31-4B8C-83A1-F6EECF244321}">
                <p14:modId xmlns:p14="http://schemas.microsoft.com/office/powerpoint/2010/main" val="3959888705"/>
              </p:ext>
            </p:extLst>
          </p:nvPr>
        </p:nvGraphicFramePr>
        <p:xfrm>
          <a:off x="1917948" y="2789515"/>
          <a:ext cx="3429000" cy="519113"/>
        </p:xfrm>
        <a:graphic>
          <a:graphicData uri="http://schemas.openxmlformats.org/presentationml/2006/ole">
            <mc:AlternateContent xmlns:mc="http://schemas.openxmlformats.org/markup-compatibility/2006">
              <mc:Choice xmlns:v="urn:schemas-microsoft-com:vml" Requires="v">
                <p:oleObj spid="_x0000_s7188" r:id="rId3" imgW="1574800" imgH="241300" progId="Equation.BREE4">
                  <p:embed/>
                </p:oleObj>
              </mc:Choice>
              <mc:Fallback>
                <p:oleObj r:id="rId3" imgW="1574800" imgH="241300" progId="Equation.BREE4">
                  <p:embed/>
                  <p:pic>
                    <p:nvPicPr>
                      <p:cNvPr id="64518" name="Object 6">
                        <a:extLst>
                          <a:ext uri="{FF2B5EF4-FFF2-40B4-BE49-F238E27FC236}">
                            <a16:creationId xmlns:a16="http://schemas.microsoft.com/office/drawing/2014/main" id="{763919A4-AC04-4457-A665-499D82EF3B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7948" y="2789515"/>
                        <a:ext cx="3429000" cy="5191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4521" name="Rectangle 9">
            <a:extLst>
              <a:ext uri="{FF2B5EF4-FFF2-40B4-BE49-F238E27FC236}">
                <a16:creationId xmlns:a16="http://schemas.microsoft.com/office/drawing/2014/main" id="{E1B26F4B-FA7B-427F-B2E9-9D82D6ECCF9F}"/>
              </a:ext>
            </a:extLst>
          </p:cNvPr>
          <p:cNvSpPr>
            <a:spLocks noChangeArrowheads="1"/>
          </p:cNvSpPr>
          <p:nvPr/>
        </p:nvSpPr>
        <p:spPr bwMode="auto">
          <a:xfrm>
            <a:off x="1522413" y="30490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aphicFrame>
        <p:nvGraphicFramePr>
          <p:cNvPr id="11" name="Content Placeholder 8">
            <a:extLst>
              <a:ext uri="{FF2B5EF4-FFF2-40B4-BE49-F238E27FC236}">
                <a16:creationId xmlns:a16="http://schemas.microsoft.com/office/drawing/2014/main" id="{970400AB-2CE4-46FA-A749-3BEB1DF0D39A}"/>
              </a:ext>
            </a:extLst>
          </p:cNvPr>
          <p:cNvGraphicFramePr>
            <a:graphicFrameLocks/>
          </p:cNvGraphicFramePr>
          <p:nvPr>
            <p:extLst>
              <p:ext uri="{D42A27DB-BD31-4B8C-83A1-F6EECF244321}">
                <p14:modId xmlns:p14="http://schemas.microsoft.com/office/powerpoint/2010/main" val="3193117884"/>
              </p:ext>
            </p:extLst>
          </p:nvPr>
        </p:nvGraphicFramePr>
        <p:xfrm>
          <a:off x="8430211" y="4581128"/>
          <a:ext cx="3638550" cy="1219200"/>
        </p:xfrm>
        <a:graphic>
          <a:graphicData uri="http://schemas.openxmlformats.org/drawingml/2006/table">
            <a:tbl>
              <a:tblPr/>
              <a:tblGrid>
                <a:gridCol w="461963">
                  <a:extLst>
                    <a:ext uri="{9D8B030D-6E8A-4147-A177-3AD203B41FA5}">
                      <a16:colId xmlns:a16="http://schemas.microsoft.com/office/drawing/2014/main" val="20000"/>
                    </a:ext>
                  </a:extLst>
                </a:gridCol>
                <a:gridCol w="642937">
                  <a:extLst>
                    <a:ext uri="{9D8B030D-6E8A-4147-A177-3AD203B41FA5}">
                      <a16:colId xmlns:a16="http://schemas.microsoft.com/office/drawing/2014/main" val="20001"/>
                    </a:ext>
                  </a:extLst>
                </a:gridCol>
                <a:gridCol w="684213">
                  <a:extLst>
                    <a:ext uri="{9D8B030D-6E8A-4147-A177-3AD203B41FA5}">
                      <a16:colId xmlns:a16="http://schemas.microsoft.com/office/drawing/2014/main" val="20002"/>
                    </a:ext>
                  </a:extLst>
                </a:gridCol>
                <a:gridCol w="923925">
                  <a:extLst>
                    <a:ext uri="{9D8B030D-6E8A-4147-A177-3AD203B41FA5}">
                      <a16:colId xmlns:a16="http://schemas.microsoft.com/office/drawing/2014/main" val="20003"/>
                    </a:ext>
                  </a:extLst>
                </a:gridCol>
                <a:gridCol w="925512">
                  <a:extLst>
                    <a:ext uri="{9D8B030D-6E8A-4147-A177-3AD203B41FA5}">
                      <a16:colId xmlns:a16="http://schemas.microsoft.com/office/drawing/2014/main" val="20004"/>
                    </a:ext>
                  </a:extLst>
                </a:gridCol>
              </a:tblGrid>
              <a:tr h="79057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Adjusted 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 of the Estimate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42862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.734</a:t>
                      </a:r>
                      <a:r>
                        <a:rPr kumimoji="0" lang="en-US" sz="11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.538</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.430</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1755.50691</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graphicFrame>
        <p:nvGraphicFramePr>
          <p:cNvPr id="12" name="Content Placeholder 12">
            <a:extLst>
              <a:ext uri="{FF2B5EF4-FFF2-40B4-BE49-F238E27FC236}">
                <a16:creationId xmlns:a16="http://schemas.microsoft.com/office/drawing/2014/main" id="{FC212DAA-CD6B-4601-BE7C-A84382272575}"/>
              </a:ext>
            </a:extLst>
          </p:cNvPr>
          <p:cNvGraphicFramePr>
            <a:graphicFrameLocks/>
          </p:cNvGraphicFramePr>
          <p:nvPr>
            <p:extLst>
              <p:ext uri="{D42A27DB-BD31-4B8C-83A1-F6EECF244321}">
                <p14:modId xmlns:p14="http://schemas.microsoft.com/office/powerpoint/2010/main" val="770795373"/>
              </p:ext>
            </p:extLst>
          </p:nvPr>
        </p:nvGraphicFramePr>
        <p:xfrm>
          <a:off x="8398668" y="1798638"/>
          <a:ext cx="3638548" cy="1653494"/>
        </p:xfrm>
        <a:graphic>
          <a:graphicData uri="http://schemas.openxmlformats.org/drawingml/2006/table">
            <a:tbl>
              <a:tblPr/>
              <a:tblGrid>
                <a:gridCol w="514378">
                  <a:extLst>
                    <a:ext uri="{9D8B030D-6E8A-4147-A177-3AD203B41FA5}">
                      <a16:colId xmlns:a16="http://schemas.microsoft.com/office/drawing/2014/main" val="20000"/>
                    </a:ext>
                  </a:extLst>
                </a:gridCol>
                <a:gridCol w="588828">
                  <a:extLst>
                    <a:ext uri="{9D8B030D-6E8A-4147-A177-3AD203B41FA5}">
                      <a16:colId xmlns:a16="http://schemas.microsoft.com/office/drawing/2014/main" val="20001"/>
                    </a:ext>
                  </a:extLst>
                </a:gridCol>
                <a:gridCol w="588827">
                  <a:extLst>
                    <a:ext uri="{9D8B030D-6E8A-4147-A177-3AD203B41FA5}">
                      <a16:colId xmlns:a16="http://schemas.microsoft.com/office/drawing/2014/main" val="20002"/>
                    </a:ext>
                  </a:extLst>
                </a:gridCol>
                <a:gridCol w="564463">
                  <a:extLst>
                    <a:ext uri="{9D8B030D-6E8A-4147-A177-3AD203B41FA5}">
                      <a16:colId xmlns:a16="http://schemas.microsoft.com/office/drawing/2014/main" val="20003"/>
                    </a:ext>
                  </a:extLst>
                </a:gridCol>
                <a:gridCol w="564462">
                  <a:extLst>
                    <a:ext uri="{9D8B030D-6E8A-4147-A177-3AD203B41FA5}">
                      <a16:colId xmlns:a16="http://schemas.microsoft.com/office/drawing/2014/main" val="20004"/>
                    </a:ext>
                  </a:extLst>
                </a:gridCol>
                <a:gridCol w="408795">
                  <a:extLst>
                    <a:ext uri="{9D8B030D-6E8A-4147-A177-3AD203B41FA5}">
                      <a16:colId xmlns:a16="http://schemas.microsoft.com/office/drawing/2014/main" val="20005"/>
                    </a:ext>
                  </a:extLst>
                </a:gridCol>
                <a:gridCol w="408795">
                  <a:extLst>
                    <a:ext uri="{9D8B030D-6E8A-4147-A177-3AD203B41FA5}">
                      <a16:colId xmlns:a16="http://schemas.microsoft.com/office/drawing/2014/main" val="20006"/>
                    </a:ext>
                  </a:extLst>
                </a:gridCol>
              </a:tblGrid>
              <a:tr h="538362">
                <a:tc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Sum of Squares</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df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Mean Square</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286802">
                <a:tc rowSpan="3">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7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8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Regression</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6.106E7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1.526E7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4.953</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.008</a:t>
                      </a:r>
                      <a:r>
                        <a:rPr kumimoji="0" lang="en-US" sz="10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1"/>
                  </a:ext>
                </a:extLst>
              </a:tr>
              <a:tr h="33328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Residual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5.239E7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3081804.497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2"/>
                  </a:ext>
                </a:extLst>
              </a:tr>
              <a:tr h="286802">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Total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1.134E8</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21</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dirty="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83107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9885072-3B99-4920-9CA4-340E7819BB7C}"/>
              </a:ext>
            </a:extLst>
          </p:cNvPr>
          <p:cNvSpPr>
            <a:spLocks noChangeArrowheads="1"/>
          </p:cNvSpPr>
          <p:nvPr/>
        </p:nvSpPr>
        <p:spPr bwMode="auto">
          <a:xfrm>
            <a:off x="7618412" y="1524000"/>
            <a:ext cx="2819400" cy="1143000"/>
          </a:xfrm>
          <a:prstGeom prst="rect">
            <a:avLst/>
          </a:prstGeom>
          <a:noFill/>
          <a:ln w="9525">
            <a:solidFill>
              <a:schemeClr val="tx1"/>
            </a:solidFill>
            <a:miter lim="800000"/>
            <a:headEnd/>
            <a:tailEnd/>
          </a:ln>
          <a:effectLst/>
        </p:spPr>
        <p:txBody>
          <a:bodyPr wrap="none" anchor="ctr"/>
          <a:lstStyle/>
          <a:p>
            <a:endParaRPr lang="en-GB"/>
          </a:p>
        </p:txBody>
      </p:sp>
      <p:sp>
        <p:nvSpPr>
          <p:cNvPr id="27651" name="Text Box 3">
            <a:extLst>
              <a:ext uri="{FF2B5EF4-FFF2-40B4-BE49-F238E27FC236}">
                <a16:creationId xmlns:a16="http://schemas.microsoft.com/office/drawing/2014/main" id="{CCE3D0E2-24B5-4995-BD7F-367C310290BB}"/>
              </a:ext>
            </a:extLst>
          </p:cNvPr>
          <p:cNvSpPr txBox="1">
            <a:spLocks noChangeArrowheads="1"/>
          </p:cNvSpPr>
          <p:nvPr/>
        </p:nvSpPr>
        <p:spPr bwMode="auto">
          <a:xfrm>
            <a:off x="7694612" y="1600201"/>
            <a:ext cx="2743200" cy="1015663"/>
          </a:xfrm>
          <a:prstGeom prst="rect">
            <a:avLst/>
          </a:prstGeom>
          <a:noFill/>
          <a:ln>
            <a:noFill/>
          </a:ln>
          <a:effectLst/>
        </p:spPr>
        <p:txBody>
          <a:bodyPr wrap="square">
            <a:spAutoFit/>
          </a:bodyPr>
          <a:lstStyle/>
          <a:p>
            <a:pPr eaLnBrk="0" hangingPunct="0"/>
            <a:r>
              <a:rPr lang="en-US" altLang="en-US" sz="2000" dirty="0">
                <a:latin typeface="Arial Narrow" panose="020B0606020202030204" pitchFamily="34" charset="0"/>
              </a:rPr>
              <a:t>Predictable variation by the combination of independent variables (53.8%)</a:t>
            </a:r>
          </a:p>
        </p:txBody>
      </p:sp>
      <p:sp>
        <p:nvSpPr>
          <p:cNvPr id="27652" name="Rectangle 4">
            <a:extLst>
              <a:ext uri="{FF2B5EF4-FFF2-40B4-BE49-F238E27FC236}">
                <a16:creationId xmlns:a16="http://schemas.microsoft.com/office/drawing/2014/main" id="{A39C52E4-1C8C-4E48-8D17-DEF203654081}"/>
              </a:ext>
            </a:extLst>
          </p:cNvPr>
          <p:cNvSpPr>
            <a:spLocks noChangeArrowheads="1"/>
          </p:cNvSpPr>
          <p:nvPr/>
        </p:nvSpPr>
        <p:spPr bwMode="auto">
          <a:xfrm>
            <a:off x="8326660" y="5181600"/>
            <a:ext cx="1944216" cy="914400"/>
          </a:xfrm>
          <a:prstGeom prst="rect">
            <a:avLst/>
          </a:prstGeom>
          <a:noFill/>
          <a:ln w="9525">
            <a:solidFill>
              <a:schemeClr val="tx1"/>
            </a:solidFill>
            <a:miter lim="800000"/>
            <a:headEnd/>
            <a:tailEnd/>
          </a:ln>
          <a:effectLst/>
        </p:spPr>
        <p:txBody>
          <a:bodyPr wrap="none" anchor="ctr"/>
          <a:lstStyle/>
          <a:p>
            <a:endParaRPr lang="en-GB"/>
          </a:p>
        </p:txBody>
      </p:sp>
      <p:sp>
        <p:nvSpPr>
          <p:cNvPr id="27654" name="Rectangle 6">
            <a:extLst>
              <a:ext uri="{FF2B5EF4-FFF2-40B4-BE49-F238E27FC236}">
                <a16:creationId xmlns:a16="http://schemas.microsoft.com/office/drawing/2014/main" id="{7DFD2CED-E12E-4703-96DC-41B2A9DDC2B3}"/>
              </a:ext>
            </a:extLst>
          </p:cNvPr>
          <p:cNvSpPr>
            <a:spLocks noGrp="1" noChangeArrowheads="1"/>
          </p:cNvSpPr>
          <p:nvPr>
            <p:ph type="title"/>
          </p:nvPr>
        </p:nvSpPr>
        <p:spPr/>
        <p:txBody>
          <a:bodyPr/>
          <a:lstStyle/>
          <a:p>
            <a:r>
              <a:rPr lang="en-US" altLang="en-US"/>
              <a:t>Variations</a:t>
            </a:r>
          </a:p>
        </p:txBody>
      </p:sp>
      <p:sp>
        <p:nvSpPr>
          <p:cNvPr id="27655" name="Oval 7">
            <a:extLst>
              <a:ext uri="{FF2B5EF4-FFF2-40B4-BE49-F238E27FC236}">
                <a16:creationId xmlns:a16="http://schemas.microsoft.com/office/drawing/2014/main" id="{C0381F4D-73AA-42C0-9B18-334AAE7E16A9}"/>
              </a:ext>
            </a:extLst>
          </p:cNvPr>
          <p:cNvSpPr>
            <a:spLocks noChangeArrowheads="1"/>
          </p:cNvSpPr>
          <p:nvPr/>
        </p:nvSpPr>
        <p:spPr bwMode="auto">
          <a:xfrm>
            <a:off x="3960812" y="2286000"/>
            <a:ext cx="4038600" cy="3810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6" name="Oval 8">
            <a:extLst>
              <a:ext uri="{FF2B5EF4-FFF2-40B4-BE49-F238E27FC236}">
                <a16:creationId xmlns:a16="http://schemas.microsoft.com/office/drawing/2014/main" id="{4E29D1BB-85B2-4181-8AE2-BE9C5433D9C6}"/>
              </a:ext>
            </a:extLst>
          </p:cNvPr>
          <p:cNvSpPr>
            <a:spLocks noChangeArrowheads="1"/>
          </p:cNvSpPr>
          <p:nvPr/>
        </p:nvSpPr>
        <p:spPr bwMode="auto">
          <a:xfrm>
            <a:off x="4726260" y="2996952"/>
            <a:ext cx="2434952" cy="2376264"/>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7" name="Line 9">
            <a:extLst>
              <a:ext uri="{FF2B5EF4-FFF2-40B4-BE49-F238E27FC236}">
                <a16:creationId xmlns:a16="http://schemas.microsoft.com/office/drawing/2014/main" id="{0AF9E38F-D0F5-451C-AE1D-859F767A2D34}"/>
              </a:ext>
            </a:extLst>
          </p:cNvPr>
          <p:cNvSpPr>
            <a:spLocks noChangeShapeType="1"/>
          </p:cNvSpPr>
          <p:nvPr/>
        </p:nvSpPr>
        <p:spPr bwMode="auto">
          <a:xfrm>
            <a:off x="7237412" y="4495800"/>
            <a:ext cx="1524000" cy="457200"/>
          </a:xfrm>
          <a:prstGeom prst="line">
            <a:avLst/>
          </a:prstGeom>
          <a:noFill/>
          <a:ln w="2857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8" name="Line 10">
            <a:extLst>
              <a:ext uri="{FF2B5EF4-FFF2-40B4-BE49-F238E27FC236}">
                <a16:creationId xmlns:a16="http://schemas.microsoft.com/office/drawing/2014/main" id="{20CB3068-2F27-485E-B069-7FB2B76B2B81}"/>
              </a:ext>
            </a:extLst>
          </p:cNvPr>
          <p:cNvSpPr>
            <a:spLocks noChangeShapeType="1"/>
          </p:cNvSpPr>
          <p:nvPr/>
        </p:nvSpPr>
        <p:spPr bwMode="auto">
          <a:xfrm flipV="1">
            <a:off x="6170612" y="2743200"/>
            <a:ext cx="1752600" cy="1143000"/>
          </a:xfrm>
          <a:prstGeom prst="line">
            <a:avLst/>
          </a:prstGeom>
          <a:noFill/>
          <a:ln w="2857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9" name="Line 11">
            <a:extLst>
              <a:ext uri="{FF2B5EF4-FFF2-40B4-BE49-F238E27FC236}">
                <a16:creationId xmlns:a16="http://schemas.microsoft.com/office/drawing/2014/main" id="{54A5D9BC-513C-4D2A-8B8E-2B064359767D}"/>
              </a:ext>
            </a:extLst>
          </p:cNvPr>
          <p:cNvSpPr>
            <a:spLocks noChangeShapeType="1"/>
          </p:cNvSpPr>
          <p:nvPr/>
        </p:nvSpPr>
        <p:spPr bwMode="auto">
          <a:xfrm>
            <a:off x="2665412" y="3124200"/>
            <a:ext cx="129540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60" name="Text Box 12">
            <a:extLst>
              <a:ext uri="{FF2B5EF4-FFF2-40B4-BE49-F238E27FC236}">
                <a16:creationId xmlns:a16="http://schemas.microsoft.com/office/drawing/2014/main" id="{1F9F2E29-0183-400A-9CF0-CCEEF4F781F4}"/>
              </a:ext>
            </a:extLst>
          </p:cNvPr>
          <p:cNvSpPr txBox="1">
            <a:spLocks noChangeArrowheads="1"/>
          </p:cNvSpPr>
          <p:nvPr/>
        </p:nvSpPr>
        <p:spPr bwMode="auto">
          <a:xfrm>
            <a:off x="1345793" y="2689931"/>
            <a:ext cx="2784746" cy="400110"/>
          </a:xfrm>
          <a:prstGeom prst="rect">
            <a:avLst/>
          </a:prstGeom>
          <a:noFill/>
          <a:ln>
            <a:solidFill>
              <a:schemeClr val="tx1"/>
            </a:solidFill>
          </a:ln>
          <a:effectLst/>
        </p:spPr>
        <p:txBody>
          <a:bodyPr wrap="square">
            <a:spAutoFit/>
          </a:bodyPr>
          <a:lstStyle/>
          <a:p>
            <a:pPr eaLnBrk="0" hangingPunct="0"/>
            <a:r>
              <a:rPr lang="en-US" altLang="en-US" sz="2000" dirty="0">
                <a:latin typeface="Arial Narrow" panose="020B0606020202030204" pitchFamily="34" charset="0"/>
              </a:rPr>
              <a:t>Total Variation in Y (100%)</a:t>
            </a:r>
          </a:p>
        </p:txBody>
      </p:sp>
      <p:sp>
        <p:nvSpPr>
          <p:cNvPr id="27661" name="Text Box 13">
            <a:extLst>
              <a:ext uri="{FF2B5EF4-FFF2-40B4-BE49-F238E27FC236}">
                <a16:creationId xmlns:a16="http://schemas.microsoft.com/office/drawing/2014/main" id="{EDA41039-F27B-409C-97A5-FABD1A21A4A7}"/>
              </a:ext>
            </a:extLst>
          </p:cNvPr>
          <p:cNvSpPr txBox="1">
            <a:spLocks noChangeArrowheads="1"/>
          </p:cNvSpPr>
          <p:nvPr/>
        </p:nvSpPr>
        <p:spPr bwMode="auto">
          <a:xfrm>
            <a:off x="8457592" y="5211762"/>
            <a:ext cx="1813284" cy="70788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altLang="en-US" sz="2000" dirty="0">
                <a:latin typeface="Arial Narrow" panose="020B0606020202030204" pitchFamily="34" charset="0"/>
              </a:rPr>
              <a:t>Unpredictable</a:t>
            </a:r>
          </a:p>
          <a:p>
            <a:pPr eaLnBrk="0" hangingPunct="0"/>
            <a:r>
              <a:rPr lang="en-US" altLang="en-US" sz="2000" dirty="0">
                <a:latin typeface="Arial Narrow" panose="020B0606020202030204" pitchFamily="34" charset="0"/>
              </a:rPr>
              <a:t>Variation (46.2%)</a:t>
            </a:r>
          </a:p>
        </p:txBody>
      </p:sp>
    </p:spTree>
    <p:extLst>
      <p:ext uri="{BB962C8B-B14F-4D97-AF65-F5344CB8AC3E}">
        <p14:creationId xmlns:p14="http://schemas.microsoft.com/office/powerpoint/2010/main" val="3083534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76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DC15D23E-8C51-4E07-BA4D-D1272194E68A}"/>
              </a:ext>
            </a:extLst>
          </p:cNvPr>
          <p:cNvSpPr>
            <a:spLocks noGrp="1" noChangeArrowheads="1"/>
          </p:cNvSpPr>
          <p:nvPr>
            <p:ph type="title"/>
          </p:nvPr>
        </p:nvSpPr>
        <p:spPr/>
        <p:txBody>
          <a:bodyPr>
            <a:normAutofit/>
          </a:bodyPr>
          <a:lstStyle/>
          <a:p>
            <a:r>
              <a:rPr lang="en-US" altLang="en-US" dirty="0"/>
              <a:t>T-tests</a:t>
            </a:r>
          </a:p>
        </p:txBody>
      </p:sp>
      <p:sp>
        <p:nvSpPr>
          <p:cNvPr id="66563" name="Rectangle 3">
            <a:extLst>
              <a:ext uri="{FF2B5EF4-FFF2-40B4-BE49-F238E27FC236}">
                <a16:creationId xmlns:a16="http://schemas.microsoft.com/office/drawing/2014/main" id="{A3928C86-94AE-4F83-BB6A-F95145DABBD9}"/>
              </a:ext>
            </a:extLst>
          </p:cNvPr>
          <p:cNvSpPr>
            <a:spLocks noGrp="1" noChangeArrowheads="1"/>
          </p:cNvSpPr>
          <p:nvPr>
            <p:ph type="body" idx="1"/>
          </p:nvPr>
        </p:nvSpPr>
        <p:spPr>
          <a:xfrm>
            <a:off x="1217614" y="1828800"/>
            <a:ext cx="9753600" cy="5029200"/>
          </a:xfrm>
        </p:spPr>
        <p:txBody>
          <a:bodyPr>
            <a:normAutofit/>
          </a:bodyPr>
          <a:lstStyle/>
          <a:p>
            <a:r>
              <a:rPr lang="en-HK" altLang="en-US" dirty="0"/>
              <a:t>Proceed only if F and corresponding p-value indicate sufficient evidence that the overall model is useful </a:t>
            </a:r>
            <a:endParaRPr lang="en-US" altLang="en-US" dirty="0"/>
          </a:p>
          <a:p>
            <a:r>
              <a:rPr lang="en-US" altLang="en-US" dirty="0"/>
              <a:t>If so, look to the individual variables to determine their contribution</a:t>
            </a:r>
          </a:p>
          <a:p>
            <a:r>
              <a:rPr lang="en-US" altLang="en-US" dirty="0"/>
              <a:t>We do this with t-tests</a:t>
            </a:r>
          </a:p>
          <a:p>
            <a:r>
              <a:rPr lang="en-US" altLang="en-US" dirty="0"/>
              <a:t>p = .05 or less indicates a significant contribution</a:t>
            </a:r>
          </a:p>
          <a:p>
            <a:endParaRPr lang="en-US" altLang="en-US" dirty="0"/>
          </a:p>
        </p:txBody>
      </p:sp>
      <p:graphicFrame>
        <p:nvGraphicFramePr>
          <p:cNvPr id="6" name="Table 5">
            <a:extLst>
              <a:ext uri="{FF2B5EF4-FFF2-40B4-BE49-F238E27FC236}">
                <a16:creationId xmlns:a16="http://schemas.microsoft.com/office/drawing/2014/main" id="{8C739479-93B0-4049-A770-2D75708050CD}"/>
              </a:ext>
            </a:extLst>
          </p:cNvPr>
          <p:cNvGraphicFramePr>
            <a:graphicFrameLocks noGrp="1"/>
          </p:cNvGraphicFramePr>
          <p:nvPr>
            <p:extLst>
              <p:ext uri="{D42A27DB-BD31-4B8C-83A1-F6EECF244321}">
                <p14:modId xmlns:p14="http://schemas.microsoft.com/office/powerpoint/2010/main" val="1930453401"/>
              </p:ext>
            </p:extLst>
          </p:nvPr>
        </p:nvGraphicFramePr>
        <p:xfrm>
          <a:off x="2349996" y="4653136"/>
          <a:ext cx="6696744" cy="1855255"/>
        </p:xfrm>
        <a:graphic>
          <a:graphicData uri="http://schemas.openxmlformats.org/drawingml/2006/table">
            <a:tbl>
              <a:tblPr/>
              <a:tblGrid>
                <a:gridCol w="1446020">
                  <a:extLst>
                    <a:ext uri="{9D8B030D-6E8A-4147-A177-3AD203B41FA5}">
                      <a16:colId xmlns:a16="http://schemas.microsoft.com/office/drawing/2014/main" val="20000"/>
                    </a:ext>
                  </a:extLst>
                </a:gridCol>
                <a:gridCol w="1446020">
                  <a:extLst>
                    <a:ext uri="{9D8B030D-6E8A-4147-A177-3AD203B41FA5}">
                      <a16:colId xmlns:a16="http://schemas.microsoft.com/office/drawing/2014/main" val="20001"/>
                    </a:ext>
                  </a:extLst>
                </a:gridCol>
                <a:gridCol w="806574">
                  <a:extLst>
                    <a:ext uri="{9D8B030D-6E8A-4147-A177-3AD203B41FA5}">
                      <a16:colId xmlns:a16="http://schemas.microsoft.com/office/drawing/2014/main" val="20002"/>
                    </a:ext>
                  </a:extLst>
                </a:gridCol>
                <a:gridCol w="883598">
                  <a:extLst>
                    <a:ext uri="{9D8B030D-6E8A-4147-A177-3AD203B41FA5}">
                      <a16:colId xmlns:a16="http://schemas.microsoft.com/office/drawing/2014/main" val="20003"/>
                    </a:ext>
                  </a:extLst>
                </a:gridCol>
                <a:gridCol w="885051">
                  <a:extLst>
                    <a:ext uri="{9D8B030D-6E8A-4147-A177-3AD203B41FA5}">
                      <a16:colId xmlns:a16="http://schemas.microsoft.com/office/drawing/2014/main" val="20004"/>
                    </a:ext>
                  </a:extLst>
                </a:gridCol>
                <a:gridCol w="614741">
                  <a:extLst>
                    <a:ext uri="{9D8B030D-6E8A-4147-A177-3AD203B41FA5}">
                      <a16:colId xmlns:a16="http://schemas.microsoft.com/office/drawing/2014/main" val="20005"/>
                    </a:ext>
                  </a:extLst>
                </a:gridCol>
                <a:gridCol w="614740">
                  <a:extLst>
                    <a:ext uri="{9D8B030D-6E8A-4147-A177-3AD203B41FA5}">
                      <a16:colId xmlns:a16="http://schemas.microsoft.com/office/drawing/2014/main" val="20006"/>
                    </a:ext>
                  </a:extLst>
                </a:gridCol>
              </a:tblGrid>
              <a:tr h="327006">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177517">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177517">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313599">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722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DC15D23E-8C51-4E07-BA4D-D1272194E68A}"/>
              </a:ext>
            </a:extLst>
          </p:cNvPr>
          <p:cNvSpPr>
            <a:spLocks noGrp="1" noChangeArrowheads="1"/>
          </p:cNvSpPr>
          <p:nvPr>
            <p:ph type="title"/>
          </p:nvPr>
        </p:nvSpPr>
        <p:spPr/>
        <p:txBody>
          <a:bodyPr>
            <a:normAutofit/>
          </a:bodyPr>
          <a:lstStyle/>
          <a:p>
            <a:r>
              <a:rPr lang="en-US" altLang="en-US" dirty="0"/>
              <a:t>T-tests</a:t>
            </a:r>
          </a:p>
        </p:txBody>
      </p:sp>
      <p:sp>
        <p:nvSpPr>
          <p:cNvPr id="66563" name="Rectangle 3">
            <a:extLst>
              <a:ext uri="{FF2B5EF4-FFF2-40B4-BE49-F238E27FC236}">
                <a16:creationId xmlns:a16="http://schemas.microsoft.com/office/drawing/2014/main" id="{A3928C86-94AE-4F83-BB6A-F95145DABBD9}"/>
              </a:ext>
            </a:extLst>
          </p:cNvPr>
          <p:cNvSpPr>
            <a:spLocks noGrp="1" noChangeArrowheads="1"/>
          </p:cNvSpPr>
          <p:nvPr>
            <p:ph type="body" idx="1"/>
          </p:nvPr>
        </p:nvSpPr>
        <p:spPr/>
        <p:txBody>
          <a:bodyPr>
            <a:normAutofit/>
          </a:bodyPr>
          <a:lstStyle/>
          <a:p>
            <a:r>
              <a:rPr lang="fr-FR" altLang="en-US" u="sng" dirty="0"/>
              <a:t>H</a:t>
            </a:r>
            <a:r>
              <a:rPr lang="fr-FR" altLang="en-US" u="sng" baseline="-25000" dirty="0"/>
              <a:t>0</a:t>
            </a:r>
            <a:r>
              <a:rPr lang="fr-FR" altLang="en-US" u="sng" dirty="0"/>
              <a:t>: </a:t>
            </a:r>
            <a:r>
              <a:rPr lang="el-GR" altLang="en-US" u="sng" dirty="0"/>
              <a:t>β</a:t>
            </a:r>
            <a:r>
              <a:rPr lang="fr-FR" altLang="en-US" u="sng" baseline="-25000" dirty="0" err="1"/>
              <a:t>jb</a:t>
            </a:r>
            <a:r>
              <a:rPr lang="fr-FR" altLang="en-US" u="sng" dirty="0"/>
              <a:t> = 0 (p = .755); H</a:t>
            </a:r>
            <a:r>
              <a:rPr lang="fr-FR" altLang="en-US" u="sng" baseline="-25000" dirty="0"/>
              <a:t>0</a:t>
            </a:r>
            <a:r>
              <a:rPr lang="fr-FR" altLang="en-US" u="sng" dirty="0"/>
              <a:t>: </a:t>
            </a:r>
            <a:r>
              <a:rPr lang="el-GR" altLang="en-US" u="sng" dirty="0"/>
              <a:t>β</a:t>
            </a:r>
            <a:r>
              <a:rPr lang="fr-FR" altLang="en-US" u="sng" baseline="-25000" dirty="0"/>
              <a:t>eq</a:t>
            </a:r>
            <a:r>
              <a:rPr lang="fr-FR" altLang="en-US" u="sng" dirty="0"/>
              <a:t> = 0 (p = .782)</a:t>
            </a:r>
          </a:p>
          <a:p>
            <a:r>
              <a:rPr lang="fr-FR" altLang="en-US" u="sng" dirty="0"/>
              <a:t>H</a:t>
            </a:r>
            <a:r>
              <a:rPr lang="fr-FR" altLang="en-US" u="sng" baseline="-25000" dirty="0"/>
              <a:t>0</a:t>
            </a:r>
            <a:r>
              <a:rPr lang="fr-FR" altLang="en-US" u="sng" dirty="0"/>
              <a:t>: </a:t>
            </a:r>
            <a:r>
              <a:rPr lang="el-GR" altLang="en-US" u="sng" dirty="0"/>
              <a:t>β</a:t>
            </a:r>
            <a:r>
              <a:rPr lang="fr-FR" altLang="en-US" u="sng" baseline="-25000" dirty="0" err="1"/>
              <a:t>iq</a:t>
            </a:r>
            <a:r>
              <a:rPr lang="fr-FR" altLang="en-US" u="sng" dirty="0"/>
              <a:t> = 0 (p = .686)</a:t>
            </a:r>
            <a:r>
              <a:rPr lang="fr-FR" altLang="en-US" dirty="0"/>
              <a:t>; H</a:t>
            </a:r>
            <a:r>
              <a:rPr lang="fr-FR" altLang="en-US" baseline="-25000" dirty="0"/>
              <a:t>0</a:t>
            </a:r>
            <a:r>
              <a:rPr lang="fr-FR" altLang="en-US" dirty="0"/>
              <a:t>: </a:t>
            </a:r>
            <a:r>
              <a:rPr lang="el-GR" altLang="en-US" dirty="0"/>
              <a:t>β</a:t>
            </a:r>
            <a:r>
              <a:rPr lang="fr-FR" altLang="en-US" baseline="-25000" dirty="0" err="1"/>
              <a:t>nc</a:t>
            </a:r>
            <a:r>
              <a:rPr lang="fr-FR" altLang="en-US" dirty="0"/>
              <a:t> = 0 (p = .002)</a:t>
            </a:r>
          </a:p>
          <a:p>
            <a:pPr marL="45720" indent="0">
              <a:buNone/>
            </a:pPr>
            <a:r>
              <a:rPr lang="en-HK" altLang="en-US" dirty="0"/>
              <a:t>Decision: Cannot reject the first three null hypotheses. </a:t>
            </a:r>
          </a:p>
          <a:p>
            <a:pPr marL="45720" indent="0">
              <a:buNone/>
            </a:pPr>
            <a:r>
              <a:rPr lang="en-HK" altLang="en-US" dirty="0"/>
              <a:t>Conclusion: In the population, there is a significant relationship between sales volume and number of sales calls.</a:t>
            </a:r>
          </a:p>
          <a:p>
            <a:r>
              <a:rPr lang="en-HK" altLang="en-US" dirty="0"/>
              <a:t>Interpreting coefficients</a:t>
            </a:r>
          </a:p>
          <a:p>
            <a:pPr lvl="1"/>
            <a:r>
              <a:rPr lang="en-HK" altLang="en-US" dirty="0"/>
              <a:t>Constant = intercept</a:t>
            </a:r>
          </a:p>
          <a:p>
            <a:pPr lvl="1"/>
            <a:r>
              <a:rPr lang="en-HK" altLang="en-US" dirty="0"/>
              <a:t>Other coefficients are the regression coefficients, interpreted as the change in the dependent variable for each unit change in the corresponding independent variable, all other variables held constant.</a:t>
            </a:r>
          </a:p>
          <a:p>
            <a:endParaRPr lang="en-US" altLang="en-US" dirty="0"/>
          </a:p>
        </p:txBody>
      </p:sp>
    </p:spTree>
    <p:extLst>
      <p:ext uri="{BB962C8B-B14F-4D97-AF65-F5344CB8AC3E}">
        <p14:creationId xmlns:p14="http://schemas.microsoft.com/office/powerpoint/2010/main" val="117434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4421C-5C0C-41F3-90F0-0E47DAE5B84F}"/>
              </a:ext>
            </a:extLst>
          </p:cNvPr>
          <p:cNvSpPr>
            <a:spLocks noGrp="1"/>
          </p:cNvSpPr>
          <p:nvPr>
            <p:ph type="title"/>
          </p:nvPr>
        </p:nvSpPr>
        <p:spPr/>
        <p:txBody>
          <a:bodyPr>
            <a:normAutofit/>
          </a:bodyPr>
          <a:lstStyle/>
          <a:p>
            <a:r>
              <a:rPr lang="en-GB" dirty="0"/>
              <a:t>Comparing standardized regression coefficients</a:t>
            </a:r>
          </a:p>
        </p:txBody>
      </p:sp>
      <p:sp>
        <p:nvSpPr>
          <p:cNvPr id="3" name="Content Placeholder 2">
            <a:extLst>
              <a:ext uri="{FF2B5EF4-FFF2-40B4-BE49-F238E27FC236}">
                <a16:creationId xmlns:a16="http://schemas.microsoft.com/office/drawing/2014/main" id="{83F98510-5363-402F-A273-D3E9238CDA5D}"/>
              </a:ext>
            </a:extLst>
          </p:cNvPr>
          <p:cNvSpPr>
            <a:spLocks noGrp="1"/>
          </p:cNvSpPr>
          <p:nvPr>
            <p:ph sz="half" idx="1"/>
          </p:nvPr>
        </p:nvSpPr>
        <p:spPr/>
        <p:txBody>
          <a:bodyPr>
            <a:normAutofit lnSpcReduction="10000"/>
          </a:bodyPr>
          <a:lstStyle/>
          <a:p>
            <a:r>
              <a:rPr lang="en-HK" dirty="0"/>
              <a:t>Which is the stronger predictor? </a:t>
            </a:r>
          </a:p>
          <a:p>
            <a:r>
              <a:rPr lang="en-HK" dirty="0"/>
              <a:t>Comparing </a:t>
            </a:r>
            <a:r>
              <a:rPr lang="el-GR" altLang="en-US" dirty="0"/>
              <a:t>β</a:t>
            </a:r>
            <a:r>
              <a:rPr lang="fr-FR" altLang="en-US" baseline="-25000" dirty="0" err="1"/>
              <a:t>jb</a:t>
            </a:r>
            <a:r>
              <a:rPr lang="fr-FR" altLang="en-US" dirty="0"/>
              <a:t> ,</a:t>
            </a:r>
            <a:r>
              <a:rPr lang="el-GR" altLang="en-US" dirty="0"/>
              <a:t>β</a:t>
            </a:r>
            <a:r>
              <a:rPr lang="fr-FR" altLang="en-US" baseline="-25000" dirty="0"/>
              <a:t>eq</a:t>
            </a:r>
            <a:r>
              <a:rPr lang="fr-FR" altLang="en-US" dirty="0"/>
              <a:t> ,</a:t>
            </a:r>
            <a:r>
              <a:rPr lang="el-GR" altLang="en-US" dirty="0"/>
              <a:t>β</a:t>
            </a:r>
            <a:r>
              <a:rPr lang="fr-FR" altLang="en-US" baseline="-25000" dirty="0" err="1"/>
              <a:t>iq</a:t>
            </a:r>
            <a:r>
              <a:rPr lang="fr-FR" altLang="en-US" dirty="0"/>
              <a:t> and </a:t>
            </a:r>
            <a:r>
              <a:rPr lang="el-GR" altLang="en-US" dirty="0"/>
              <a:t>β</a:t>
            </a:r>
            <a:r>
              <a:rPr lang="fr-FR" altLang="en-US" baseline="-25000" dirty="0" err="1"/>
              <a:t>nc</a:t>
            </a:r>
            <a:endParaRPr lang="fr-FR" altLang="en-US" dirty="0"/>
          </a:p>
          <a:p>
            <a:r>
              <a:rPr lang="en-HK" dirty="0"/>
              <a:t> Convert unstandardized regression coefficients to standardized regression coefficients</a:t>
            </a:r>
          </a:p>
          <a:p>
            <a:r>
              <a:rPr lang="en-HK" dirty="0"/>
              <a:t>Conclusion: number of sales calls is the strongest predictor</a:t>
            </a:r>
            <a:endParaRPr lang="en-GB" dirty="0"/>
          </a:p>
        </p:txBody>
      </p:sp>
      <p:graphicFrame>
        <p:nvGraphicFramePr>
          <p:cNvPr id="6" name="Content Placeholder 5">
            <a:extLst>
              <a:ext uri="{FF2B5EF4-FFF2-40B4-BE49-F238E27FC236}">
                <a16:creationId xmlns:a16="http://schemas.microsoft.com/office/drawing/2014/main" id="{A86CDEB1-76AA-4D8A-8C7A-5C5E32EA554E}"/>
              </a:ext>
            </a:extLst>
          </p:cNvPr>
          <p:cNvGraphicFramePr>
            <a:graphicFrameLocks noGrp="1"/>
          </p:cNvGraphicFramePr>
          <p:nvPr>
            <p:ph sz="half" idx="2"/>
            <p:extLst>
              <p:ext uri="{D42A27DB-BD31-4B8C-83A1-F6EECF244321}">
                <p14:modId xmlns:p14="http://schemas.microsoft.com/office/powerpoint/2010/main" val="1079387064"/>
              </p:ext>
            </p:extLst>
          </p:nvPr>
        </p:nvGraphicFramePr>
        <p:xfrm>
          <a:off x="6266591" y="1916832"/>
          <a:ext cx="5176191" cy="3672408"/>
        </p:xfrm>
        <a:graphic>
          <a:graphicData uri="http://schemas.openxmlformats.org/drawingml/2006/table">
            <a:tbl>
              <a:tblPr firstRow="1" bandRow="1">
                <a:tableStyleId>{073A0DAA-6AF3-43AB-8588-CEC1D06C72B9}</a:tableStyleId>
              </a:tblPr>
              <a:tblGrid>
                <a:gridCol w="1875253">
                  <a:extLst>
                    <a:ext uri="{9D8B030D-6E8A-4147-A177-3AD203B41FA5}">
                      <a16:colId xmlns:a16="http://schemas.microsoft.com/office/drawing/2014/main" val="931761545"/>
                    </a:ext>
                  </a:extLst>
                </a:gridCol>
                <a:gridCol w="1818669">
                  <a:extLst>
                    <a:ext uri="{9D8B030D-6E8A-4147-A177-3AD203B41FA5}">
                      <a16:colId xmlns:a16="http://schemas.microsoft.com/office/drawing/2014/main" val="175965502"/>
                    </a:ext>
                  </a:extLst>
                </a:gridCol>
                <a:gridCol w="1482269">
                  <a:extLst>
                    <a:ext uri="{9D8B030D-6E8A-4147-A177-3AD203B41FA5}">
                      <a16:colId xmlns:a16="http://schemas.microsoft.com/office/drawing/2014/main" val="3784806384"/>
                    </a:ext>
                  </a:extLst>
                </a:gridCol>
              </a:tblGrid>
              <a:tr h="911031">
                <a:tc>
                  <a:txBody>
                    <a:bodyPr/>
                    <a:lstStyle/>
                    <a:p>
                      <a:r>
                        <a:rPr lang="en-HK" sz="1600" dirty="0"/>
                        <a:t>Independent variables</a:t>
                      </a:r>
                      <a:endParaRPr lang="en-GB" sz="1600" dirty="0"/>
                    </a:p>
                  </a:txBody>
                  <a:tcPr/>
                </a:tc>
                <a:tc>
                  <a:txBody>
                    <a:bodyPr/>
                    <a:lstStyle/>
                    <a:p>
                      <a:pPr algn="ctr"/>
                      <a:r>
                        <a:rPr lang="en-GB" sz="1600" dirty="0"/>
                        <a:t>Unstandardized regression coefficients</a:t>
                      </a:r>
                    </a:p>
                  </a:txBody>
                  <a:tcPr/>
                </a:tc>
                <a:tc>
                  <a:txBody>
                    <a:bodyPr/>
                    <a:lstStyle/>
                    <a:p>
                      <a:pPr algn="ctr"/>
                      <a:r>
                        <a:rPr lang="en-GB" sz="1600" dirty="0"/>
                        <a:t>standardized regression coefficients</a:t>
                      </a:r>
                    </a:p>
                  </a:txBody>
                  <a:tcPr/>
                </a:tc>
                <a:extLst>
                  <a:ext uri="{0D108BD9-81ED-4DB2-BD59-A6C34878D82A}">
                    <a16:rowId xmlns:a16="http://schemas.microsoft.com/office/drawing/2014/main" val="2081655185"/>
                  </a:ext>
                </a:extLst>
              </a:tr>
              <a:tr h="708580">
                <a:tc>
                  <a:txBody>
                    <a:bodyPr/>
                    <a:lstStyle/>
                    <a:p>
                      <a:r>
                        <a:rPr lang="en-HK" sz="1800" dirty="0"/>
                        <a:t>Job satisfaction</a:t>
                      </a:r>
                      <a:endParaRPr lang="en-GB" sz="1800" dirty="0"/>
                    </a:p>
                  </a:txBody>
                  <a:tcPr/>
                </a:tc>
                <a:tc>
                  <a:txBody>
                    <a:bodyPr/>
                    <a:lstStyle/>
                    <a:p>
                      <a:pPr algn="ctr"/>
                      <a:r>
                        <a:rPr lang="en-HK" sz="1800" dirty="0"/>
                        <a:t>188.65</a:t>
                      </a:r>
                      <a:endParaRPr lang="en-GB" sz="1800" dirty="0"/>
                    </a:p>
                  </a:txBody>
                  <a:tcPr/>
                </a:tc>
                <a:tc>
                  <a:txBody>
                    <a:bodyPr/>
                    <a:lstStyle/>
                    <a:p>
                      <a:pPr algn="ctr"/>
                      <a:r>
                        <a:rPr lang="en-HK" sz="1800" dirty="0"/>
                        <a:t>0.89</a:t>
                      </a:r>
                      <a:endParaRPr lang="en-GB" sz="1800" dirty="0"/>
                    </a:p>
                  </a:txBody>
                  <a:tcPr/>
                </a:tc>
                <a:extLst>
                  <a:ext uri="{0D108BD9-81ED-4DB2-BD59-A6C34878D82A}">
                    <a16:rowId xmlns:a16="http://schemas.microsoft.com/office/drawing/2014/main" val="2736618344"/>
                  </a:ext>
                </a:extLst>
              </a:tr>
              <a:tr h="635637">
                <a:tc>
                  <a:txBody>
                    <a:bodyPr/>
                    <a:lstStyle/>
                    <a:p>
                      <a:r>
                        <a:rPr lang="en-HK" sz="1800" dirty="0"/>
                        <a:t>Equity</a:t>
                      </a:r>
                      <a:endParaRPr lang="en-GB" sz="1800" dirty="0"/>
                    </a:p>
                  </a:txBody>
                  <a:tcPr/>
                </a:tc>
                <a:tc>
                  <a:txBody>
                    <a:bodyPr/>
                    <a:lstStyle/>
                    <a:p>
                      <a:pPr algn="ctr"/>
                      <a:r>
                        <a:rPr lang="en-HK" sz="1800" dirty="0"/>
                        <a:t>-186.74</a:t>
                      </a:r>
                      <a:endParaRPr lang="en-GB" sz="1800" dirty="0"/>
                    </a:p>
                  </a:txBody>
                  <a:tcPr/>
                </a:tc>
                <a:tc>
                  <a:txBody>
                    <a:bodyPr/>
                    <a:lstStyle/>
                    <a:p>
                      <a:pPr algn="ctr"/>
                      <a:r>
                        <a:rPr lang="en-HK" sz="1800" dirty="0"/>
                        <a:t>-0.74</a:t>
                      </a:r>
                      <a:endParaRPr lang="en-GB" sz="1800" dirty="0"/>
                    </a:p>
                  </a:txBody>
                  <a:tcPr/>
                </a:tc>
                <a:extLst>
                  <a:ext uri="{0D108BD9-81ED-4DB2-BD59-A6C34878D82A}">
                    <a16:rowId xmlns:a16="http://schemas.microsoft.com/office/drawing/2014/main" val="4027778884"/>
                  </a:ext>
                </a:extLst>
              </a:tr>
              <a:tr h="708580">
                <a:tc>
                  <a:txBody>
                    <a:bodyPr/>
                    <a:lstStyle/>
                    <a:p>
                      <a:r>
                        <a:rPr lang="en-HK" sz="1800" dirty="0"/>
                        <a:t>Intention to quit</a:t>
                      </a:r>
                      <a:endParaRPr lang="en-GB" sz="1800" dirty="0"/>
                    </a:p>
                  </a:txBody>
                  <a:tcPr/>
                </a:tc>
                <a:tc>
                  <a:txBody>
                    <a:bodyPr/>
                    <a:lstStyle/>
                    <a:p>
                      <a:pPr algn="ctr"/>
                      <a:r>
                        <a:rPr lang="en-HK" sz="1800" dirty="0"/>
                        <a:t>214.42</a:t>
                      </a:r>
                      <a:endParaRPr lang="en-GB" sz="1800" dirty="0"/>
                    </a:p>
                  </a:txBody>
                  <a:tcPr/>
                </a:tc>
                <a:tc>
                  <a:txBody>
                    <a:bodyPr/>
                    <a:lstStyle/>
                    <a:p>
                      <a:pPr algn="ctr"/>
                      <a:r>
                        <a:rPr lang="en-HK" sz="1800" dirty="0"/>
                        <a:t>1.09</a:t>
                      </a:r>
                      <a:endParaRPr lang="en-GB" sz="1800" dirty="0"/>
                    </a:p>
                  </a:txBody>
                  <a:tcPr/>
                </a:tc>
                <a:extLst>
                  <a:ext uri="{0D108BD9-81ED-4DB2-BD59-A6C34878D82A}">
                    <a16:rowId xmlns:a16="http://schemas.microsoft.com/office/drawing/2014/main" val="262701170"/>
                  </a:ext>
                </a:extLst>
              </a:tr>
              <a:tr h="708580">
                <a:tc>
                  <a:txBody>
                    <a:bodyPr/>
                    <a:lstStyle/>
                    <a:p>
                      <a:r>
                        <a:rPr lang="en-HK" sz="1800" dirty="0"/>
                        <a:t>Number of sales calls</a:t>
                      </a:r>
                      <a:endParaRPr lang="en-GB" sz="1800" dirty="0"/>
                    </a:p>
                  </a:txBody>
                  <a:tcPr/>
                </a:tc>
                <a:tc>
                  <a:txBody>
                    <a:bodyPr/>
                    <a:lstStyle/>
                    <a:p>
                      <a:pPr algn="ctr"/>
                      <a:r>
                        <a:rPr lang="en-HK" sz="1800" dirty="0"/>
                        <a:t>94.09</a:t>
                      </a:r>
                      <a:endParaRPr lang="en-GB" sz="1800" dirty="0"/>
                    </a:p>
                  </a:txBody>
                  <a:tcPr/>
                </a:tc>
                <a:tc>
                  <a:txBody>
                    <a:bodyPr/>
                    <a:lstStyle/>
                    <a:p>
                      <a:pPr algn="ctr"/>
                      <a:r>
                        <a:rPr lang="en-HK" sz="1800" dirty="0"/>
                        <a:t>6.89</a:t>
                      </a:r>
                      <a:endParaRPr lang="en-GB" sz="1800" dirty="0"/>
                    </a:p>
                  </a:txBody>
                  <a:tcPr/>
                </a:tc>
                <a:extLst>
                  <a:ext uri="{0D108BD9-81ED-4DB2-BD59-A6C34878D82A}">
                    <a16:rowId xmlns:a16="http://schemas.microsoft.com/office/drawing/2014/main" val="731587044"/>
                  </a:ext>
                </a:extLst>
              </a:tr>
            </a:tbl>
          </a:graphicData>
        </a:graphic>
      </p:graphicFrame>
    </p:spTree>
    <p:extLst>
      <p:ext uri="{BB962C8B-B14F-4D97-AF65-F5344CB8AC3E}">
        <p14:creationId xmlns:p14="http://schemas.microsoft.com/office/powerpoint/2010/main" val="2320871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583</TotalTime>
  <Words>5774</Words>
  <Application>Microsoft Office PowerPoint</Application>
  <PresentationFormat>Custom</PresentationFormat>
  <Paragraphs>2292</Paragraphs>
  <Slides>47</Slides>
  <Notes>7</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3</vt:i4>
      </vt:variant>
      <vt:variant>
        <vt:lpstr>Slide Titles</vt:lpstr>
      </vt:variant>
      <vt:variant>
        <vt:i4>47</vt:i4>
      </vt:variant>
    </vt:vector>
  </HeadingPairs>
  <TitlesOfParts>
    <vt:vector size="57" baseType="lpstr">
      <vt:lpstr>Arial</vt:lpstr>
      <vt:lpstr>Arial Narrow</vt:lpstr>
      <vt:lpstr>Century Gothic</vt:lpstr>
      <vt:lpstr>Times</vt:lpstr>
      <vt:lpstr>Times New Roman</vt:lpstr>
      <vt:lpstr>Verdana</vt:lpstr>
      <vt:lpstr>Continental Asia 16x9</vt:lpstr>
      <vt:lpstr>Document</vt:lpstr>
      <vt:lpstr>Equation</vt:lpstr>
      <vt:lpstr>Equation.BREE4</vt:lpstr>
      <vt:lpstr>HKBM7004  QUANTITATIVE RESEARCH METHODS</vt:lpstr>
      <vt:lpstr>Topics</vt:lpstr>
      <vt:lpstr>Questionnaire</vt:lpstr>
      <vt:lpstr>Data</vt:lpstr>
      <vt:lpstr>How to Report Research Findings</vt:lpstr>
      <vt:lpstr>How to Report Research Findings</vt:lpstr>
      <vt:lpstr>One-Sample T-Test</vt:lpstr>
      <vt:lpstr>One-Sample T-Test</vt:lpstr>
      <vt:lpstr>One-Sample T-Test</vt:lpstr>
      <vt:lpstr> One-Sample T-Test</vt:lpstr>
      <vt:lpstr>PowerPoint Presentation</vt:lpstr>
      <vt:lpstr>T-tests: Paired or Independent (Unpaired) Data?</vt:lpstr>
      <vt:lpstr>Paired T-Test</vt:lpstr>
      <vt:lpstr>Paired T-Test</vt:lpstr>
      <vt:lpstr>Paired T-Test</vt:lpstr>
      <vt:lpstr>Two-Sample T-Test</vt:lpstr>
      <vt:lpstr> Two-Sample T-Test</vt:lpstr>
      <vt:lpstr>Two-Sample T- Test</vt:lpstr>
      <vt:lpstr> Two-Sample T-Test</vt:lpstr>
      <vt:lpstr>Two-Sample T-Test</vt:lpstr>
      <vt:lpstr>Assumptions in t-Tests</vt:lpstr>
      <vt:lpstr>Assumptions in t-Tests</vt:lpstr>
      <vt:lpstr>What if the assumptions are not met? </vt:lpstr>
      <vt:lpstr>Correlation</vt:lpstr>
      <vt:lpstr>Correlation</vt:lpstr>
      <vt:lpstr>Correlation</vt:lpstr>
      <vt:lpstr>Correlation</vt:lpstr>
      <vt:lpstr>Multiple Regression</vt:lpstr>
      <vt:lpstr>Multiple Regression</vt:lpstr>
      <vt:lpstr>Multiple Regression</vt:lpstr>
      <vt:lpstr>Multiple Regression</vt:lpstr>
      <vt:lpstr>Standard Multiple Regression</vt:lpstr>
      <vt:lpstr>PowerPoint Presentation</vt:lpstr>
      <vt:lpstr>PowerPoint Presentation</vt:lpstr>
      <vt:lpstr>Multiple regression</vt:lpstr>
      <vt:lpstr>Design Requirements</vt:lpstr>
      <vt:lpstr>Assumptions</vt:lpstr>
      <vt:lpstr>Different Ways of Building Regression Models</vt:lpstr>
      <vt:lpstr>Basic Idea</vt:lpstr>
      <vt:lpstr>The model</vt:lpstr>
      <vt:lpstr>Example</vt:lpstr>
      <vt:lpstr>Assessing the Utility of the Model: Hypothesis tests  </vt:lpstr>
      <vt:lpstr>F- test</vt:lpstr>
      <vt:lpstr>Variations</vt:lpstr>
      <vt:lpstr>T-tests</vt:lpstr>
      <vt:lpstr>T-tests</vt:lpstr>
      <vt:lpstr>Comparing standardized regression coefficients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42</cp:revision>
  <dcterms:created xsi:type="dcterms:W3CDTF">2018-01-28T08:08:54Z</dcterms:created>
  <dcterms:modified xsi:type="dcterms:W3CDTF">2020-06-29T02:40:43Z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