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sldIdLst>
    <p:sldId id="257" r:id="rId2"/>
    <p:sldId id="269" r:id="rId3"/>
    <p:sldId id="805" r:id="rId4"/>
    <p:sldId id="890" r:id="rId5"/>
    <p:sldId id="904" r:id="rId6"/>
    <p:sldId id="854" r:id="rId7"/>
    <p:sldId id="901" r:id="rId8"/>
    <p:sldId id="838" r:id="rId9"/>
    <p:sldId id="903" r:id="rId10"/>
    <p:sldId id="864" r:id="rId11"/>
    <p:sldId id="905" r:id="rId12"/>
    <p:sldId id="906" r:id="rId13"/>
    <p:sldId id="907" r:id="rId14"/>
    <p:sldId id="908" r:id="rId15"/>
    <p:sldId id="909" r:id="rId16"/>
    <p:sldId id="910" r:id="rId17"/>
    <p:sldId id="911" r:id="rId18"/>
    <p:sldId id="912" r:id="rId19"/>
    <p:sldId id="867" r:id="rId20"/>
    <p:sldId id="902" r:id="rId21"/>
    <p:sldId id="919" r:id="rId22"/>
    <p:sldId id="920" r:id="rId23"/>
    <p:sldId id="930" r:id="rId24"/>
    <p:sldId id="913" r:id="rId25"/>
    <p:sldId id="914" r:id="rId26"/>
    <p:sldId id="915" r:id="rId27"/>
    <p:sldId id="916" r:id="rId28"/>
    <p:sldId id="917" r:id="rId29"/>
    <p:sldId id="925" r:id="rId30"/>
    <p:sldId id="926" r:id="rId31"/>
    <p:sldId id="927" r:id="rId32"/>
    <p:sldId id="928" r:id="rId33"/>
    <p:sldId id="874" r:id="rId34"/>
    <p:sldId id="875" r:id="rId35"/>
    <p:sldId id="879" r:id="rId36"/>
    <p:sldId id="880" r:id="rId37"/>
    <p:sldId id="881" r:id="rId38"/>
    <p:sldId id="895" r:id="rId39"/>
    <p:sldId id="894" r:id="rId40"/>
    <p:sldId id="897" r:id="rId41"/>
    <p:sldId id="896" r:id="rId42"/>
    <p:sldId id="931" r:id="rId43"/>
    <p:sldId id="878" r:id="rId44"/>
    <p:sldId id="932" r:id="rId45"/>
    <p:sldId id="933" r:id="rId46"/>
    <p:sldId id="934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0" autoAdjust="0"/>
    <p:restoredTop sz="94162" autoAdjust="0"/>
  </p:normalViewPr>
  <p:slideViewPr>
    <p:cSldViewPr snapToGrid="0">
      <p:cViewPr>
        <p:scale>
          <a:sx n="106" d="100"/>
          <a:sy n="106" d="100"/>
        </p:scale>
        <p:origin x="3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A72C9-4104-42FA-A476-7F83ABDAAD0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EB59C5-A3F8-4780-944B-0772129121D3}">
      <dgm:prSet/>
      <dgm:spPr/>
      <dgm:t>
        <a:bodyPr/>
        <a:lstStyle/>
        <a:p>
          <a:r>
            <a:rPr lang="en-GB" dirty="0"/>
            <a:t>Theory</a:t>
          </a:r>
          <a:endParaRPr lang="en-GB" b="1" dirty="0">
            <a:solidFill>
              <a:schemeClr val="tx2">
                <a:lumMod val="75000"/>
              </a:schemeClr>
            </a:solidFill>
          </a:endParaRPr>
        </a:p>
      </dgm:t>
    </dgm:pt>
    <dgm:pt modelId="{36304C55-6954-4B7F-99A4-4C493AF95E3C}" type="parTrans" cxnId="{5E4164C8-5531-41D6-9242-6BE0653E8F3B}">
      <dgm:prSet/>
      <dgm:spPr/>
      <dgm:t>
        <a:bodyPr/>
        <a:lstStyle/>
        <a:p>
          <a:endParaRPr lang="en-US"/>
        </a:p>
      </dgm:t>
    </dgm:pt>
    <dgm:pt modelId="{173BEB45-21D4-4DA0-8940-B1A617A08AFC}" type="sibTrans" cxnId="{5E4164C8-5531-41D6-9242-6BE0653E8F3B}">
      <dgm:prSet/>
      <dgm:spPr/>
      <dgm:t>
        <a:bodyPr/>
        <a:lstStyle/>
        <a:p>
          <a:endParaRPr lang="en-US"/>
        </a:p>
      </dgm:t>
    </dgm:pt>
    <dgm:pt modelId="{AE0AA9FD-1F12-4480-B544-96D131B82405}">
      <dgm:prSet/>
      <dgm:spPr/>
      <dgm:t>
        <a:bodyPr/>
        <a:lstStyle/>
        <a:p>
          <a:r>
            <a:rPr lang="en-GB" dirty="0"/>
            <a:t>Theoretical framework </a:t>
          </a:r>
        </a:p>
        <a:p>
          <a:r>
            <a:rPr lang="en-GB" b="1" dirty="0">
              <a:solidFill>
                <a:schemeClr val="tx2">
                  <a:lumMod val="75000"/>
                </a:schemeClr>
              </a:solidFill>
            </a:rPr>
            <a:t>TF</a:t>
          </a:r>
          <a:endParaRPr lang="en-US" b="1" dirty="0">
            <a:solidFill>
              <a:schemeClr val="tx2">
                <a:lumMod val="75000"/>
              </a:schemeClr>
            </a:solidFill>
          </a:endParaRPr>
        </a:p>
      </dgm:t>
    </dgm:pt>
    <dgm:pt modelId="{77CF90E1-1AE6-416F-9F02-299ADC9F1211}" type="parTrans" cxnId="{C525554A-DA8C-4F37-A690-E27F7E2A0F68}">
      <dgm:prSet/>
      <dgm:spPr/>
      <dgm:t>
        <a:bodyPr/>
        <a:lstStyle/>
        <a:p>
          <a:endParaRPr lang="en-US"/>
        </a:p>
      </dgm:t>
    </dgm:pt>
    <dgm:pt modelId="{171E1CA7-151B-498A-9F39-EC1047C75436}" type="sibTrans" cxnId="{C525554A-DA8C-4F37-A690-E27F7E2A0F68}">
      <dgm:prSet/>
      <dgm:spPr/>
      <dgm:t>
        <a:bodyPr/>
        <a:lstStyle/>
        <a:p>
          <a:endParaRPr lang="en-US"/>
        </a:p>
      </dgm:t>
    </dgm:pt>
    <dgm:pt modelId="{B74C09EF-AF1F-411F-B220-5CA723E3C02A}">
      <dgm:prSet/>
      <dgm:spPr/>
      <dgm:t>
        <a:bodyPr/>
        <a:lstStyle/>
        <a:p>
          <a:r>
            <a:rPr lang="en-GB" dirty="0"/>
            <a:t>Conceptual framework </a:t>
          </a:r>
        </a:p>
        <a:p>
          <a:r>
            <a:rPr lang="en-GB" b="1" dirty="0">
              <a:solidFill>
                <a:schemeClr val="tx2">
                  <a:lumMod val="75000"/>
                </a:schemeClr>
              </a:solidFill>
            </a:rPr>
            <a:t>CF</a:t>
          </a:r>
          <a:endParaRPr lang="en-US" b="1" dirty="0">
            <a:solidFill>
              <a:schemeClr val="tx2">
                <a:lumMod val="75000"/>
              </a:schemeClr>
            </a:solidFill>
          </a:endParaRPr>
        </a:p>
      </dgm:t>
    </dgm:pt>
    <dgm:pt modelId="{D06DE41D-5669-4230-AD66-EBB427208ED5}" type="parTrans" cxnId="{2D5E5472-E581-41B5-B2D0-BD7EE9136353}">
      <dgm:prSet/>
      <dgm:spPr/>
      <dgm:t>
        <a:bodyPr/>
        <a:lstStyle/>
        <a:p>
          <a:endParaRPr lang="en-US"/>
        </a:p>
      </dgm:t>
    </dgm:pt>
    <dgm:pt modelId="{13FE6831-4D30-400C-96CB-8D114544BDAD}" type="sibTrans" cxnId="{2D5E5472-E581-41B5-B2D0-BD7EE9136353}">
      <dgm:prSet/>
      <dgm:spPr/>
      <dgm:t>
        <a:bodyPr/>
        <a:lstStyle/>
        <a:p>
          <a:endParaRPr lang="en-US"/>
        </a:p>
      </dgm:t>
    </dgm:pt>
    <dgm:pt modelId="{51EAF936-DB05-4830-B4B1-9A86505BF6C3}" type="pres">
      <dgm:prSet presAssocID="{687A72C9-4104-42FA-A476-7F83ABDAAD02}" presName="vert0" presStyleCnt="0">
        <dgm:presLayoutVars>
          <dgm:dir/>
          <dgm:animOne val="branch"/>
          <dgm:animLvl val="lvl"/>
        </dgm:presLayoutVars>
      </dgm:prSet>
      <dgm:spPr/>
    </dgm:pt>
    <dgm:pt modelId="{9314E0C1-AEF5-4329-847D-197A6EC44169}" type="pres">
      <dgm:prSet presAssocID="{ACEB59C5-A3F8-4780-944B-0772129121D3}" presName="thickLine" presStyleLbl="alignNode1" presStyleIdx="0" presStyleCnt="3"/>
      <dgm:spPr/>
    </dgm:pt>
    <dgm:pt modelId="{692A31B7-5E91-4BB5-AB6C-F8CED65DA532}" type="pres">
      <dgm:prSet presAssocID="{ACEB59C5-A3F8-4780-944B-0772129121D3}" presName="horz1" presStyleCnt="0"/>
      <dgm:spPr/>
    </dgm:pt>
    <dgm:pt modelId="{5477FA8F-A612-45E8-A392-D94A85C43E3F}" type="pres">
      <dgm:prSet presAssocID="{ACEB59C5-A3F8-4780-944B-0772129121D3}" presName="tx1" presStyleLbl="revTx" presStyleIdx="0" presStyleCnt="3"/>
      <dgm:spPr/>
    </dgm:pt>
    <dgm:pt modelId="{B1502A32-8445-40C2-BD2C-91DDDF09A41C}" type="pres">
      <dgm:prSet presAssocID="{ACEB59C5-A3F8-4780-944B-0772129121D3}" presName="vert1" presStyleCnt="0"/>
      <dgm:spPr/>
    </dgm:pt>
    <dgm:pt modelId="{8526B0E3-D98C-442C-AF7A-0241D055D345}" type="pres">
      <dgm:prSet presAssocID="{AE0AA9FD-1F12-4480-B544-96D131B82405}" presName="thickLine" presStyleLbl="alignNode1" presStyleIdx="1" presStyleCnt="3"/>
      <dgm:spPr/>
    </dgm:pt>
    <dgm:pt modelId="{51EAC451-2A19-48D7-84AA-91EC0E76CA00}" type="pres">
      <dgm:prSet presAssocID="{AE0AA9FD-1F12-4480-B544-96D131B82405}" presName="horz1" presStyleCnt="0"/>
      <dgm:spPr/>
    </dgm:pt>
    <dgm:pt modelId="{B3B9FDEF-C7B9-4353-B67F-27E72C533722}" type="pres">
      <dgm:prSet presAssocID="{AE0AA9FD-1F12-4480-B544-96D131B82405}" presName="tx1" presStyleLbl="revTx" presStyleIdx="1" presStyleCnt="3"/>
      <dgm:spPr/>
    </dgm:pt>
    <dgm:pt modelId="{BCC2A6E7-0171-47C4-84FB-C479DA6B0260}" type="pres">
      <dgm:prSet presAssocID="{AE0AA9FD-1F12-4480-B544-96D131B82405}" presName="vert1" presStyleCnt="0"/>
      <dgm:spPr/>
    </dgm:pt>
    <dgm:pt modelId="{ACB3C0A9-34B3-4DB7-954A-C967DDA3903B}" type="pres">
      <dgm:prSet presAssocID="{B74C09EF-AF1F-411F-B220-5CA723E3C02A}" presName="thickLine" presStyleLbl="alignNode1" presStyleIdx="2" presStyleCnt="3"/>
      <dgm:spPr/>
    </dgm:pt>
    <dgm:pt modelId="{7E8DC68B-A110-44EE-8070-FFE46775E2A6}" type="pres">
      <dgm:prSet presAssocID="{B74C09EF-AF1F-411F-B220-5CA723E3C02A}" presName="horz1" presStyleCnt="0"/>
      <dgm:spPr/>
    </dgm:pt>
    <dgm:pt modelId="{5A0B226D-81DB-41E1-8E93-698FB3A18C68}" type="pres">
      <dgm:prSet presAssocID="{B74C09EF-AF1F-411F-B220-5CA723E3C02A}" presName="tx1" presStyleLbl="revTx" presStyleIdx="2" presStyleCnt="3"/>
      <dgm:spPr/>
    </dgm:pt>
    <dgm:pt modelId="{B6DD2665-2BF4-4451-9541-B92A1E9D0384}" type="pres">
      <dgm:prSet presAssocID="{B74C09EF-AF1F-411F-B220-5CA723E3C02A}" presName="vert1" presStyleCnt="0"/>
      <dgm:spPr/>
    </dgm:pt>
  </dgm:ptLst>
  <dgm:cxnLst>
    <dgm:cxn modelId="{49581D61-952B-45E3-B1B7-A33347367AFC}" type="presOf" srcId="{AE0AA9FD-1F12-4480-B544-96D131B82405}" destId="{B3B9FDEF-C7B9-4353-B67F-27E72C533722}" srcOrd="0" destOrd="0" presId="urn:microsoft.com/office/officeart/2008/layout/LinedList"/>
    <dgm:cxn modelId="{C525554A-DA8C-4F37-A690-E27F7E2A0F68}" srcId="{687A72C9-4104-42FA-A476-7F83ABDAAD02}" destId="{AE0AA9FD-1F12-4480-B544-96D131B82405}" srcOrd="1" destOrd="0" parTransId="{77CF90E1-1AE6-416F-9F02-299ADC9F1211}" sibTransId="{171E1CA7-151B-498A-9F39-EC1047C75436}"/>
    <dgm:cxn modelId="{2D5E5472-E581-41B5-B2D0-BD7EE9136353}" srcId="{687A72C9-4104-42FA-A476-7F83ABDAAD02}" destId="{B74C09EF-AF1F-411F-B220-5CA723E3C02A}" srcOrd="2" destOrd="0" parTransId="{D06DE41D-5669-4230-AD66-EBB427208ED5}" sibTransId="{13FE6831-4D30-400C-96CB-8D114544BDAD}"/>
    <dgm:cxn modelId="{5E4164C8-5531-41D6-9242-6BE0653E8F3B}" srcId="{687A72C9-4104-42FA-A476-7F83ABDAAD02}" destId="{ACEB59C5-A3F8-4780-944B-0772129121D3}" srcOrd="0" destOrd="0" parTransId="{36304C55-6954-4B7F-99A4-4C493AF95E3C}" sibTransId="{173BEB45-21D4-4DA0-8940-B1A617A08AFC}"/>
    <dgm:cxn modelId="{F54A5FD1-9214-413B-BEB9-64B8EF337AD5}" type="presOf" srcId="{ACEB59C5-A3F8-4780-944B-0772129121D3}" destId="{5477FA8F-A612-45E8-A392-D94A85C43E3F}" srcOrd="0" destOrd="0" presId="urn:microsoft.com/office/officeart/2008/layout/LinedList"/>
    <dgm:cxn modelId="{3100B1D1-5B17-4F8C-B674-5AF7FE244639}" type="presOf" srcId="{687A72C9-4104-42FA-A476-7F83ABDAAD02}" destId="{51EAF936-DB05-4830-B4B1-9A86505BF6C3}" srcOrd="0" destOrd="0" presId="urn:microsoft.com/office/officeart/2008/layout/LinedList"/>
    <dgm:cxn modelId="{91C88FDA-BD3A-433C-93A0-40062732D365}" type="presOf" srcId="{B74C09EF-AF1F-411F-B220-5CA723E3C02A}" destId="{5A0B226D-81DB-41E1-8E93-698FB3A18C68}" srcOrd="0" destOrd="0" presId="urn:microsoft.com/office/officeart/2008/layout/LinedList"/>
    <dgm:cxn modelId="{E7BA5265-96FF-4983-A2D5-6E2E3F3C7B4A}" type="presParOf" srcId="{51EAF936-DB05-4830-B4B1-9A86505BF6C3}" destId="{9314E0C1-AEF5-4329-847D-197A6EC44169}" srcOrd="0" destOrd="0" presId="urn:microsoft.com/office/officeart/2008/layout/LinedList"/>
    <dgm:cxn modelId="{C8492190-FF73-4DB0-B367-3676998843F0}" type="presParOf" srcId="{51EAF936-DB05-4830-B4B1-9A86505BF6C3}" destId="{692A31B7-5E91-4BB5-AB6C-F8CED65DA532}" srcOrd="1" destOrd="0" presId="urn:microsoft.com/office/officeart/2008/layout/LinedList"/>
    <dgm:cxn modelId="{5B678A07-F68E-447C-8313-A2BDA9AAFE42}" type="presParOf" srcId="{692A31B7-5E91-4BB5-AB6C-F8CED65DA532}" destId="{5477FA8F-A612-45E8-A392-D94A85C43E3F}" srcOrd="0" destOrd="0" presId="urn:microsoft.com/office/officeart/2008/layout/LinedList"/>
    <dgm:cxn modelId="{50AAB2F8-62CC-4F4E-A632-1824844AEA18}" type="presParOf" srcId="{692A31B7-5E91-4BB5-AB6C-F8CED65DA532}" destId="{B1502A32-8445-40C2-BD2C-91DDDF09A41C}" srcOrd="1" destOrd="0" presId="urn:microsoft.com/office/officeart/2008/layout/LinedList"/>
    <dgm:cxn modelId="{4965FCE6-1908-44A0-B5E2-FB1F0C007A66}" type="presParOf" srcId="{51EAF936-DB05-4830-B4B1-9A86505BF6C3}" destId="{8526B0E3-D98C-442C-AF7A-0241D055D345}" srcOrd="2" destOrd="0" presId="urn:microsoft.com/office/officeart/2008/layout/LinedList"/>
    <dgm:cxn modelId="{FDEB4BFD-D885-45A6-923E-8D64EA94CA62}" type="presParOf" srcId="{51EAF936-DB05-4830-B4B1-9A86505BF6C3}" destId="{51EAC451-2A19-48D7-84AA-91EC0E76CA00}" srcOrd="3" destOrd="0" presId="urn:microsoft.com/office/officeart/2008/layout/LinedList"/>
    <dgm:cxn modelId="{032BE507-F5C4-47A8-903A-9FB0A3BB433C}" type="presParOf" srcId="{51EAC451-2A19-48D7-84AA-91EC0E76CA00}" destId="{B3B9FDEF-C7B9-4353-B67F-27E72C533722}" srcOrd="0" destOrd="0" presId="urn:microsoft.com/office/officeart/2008/layout/LinedList"/>
    <dgm:cxn modelId="{EEA9DD3F-5644-4494-95AB-C85E60F4D7EA}" type="presParOf" srcId="{51EAC451-2A19-48D7-84AA-91EC0E76CA00}" destId="{BCC2A6E7-0171-47C4-84FB-C479DA6B0260}" srcOrd="1" destOrd="0" presId="urn:microsoft.com/office/officeart/2008/layout/LinedList"/>
    <dgm:cxn modelId="{1CA8CF6F-EA18-4BE4-806A-B0129670757A}" type="presParOf" srcId="{51EAF936-DB05-4830-B4B1-9A86505BF6C3}" destId="{ACB3C0A9-34B3-4DB7-954A-C967DDA3903B}" srcOrd="4" destOrd="0" presId="urn:microsoft.com/office/officeart/2008/layout/LinedList"/>
    <dgm:cxn modelId="{27B7C79E-97DA-4A82-ADC4-8113CCA06C90}" type="presParOf" srcId="{51EAF936-DB05-4830-B4B1-9A86505BF6C3}" destId="{7E8DC68B-A110-44EE-8070-FFE46775E2A6}" srcOrd="5" destOrd="0" presId="urn:microsoft.com/office/officeart/2008/layout/LinedList"/>
    <dgm:cxn modelId="{BF97019D-C31C-4BF0-9409-737692A1F709}" type="presParOf" srcId="{7E8DC68B-A110-44EE-8070-FFE46775E2A6}" destId="{5A0B226D-81DB-41E1-8E93-698FB3A18C68}" srcOrd="0" destOrd="0" presId="urn:microsoft.com/office/officeart/2008/layout/LinedList"/>
    <dgm:cxn modelId="{66AA00D8-9ABE-40E1-B3CB-983CCDF7B5E7}" type="presParOf" srcId="{7E8DC68B-A110-44EE-8070-FFE46775E2A6}" destId="{B6DD2665-2BF4-4451-9541-B92A1E9D03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B086A-C4FD-4D35-8075-0910EBD9FAF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E6BC5A8-599A-47CD-B504-5E4A648D0D28}">
      <dgm:prSet/>
      <dgm:spPr/>
      <dgm:t>
        <a:bodyPr/>
        <a:lstStyle/>
        <a:p>
          <a:r>
            <a:rPr lang="en-GB"/>
            <a:t>The ENTIRE chapter reviewing existing knowledge</a:t>
          </a:r>
          <a:endParaRPr lang="en-US"/>
        </a:p>
      </dgm:t>
    </dgm:pt>
    <dgm:pt modelId="{709563F2-731F-4864-8B26-9BAF5B3F04E8}" type="parTrans" cxnId="{24E96247-4E97-4B2C-A392-51D8ECDEB37B}">
      <dgm:prSet/>
      <dgm:spPr/>
      <dgm:t>
        <a:bodyPr/>
        <a:lstStyle/>
        <a:p>
          <a:endParaRPr lang="en-US"/>
        </a:p>
      </dgm:t>
    </dgm:pt>
    <dgm:pt modelId="{52A3D431-7C27-4D21-A709-C354702FDF1A}" type="sibTrans" cxnId="{24E96247-4E97-4B2C-A392-51D8ECDEB37B}">
      <dgm:prSet/>
      <dgm:spPr/>
      <dgm:t>
        <a:bodyPr/>
        <a:lstStyle/>
        <a:p>
          <a:endParaRPr lang="en-US"/>
        </a:p>
      </dgm:t>
    </dgm:pt>
    <dgm:pt modelId="{B65378C6-81C6-4CA0-9B35-372CE612AC52}">
      <dgm:prSet/>
      <dgm:spPr/>
      <dgm:t>
        <a:bodyPr/>
        <a:lstStyle/>
        <a:p>
          <a:r>
            <a:rPr lang="en-GB"/>
            <a:t>Purpose:</a:t>
          </a:r>
          <a:endParaRPr lang="en-US"/>
        </a:p>
      </dgm:t>
    </dgm:pt>
    <dgm:pt modelId="{BB62EB68-D415-450C-9059-A02AAD015CF4}" type="parTrans" cxnId="{183FD366-03FC-41C6-BBD3-1264498A13AD}">
      <dgm:prSet/>
      <dgm:spPr/>
      <dgm:t>
        <a:bodyPr/>
        <a:lstStyle/>
        <a:p>
          <a:endParaRPr lang="en-US"/>
        </a:p>
      </dgm:t>
    </dgm:pt>
    <dgm:pt modelId="{1D666334-B767-45C5-AA83-65C3A251112F}" type="sibTrans" cxnId="{183FD366-03FC-41C6-BBD3-1264498A13AD}">
      <dgm:prSet/>
      <dgm:spPr/>
      <dgm:t>
        <a:bodyPr/>
        <a:lstStyle/>
        <a:p>
          <a:endParaRPr lang="en-US"/>
        </a:p>
      </dgm:t>
    </dgm:pt>
    <dgm:pt modelId="{48525B2B-749B-4366-83B2-00CFBD4215A4}">
      <dgm:prSet/>
      <dgm:spPr/>
      <dgm:t>
        <a:bodyPr/>
        <a:lstStyle/>
        <a:p>
          <a:r>
            <a:rPr lang="en-GB"/>
            <a:t>Show what is already known</a:t>
          </a:r>
          <a:endParaRPr lang="en-US"/>
        </a:p>
      </dgm:t>
    </dgm:pt>
    <dgm:pt modelId="{27DCDB02-C828-4797-9850-2BA2C17DE320}" type="parTrans" cxnId="{6202707F-EF0F-4434-BBE4-5726AC5DAE79}">
      <dgm:prSet/>
      <dgm:spPr/>
      <dgm:t>
        <a:bodyPr/>
        <a:lstStyle/>
        <a:p>
          <a:endParaRPr lang="en-US"/>
        </a:p>
      </dgm:t>
    </dgm:pt>
    <dgm:pt modelId="{06D8E501-E2BC-4030-9DCE-406C067F992A}" type="sibTrans" cxnId="{6202707F-EF0F-4434-BBE4-5726AC5DAE79}">
      <dgm:prSet/>
      <dgm:spPr/>
      <dgm:t>
        <a:bodyPr/>
        <a:lstStyle/>
        <a:p>
          <a:endParaRPr lang="en-US"/>
        </a:p>
      </dgm:t>
    </dgm:pt>
    <dgm:pt modelId="{9FFC7DD6-930C-48C2-9A26-8A0F74C9050F}">
      <dgm:prSet/>
      <dgm:spPr/>
      <dgm:t>
        <a:bodyPr/>
        <a:lstStyle/>
        <a:p>
          <a:r>
            <a:rPr lang="en-GB"/>
            <a:t>Identify what remains unknown (the gap)</a:t>
          </a:r>
          <a:endParaRPr lang="en-US"/>
        </a:p>
      </dgm:t>
    </dgm:pt>
    <dgm:pt modelId="{FB4D2345-37E1-45DA-A89D-9E11E2035EEA}" type="parTrans" cxnId="{56E931AE-0D0F-4600-85FE-63CC520601CA}">
      <dgm:prSet/>
      <dgm:spPr/>
      <dgm:t>
        <a:bodyPr/>
        <a:lstStyle/>
        <a:p>
          <a:endParaRPr lang="en-US"/>
        </a:p>
      </dgm:t>
    </dgm:pt>
    <dgm:pt modelId="{C6512BB9-D523-4613-A4F9-2DDB9CC15A5B}" type="sibTrans" cxnId="{56E931AE-0D0F-4600-85FE-63CC520601CA}">
      <dgm:prSet/>
      <dgm:spPr/>
      <dgm:t>
        <a:bodyPr/>
        <a:lstStyle/>
        <a:p>
          <a:endParaRPr lang="en-US"/>
        </a:p>
      </dgm:t>
    </dgm:pt>
    <dgm:pt modelId="{420C6B04-8BB4-49AC-845D-0FAD867656C1}">
      <dgm:prSet/>
      <dgm:spPr/>
      <dgm:t>
        <a:bodyPr/>
        <a:lstStyle/>
        <a:p>
          <a:r>
            <a:rPr lang="en-GB"/>
            <a:t>Position your research within existing knowledge</a:t>
          </a:r>
          <a:endParaRPr lang="en-US"/>
        </a:p>
      </dgm:t>
    </dgm:pt>
    <dgm:pt modelId="{C14074DC-0F65-4A2A-ABB9-EEB4CD0BC732}" type="parTrans" cxnId="{7E6F9A33-608E-444A-8B91-ED3714EADBF5}">
      <dgm:prSet/>
      <dgm:spPr/>
      <dgm:t>
        <a:bodyPr/>
        <a:lstStyle/>
        <a:p>
          <a:endParaRPr lang="en-US"/>
        </a:p>
      </dgm:t>
    </dgm:pt>
    <dgm:pt modelId="{3C5E0268-25EA-413F-ACE0-1741F34B2103}" type="sibTrans" cxnId="{7E6F9A33-608E-444A-8B91-ED3714EADBF5}">
      <dgm:prSet/>
      <dgm:spPr/>
      <dgm:t>
        <a:bodyPr/>
        <a:lstStyle/>
        <a:p>
          <a:endParaRPr lang="en-US"/>
        </a:p>
      </dgm:t>
    </dgm:pt>
    <dgm:pt modelId="{DB74A504-032F-4724-98A4-C69F1A6A55DC}">
      <dgm:prSet/>
      <dgm:spPr/>
      <dgm:t>
        <a:bodyPr/>
        <a:lstStyle/>
        <a:p>
          <a:r>
            <a:rPr lang="en-GB"/>
            <a:t>You synthesise work by OTHER scholars</a:t>
          </a:r>
          <a:endParaRPr lang="en-US"/>
        </a:p>
      </dgm:t>
    </dgm:pt>
    <dgm:pt modelId="{D1733D2E-3AA2-4409-AA89-CAFF2EC44B0F}" type="parTrans" cxnId="{3A5D131F-FDA0-4330-9DE2-E3E4ED96A037}">
      <dgm:prSet/>
      <dgm:spPr/>
      <dgm:t>
        <a:bodyPr/>
        <a:lstStyle/>
        <a:p>
          <a:endParaRPr lang="en-US"/>
        </a:p>
      </dgm:t>
    </dgm:pt>
    <dgm:pt modelId="{15E124C7-C6C9-48A2-BC3A-0A6BAEC2042A}" type="sibTrans" cxnId="{3A5D131F-FDA0-4330-9DE2-E3E4ED96A037}">
      <dgm:prSet/>
      <dgm:spPr/>
      <dgm:t>
        <a:bodyPr/>
        <a:lstStyle/>
        <a:p>
          <a:endParaRPr lang="en-US"/>
        </a:p>
      </dgm:t>
    </dgm:pt>
    <dgm:pt modelId="{6913BC87-F476-49B0-B3C3-8BBEA9E9A70C}" type="pres">
      <dgm:prSet presAssocID="{315B086A-C4FD-4D35-8075-0910EBD9FAF1}" presName="vert0" presStyleCnt="0">
        <dgm:presLayoutVars>
          <dgm:dir/>
          <dgm:animOne val="branch"/>
          <dgm:animLvl val="lvl"/>
        </dgm:presLayoutVars>
      </dgm:prSet>
      <dgm:spPr/>
    </dgm:pt>
    <dgm:pt modelId="{D45AB8F1-F5A5-4B88-B6B1-D0037E00E7CE}" type="pres">
      <dgm:prSet presAssocID="{4E6BC5A8-599A-47CD-B504-5E4A648D0D28}" presName="thickLine" presStyleLbl="alignNode1" presStyleIdx="0" presStyleCnt="6"/>
      <dgm:spPr/>
    </dgm:pt>
    <dgm:pt modelId="{3DF54A39-E57A-4FD6-A6C5-9825E9BA2D8B}" type="pres">
      <dgm:prSet presAssocID="{4E6BC5A8-599A-47CD-B504-5E4A648D0D28}" presName="horz1" presStyleCnt="0"/>
      <dgm:spPr/>
    </dgm:pt>
    <dgm:pt modelId="{CBEAFB87-D61C-4E62-907C-548136831E5B}" type="pres">
      <dgm:prSet presAssocID="{4E6BC5A8-599A-47CD-B504-5E4A648D0D28}" presName="tx1" presStyleLbl="revTx" presStyleIdx="0" presStyleCnt="6"/>
      <dgm:spPr/>
    </dgm:pt>
    <dgm:pt modelId="{99BD9E9A-EB11-4C5F-82A1-C95953579AA1}" type="pres">
      <dgm:prSet presAssocID="{4E6BC5A8-599A-47CD-B504-5E4A648D0D28}" presName="vert1" presStyleCnt="0"/>
      <dgm:spPr/>
    </dgm:pt>
    <dgm:pt modelId="{FD391E45-E952-4138-B67F-E257323E30AE}" type="pres">
      <dgm:prSet presAssocID="{B65378C6-81C6-4CA0-9B35-372CE612AC52}" presName="thickLine" presStyleLbl="alignNode1" presStyleIdx="1" presStyleCnt="6"/>
      <dgm:spPr/>
    </dgm:pt>
    <dgm:pt modelId="{25714D69-A14F-495C-BFF8-5817A1ABCEFF}" type="pres">
      <dgm:prSet presAssocID="{B65378C6-81C6-4CA0-9B35-372CE612AC52}" presName="horz1" presStyleCnt="0"/>
      <dgm:spPr/>
    </dgm:pt>
    <dgm:pt modelId="{29F304C4-D960-4274-B1F4-206CDB13B95D}" type="pres">
      <dgm:prSet presAssocID="{B65378C6-81C6-4CA0-9B35-372CE612AC52}" presName="tx1" presStyleLbl="revTx" presStyleIdx="1" presStyleCnt="6"/>
      <dgm:spPr/>
    </dgm:pt>
    <dgm:pt modelId="{25E2CD31-DF55-40CD-92E6-5DF3D02E66CA}" type="pres">
      <dgm:prSet presAssocID="{B65378C6-81C6-4CA0-9B35-372CE612AC52}" presName="vert1" presStyleCnt="0"/>
      <dgm:spPr/>
    </dgm:pt>
    <dgm:pt modelId="{DEE80447-DC35-4946-8BF4-DFEE50E16DD3}" type="pres">
      <dgm:prSet presAssocID="{48525B2B-749B-4366-83B2-00CFBD4215A4}" presName="thickLine" presStyleLbl="alignNode1" presStyleIdx="2" presStyleCnt="6"/>
      <dgm:spPr/>
    </dgm:pt>
    <dgm:pt modelId="{A6267E95-58A7-4853-809F-036C1C85E420}" type="pres">
      <dgm:prSet presAssocID="{48525B2B-749B-4366-83B2-00CFBD4215A4}" presName="horz1" presStyleCnt="0"/>
      <dgm:spPr/>
    </dgm:pt>
    <dgm:pt modelId="{506E5FA4-BA2C-4198-8222-BDC40C7A668A}" type="pres">
      <dgm:prSet presAssocID="{48525B2B-749B-4366-83B2-00CFBD4215A4}" presName="tx1" presStyleLbl="revTx" presStyleIdx="2" presStyleCnt="6"/>
      <dgm:spPr/>
    </dgm:pt>
    <dgm:pt modelId="{75E15475-8631-4944-A418-50485F570A19}" type="pres">
      <dgm:prSet presAssocID="{48525B2B-749B-4366-83B2-00CFBD4215A4}" presName="vert1" presStyleCnt="0"/>
      <dgm:spPr/>
    </dgm:pt>
    <dgm:pt modelId="{8B3C0137-E1BD-458D-9A42-F4A94ED09B25}" type="pres">
      <dgm:prSet presAssocID="{9FFC7DD6-930C-48C2-9A26-8A0F74C9050F}" presName="thickLine" presStyleLbl="alignNode1" presStyleIdx="3" presStyleCnt="6"/>
      <dgm:spPr/>
    </dgm:pt>
    <dgm:pt modelId="{99199E89-29F2-418D-AEC7-900DAE0D02F4}" type="pres">
      <dgm:prSet presAssocID="{9FFC7DD6-930C-48C2-9A26-8A0F74C9050F}" presName="horz1" presStyleCnt="0"/>
      <dgm:spPr/>
    </dgm:pt>
    <dgm:pt modelId="{FB41B71E-2CD8-4CF4-8E14-050F0E4C2B28}" type="pres">
      <dgm:prSet presAssocID="{9FFC7DD6-930C-48C2-9A26-8A0F74C9050F}" presName="tx1" presStyleLbl="revTx" presStyleIdx="3" presStyleCnt="6"/>
      <dgm:spPr/>
    </dgm:pt>
    <dgm:pt modelId="{64CA4326-A483-4D02-894A-1CDFE387A762}" type="pres">
      <dgm:prSet presAssocID="{9FFC7DD6-930C-48C2-9A26-8A0F74C9050F}" presName="vert1" presStyleCnt="0"/>
      <dgm:spPr/>
    </dgm:pt>
    <dgm:pt modelId="{85E93197-A5B1-4321-B3DE-A3FEF7476662}" type="pres">
      <dgm:prSet presAssocID="{420C6B04-8BB4-49AC-845D-0FAD867656C1}" presName="thickLine" presStyleLbl="alignNode1" presStyleIdx="4" presStyleCnt="6"/>
      <dgm:spPr/>
    </dgm:pt>
    <dgm:pt modelId="{A903CC35-F8C7-4CEC-B5FD-0280F66DD56F}" type="pres">
      <dgm:prSet presAssocID="{420C6B04-8BB4-49AC-845D-0FAD867656C1}" presName="horz1" presStyleCnt="0"/>
      <dgm:spPr/>
    </dgm:pt>
    <dgm:pt modelId="{DFA67A6A-9E02-460F-B56C-601C03AE2BFC}" type="pres">
      <dgm:prSet presAssocID="{420C6B04-8BB4-49AC-845D-0FAD867656C1}" presName="tx1" presStyleLbl="revTx" presStyleIdx="4" presStyleCnt="6"/>
      <dgm:spPr/>
    </dgm:pt>
    <dgm:pt modelId="{6D46000B-4EBE-4923-8F73-F77345AC63D7}" type="pres">
      <dgm:prSet presAssocID="{420C6B04-8BB4-49AC-845D-0FAD867656C1}" presName="vert1" presStyleCnt="0"/>
      <dgm:spPr/>
    </dgm:pt>
    <dgm:pt modelId="{3AD5CA4D-03F1-4FA3-B5A4-F79FE31953A4}" type="pres">
      <dgm:prSet presAssocID="{DB74A504-032F-4724-98A4-C69F1A6A55DC}" presName="thickLine" presStyleLbl="alignNode1" presStyleIdx="5" presStyleCnt="6"/>
      <dgm:spPr/>
    </dgm:pt>
    <dgm:pt modelId="{901E7668-E88A-422B-BEA9-48C6A777DD5B}" type="pres">
      <dgm:prSet presAssocID="{DB74A504-032F-4724-98A4-C69F1A6A55DC}" presName="horz1" presStyleCnt="0"/>
      <dgm:spPr/>
    </dgm:pt>
    <dgm:pt modelId="{9C012EB6-EC39-4E41-AEBA-7E5728E87299}" type="pres">
      <dgm:prSet presAssocID="{DB74A504-032F-4724-98A4-C69F1A6A55DC}" presName="tx1" presStyleLbl="revTx" presStyleIdx="5" presStyleCnt="6"/>
      <dgm:spPr/>
    </dgm:pt>
    <dgm:pt modelId="{8A41DC5F-8588-4EBC-A80F-F979E3705AD0}" type="pres">
      <dgm:prSet presAssocID="{DB74A504-032F-4724-98A4-C69F1A6A55DC}" presName="vert1" presStyleCnt="0"/>
      <dgm:spPr/>
    </dgm:pt>
  </dgm:ptLst>
  <dgm:cxnLst>
    <dgm:cxn modelId="{CD522B0F-5CDB-433F-A593-E7FDB615236B}" type="presOf" srcId="{420C6B04-8BB4-49AC-845D-0FAD867656C1}" destId="{DFA67A6A-9E02-460F-B56C-601C03AE2BFC}" srcOrd="0" destOrd="0" presId="urn:microsoft.com/office/officeart/2008/layout/LinedList"/>
    <dgm:cxn modelId="{25A57112-8B46-4DCE-A6DA-830F1D41F52A}" type="presOf" srcId="{315B086A-C4FD-4D35-8075-0910EBD9FAF1}" destId="{6913BC87-F476-49B0-B3C3-8BBEA9E9A70C}" srcOrd="0" destOrd="0" presId="urn:microsoft.com/office/officeart/2008/layout/LinedList"/>
    <dgm:cxn modelId="{3A5D131F-FDA0-4330-9DE2-E3E4ED96A037}" srcId="{315B086A-C4FD-4D35-8075-0910EBD9FAF1}" destId="{DB74A504-032F-4724-98A4-C69F1A6A55DC}" srcOrd="5" destOrd="0" parTransId="{D1733D2E-3AA2-4409-AA89-CAFF2EC44B0F}" sibTransId="{15E124C7-C6C9-48A2-BC3A-0A6BAEC2042A}"/>
    <dgm:cxn modelId="{7E6F9A33-608E-444A-8B91-ED3714EADBF5}" srcId="{315B086A-C4FD-4D35-8075-0910EBD9FAF1}" destId="{420C6B04-8BB4-49AC-845D-0FAD867656C1}" srcOrd="4" destOrd="0" parTransId="{C14074DC-0F65-4A2A-ABB9-EEB4CD0BC732}" sibTransId="{3C5E0268-25EA-413F-ACE0-1741F34B2103}"/>
    <dgm:cxn modelId="{28DAC465-184D-4388-BF8E-F9563515E921}" type="presOf" srcId="{4E6BC5A8-599A-47CD-B504-5E4A648D0D28}" destId="{CBEAFB87-D61C-4E62-907C-548136831E5B}" srcOrd="0" destOrd="0" presId="urn:microsoft.com/office/officeart/2008/layout/LinedList"/>
    <dgm:cxn modelId="{183FD366-03FC-41C6-BBD3-1264498A13AD}" srcId="{315B086A-C4FD-4D35-8075-0910EBD9FAF1}" destId="{B65378C6-81C6-4CA0-9B35-372CE612AC52}" srcOrd="1" destOrd="0" parTransId="{BB62EB68-D415-450C-9059-A02AAD015CF4}" sibTransId="{1D666334-B767-45C5-AA83-65C3A251112F}"/>
    <dgm:cxn modelId="{24E96247-4E97-4B2C-A392-51D8ECDEB37B}" srcId="{315B086A-C4FD-4D35-8075-0910EBD9FAF1}" destId="{4E6BC5A8-599A-47CD-B504-5E4A648D0D28}" srcOrd="0" destOrd="0" parTransId="{709563F2-731F-4864-8B26-9BAF5B3F04E8}" sibTransId="{52A3D431-7C27-4D21-A709-C354702FDF1A}"/>
    <dgm:cxn modelId="{5C0BFC73-0188-4F90-83C9-ED73EEEFF5C6}" type="presOf" srcId="{48525B2B-749B-4366-83B2-00CFBD4215A4}" destId="{506E5FA4-BA2C-4198-8222-BDC40C7A668A}" srcOrd="0" destOrd="0" presId="urn:microsoft.com/office/officeart/2008/layout/LinedList"/>
    <dgm:cxn modelId="{1B2E177F-0CCC-4EC7-9DC2-D80D37BA9172}" type="presOf" srcId="{DB74A504-032F-4724-98A4-C69F1A6A55DC}" destId="{9C012EB6-EC39-4E41-AEBA-7E5728E87299}" srcOrd="0" destOrd="0" presId="urn:microsoft.com/office/officeart/2008/layout/LinedList"/>
    <dgm:cxn modelId="{6202707F-EF0F-4434-BBE4-5726AC5DAE79}" srcId="{315B086A-C4FD-4D35-8075-0910EBD9FAF1}" destId="{48525B2B-749B-4366-83B2-00CFBD4215A4}" srcOrd="2" destOrd="0" parTransId="{27DCDB02-C828-4797-9850-2BA2C17DE320}" sibTransId="{06D8E501-E2BC-4030-9DCE-406C067F992A}"/>
    <dgm:cxn modelId="{9610A48D-10AF-454C-AC36-5C73291B5A47}" type="presOf" srcId="{9FFC7DD6-930C-48C2-9A26-8A0F74C9050F}" destId="{FB41B71E-2CD8-4CF4-8E14-050F0E4C2B28}" srcOrd="0" destOrd="0" presId="urn:microsoft.com/office/officeart/2008/layout/LinedList"/>
    <dgm:cxn modelId="{56E931AE-0D0F-4600-85FE-63CC520601CA}" srcId="{315B086A-C4FD-4D35-8075-0910EBD9FAF1}" destId="{9FFC7DD6-930C-48C2-9A26-8A0F74C9050F}" srcOrd="3" destOrd="0" parTransId="{FB4D2345-37E1-45DA-A89D-9E11E2035EEA}" sibTransId="{C6512BB9-D523-4613-A4F9-2DDB9CC15A5B}"/>
    <dgm:cxn modelId="{50491FE6-F9E3-4447-870C-EE84707D566D}" type="presOf" srcId="{B65378C6-81C6-4CA0-9B35-372CE612AC52}" destId="{29F304C4-D960-4274-B1F4-206CDB13B95D}" srcOrd="0" destOrd="0" presId="urn:microsoft.com/office/officeart/2008/layout/LinedList"/>
    <dgm:cxn modelId="{CE6C66B7-9293-4DAE-8510-BDB802DC16F7}" type="presParOf" srcId="{6913BC87-F476-49B0-B3C3-8BBEA9E9A70C}" destId="{D45AB8F1-F5A5-4B88-B6B1-D0037E00E7CE}" srcOrd="0" destOrd="0" presId="urn:microsoft.com/office/officeart/2008/layout/LinedList"/>
    <dgm:cxn modelId="{EE151AEE-5ABB-4DD8-A961-12ECD4CCFD26}" type="presParOf" srcId="{6913BC87-F476-49B0-B3C3-8BBEA9E9A70C}" destId="{3DF54A39-E57A-4FD6-A6C5-9825E9BA2D8B}" srcOrd="1" destOrd="0" presId="urn:microsoft.com/office/officeart/2008/layout/LinedList"/>
    <dgm:cxn modelId="{DB5DE849-F04C-4A2A-9A3E-0C49A1B66193}" type="presParOf" srcId="{3DF54A39-E57A-4FD6-A6C5-9825E9BA2D8B}" destId="{CBEAFB87-D61C-4E62-907C-548136831E5B}" srcOrd="0" destOrd="0" presId="urn:microsoft.com/office/officeart/2008/layout/LinedList"/>
    <dgm:cxn modelId="{CFE8091E-9386-47BA-B05C-843A9BD0164E}" type="presParOf" srcId="{3DF54A39-E57A-4FD6-A6C5-9825E9BA2D8B}" destId="{99BD9E9A-EB11-4C5F-82A1-C95953579AA1}" srcOrd="1" destOrd="0" presId="urn:microsoft.com/office/officeart/2008/layout/LinedList"/>
    <dgm:cxn modelId="{EEF318F7-79C4-4E84-9131-7163265FED04}" type="presParOf" srcId="{6913BC87-F476-49B0-B3C3-8BBEA9E9A70C}" destId="{FD391E45-E952-4138-B67F-E257323E30AE}" srcOrd="2" destOrd="0" presId="urn:microsoft.com/office/officeart/2008/layout/LinedList"/>
    <dgm:cxn modelId="{868CF73A-7EC5-4D30-AD0C-9985A7090BB9}" type="presParOf" srcId="{6913BC87-F476-49B0-B3C3-8BBEA9E9A70C}" destId="{25714D69-A14F-495C-BFF8-5817A1ABCEFF}" srcOrd="3" destOrd="0" presId="urn:microsoft.com/office/officeart/2008/layout/LinedList"/>
    <dgm:cxn modelId="{5B3547C8-4E66-404F-BD63-0CF5D85A1C2F}" type="presParOf" srcId="{25714D69-A14F-495C-BFF8-5817A1ABCEFF}" destId="{29F304C4-D960-4274-B1F4-206CDB13B95D}" srcOrd="0" destOrd="0" presId="urn:microsoft.com/office/officeart/2008/layout/LinedList"/>
    <dgm:cxn modelId="{ADF577EA-A405-4900-AF6E-CBC9B07564AE}" type="presParOf" srcId="{25714D69-A14F-495C-BFF8-5817A1ABCEFF}" destId="{25E2CD31-DF55-40CD-92E6-5DF3D02E66CA}" srcOrd="1" destOrd="0" presId="urn:microsoft.com/office/officeart/2008/layout/LinedList"/>
    <dgm:cxn modelId="{2DABC290-61FC-4123-9473-160868D0C559}" type="presParOf" srcId="{6913BC87-F476-49B0-B3C3-8BBEA9E9A70C}" destId="{DEE80447-DC35-4946-8BF4-DFEE50E16DD3}" srcOrd="4" destOrd="0" presId="urn:microsoft.com/office/officeart/2008/layout/LinedList"/>
    <dgm:cxn modelId="{F2D532BF-41BB-45A2-8070-B9C5E69807AF}" type="presParOf" srcId="{6913BC87-F476-49B0-B3C3-8BBEA9E9A70C}" destId="{A6267E95-58A7-4853-809F-036C1C85E420}" srcOrd="5" destOrd="0" presId="urn:microsoft.com/office/officeart/2008/layout/LinedList"/>
    <dgm:cxn modelId="{D628E315-3177-4B55-9577-93639D25BB63}" type="presParOf" srcId="{A6267E95-58A7-4853-809F-036C1C85E420}" destId="{506E5FA4-BA2C-4198-8222-BDC40C7A668A}" srcOrd="0" destOrd="0" presId="urn:microsoft.com/office/officeart/2008/layout/LinedList"/>
    <dgm:cxn modelId="{F029ED14-A9DC-49BB-8228-EE8DBA81476C}" type="presParOf" srcId="{A6267E95-58A7-4853-809F-036C1C85E420}" destId="{75E15475-8631-4944-A418-50485F570A19}" srcOrd="1" destOrd="0" presId="urn:microsoft.com/office/officeart/2008/layout/LinedList"/>
    <dgm:cxn modelId="{9B3961FB-0FF8-4FE4-83B0-0E46A35D1E2D}" type="presParOf" srcId="{6913BC87-F476-49B0-B3C3-8BBEA9E9A70C}" destId="{8B3C0137-E1BD-458D-9A42-F4A94ED09B25}" srcOrd="6" destOrd="0" presId="urn:microsoft.com/office/officeart/2008/layout/LinedList"/>
    <dgm:cxn modelId="{9CD051FE-6F89-4758-B99F-4962B4815B32}" type="presParOf" srcId="{6913BC87-F476-49B0-B3C3-8BBEA9E9A70C}" destId="{99199E89-29F2-418D-AEC7-900DAE0D02F4}" srcOrd="7" destOrd="0" presId="urn:microsoft.com/office/officeart/2008/layout/LinedList"/>
    <dgm:cxn modelId="{9C6A800B-1EDD-4C50-982A-69697C4A2A3A}" type="presParOf" srcId="{99199E89-29F2-418D-AEC7-900DAE0D02F4}" destId="{FB41B71E-2CD8-4CF4-8E14-050F0E4C2B28}" srcOrd="0" destOrd="0" presId="urn:microsoft.com/office/officeart/2008/layout/LinedList"/>
    <dgm:cxn modelId="{A2891BCD-33D0-4E05-A9C6-18EAEDF0BA2C}" type="presParOf" srcId="{99199E89-29F2-418D-AEC7-900DAE0D02F4}" destId="{64CA4326-A483-4D02-894A-1CDFE387A762}" srcOrd="1" destOrd="0" presId="urn:microsoft.com/office/officeart/2008/layout/LinedList"/>
    <dgm:cxn modelId="{857064E3-8CA9-4B87-A735-1A1B0DCFB0D1}" type="presParOf" srcId="{6913BC87-F476-49B0-B3C3-8BBEA9E9A70C}" destId="{85E93197-A5B1-4321-B3DE-A3FEF7476662}" srcOrd="8" destOrd="0" presId="urn:microsoft.com/office/officeart/2008/layout/LinedList"/>
    <dgm:cxn modelId="{9921BD6C-235E-4CA0-97AE-CB1B0E07EF38}" type="presParOf" srcId="{6913BC87-F476-49B0-B3C3-8BBEA9E9A70C}" destId="{A903CC35-F8C7-4CEC-B5FD-0280F66DD56F}" srcOrd="9" destOrd="0" presId="urn:microsoft.com/office/officeart/2008/layout/LinedList"/>
    <dgm:cxn modelId="{9069164E-9A2A-44F2-B66F-F0B8D076744E}" type="presParOf" srcId="{A903CC35-F8C7-4CEC-B5FD-0280F66DD56F}" destId="{DFA67A6A-9E02-460F-B56C-601C03AE2BFC}" srcOrd="0" destOrd="0" presId="urn:microsoft.com/office/officeart/2008/layout/LinedList"/>
    <dgm:cxn modelId="{F200D1DE-90AE-440C-8FDC-89BA3AB05A60}" type="presParOf" srcId="{A903CC35-F8C7-4CEC-B5FD-0280F66DD56F}" destId="{6D46000B-4EBE-4923-8F73-F77345AC63D7}" srcOrd="1" destOrd="0" presId="urn:microsoft.com/office/officeart/2008/layout/LinedList"/>
    <dgm:cxn modelId="{EB86E196-59CF-4E47-B6C4-05886F50C3C8}" type="presParOf" srcId="{6913BC87-F476-49B0-B3C3-8BBEA9E9A70C}" destId="{3AD5CA4D-03F1-4FA3-B5A4-F79FE31953A4}" srcOrd="10" destOrd="0" presId="urn:microsoft.com/office/officeart/2008/layout/LinedList"/>
    <dgm:cxn modelId="{22AF1B9D-257B-434C-93C5-F9C1E4FF5911}" type="presParOf" srcId="{6913BC87-F476-49B0-B3C3-8BBEA9E9A70C}" destId="{901E7668-E88A-422B-BEA9-48C6A777DD5B}" srcOrd="11" destOrd="0" presId="urn:microsoft.com/office/officeart/2008/layout/LinedList"/>
    <dgm:cxn modelId="{C51852B7-DBDC-464F-87B3-53795BA51042}" type="presParOf" srcId="{901E7668-E88A-422B-BEA9-48C6A777DD5B}" destId="{9C012EB6-EC39-4E41-AEBA-7E5728E87299}" srcOrd="0" destOrd="0" presId="urn:microsoft.com/office/officeart/2008/layout/LinedList"/>
    <dgm:cxn modelId="{41D98DED-2416-426C-A179-92400311C888}" type="presParOf" srcId="{901E7668-E88A-422B-BEA9-48C6A777DD5B}" destId="{8A41DC5F-8588-4EBC-A80F-F979E3705AD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5EBBE68-C9E9-4F65-9261-B189391B497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85A44436-EE07-496C-949B-E407AE8B00C1}">
      <dgm:prSet/>
      <dgm:spPr/>
      <dgm:t>
        <a:bodyPr/>
        <a:lstStyle/>
        <a:p>
          <a:r>
            <a:rPr lang="en-GB"/>
            <a:t>Chapter 2 CONTAINS three nested components:</a:t>
          </a:r>
          <a:endParaRPr lang="en-US"/>
        </a:p>
      </dgm:t>
    </dgm:pt>
    <dgm:pt modelId="{E3DA86D3-369A-4AF1-B6B9-085A65DE4FD7}" type="parTrans" cxnId="{D0E6307F-417D-4966-A32D-268EE6D622E1}">
      <dgm:prSet/>
      <dgm:spPr/>
      <dgm:t>
        <a:bodyPr/>
        <a:lstStyle/>
        <a:p>
          <a:endParaRPr lang="en-US"/>
        </a:p>
      </dgm:t>
    </dgm:pt>
    <dgm:pt modelId="{F32DE546-304C-4B65-AE82-DA7A07186C17}" type="sibTrans" cxnId="{D0E6307F-417D-4966-A32D-268EE6D622E1}">
      <dgm:prSet/>
      <dgm:spPr/>
      <dgm:t>
        <a:bodyPr/>
        <a:lstStyle/>
        <a:p>
          <a:endParaRPr lang="en-US"/>
        </a:p>
      </dgm:t>
    </dgm:pt>
    <dgm:pt modelId="{674C1F4F-5748-4E05-8C28-B68D7D4143F2}">
      <dgm:prSet/>
      <dgm:spPr/>
      <dgm:t>
        <a:bodyPr/>
        <a:lstStyle/>
        <a:p>
          <a:r>
            <a:rPr lang="en-GB"/>
            <a:t>1. THEORIES (reviewed from literature)</a:t>
          </a:r>
          <a:endParaRPr lang="en-US"/>
        </a:p>
      </dgm:t>
    </dgm:pt>
    <dgm:pt modelId="{8D47C5C2-BC68-434D-BDD1-ECF22362DDC3}" type="parTrans" cxnId="{C155D948-15ED-4456-8215-6244BB761D4C}">
      <dgm:prSet/>
      <dgm:spPr/>
      <dgm:t>
        <a:bodyPr/>
        <a:lstStyle/>
        <a:p>
          <a:endParaRPr lang="en-US"/>
        </a:p>
      </dgm:t>
    </dgm:pt>
    <dgm:pt modelId="{8420D94D-5E57-4CD9-B27D-6199793EFBEC}" type="sibTrans" cxnId="{C155D948-15ED-4456-8215-6244BB761D4C}">
      <dgm:prSet/>
      <dgm:spPr/>
      <dgm:t>
        <a:bodyPr/>
        <a:lstStyle/>
        <a:p>
          <a:endParaRPr lang="en-US"/>
        </a:p>
      </dgm:t>
    </dgm:pt>
    <dgm:pt modelId="{4E1D7FFE-3648-4778-B0B4-0D7E7549F18D}">
      <dgm:prSet/>
      <dgm:spPr/>
      <dgm:t>
        <a:bodyPr/>
        <a:lstStyle/>
        <a:p>
          <a:r>
            <a:rPr lang="en-GB"/>
            <a:t>2. YOUR THEORETICAL FRAMEWORK (your selection)</a:t>
          </a:r>
          <a:endParaRPr lang="en-US"/>
        </a:p>
      </dgm:t>
    </dgm:pt>
    <dgm:pt modelId="{77467B82-13A7-4DD2-B1FA-B7A30E745A46}" type="parTrans" cxnId="{E09F2038-CF3C-4921-B7C1-160394BBC1FE}">
      <dgm:prSet/>
      <dgm:spPr/>
      <dgm:t>
        <a:bodyPr/>
        <a:lstStyle/>
        <a:p>
          <a:endParaRPr lang="en-US"/>
        </a:p>
      </dgm:t>
    </dgm:pt>
    <dgm:pt modelId="{B9C8E72A-1783-4781-A7AD-5626FB3BCAE0}" type="sibTrans" cxnId="{E09F2038-CF3C-4921-B7C1-160394BBC1FE}">
      <dgm:prSet/>
      <dgm:spPr/>
      <dgm:t>
        <a:bodyPr/>
        <a:lstStyle/>
        <a:p>
          <a:endParaRPr lang="en-US"/>
        </a:p>
      </dgm:t>
    </dgm:pt>
    <dgm:pt modelId="{F0C09C4A-020C-4803-83DD-8C7D7C84B48C}">
      <dgm:prSet/>
      <dgm:spPr/>
      <dgm:t>
        <a:bodyPr/>
        <a:lstStyle/>
        <a:p>
          <a:r>
            <a:rPr lang="en-GB"/>
            <a:t>3. YOUR CONCEPTUAL FRAMEWORK (your synthesis)</a:t>
          </a:r>
          <a:endParaRPr lang="en-US"/>
        </a:p>
      </dgm:t>
    </dgm:pt>
    <dgm:pt modelId="{A80E0BE6-D272-479A-BDC4-A9B07386A306}" type="parTrans" cxnId="{B70A1ACD-FCD0-4EE9-9D2D-4BBE3253D61D}">
      <dgm:prSet/>
      <dgm:spPr/>
      <dgm:t>
        <a:bodyPr/>
        <a:lstStyle/>
        <a:p>
          <a:endParaRPr lang="en-US"/>
        </a:p>
      </dgm:t>
    </dgm:pt>
    <dgm:pt modelId="{4DE29724-0AE7-4994-A78D-EB79AFD9993C}" type="sibTrans" cxnId="{B70A1ACD-FCD0-4EE9-9D2D-4BBE3253D61D}">
      <dgm:prSet/>
      <dgm:spPr/>
      <dgm:t>
        <a:bodyPr/>
        <a:lstStyle/>
        <a:p>
          <a:endParaRPr lang="en-US"/>
        </a:p>
      </dgm:t>
    </dgm:pt>
    <dgm:pt modelId="{A28328FD-9498-41F3-8CF0-0CEED0E43158}">
      <dgm:prSet/>
      <dgm:spPr/>
      <dgm:t>
        <a:bodyPr/>
        <a:lstStyle/>
        <a:p>
          <a:r>
            <a:rPr lang="en-GB"/>
            <a:t>All three are INSIDE Chapter 2, but in different sections</a:t>
          </a:r>
          <a:endParaRPr lang="en-US"/>
        </a:p>
      </dgm:t>
    </dgm:pt>
    <dgm:pt modelId="{D6FD6237-CA11-4FF4-9022-CA99A67FA16A}" type="parTrans" cxnId="{982C3D64-3E78-42B2-A500-4F7C8FD57050}">
      <dgm:prSet/>
      <dgm:spPr/>
      <dgm:t>
        <a:bodyPr/>
        <a:lstStyle/>
        <a:p>
          <a:endParaRPr lang="en-US"/>
        </a:p>
      </dgm:t>
    </dgm:pt>
    <dgm:pt modelId="{36B02914-C18F-4CD9-A306-B7B11C23482C}" type="sibTrans" cxnId="{982C3D64-3E78-42B2-A500-4F7C8FD57050}">
      <dgm:prSet/>
      <dgm:spPr/>
      <dgm:t>
        <a:bodyPr/>
        <a:lstStyle/>
        <a:p>
          <a:endParaRPr lang="en-US"/>
        </a:p>
      </dgm:t>
    </dgm:pt>
    <dgm:pt modelId="{41ED4DE0-42EA-4E67-8463-9A3213036CD2}" type="pres">
      <dgm:prSet presAssocID="{25EBBE68-C9E9-4F65-9261-B189391B497A}" presName="vert0" presStyleCnt="0">
        <dgm:presLayoutVars>
          <dgm:dir/>
          <dgm:animOne val="branch"/>
          <dgm:animLvl val="lvl"/>
        </dgm:presLayoutVars>
      </dgm:prSet>
      <dgm:spPr/>
    </dgm:pt>
    <dgm:pt modelId="{FE471184-D6C4-4FD1-BDBD-AAA368A1D40A}" type="pres">
      <dgm:prSet presAssocID="{85A44436-EE07-496C-949B-E407AE8B00C1}" presName="thickLine" presStyleLbl="alignNode1" presStyleIdx="0" presStyleCnt="5"/>
      <dgm:spPr/>
    </dgm:pt>
    <dgm:pt modelId="{75C55A20-FABF-463B-8476-2E9A0FD5B594}" type="pres">
      <dgm:prSet presAssocID="{85A44436-EE07-496C-949B-E407AE8B00C1}" presName="horz1" presStyleCnt="0"/>
      <dgm:spPr/>
    </dgm:pt>
    <dgm:pt modelId="{0160D1EB-C70E-4878-BE71-ED8ECAB1EFCF}" type="pres">
      <dgm:prSet presAssocID="{85A44436-EE07-496C-949B-E407AE8B00C1}" presName="tx1" presStyleLbl="revTx" presStyleIdx="0" presStyleCnt="5"/>
      <dgm:spPr/>
    </dgm:pt>
    <dgm:pt modelId="{94C6B63D-088B-42BA-98C2-1C277837F0F1}" type="pres">
      <dgm:prSet presAssocID="{85A44436-EE07-496C-949B-E407AE8B00C1}" presName="vert1" presStyleCnt="0"/>
      <dgm:spPr/>
    </dgm:pt>
    <dgm:pt modelId="{89F92614-DF6E-4B09-A241-6F407E6EDFAD}" type="pres">
      <dgm:prSet presAssocID="{674C1F4F-5748-4E05-8C28-B68D7D4143F2}" presName="thickLine" presStyleLbl="alignNode1" presStyleIdx="1" presStyleCnt="5"/>
      <dgm:spPr/>
    </dgm:pt>
    <dgm:pt modelId="{ACA86066-900D-49B6-B130-C5C95C78657F}" type="pres">
      <dgm:prSet presAssocID="{674C1F4F-5748-4E05-8C28-B68D7D4143F2}" presName="horz1" presStyleCnt="0"/>
      <dgm:spPr/>
    </dgm:pt>
    <dgm:pt modelId="{A77A3119-FC9B-4537-9A97-272575E7EC3B}" type="pres">
      <dgm:prSet presAssocID="{674C1F4F-5748-4E05-8C28-B68D7D4143F2}" presName="tx1" presStyleLbl="revTx" presStyleIdx="1" presStyleCnt="5"/>
      <dgm:spPr/>
    </dgm:pt>
    <dgm:pt modelId="{098DAD30-BB4D-4B05-8BF3-A9960C1B0D0C}" type="pres">
      <dgm:prSet presAssocID="{674C1F4F-5748-4E05-8C28-B68D7D4143F2}" presName="vert1" presStyleCnt="0"/>
      <dgm:spPr/>
    </dgm:pt>
    <dgm:pt modelId="{168218E2-F746-4B66-9036-6925ED254AB3}" type="pres">
      <dgm:prSet presAssocID="{4E1D7FFE-3648-4778-B0B4-0D7E7549F18D}" presName="thickLine" presStyleLbl="alignNode1" presStyleIdx="2" presStyleCnt="5"/>
      <dgm:spPr/>
    </dgm:pt>
    <dgm:pt modelId="{A0159CC7-688D-40F9-B0DC-44FA249C62B3}" type="pres">
      <dgm:prSet presAssocID="{4E1D7FFE-3648-4778-B0B4-0D7E7549F18D}" presName="horz1" presStyleCnt="0"/>
      <dgm:spPr/>
    </dgm:pt>
    <dgm:pt modelId="{1C243307-683E-4C23-9716-A9D63BD9301D}" type="pres">
      <dgm:prSet presAssocID="{4E1D7FFE-3648-4778-B0B4-0D7E7549F18D}" presName="tx1" presStyleLbl="revTx" presStyleIdx="2" presStyleCnt="5"/>
      <dgm:spPr/>
    </dgm:pt>
    <dgm:pt modelId="{77EF53EF-6B24-441C-B75E-ADF6ACF115C1}" type="pres">
      <dgm:prSet presAssocID="{4E1D7FFE-3648-4778-B0B4-0D7E7549F18D}" presName="vert1" presStyleCnt="0"/>
      <dgm:spPr/>
    </dgm:pt>
    <dgm:pt modelId="{D492D53E-EBCF-45B8-80A5-0B5E58002111}" type="pres">
      <dgm:prSet presAssocID="{F0C09C4A-020C-4803-83DD-8C7D7C84B48C}" presName="thickLine" presStyleLbl="alignNode1" presStyleIdx="3" presStyleCnt="5"/>
      <dgm:spPr/>
    </dgm:pt>
    <dgm:pt modelId="{63467372-EDE8-4F63-A085-048725EC9B03}" type="pres">
      <dgm:prSet presAssocID="{F0C09C4A-020C-4803-83DD-8C7D7C84B48C}" presName="horz1" presStyleCnt="0"/>
      <dgm:spPr/>
    </dgm:pt>
    <dgm:pt modelId="{5D9D40EB-1FFF-4D95-A8B3-8F1B3EB8E199}" type="pres">
      <dgm:prSet presAssocID="{F0C09C4A-020C-4803-83DD-8C7D7C84B48C}" presName="tx1" presStyleLbl="revTx" presStyleIdx="3" presStyleCnt="5"/>
      <dgm:spPr/>
    </dgm:pt>
    <dgm:pt modelId="{363E6046-4004-4126-8D68-598A5DCA2B28}" type="pres">
      <dgm:prSet presAssocID="{F0C09C4A-020C-4803-83DD-8C7D7C84B48C}" presName="vert1" presStyleCnt="0"/>
      <dgm:spPr/>
    </dgm:pt>
    <dgm:pt modelId="{015A1547-2A38-4572-B5E2-7D8818D2BE73}" type="pres">
      <dgm:prSet presAssocID="{A28328FD-9498-41F3-8CF0-0CEED0E43158}" presName="thickLine" presStyleLbl="alignNode1" presStyleIdx="4" presStyleCnt="5"/>
      <dgm:spPr/>
    </dgm:pt>
    <dgm:pt modelId="{067C43AD-4127-4AB2-9318-36E98A055758}" type="pres">
      <dgm:prSet presAssocID="{A28328FD-9498-41F3-8CF0-0CEED0E43158}" presName="horz1" presStyleCnt="0"/>
      <dgm:spPr/>
    </dgm:pt>
    <dgm:pt modelId="{489FC2A6-106E-4CF4-8EEC-336A072FFF71}" type="pres">
      <dgm:prSet presAssocID="{A28328FD-9498-41F3-8CF0-0CEED0E43158}" presName="tx1" presStyleLbl="revTx" presStyleIdx="4" presStyleCnt="5"/>
      <dgm:spPr/>
    </dgm:pt>
    <dgm:pt modelId="{B0C9ED06-76A0-46E5-800B-90AB5AF69C3A}" type="pres">
      <dgm:prSet presAssocID="{A28328FD-9498-41F3-8CF0-0CEED0E43158}" presName="vert1" presStyleCnt="0"/>
      <dgm:spPr/>
    </dgm:pt>
  </dgm:ptLst>
  <dgm:cxnLst>
    <dgm:cxn modelId="{8CC4A805-9751-4381-A685-23D25F676370}" type="presOf" srcId="{674C1F4F-5748-4E05-8C28-B68D7D4143F2}" destId="{A77A3119-FC9B-4537-9A97-272575E7EC3B}" srcOrd="0" destOrd="0" presId="urn:microsoft.com/office/officeart/2008/layout/LinedList"/>
    <dgm:cxn modelId="{20A13A0D-9B39-40CB-A8AC-5C9646287FFC}" type="presOf" srcId="{4E1D7FFE-3648-4778-B0B4-0D7E7549F18D}" destId="{1C243307-683E-4C23-9716-A9D63BD9301D}" srcOrd="0" destOrd="0" presId="urn:microsoft.com/office/officeart/2008/layout/LinedList"/>
    <dgm:cxn modelId="{E09F2038-CF3C-4921-B7C1-160394BBC1FE}" srcId="{25EBBE68-C9E9-4F65-9261-B189391B497A}" destId="{4E1D7FFE-3648-4778-B0B4-0D7E7549F18D}" srcOrd="2" destOrd="0" parTransId="{77467B82-13A7-4DD2-B1FA-B7A30E745A46}" sibTransId="{B9C8E72A-1783-4781-A7AD-5626FB3BCAE0}"/>
    <dgm:cxn modelId="{83885B3A-1782-42F4-879D-CBA0DDEEA3B5}" type="presOf" srcId="{F0C09C4A-020C-4803-83DD-8C7D7C84B48C}" destId="{5D9D40EB-1FFF-4D95-A8B3-8F1B3EB8E199}" srcOrd="0" destOrd="0" presId="urn:microsoft.com/office/officeart/2008/layout/LinedList"/>
    <dgm:cxn modelId="{8CE97B61-901E-4E9C-94C8-68329E06B28F}" type="presOf" srcId="{25EBBE68-C9E9-4F65-9261-B189391B497A}" destId="{41ED4DE0-42EA-4E67-8463-9A3213036CD2}" srcOrd="0" destOrd="0" presId="urn:microsoft.com/office/officeart/2008/layout/LinedList"/>
    <dgm:cxn modelId="{982C3D64-3E78-42B2-A500-4F7C8FD57050}" srcId="{25EBBE68-C9E9-4F65-9261-B189391B497A}" destId="{A28328FD-9498-41F3-8CF0-0CEED0E43158}" srcOrd="4" destOrd="0" parTransId="{D6FD6237-CA11-4FF4-9022-CA99A67FA16A}" sibTransId="{36B02914-C18F-4CD9-A306-B7B11C23482C}"/>
    <dgm:cxn modelId="{C155D948-15ED-4456-8215-6244BB761D4C}" srcId="{25EBBE68-C9E9-4F65-9261-B189391B497A}" destId="{674C1F4F-5748-4E05-8C28-B68D7D4143F2}" srcOrd="1" destOrd="0" parTransId="{8D47C5C2-BC68-434D-BDD1-ECF22362DDC3}" sibTransId="{8420D94D-5E57-4CD9-B27D-6199793EFBEC}"/>
    <dgm:cxn modelId="{D0E6307F-417D-4966-A32D-268EE6D622E1}" srcId="{25EBBE68-C9E9-4F65-9261-B189391B497A}" destId="{85A44436-EE07-496C-949B-E407AE8B00C1}" srcOrd="0" destOrd="0" parTransId="{E3DA86D3-369A-4AF1-B6B9-085A65DE4FD7}" sibTransId="{F32DE546-304C-4B65-AE82-DA7A07186C17}"/>
    <dgm:cxn modelId="{760BAEA8-53FA-4710-A064-A17446152232}" type="presOf" srcId="{85A44436-EE07-496C-949B-E407AE8B00C1}" destId="{0160D1EB-C70E-4878-BE71-ED8ECAB1EFCF}" srcOrd="0" destOrd="0" presId="urn:microsoft.com/office/officeart/2008/layout/LinedList"/>
    <dgm:cxn modelId="{69AF67BD-9862-4C11-B537-97C10F3217FC}" type="presOf" srcId="{A28328FD-9498-41F3-8CF0-0CEED0E43158}" destId="{489FC2A6-106E-4CF4-8EEC-336A072FFF71}" srcOrd="0" destOrd="0" presId="urn:microsoft.com/office/officeart/2008/layout/LinedList"/>
    <dgm:cxn modelId="{B70A1ACD-FCD0-4EE9-9D2D-4BBE3253D61D}" srcId="{25EBBE68-C9E9-4F65-9261-B189391B497A}" destId="{F0C09C4A-020C-4803-83DD-8C7D7C84B48C}" srcOrd="3" destOrd="0" parTransId="{A80E0BE6-D272-479A-BDC4-A9B07386A306}" sibTransId="{4DE29724-0AE7-4994-A78D-EB79AFD9993C}"/>
    <dgm:cxn modelId="{F92F4AF7-C802-43FB-9C9E-D0FEA6A652F4}" type="presParOf" srcId="{41ED4DE0-42EA-4E67-8463-9A3213036CD2}" destId="{FE471184-D6C4-4FD1-BDBD-AAA368A1D40A}" srcOrd="0" destOrd="0" presId="urn:microsoft.com/office/officeart/2008/layout/LinedList"/>
    <dgm:cxn modelId="{77EC67BC-BBEB-4E14-8E7C-54F2AFC04BF0}" type="presParOf" srcId="{41ED4DE0-42EA-4E67-8463-9A3213036CD2}" destId="{75C55A20-FABF-463B-8476-2E9A0FD5B594}" srcOrd="1" destOrd="0" presId="urn:microsoft.com/office/officeart/2008/layout/LinedList"/>
    <dgm:cxn modelId="{153EB4FD-AC43-4D06-BF70-8D8D1F72CCFD}" type="presParOf" srcId="{75C55A20-FABF-463B-8476-2E9A0FD5B594}" destId="{0160D1EB-C70E-4878-BE71-ED8ECAB1EFCF}" srcOrd="0" destOrd="0" presId="urn:microsoft.com/office/officeart/2008/layout/LinedList"/>
    <dgm:cxn modelId="{5B1A1154-AAB3-4B4D-9B13-80D615FA202B}" type="presParOf" srcId="{75C55A20-FABF-463B-8476-2E9A0FD5B594}" destId="{94C6B63D-088B-42BA-98C2-1C277837F0F1}" srcOrd="1" destOrd="0" presId="urn:microsoft.com/office/officeart/2008/layout/LinedList"/>
    <dgm:cxn modelId="{C2E9625A-DB9B-4297-AD84-FFD8E526425A}" type="presParOf" srcId="{41ED4DE0-42EA-4E67-8463-9A3213036CD2}" destId="{89F92614-DF6E-4B09-A241-6F407E6EDFAD}" srcOrd="2" destOrd="0" presId="urn:microsoft.com/office/officeart/2008/layout/LinedList"/>
    <dgm:cxn modelId="{D31438C4-12D9-483A-BCCD-0668E809EFAF}" type="presParOf" srcId="{41ED4DE0-42EA-4E67-8463-9A3213036CD2}" destId="{ACA86066-900D-49B6-B130-C5C95C78657F}" srcOrd="3" destOrd="0" presId="urn:microsoft.com/office/officeart/2008/layout/LinedList"/>
    <dgm:cxn modelId="{32F6BAA8-7C0B-498B-8F88-EDB8A9266798}" type="presParOf" srcId="{ACA86066-900D-49B6-B130-C5C95C78657F}" destId="{A77A3119-FC9B-4537-9A97-272575E7EC3B}" srcOrd="0" destOrd="0" presId="urn:microsoft.com/office/officeart/2008/layout/LinedList"/>
    <dgm:cxn modelId="{DD245AF8-F07F-46D1-9D84-412FAB446903}" type="presParOf" srcId="{ACA86066-900D-49B6-B130-C5C95C78657F}" destId="{098DAD30-BB4D-4B05-8BF3-A9960C1B0D0C}" srcOrd="1" destOrd="0" presId="urn:microsoft.com/office/officeart/2008/layout/LinedList"/>
    <dgm:cxn modelId="{113E37C0-5AFE-4494-A270-671F0DFEB3D2}" type="presParOf" srcId="{41ED4DE0-42EA-4E67-8463-9A3213036CD2}" destId="{168218E2-F746-4B66-9036-6925ED254AB3}" srcOrd="4" destOrd="0" presId="urn:microsoft.com/office/officeart/2008/layout/LinedList"/>
    <dgm:cxn modelId="{B92FDAB2-D71B-4BD7-8ED4-1F8E9AC3369C}" type="presParOf" srcId="{41ED4DE0-42EA-4E67-8463-9A3213036CD2}" destId="{A0159CC7-688D-40F9-B0DC-44FA249C62B3}" srcOrd="5" destOrd="0" presId="urn:microsoft.com/office/officeart/2008/layout/LinedList"/>
    <dgm:cxn modelId="{350DB940-42F0-418C-9DAD-59D3846855E3}" type="presParOf" srcId="{A0159CC7-688D-40F9-B0DC-44FA249C62B3}" destId="{1C243307-683E-4C23-9716-A9D63BD9301D}" srcOrd="0" destOrd="0" presId="urn:microsoft.com/office/officeart/2008/layout/LinedList"/>
    <dgm:cxn modelId="{BDAA021F-FEFF-4725-91A8-7F83CF748FE1}" type="presParOf" srcId="{A0159CC7-688D-40F9-B0DC-44FA249C62B3}" destId="{77EF53EF-6B24-441C-B75E-ADF6ACF115C1}" srcOrd="1" destOrd="0" presId="urn:microsoft.com/office/officeart/2008/layout/LinedList"/>
    <dgm:cxn modelId="{2A57157B-16D5-4363-A610-3A822CF92244}" type="presParOf" srcId="{41ED4DE0-42EA-4E67-8463-9A3213036CD2}" destId="{D492D53E-EBCF-45B8-80A5-0B5E58002111}" srcOrd="6" destOrd="0" presId="urn:microsoft.com/office/officeart/2008/layout/LinedList"/>
    <dgm:cxn modelId="{29AA2342-6DA1-4C3D-AD9B-6AA21AE78612}" type="presParOf" srcId="{41ED4DE0-42EA-4E67-8463-9A3213036CD2}" destId="{63467372-EDE8-4F63-A085-048725EC9B03}" srcOrd="7" destOrd="0" presId="urn:microsoft.com/office/officeart/2008/layout/LinedList"/>
    <dgm:cxn modelId="{5107FB55-5E5E-4B42-9FE0-77168115E359}" type="presParOf" srcId="{63467372-EDE8-4F63-A085-048725EC9B03}" destId="{5D9D40EB-1FFF-4D95-A8B3-8F1B3EB8E199}" srcOrd="0" destOrd="0" presId="urn:microsoft.com/office/officeart/2008/layout/LinedList"/>
    <dgm:cxn modelId="{105CDA06-41BC-4C15-B84F-839C7F0E7A07}" type="presParOf" srcId="{63467372-EDE8-4F63-A085-048725EC9B03}" destId="{363E6046-4004-4126-8D68-598A5DCA2B28}" srcOrd="1" destOrd="0" presId="urn:microsoft.com/office/officeart/2008/layout/LinedList"/>
    <dgm:cxn modelId="{DA7E3E24-BCFE-493C-B4A2-D532BA58A501}" type="presParOf" srcId="{41ED4DE0-42EA-4E67-8463-9A3213036CD2}" destId="{015A1547-2A38-4572-B5E2-7D8818D2BE73}" srcOrd="8" destOrd="0" presId="urn:microsoft.com/office/officeart/2008/layout/LinedList"/>
    <dgm:cxn modelId="{6EE0B004-A45A-4B53-8ECE-C821473492EE}" type="presParOf" srcId="{41ED4DE0-42EA-4E67-8463-9A3213036CD2}" destId="{067C43AD-4127-4AB2-9318-36E98A055758}" srcOrd="9" destOrd="0" presId="urn:microsoft.com/office/officeart/2008/layout/LinedList"/>
    <dgm:cxn modelId="{E896AB6C-4890-44AC-96C0-DFE4A9C74BCD}" type="presParOf" srcId="{067C43AD-4127-4AB2-9318-36E98A055758}" destId="{489FC2A6-106E-4CF4-8EEC-336A072FFF71}" srcOrd="0" destOrd="0" presId="urn:microsoft.com/office/officeart/2008/layout/LinedList"/>
    <dgm:cxn modelId="{5E3EE72D-0535-4873-9646-99B1225F80A3}" type="presParOf" srcId="{067C43AD-4127-4AB2-9318-36E98A055758}" destId="{B0C9ED06-76A0-46E5-800B-90AB5AF69C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4E0C1-AEF5-4329-847D-197A6EC44169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77FA8F-A612-45E8-A392-D94A85C43E3F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Theory</a:t>
          </a:r>
          <a:endParaRPr lang="en-GB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2703"/>
        <a:ext cx="6900512" cy="1843578"/>
      </dsp:txXfrm>
    </dsp:sp>
    <dsp:sp modelId="{8526B0E3-D98C-442C-AF7A-0241D055D345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419388"/>
            <a:satOff val="-3962"/>
            <a:lumOff val="-4118"/>
            <a:alphaOff val="0"/>
          </a:schemeClr>
        </a:solidFill>
        <a:ln w="19050" cap="flat" cmpd="sng" algn="ctr">
          <a:solidFill>
            <a:schemeClr val="accent2">
              <a:hueOff val="419388"/>
              <a:satOff val="-3962"/>
              <a:lumOff val="-4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9FDEF-C7B9-4353-B67F-27E72C533722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Theoretical framework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solidFill>
                <a:schemeClr val="tx2">
                  <a:lumMod val="75000"/>
                </a:schemeClr>
              </a:solidFill>
            </a:rPr>
            <a:t>TF</a:t>
          </a:r>
          <a:endParaRPr lang="en-US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1846281"/>
        <a:ext cx="6900512" cy="1843578"/>
      </dsp:txXfrm>
    </dsp:sp>
    <dsp:sp modelId="{ACB3C0A9-34B3-4DB7-954A-C967DDA3903B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838775"/>
            <a:satOff val="-7923"/>
            <a:lumOff val="-8237"/>
            <a:alphaOff val="0"/>
          </a:schemeClr>
        </a:solidFill>
        <a:ln w="19050" cap="flat" cmpd="sng" algn="ctr">
          <a:solidFill>
            <a:schemeClr val="accent2">
              <a:hueOff val="838775"/>
              <a:satOff val="-7923"/>
              <a:lumOff val="-82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B226D-81DB-41E1-8E93-698FB3A18C6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Conceptual framework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>
              <a:solidFill>
                <a:schemeClr val="tx2">
                  <a:lumMod val="75000"/>
                </a:schemeClr>
              </a:solidFill>
            </a:rPr>
            <a:t>CF</a:t>
          </a:r>
          <a:endParaRPr lang="en-US" sz="4400" b="1" kern="1200" dirty="0">
            <a:solidFill>
              <a:schemeClr val="tx2">
                <a:lumMod val="75000"/>
              </a:schemeClr>
            </a:solidFill>
          </a:endParaRPr>
        </a:p>
      </dsp:txBody>
      <dsp:txXfrm>
        <a:off x="0" y="3689859"/>
        <a:ext cx="6900512" cy="1843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AB8F1-F5A5-4B88-B6B1-D0037E00E7CE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AFB87-D61C-4E62-907C-548136831E5B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ENTIRE chapter reviewing existing knowledge</a:t>
          </a:r>
          <a:endParaRPr lang="en-US" sz="2500" kern="1200"/>
        </a:p>
      </dsp:txBody>
      <dsp:txXfrm>
        <a:off x="0" y="2703"/>
        <a:ext cx="6900512" cy="921789"/>
      </dsp:txXfrm>
    </dsp:sp>
    <dsp:sp modelId="{FD391E45-E952-4138-B67F-E257323E30AE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304C4-D960-4274-B1F4-206CDB13B95D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Purpose:</a:t>
          </a:r>
          <a:endParaRPr lang="en-US" sz="2500" kern="1200"/>
        </a:p>
      </dsp:txBody>
      <dsp:txXfrm>
        <a:off x="0" y="924492"/>
        <a:ext cx="6900512" cy="921789"/>
      </dsp:txXfrm>
    </dsp:sp>
    <dsp:sp modelId="{DEE80447-DC35-4946-8BF4-DFEE50E16DD3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E5FA4-BA2C-4198-8222-BDC40C7A668A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Show what is already known</a:t>
          </a:r>
          <a:endParaRPr lang="en-US" sz="2500" kern="1200"/>
        </a:p>
      </dsp:txBody>
      <dsp:txXfrm>
        <a:off x="0" y="1846281"/>
        <a:ext cx="6900512" cy="921789"/>
      </dsp:txXfrm>
    </dsp:sp>
    <dsp:sp modelId="{8B3C0137-E1BD-458D-9A42-F4A94ED09B25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41B71E-2CD8-4CF4-8E14-050F0E4C2B28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what remains unknown (the gap)</a:t>
          </a:r>
          <a:endParaRPr lang="en-US" sz="2500" kern="1200"/>
        </a:p>
      </dsp:txBody>
      <dsp:txXfrm>
        <a:off x="0" y="2768070"/>
        <a:ext cx="6900512" cy="921789"/>
      </dsp:txXfrm>
    </dsp:sp>
    <dsp:sp modelId="{85E93197-A5B1-4321-B3DE-A3FEF7476662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67A6A-9E02-460F-B56C-601C03AE2BFC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Position your research within existing knowledge</a:t>
          </a:r>
          <a:endParaRPr lang="en-US" sz="2500" kern="1200"/>
        </a:p>
      </dsp:txBody>
      <dsp:txXfrm>
        <a:off x="0" y="3689859"/>
        <a:ext cx="6900512" cy="921789"/>
      </dsp:txXfrm>
    </dsp:sp>
    <dsp:sp modelId="{3AD5CA4D-03F1-4FA3-B5A4-F79FE31953A4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12EB6-EC39-4E41-AEBA-7E5728E87299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synthesise work by OTHER scholars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71184-D6C4-4FD1-BDBD-AAA368A1D40A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0D1EB-C70E-4878-BE71-ED8ECAB1EFCF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Chapter 2 CONTAINS three nested components:</a:t>
          </a:r>
          <a:endParaRPr lang="en-US" sz="3100" kern="1200"/>
        </a:p>
      </dsp:txBody>
      <dsp:txXfrm>
        <a:off x="0" y="675"/>
        <a:ext cx="6900512" cy="1106957"/>
      </dsp:txXfrm>
    </dsp:sp>
    <dsp:sp modelId="{89F92614-DF6E-4B09-A241-6F407E6EDFAD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A3119-FC9B-4537-9A97-272575E7EC3B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1. THEORIES (reviewed from literature)</a:t>
          </a:r>
          <a:endParaRPr lang="en-US" sz="3100" kern="1200"/>
        </a:p>
      </dsp:txBody>
      <dsp:txXfrm>
        <a:off x="0" y="1107633"/>
        <a:ext cx="6900512" cy="1106957"/>
      </dsp:txXfrm>
    </dsp:sp>
    <dsp:sp modelId="{168218E2-F746-4B66-9036-6925ED254AB3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243307-683E-4C23-9716-A9D63BD9301D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2. YOUR THEORETICAL FRAMEWORK (your selection)</a:t>
          </a:r>
          <a:endParaRPr lang="en-US" sz="3100" kern="1200"/>
        </a:p>
      </dsp:txBody>
      <dsp:txXfrm>
        <a:off x="0" y="2214591"/>
        <a:ext cx="6900512" cy="1106957"/>
      </dsp:txXfrm>
    </dsp:sp>
    <dsp:sp modelId="{D492D53E-EBCF-45B8-80A5-0B5E58002111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D40EB-1FFF-4D95-A8B3-8F1B3EB8E199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3. YOUR CONCEPTUAL FRAMEWORK (your synthesis)</a:t>
          </a:r>
          <a:endParaRPr lang="en-US" sz="3100" kern="1200"/>
        </a:p>
      </dsp:txBody>
      <dsp:txXfrm>
        <a:off x="0" y="3321549"/>
        <a:ext cx="6900512" cy="1106957"/>
      </dsp:txXfrm>
    </dsp:sp>
    <dsp:sp modelId="{015A1547-2A38-4572-B5E2-7D8818D2BE73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FC2A6-106E-4CF4-8EEC-336A072FFF71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All three are INSIDE Chapter 2, but in different sections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270C54-24C1-49DB-BB16-76B9F8DA8279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7E895-B9EF-44C3-B2D4-54DC8BFAC0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41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0901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226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36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544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47E895-B9EF-44C3-B2D4-54DC8BFAC0B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944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3348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5D97642-0A5E-41A3-8BC6-AFECBDE72E8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356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7F391-5E52-5D32-9F1D-AA2D29367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6C342-4247-53E1-7BE2-615A1FDBDD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79E31-0A4C-078A-8F1E-4882802D4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47009-EA72-67A9-1627-A673A2C69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7B7B7D-A5EF-3660-7B24-907806075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864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D1ADD-26CA-2325-EEE2-9D6ECF6EA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A34AE-5C50-8125-6C00-AECDA2AD7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49CCB-F486-AE9D-69B3-236056081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345244-4322-87C3-6B68-63AAFD3EF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CB7C8-1E45-BE34-BF6C-064FBB564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193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C77A8-9808-9A16-451D-C1D1B192C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D6B30-C7D9-3FBE-0DC3-62D96EA776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BFA17-7E62-FDA3-C9FE-E9FB97044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C6AD4-C368-75F7-3FF1-87DFE31B9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86E5D-D88B-FD20-60C9-7FE4F9C09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096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EC341-38FA-9E99-1035-9D4CAAFD5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7F99D-6541-2F01-1976-C290C688F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AF135-0596-6CD1-1A5F-A8006A5CF3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F87EAE-A4D8-89D2-531E-393C5A442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FF175-7750-7D34-2B65-0F806436E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D876DD-5AC5-E7F1-C1A3-B7AC99152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61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78F4F-8E19-E684-388B-C468C0176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AB22C-D1E2-AA37-E562-1C6C3B3FC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8BC70E-6B3D-58DB-1E2A-5C2CC4F8E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5764D9-173C-7BEB-A19D-7B6AF01999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C761B4-4F83-0176-F80E-8A6CE675A7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95AF32-6471-DE8D-973D-61B0C2952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A64038-4215-7BF6-7C04-92B004D3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9772-5FAE-83CF-36CA-C57EA98A8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68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9806B-AD03-6DF0-6BE7-7680F8C5D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220811-4E69-B203-2C0F-4DB2F713A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01338B-71D1-3F99-FADC-8AFE77B89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E4EF8-6600-E255-30A4-3735A17C4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52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61C055B-DACB-238B-75E9-C09BA996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4DA647-EB34-0F74-3F31-CFF792F18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00291F-BF41-2529-345B-83BCDE994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879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C189D-F02F-FB13-A310-E6C7C3CF8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85700-ACFA-DE5A-CD17-28691EE6F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D220A4-9D0A-65C4-48E8-E984C9376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ED3A69-4F68-1C51-8EB3-CEA88E90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7CA5A6-208B-06B3-1CDD-671E81A99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463CA-3A25-CD39-B562-090A70E48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060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F8AF0-A9A6-0A30-D70A-15ED8F585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759051-8709-F14C-5352-2B431DA981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FD46EA-2BA4-3834-1D74-7413B3DD48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20088-C36C-E236-BD1C-C70FD0D35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DA4AB4-480B-89BE-F34E-067DEC7E5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42479-A4C9-3F11-3E6B-B8D7788B3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77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D7B5B-0E67-97E9-5F5A-D0FA744F4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8F817-6E5F-293C-625B-5EB61998C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F2511C-4A6E-4553-C5F9-A26CB8B9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B719C-73C1-0BBB-217B-87591106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F0F11-90B8-9072-DEAB-9B34715F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6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C756EB-2D8D-2617-BAF2-9907E5E0C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774B4-E863-4566-A3BA-C18020C795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112F7-BCE0-E5B6-5370-047958153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EA409-D7A9-F7C7-01FF-53C42CAD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957EF-096C-FD05-414D-55B86FDB2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0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47EA1-042F-660F-10A0-F7E6FC63C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81078-F2F4-3C4E-162C-98EAD962C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A5F8A-4961-746E-E2C2-9286A2C609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885831-701B-4C7B-B4C7-E848C095E6DA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350BFF-E2E0-ECF4-3873-9A5880D0F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F59FD0-9C08-F934-79F1-044F772FC9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2CFF5D-BAB1-4715-88A9-2BC28E8C1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874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2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261E8-F950-7B9D-8560-C21950F2A5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RE-ORIENTATION TO LITERATURE REVIEW, THEORETICAL FRAMEWORK &amp; CONCEPTUAL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501B5-C6CC-F429-EAC3-3AF2662FD4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b="0" i="0">
                <a:effectLst/>
                <a:latin typeface="Arial" panose="020B0604020202020204" pitchFamily="34" charset="0"/>
              </a:rPr>
              <a:t>Zenderoudi Tchaar Bagh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249C45-6D1B-7AF4-0EDA-B6FB1FB3CA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5337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Please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400" dirty="0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r>
              <a:rPr lang="en-GB" sz="1400" dirty="0"/>
              <a:t>You must read key texts and beyond at doctoral level that cover the method and for this you may have to go beyond your modules reading list.</a:t>
            </a:r>
          </a:p>
          <a:p>
            <a:r>
              <a:rPr lang="en-GB" sz="1400" dirty="0"/>
              <a:t>Some slides will not be focused on and you are expected at this doctoral level to be motivated, engaged and understand the areas you need to explore.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397" r="2341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C40E04FD-64C6-0A4E-5E86-C1CB845FA2DE}"/>
              </a:ext>
            </a:extLst>
          </p:cNvPr>
          <p:cNvSpPr/>
          <p:nvPr/>
        </p:nvSpPr>
        <p:spPr>
          <a:xfrm>
            <a:off x="679622" y="667265"/>
            <a:ext cx="11379965" cy="6040833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9A5DE31-4ADE-B5C1-6694-D7315CD95162}"/>
              </a:ext>
            </a:extLst>
          </p:cNvPr>
          <p:cNvSpPr/>
          <p:nvPr/>
        </p:nvSpPr>
        <p:spPr>
          <a:xfrm>
            <a:off x="1371600" y="1130643"/>
            <a:ext cx="10367318" cy="5362833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B904C0-1B98-F8DC-F88C-FD3D36D4EFAF}"/>
              </a:ext>
            </a:extLst>
          </p:cNvPr>
          <p:cNvSpPr/>
          <p:nvPr/>
        </p:nvSpPr>
        <p:spPr>
          <a:xfrm>
            <a:off x="1760838" y="1680519"/>
            <a:ext cx="9627973" cy="4510216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DCC1E3C-907C-9DCB-5719-7CF1B4879332}"/>
              </a:ext>
            </a:extLst>
          </p:cNvPr>
          <p:cNvSpPr/>
          <p:nvPr/>
        </p:nvSpPr>
        <p:spPr>
          <a:xfrm>
            <a:off x="2341605" y="2230395"/>
            <a:ext cx="8402595" cy="3496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D9A3FA-B04D-A3C4-F344-7330C2D683AF}"/>
              </a:ext>
            </a:extLst>
          </p:cNvPr>
          <p:cNvSpPr txBox="1"/>
          <p:nvPr/>
        </p:nvSpPr>
        <p:spPr>
          <a:xfrm>
            <a:off x="577901" y="65837"/>
            <a:ext cx="4988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research question(s)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FF9256-ED8D-ED65-2446-400ED74B6953}"/>
              </a:ext>
            </a:extLst>
          </p:cNvPr>
          <p:cNvSpPr txBox="1"/>
          <p:nvPr/>
        </p:nvSpPr>
        <p:spPr>
          <a:xfrm>
            <a:off x="1371600" y="753035"/>
            <a:ext cx="2977563" cy="377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paradigm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C0BF8F-582A-8BC1-69E2-AC9A7E7187B4}"/>
              </a:ext>
            </a:extLst>
          </p:cNvPr>
          <p:cNvSpPr txBox="1"/>
          <p:nvPr/>
        </p:nvSpPr>
        <p:spPr>
          <a:xfrm>
            <a:off x="1951745" y="1216413"/>
            <a:ext cx="2977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TF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B734E3-066B-4114-010C-71617A0F8A2B}"/>
              </a:ext>
            </a:extLst>
          </p:cNvPr>
          <p:cNvSpPr txBox="1"/>
          <p:nvPr/>
        </p:nvSpPr>
        <p:spPr>
          <a:xfrm>
            <a:off x="2581835" y="1736592"/>
            <a:ext cx="308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CF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F15802-5C70-A225-33A9-D0CB71119E18}"/>
              </a:ext>
            </a:extLst>
          </p:cNvPr>
          <p:cNvSpPr/>
          <p:nvPr/>
        </p:nvSpPr>
        <p:spPr>
          <a:xfrm>
            <a:off x="2989089" y="2655800"/>
            <a:ext cx="7384356" cy="27537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CACCC34-C9BE-5935-FC66-600C6D8CE8CA}"/>
              </a:ext>
            </a:extLst>
          </p:cNvPr>
          <p:cNvSpPr txBox="1"/>
          <p:nvPr/>
        </p:nvSpPr>
        <p:spPr>
          <a:xfrm>
            <a:off x="3142770" y="2230395"/>
            <a:ext cx="308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Your research design</a:t>
            </a:r>
          </a:p>
        </p:txBody>
      </p:sp>
    </p:spTree>
    <p:extLst>
      <p:ext uri="{BB962C8B-B14F-4D97-AF65-F5344CB8AC3E}">
        <p14:creationId xmlns:p14="http://schemas.microsoft.com/office/powerpoint/2010/main" val="357323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875CB60-0ADB-4461-9603-35F613FBE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0B9805CD-B36E-7FBC-971E-D650E09E8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0374" y="585216"/>
            <a:ext cx="3993426" cy="3312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Qualitative Research Assignment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466EE7-C8F6-9698-3C65-0D86A80219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092" y="567289"/>
            <a:ext cx="6369603" cy="5557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306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ading a book and drinking coffee on the table">
            <a:extLst>
              <a:ext uri="{FF2B5EF4-FFF2-40B4-BE49-F238E27FC236}">
                <a16:creationId xmlns:a16="http://schemas.microsoft.com/office/drawing/2014/main" id="{B667041D-B33E-E521-E90B-B5C651D5A0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78" b="1345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82B4EF-CB69-13E1-82E3-C8CCF6F7C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0528" y="2299176"/>
            <a:ext cx="4131368" cy="15711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dirty="0"/>
              <a:t>The Job of the Literature Review</a:t>
            </a:r>
            <a:endParaRPr lang="en-US" sz="36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6101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28737-FD01-445E-57DE-CE8ACB555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For the purposes of today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C8949F-BA91-771C-CA39-9DAD2CD6D94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1157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E0ACCD-09F9-D074-CA4C-52A62D6656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89" t="18500" r="21492" b="15075"/>
          <a:stretch/>
        </p:blipFill>
        <p:spPr>
          <a:xfrm>
            <a:off x="2438447" y="643466"/>
            <a:ext cx="731510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22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D1004-6AE1-C384-B316-88E86BC5B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First and foremost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1552D-FF10-9799-6CBC-378E7BD75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The terms literature reviews, TFs, CFs are used interchangeably by many and this can be very confusing.</a:t>
            </a:r>
          </a:p>
          <a:p>
            <a:r>
              <a:rPr lang="en-GB" sz="2200" dirty="0"/>
              <a:t>You are required to be consistent.</a:t>
            </a:r>
          </a:p>
          <a:p>
            <a:r>
              <a:rPr lang="en-GB" sz="2200" dirty="0"/>
              <a:t>Please use Rocco and </a:t>
            </a:r>
            <a:r>
              <a:rPr lang="en-GB" sz="2200" dirty="0" err="1"/>
              <a:t>Plahotnik</a:t>
            </a:r>
            <a:r>
              <a:rPr lang="en-GB" sz="2200" dirty="0"/>
              <a:t> for absolute accuracy and clarity of terms.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39FC92-A9B2-7C4F-B22B-060A43AB86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 r="-1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6328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E5B09-B778-F303-8BC7-5CF8FF39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Essential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F815F-4B86-02C3-22FF-A8C6CB7A7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This session introduces concepts but does NOT replace reading</a:t>
            </a:r>
          </a:p>
          <a:p>
            <a:r>
              <a:rPr lang="en-GB" sz="2000" dirty="0"/>
              <a:t>PRIMARY SOURCE: Rocco &amp; </a:t>
            </a:r>
            <a:r>
              <a:rPr lang="en-GB" sz="2000" dirty="0" err="1"/>
              <a:t>Plahotnik</a:t>
            </a:r>
            <a:r>
              <a:rPr lang="en-GB" sz="2000" dirty="0"/>
              <a:t> (2012) - absolute accuracy of terms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26EE1A-6D51-C79A-6245-895CECB7E5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94" r="27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787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1C6F91-4C66-AA47-B384-B030F2A15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Distinctions Between Theory, Theoretical Framework &amp; Conceptual Framework</a:t>
            </a:r>
            <a:b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8269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C08BD-7B50-0549-5374-0E0B66EB1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The Literature Review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2A2406-2636-7431-B373-E17DD4621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995203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085325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E1B18-E410-66A3-D4DD-A7D723CAA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What is inside the Literature Review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835CE0-0C8C-A565-7773-F81D96391D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158644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9688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FF349-71B7-BD2E-F13C-E66F01738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Component 1</a:t>
            </a:r>
            <a:br>
              <a:rPr lang="en-GB" sz="5400" dirty="0"/>
            </a:br>
            <a:r>
              <a:rPr lang="en-GB" sz="5400" dirty="0"/>
              <a:t>Theory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B41C7-9B11-C0D8-22B0-1F5671AC4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What: Logically related propositions expressing relationships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Who created: OTHER scholars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Your job: REVIEW and EXPLAIN existing theories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Section 2.4* 'Theoretical Perspectives'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Review KEY relevant theories from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Example: Institutional Theory (DiMaggio &amp; Powell, 1983) Stockholder Theory (Friedman, 1970) Stakeholder Theory (Freeman, 1982) Governmentality (Foucault, 1976)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* Can be in a differently numbered section</a:t>
            </a:r>
          </a:p>
        </p:txBody>
      </p:sp>
    </p:spTree>
    <p:extLst>
      <p:ext uri="{BB962C8B-B14F-4D97-AF65-F5344CB8AC3E}">
        <p14:creationId xmlns:p14="http://schemas.microsoft.com/office/powerpoint/2010/main" val="20559194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BE77E-5631-BCC3-3AD5-2A0F2E7FA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Componet 2 Theoretical Framework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A3418-1954-42AF-E7E7-6466E67050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What: Your logically developed set of concepts from theories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Who created: YOU create this to scaffold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Your job: SELECT which theories and EXPLAIN how they guide you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Section 2.5* 'Theoretical Framework'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Which theories YOU selected and how they relate to YOUR RQs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Example: Selecting Legitimacy + Institutional Theory for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 dirty="0"/>
              <a:t>Governmentality + Consumption of Risk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067810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8AD6A-8EC8-9334-4714-8282D5208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Component 3 Conceptual Framework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68509-22A0-486E-0205-CDE6281EA0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What: YOUR coherent argument (WHY + HOW)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Who created: YOU construct uniquely for YOUR study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Your job: SYNTHESISE problem + gap + theory +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Where in Literature Review: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Section 2.7* 'Preliminary Conceptual Framework' (END of Ch 2)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Brings together everything you've reviewed and argued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This CONTAINS your theoretical framework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713213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C2862-C273-35CA-C1C5-5D591891F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Chapter 5/6/7 (After Data Analysis) Conceptual Model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38252-BEFA-E774-8963-491D656E5E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What: Visual diagram of relationships in YOUR data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Who created: YOU construct from your findings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Your job: Show what you DISCOVERED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Where: NOT in Literature Review!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Chapter 7* 'Discussion' - AFTER data collection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200" dirty="0"/>
              <a:t>Key difference: CF = argument (before); Model = findings (after)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72358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E1DED-8E40-516A-5ADF-694D0692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 fontScale="90000"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Basic Literature Review Structure*</a:t>
            </a:r>
            <a:br>
              <a:rPr lang="en-GB" sz="4000" dirty="0">
                <a:solidFill>
                  <a:srgbClr val="FFFFFF"/>
                </a:solidFill>
              </a:rPr>
            </a:b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Numbering </a:t>
            </a:r>
            <a:r>
              <a:rPr lang="en-GB" sz="4000" i="1" dirty="0">
                <a:solidFill>
                  <a:srgbClr val="FFFFFF"/>
                </a:solidFill>
              </a:rPr>
              <a:t>can</a:t>
            </a:r>
            <a:r>
              <a:rPr lang="en-GB" sz="4000" dirty="0">
                <a:solidFill>
                  <a:srgbClr val="FFFFFF"/>
                </a:solidFill>
              </a:rPr>
              <a:t> be different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BB652-7413-F20B-A14D-773D0EE3C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2.1 Introduction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2.2 Conceptual Foundations / Key Concepts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2.3 Review of Existing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2.4 Theoretical Perspectives ← Theories reviewed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2.5 Theoretical Framework ← YOUR selection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2.6 Synthesis of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2.7 Preliminary Conceptual Framework ← YOUR synthesis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47816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6E845-7184-F035-DC22-2BDF3AD10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Important Distinction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B217E-70D2-0906-877A-0A9CA0427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Section 2.4* Theoretical Perspectives: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Review KEY relevant theories from literature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Explain each theory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Show how scholars have used them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 dirty="0"/>
          </a:p>
          <a:p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E671D-434C-4525-01AF-24289B191B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Section 2.5* Theoretical Framework: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Which theories YOU have selected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How they relate to YOUR research questions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 dirty="0"/>
              <a:t>How they work together in YOUR study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62301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7" name="Video 6" descr="Line And Dots">
            <a:extLst>
              <a:ext uri="{FF2B5EF4-FFF2-40B4-BE49-F238E27FC236}">
                <a16:creationId xmlns:a16="http://schemas.microsoft.com/office/drawing/2014/main" id="{67FD24BD-CCFB-B6C6-FB77-EB032B91CE6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232850B-0FE3-250C-C991-FB9D614B2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CORE DEFINITIONS</a:t>
            </a:r>
          </a:p>
        </p:txBody>
      </p:sp>
    </p:spTree>
    <p:extLst>
      <p:ext uri="{BB962C8B-B14F-4D97-AF65-F5344CB8AC3E}">
        <p14:creationId xmlns:p14="http://schemas.microsoft.com/office/powerpoint/2010/main" val="39830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Bird's Eye View Of People Walking">
            <a:extLst>
              <a:ext uri="{FF2B5EF4-FFF2-40B4-BE49-F238E27FC236}">
                <a16:creationId xmlns:a16="http://schemas.microsoft.com/office/drawing/2014/main" id="{0DBEBC75-F221-09CC-4DAD-FABBD45F420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133F8F-D3CA-93AC-AB58-18CD66022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Over to you</a:t>
            </a:r>
          </a:p>
        </p:txBody>
      </p:sp>
    </p:spTree>
    <p:extLst>
      <p:ext uri="{BB962C8B-B14F-4D97-AF65-F5344CB8AC3E}">
        <p14:creationId xmlns:p14="http://schemas.microsoft.com/office/powerpoint/2010/main" val="118791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C04891-6923-A4EB-9B31-B5112A191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Relationship between theory, theoretical framework, and conceptual framework can be visualised as nested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D00B43-394A-DEB8-BBC4-D28F096F0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1551983"/>
            <a:ext cx="5536001" cy="3695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3680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4F6A-3F77-C828-F1B8-E04287CCA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A86C6E-7311-2EA6-5782-1A98BC8CAE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0671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3D46494-691E-EF20-B7A0-FD964416E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Where does empirical research fit?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55BD4-7CCB-A305-06AD-751EE43A4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Empirical research (studies with data) is reviewed in Chapter 2:</a:t>
            </a:r>
          </a:p>
          <a:p>
            <a:r>
              <a:rPr lang="en-GB" sz="2000"/>
              <a:t>Section 2.3* - Review of Existing Literature:</a:t>
            </a:r>
          </a:p>
          <a:p>
            <a:r>
              <a:rPr lang="en-GB" sz="2000"/>
              <a:t>Synthesise what empirical research has found</a:t>
            </a:r>
          </a:p>
          <a:p>
            <a:r>
              <a:rPr lang="en-GB" sz="2000"/>
              <a:t>Identify patterns, contradictions, and gaps</a:t>
            </a:r>
          </a:p>
          <a:p>
            <a:r>
              <a:rPr lang="en-GB" sz="2000"/>
              <a:t>Section 2.4* - Theoretical Perspectives:</a:t>
            </a:r>
          </a:p>
          <a:p>
            <a:r>
              <a:rPr lang="en-GB" sz="2000"/>
              <a:t>Review how theories have been USED in empirical research</a:t>
            </a:r>
          </a:p>
          <a:p>
            <a:r>
              <a:rPr lang="en-GB" sz="2000"/>
              <a:t>Which theories have been applied? What's missing?</a:t>
            </a:r>
          </a:p>
          <a:p>
            <a:r>
              <a:rPr lang="en-GB" sz="2000"/>
              <a:t>Your paradigm determines WHAT you look for in empirical research</a:t>
            </a:r>
          </a:p>
        </p:txBody>
      </p:sp>
    </p:spTree>
    <p:extLst>
      <p:ext uri="{BB962C8B-B14F-4D97-AF65-F5344CB8AC3E}">
        <p14:creationId xmlns:p14="http://schemas.microsoft.com/office/powerpoint/2010/main" val="27883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DAE238-3281-FA88-62B7-B5D5C86FB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paradigms shape the literature review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47BEC9-CBAA-1049-A531-7B65A0748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Your research paradigm determines:</a:t>
            </a:r>
          </a:p>
          <a:p>
            <a:r>
              <a:rPr lang="en-GB" sz="2000"/>
              <a:t>PURPOSE of your literature review</a:t>
            </a:r>
          </a:p>
          <a:p>
            <a:r>
              <a:rPr lang="en-GB" sz="2000"/>
              <a:t>TIMING of theory development</a:t>
            </a:r>
          </a:p>
          <a:p>
            <a:r>
              <a:rPr lang="en-GB" sz="2000"/>
              <a:t>ROLE of theory in your conceptual framework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945995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A7CEB-9A88-FC2C-E1BA-493F0BF6A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See the table for 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410CC-D1EE-C674-93A7-8642FABA9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1. Positivism  </a:t>
            </a:r>
          </a:p>
          <a:p>
            <a:r>
              <a:rPr lang="en-GB" sz="2000"/>
              <a:t>2. Post-Positivism  </a:t>
            </a:r>
          </a:p>
          <a:p>
            <a:r>
              <a:rPr lang="en-GB" sz="2000"/>
              <a:t>3. Interpretivism</a:t>
            </a:r>
          </a:p>
          <a:p>
            <a:r>
              <a:rPr lang="en-GB" sz="2000"/>
              <a:t>4. </a:t>
            </a:r>
            <a:r>
              <a:rPr lang="en-GB" sz="2000" strike="sngStrike"/>
              <a:t>Constructivism</a:t>
            </a:r>
            <a:r>
              <a:rPr lang="en-GB" sz="2000"/>
              <a:t>  </a:t>
            </a:r>
          </a:p>
          <a:p>
            <a:r>
              <a:rPr lang="en-GB" sz="2000"/>
              <a:t>5. Social Constructionism</a:t>
            </a:r>
          </a:p>
          <a:p>
            <a:r>
              <a:rPr lang="en-GB" sz="2000"/>
              <a:t>6. Critical Theory  </a:t>
            </a:r>
          </a:p>
          <a:p>
            <a:r>
              <a:rPr lang="en-GB" sz="2000"/>
              <a:t>7. Pragmatism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174294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7044F-BCE3-34A9-D65E-C8882114F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DDD39-56CA-14D2-57CE-8B373A35E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Test existing theory; identify variables; establish hypotheses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theory drives hypotheses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→ hypotheses → testing methodology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theory + testing approach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variables and hypotheses; systematic review of empirical evidence justifies your study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0966718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15B14-D7A2-4286-5BC5-728395062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Post-positivism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1B937-B3AB-8406-ED73-3609E9C82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Test theory whilst acknowledging observer fallibility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generates testable propositions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→ propositions → triangulation plan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theory + critical realist approach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Test theory acknowledging fallibility; triangulate across multiple empirical studies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8165914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D26C5-55C5-493F-2C4B-808C9FE06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Interpretivism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4B7BE-A96F-7079-5483-1C592441DB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Understand meanings and interpretations people make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sensitising concepts before; understanding after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as interpretive lens, not test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interpretive approach + contextual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Understand meanings and lived experiences; identify gaps in understanding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545817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63E6A9-D34E-FB14-8F7E-2745B6158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Constructivism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3B7CB-D411-86AA-E257-201089F8A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Explore how individuals construct their own reality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emerges through researcher-participant interaction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Theory explores individual meaning-making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Problem + gap + constructivist approach + co-construction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gaps in how knowledge co-constructed; explore collaborative methodologies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555775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358D7-93BD-9A43-9AB7-BC94E9C0C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Social constructionism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C98F0-0812-4D59-2977-AF1BCECE6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LR Job: Compare how different GROUPS construct same phenomenon; identify what constructions have been studied and which group perspectives are missing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Theory Timing: FLEXIBLE - explains group-level constructions and why groups develop different shared understandings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In Section 2.5*: Theory about group constructions, identity, practice (not discourse)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In Section 2.7*: Problem + gap + group comparison approach + multiple stakeholder method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1900"/>
              <a:t>Empirical research: Identify what group constructions studied and which group perspectives missing</a:t>
            </a:r>
          </a:p>
          <a:p>
            <a:pPr marL="0" indent="0">
              <a:spcAft>
                <a:spcPts val="1200"/>
              </a:spcAft>
              <a:buNone/>
              <a:defRPr sz="1800">
                <a:solidFill>
                  <a:srgbClr val="2C2C2C"/>
                </a:solidFill>
              </a:defRPr>
            </a:pPr>
            <a:endParaRPr lang="en-GB" sz="1900"/>
          </a:p>
          <a:p>
            <a:pPr marL="0" indent="0">
              <a:buNone/>
            </a:pPr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168692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9B1EE-FF0D-E816-13EC-BB6BAD61B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311D2-F8CE-5F17-4FF2-E6A6B0AD6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Identify power structures and injustices; establish critical lens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BEFORE - critical theory frames inquiry explicitly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2.5*: Critical theories + explicit political positioning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2.7*: Social justice problem + power analysis + critical theory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Identify whose voices marginalised/silenced; reveal ideological assumptions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5391203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58135-4599-A6C9-9AC4-72C0E7A7A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Pragmatism ****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E3F49-9AD5-C816-665E-366773030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LR Job: What works practically; focus on actionable knowledge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Theory Timing: FLEXIBLE - used pragmatically as needed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2.5: Theories used pragmatically to solve problem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In Section 2.7: Problem + gap + practical approach + mixed methods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Empirical research: What has worked (and hasn't) in practice across contexts; refine research problem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Multi methods</a:t>
            </a:r>
          </a:p>
          <a:p>
            <a:pPr>
              <a:spcAft>
                <a:spcPts val="1200"/>
              </a:spcAft>
              <a:defRPr sz="1800">
                <a:solidFill>
                  <a:srgbClr val="2C2C2C"/>
                </a:solidFill>
              </a:defRPr>
            </a:pPr>
            <a:r>
              <a:rPr lang="en-GB" sz="2000"/>
              <a:t>Mixed methods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26362665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46ED9-5376-F892-65DB-096C33552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Developing a Theoretical Framework</a:t>
            </a: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FEF3B-8215-0FF8-9637-970168326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The development of a theoretical framework involves four key pillars: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Identifying the research question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Researching literature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Identifying key theories</a:t>
            </a:r>
          </a:p>
          <a:p>
            <a:pPr>
              <a:buFont typeface="+mj-lt"/>
              <a:buAutoNum type="arabicPeriod"/>
            </a:pPr>
            <a:r>
              <a:rPr lang="en-GB" sz="2000" dirty="0"/>
              <a:t>Summarising the findings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89DDE-6EE6-19B7-8195-10ECBE8A4B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52" r="2849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219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3933-FA39-EAB7-BBFC-0560E25FB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D3929"/>
                </a:solidFill>
                <a:effectLst/>
                <a:latin typeface="__styreneB_5d855b"/>
              </a:rPr>
              <a:t>Constructing a Conceptual Framework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CE746-382A-1EAC-DFFA-3403CA14C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Your Conceptual Framework (Section 2.7*) synthesises:</a:t>
            </a:r>
            <a:br>
              <a:rPr lang="en-GB" dirty="0"/>
            </a:br>
            <a:endParaRPr lang="en-GB" dirty="0"/>
          </a:p>
          <a:p>
            <a:r>
              <a:rPr lang="en-GB" dirty="0"/>
              <a:t>1. PROBLEM: Why does this topic matter?</a:t>
            </a:r>
          </a:p>
          <a:p>
            <a:r>
              <a:rPr lang="en-GB" dirty="0"/>
              <a:t>Real-world issue, who is affected</a:t>
            </a:r>
            <a:br>
              <a:rPr lang="en-GB" dirty="0"/>
            </a:br>
            <a:endParaRPr lang="en-GB" dirty="0"/>
          </a:p>
          <a:p>
            <a:r>
              <a:rPr lang="en-GB" dirty="0"/>
              <a:t>2. GAP: What remains unknown?</a:t>
            </a:r>
          </a:p>
          <a:p>
            <a:r>
              <a:rPr lang="en-GB" dirty="0"/>
              <a:t> What's known, what's missing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3. HOOK: Why should anyone care?</a:t>
            </a:r>
          </a:p>
          <a:p>
            <a:r>
              <a:rPr lang="en-GB" dirty="0"/>
              <a:t>Practical implications, theoretical contributions</a:t>
            </a:r>
            <a:br>
              <a:rPr lang="en-GB" dirty="0"/>
            </a:b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797599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07308-A93C-90F0-39DE-17C363BA3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the topic you wish to study matters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A7A79-0838-F107-B5D9-3C198FFF6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Problem Statement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Clearly articulates the real-world issue or challenge being addressed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Establishes its significance in the broader context (organisational, commercial, regulatory etc.)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Explains why this problem deserves attention and resources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who is affected by this problem and how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Links to relevant policy, practice, or theoretical concerns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Provides concrete examples that illustrate the problem's impact or consequences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6201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A839E-0D4A-631D-60A8-0677114A1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Gap in Knowledge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3D09E-77F8-E336-B9A5-BBF58C2E9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what is currently known about the topic (state of the field)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Articulates what remains unknown or inadequately understood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Specifies limitations in existing research (methodological, conceptual, contextual)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contradictions or inconsistencies in current understanding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how filling this gap would advance knowledge in meaningful 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how previous research has missed important perspectives or questions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940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43036-DB7B-4053-24B0-948A1DF31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Hook (Compelling Rationale)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5F5B8-C0A4-C9BF-DE43-D71491A47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Creates a clear and persuasive "so what?" argument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Demonstrates the practical implications or applications of the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Connects to broader theoretical frameworks or paradigms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Appeals to stakeholder interests and priorities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Addresses timely concerns or emerging issues in the field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Makes a case for how this research could inform future practice, policy, or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97629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D17DA-1172-022F-2807-B349B25EA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Common Pitfalls in Framework Development</a:t>
            </a:r>
            <a:br>
              <a:rPr lang="en-US" sz="63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3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626059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F13AE-3E45-7376-32A0-F53E16F4E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 b="1"/>
              <a:t>Theory-Related Pitfalls</a:t>
            </a:r>
            <a:endParaRPr lang="en-GB" sz="6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052CF-559D-35E0-6270-41CB55203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2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Selecting theories that are misaligned with research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Using outdated or discredited theoretical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Failing to acknowledge theoretical limitations or critiques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/>
              <a:t>Superficial application of theory without deep understanding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8959745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ED13F5-C68F-EEAE-F2A4-366DD9BFC7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BD03B8-591F-7CDF-E3FD-07D235F06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/>
              <a:t>Theoretical Framework Pitfalls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E86647-A8CD-464B-2464-D03B9B866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0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Attempting to incorporate too many theoretical perspectives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Failing to connect theoretical concepts to specific study elements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Creating disconnection between theoretical framework and methods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Not explaining how theoretical framework influenced research design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6239923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D510BE-F152-11DF-6A85-34A1E8922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AA87D-A5E6-62A0-7CF2-51AC10CF1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5000" b="1"/>
              <a:t>Conceptual Framework Pitfalls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51407-38F7-1142-B8F5-4AF833E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endParaRPr lang="en-GB" sz="2000" b="1"/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Constructing frameworks that are too broad or too narrow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Failing to establish clear links between concepts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Not addressing methodological alignment with research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Ignoring contextual factors that affect the research problem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Neglecting to revise the framework as the study evolves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8825744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ECE1F98-CBBC-C626-6A33-82C9CE649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LR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31B309-1BE5-1B20-D8B7-DCBAC9D7B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Step 1: Comprehensive literature search (Section 2.3*)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Step 2: Review KEY relevant theories (Section 2.4*)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Step 3: Select YOUR theories (Section 2.5*)</a:t>
            </a:r>
          </a:p>
          <a:p>
            <a:r>
              <a:rPr lang="en-GB" sz="2000" dirty="0"/>
              <a:t>   → Construct your Theoretical Framework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Step 4: Synthesise everything (Section 2.7*)</a:t>
            </a:r>
          </a:p>
          <a:p>
            <a:r>
              <a:rPr lang="en-GB" sz="2000" dirty="0"/>
              <a:t>   → Build your PRELIMINARY Conceptual Framework</a:t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37839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A2A9D-654E-40E6-1BAC-FD292B48A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Practical Applications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C44FE-10DB-08C5-528B-AF3AE61485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When developing your own research, consider:</a:t>
            </a:r>
          </a:p>
          <a:p>
            <a:pPr>
              <a:buFont typeface="+mj-lt"/>
              <a:buAutoNum type="arabicPeriod"/>
            </a:pPr>
            <a:r>
              <a:rPr lang="en-GB" dirty="0"/>
              <a:t>Which theories could make up your framework?</a:t>
            </a:r>
          </a:p>
          <a:p>
            <a:pPr>
              <a:buFont typeface="+mj-lt"/>
              <a:buAutoNum type="arabicPeriod"/>
            </a:pPr>
            <a:r>
              <a:rPr lang="en-GB" dirty="0"/>
              <a:t>Why is your research design and method appropriate?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conceptual framework is ultimately constructed by YOU as the researcher. It starts as a preliminary framework prior to a study and may evolve during research as new information and ideas emerge that strengthen the previous framework.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54624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Stack Stones In The River">
            <a:extLst>
              <a:ext uri="{FF2B5EF4-FFF2-40B4-BE49-F238E27FC236}">
                <a16:creationId xmlns:a16="http://schemas.microsoft.com/office/drawing/2014/main" id="{A76C0646-C637-5CEF-76F7-17BF210C590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C08149E-AB9B-5D17-57C6-E8D2D36F6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54845"/>
            <a:ext cx="10656891" cy="39026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Dr Xiaohui Zeng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2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448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8FBE27-4C0B-D63E-2087-5B5AB0C84D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13" t="30751" r="15566" b="13153"/>
          <a:stretch>
            <a:fillRect/>
          </a:stretch>
        </p:blipFill>
        <p:spPr>
          <a:xfrm>
            <a:off x="1467268" y="643467"/>
            <a:ext cx="925746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0698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7C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8C0E91-51E1-F88D-B369-575487DD23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91" t="30150" r="20291" b="13994"/>
          <a:stretch>
            <a:fillRect/>
          </a:stretch>
        </p:blipFill>
        <p:spPr>
          <a:xfrm>
            <a:off x="1776333" y="643467"/>
            <a:ext cx="863933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561615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1830</Words>
  <Application>Microsoft Office PowerPoint</Application>
  <PresentationFormat>Widescreen</PresentationFormat>
  <Paragraphs>242</Paragraphs>
  <Slides>46</Slides>
  <Notes>8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2" baseType="lpstr">
      <vt:lpstr>__styreneB_5d855b</vt:lpstr>
      <vt:lpstr>Aptos</vt:lpstr>
      <vt:lpstr>Aptos Display</vt:lpstr>
      <vt:lpstr>Arial</vt:lpstr>
      <vt:lpstr>Calibri</vt:lpstr>
      <vt:lpstr>1_Office Theme</vt:lpstr>
      <vt:lpstr>RE-ORIENTATION TO LITERATURE REVIEW, THEORETICAL FRAMEWORK &amp; CONCEPTUAL FRAMEWORK</vt:lpstr>
      <vt:lpstr>Please note</vt:lpstr>
      <vt:lpstr>PowerPoint Presentation</vt:lpstr>
      <vt:lpstr>Qualitative Research Assignment</vt:lpstr>
      <vt:lpstr>The Job of the Literature Review</vt:lpstr>
      <vt:lpstr>For the purposes of today</vt:lpstr>
      <vt:lpstr>PowerPoint Presentation</vt:lpstr>
      <vt:lpstr>First and foremost</vt:lpstr>
      <vt:lpstr>Essential Reading</vt:lpstr>
      <vt:lpstr>The Distinctions Between Theory, Theoretical Framework &amp; Conceptual Framework </vt:lpstr>
      <vt:lpstr>The Literature Review</vt:lpstr>
      <vt:lpstr>What is inside the Literature Review</vt:lpstr>
      <vt:lpstr>Component 1 Theory</vt:lpstr>
      <vt:lpstr>Componet 2 Theoretical Framework</vt:lpstr>
      <vt:lpstr>Component 3 Conceptual Framework</vt:lpstr>
      <vt:lpstr>Chapter 5/6/7 (After Data Analysis) Conceptual Model</vt:lpstr>
      <vt:lpstr>Basic Literature Review Structure*  Numbering can be different</vt:lpstr>
      <vt:lpstr>Important Distinction</vt:lpstr>
      <vt:lpstr>CORE DEFINITIONS</vt:lpstr>
      <vt:lpstr>Over to you</vt:lpstr>
      <vt:lpstr>Relationship between theory, theoretical framework, and conceptual framework can be visualised as nested</vt:lpstr>
      <vt:lpstr>PowerPoint Presentation</vt:lpstr>
      <vt:lpstr>Where does empirical research fit?</vt:lpstr>
      <vt:lpstr>How paradigms shape the literature review</vt:lpstr>
      <vt:lpstr>See the table for an overview</vt:lpstr>
      <vt:lpstr>Positivism</vt:lpstr>
      <vt:lpstr>Post-positivism</vt:lpstr>
      <vt:lpstr>Interpretivism</vt:lpstr>
      <vt:lpstr>Constructivism</vt:lpstr>
      <vt:lpstr>Social constructionism</vt:lpstr>
      <vt:lpstr>Critical theory</vt:lpstr>
      <vt:lpstr>Pragmatism ****</vt:lpstr>
      <vt:lpstr>Developing a Theoretical Framework</vt:lpstr>
      <vt:lpstr>Constructing a Conceptual Framework</vt:lpstr>
      <vt:lpstr>Why the topic you wish to study matters</vt:lpstr>
      <vt:lpstr>Gap in Knowledge</vt:lpstr>
      <vt:lpstr>Hook (Compelling Rationale)</vt:lpstr>
      <vt:lpstr>Common Pitfalls in Framework Development </vt:lpstr>
      <vt:lpstr>Theory-Related Pitfalls</vt:lpstr>
      <vt:lpstr>Theoretical Framework Pitfalls</vt:lpstr>
      <vt:lpstr>Conceptual Framework Pitfalls</vt:lpstr>
      <vt:lpstr>The LR</vt:lpstr>
      <vt:lpstr>Practical Applications</vt:lpstr>
      <vt:lpstr>Dr Xiaohui Zeng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Jawad</dc:creator>
  <cp:lastModifiedBy>Caroline Jawad</cp:lastModifiedBy>
  <cp:revision>2</cp:revision>
  <dcterms:created xsi:type="dcterms:W3CDTF">2025-11-20T14:37:02Z</dcterms:created>
  <dcterms:modified xsi:type="dcterms:W3CDTF">2025-11-25T17:23:10Z</dcterms:modified>
</cp:coreProperties>
</file>