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6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Lst>
  <p:sldSz cx="9144000" cy="5143500" type="screen16x9"/>
  <p:notesSz cx="6858000" cy="9144000"/>
  <p:embeddedFontLst>
    <p:embeddedFont>
      <p:font typeface="Lato" panose="020B0604020202020204" charset="0"/>
      <p:regular r:id="rId62"/>
      <p:bold r:id="rId63"/>
      <p:italic r:id="rId64"/>
      <p:boldItalic r:id="rId65"/>
    </p:embeddedFont>
    <p:embeddedFont>
      <p:font typeface="Montserrat" panose="020B0604020202020204" charset="0"/>
      <p:regular r:id="rId66"/>
      <p:bold r:id="rId67"/>
      <p:italic r:id="rId68"/>
      <p:boldItalic r:id="rId6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4" d="100"/>
          <a:sy n="44" d="100"/>
        </p:scale>
        <p:origin x="1092" y="4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font" Target="fonts/font2.fntdata"/><Relationship Id="rId68"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font" Target="fonts/font5.fntdata"/><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font" Target="fonts/font3.fntdata"/><Relationship Id="rId69" Type="http://schemas.openxmlformats.org/officeDocument/2006/relationships/font" Target="fonts/font8.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font" Target="fonts/font6.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font" Target="fonts/font1.fntdata"/><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font" Target="fonts/font4.fntdata"/><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53fa279efe_0_1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53fa279efe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53fa279efe_0_1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53fa279efe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53fa279efe_0_1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53fa279efe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53fa279efe_0_1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53fa279efe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53fa279efe_0_1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53fa279efe_0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53fa279efe_0_1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53fa279efe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53fa279efe_0_1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53fa279efe_0_1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53fa279efe_0_1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53fa279efe_0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53fa279efe_0_1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53fa279efe_0_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53fa279efe_0_1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53fa279efe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53fa279efe_0_1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53fa279efe_0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53fa279efe_0_1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53fa279efe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53fa279efe_0_1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53fa279efe_0_1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53fa279efe_0_1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53fa279efe_0_1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g53fa279efe_0_2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 name="Google Shape;222;g53fa279efe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53fa279efe_0_2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53fa279efe_0_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53fa279efe_0_2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53fa279efe_0_2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53fa279efe_0_2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53fa279efe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53fa279efe_0_2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53fa279efe_0_2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g53fa279efe_0_2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2" name="Google Shape;252;g53fa279efe_0_2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g53fa279efe_0_2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8" name="Google Shape;258;g53fa279efe_0_2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53fa279efe_0_2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4" name="Google Shape;264;g53fa279efe_0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g53fa279efe_0_2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0" name="Google Shape;270;g53fa279efe_0_2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g53fa279efe_0_2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 name="Google Shape;276;g53fa279efe_0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g53fa279efe_0_2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3" name="Google Shape;283;g53fa279efe_0_2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53fa279efe_0_2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53fa279efe_0_2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53fa279efe_0_2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53fa279efe_0_2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53fa279efe_0_2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53fa279efe_0_2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53fa279efe_0_2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53fa279efe_0_2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g53fa279efe_0_2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53fa279efe_0_2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g53fa279efe_0_2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9" name="Google Shape;319;g53fa279efe_0_2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53fa279efe_0_2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5" name="Google Shape;325;g53fa279efe_0_2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g53fa279efe_0_2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1" name="Google Shape;331;g53fa279efe_0_2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g53fa279efe_0_2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7" name="Google Shape;337;g53fa279efe_0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g53fa279efe_0_3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3" name="Google Shape;343;g53fa279efe_0_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53fa279efe_0_3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53fa279efe_0_3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53fa279efe_0_3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53fa279efe_0_3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53fa279efe_0_3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53fa279efe_0_3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53fa279efe_0_3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7" name="Google Shape;367;g53fa279efe_0_3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1"/>
        <p:cNvGrpSpPr/>
        <p:nvPr/>
      </p:nvGrpSpPr>
      <p:grpSpPr>
        <a:xfrm>
          <a:off x="0" y="0"/>
          <a:ext cx="0" cy="0"/>
          <a:chOff x="0" y="0"/>
          <a:chExt cx="0" cy="0"/>
        </a:xfrm>
      </p:grpSpPr>
      <p:sp>
        <p:nvSpPr>
          <p:cNvPr id="372" name="Google Shape;372;g53fa279efe_0_3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3" name="Google Shape;373;g53fa279efe_0_3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53fa279efe_0_3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53fa279efe_0_3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3"/>
        <p:cNvGrpSpPr/>
        <p:nvPr/>
      </p:nvGrpSpPr>
      <p:grpSpPr>
        <a:xfrm>
          <a:off x="0" y="0"/>
          <a:ext cx="0" cy="0"/>
          <a:chOff x="0" y="0"/>
          <a:chExt cx="0" cy="0"/>
        </a:xfrm>
      </p:grpSpPr>
      <p:sp>
        <p:nvSpPr>
          <p:cNvPr id="384" name="Google Shape;384;g53fa279efe_0_3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5" name="Google Shape;385;g53fa279efe_0_3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9"/>
        <p:cNvGrpSpPr/>
        <p:nvPr/>
      </p:nvGrpSpPr>
      <p:grpSpPr>
        <a:xfrm>
          <a:off x="0" y="0"/>
          <a:ext cx="0" cy="0"/>
          <a:chOff x="0" y="0"/>
          <a:chExt cx="0" cy="0"/>
        </a:xfrm>
      </p:grpSpPr>
      <p:sp>
        <p:nvSpPr>
          <p:cNvPr id="390" name="Google Shape;390;g53fa279efe_0_3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1" name="Google Shape;391;g53fa279efe_0_3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5"/>
        <p:cNvGrpSpPr/>
        <p:nvPr/>
      </p:nvGrpSpPr>
      <p:grpSpPr>
        <a:xfrm>
          <a:off x="0" y="0"/>
          <a:ext cx="0" cy="0"/>
          <a:chOff x="0" y="0"/>
          <a:chExt cx="0" cy="0"/>
        </a:xfrm>
      </p:grpSpPr>
      <p:sp>
        <p:nvSpPr>
          <p:cNvPr id="396" name="Google Shape;396;g53fa279efe_0_3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7" name="Google Shape;397;g53fa279efe_0_3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Google Shape;402;g53fa279efe_0_3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3" name="Google Shape;403;g53fa279efe_0_3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7"/>
        <p:cNvGrpSpPr/>
        <p:nvPr/>
      </p:nvGrpSpPr>
      <p:grpSpPr>
        <a:xfrm>
          <a:off x="0" y="0"/>
          <a:ext cx="0" cy="0"/>
          <a:chOff x="0" y="0"/>
          <a:chExt cx="0" cy="0"/>
        </a:xfrm>
      </p:grpSpPr>
      <p:sp>
        <p:nvSpPr>
          <p:cNvPr id="408" name="Google Shape;408;g53fa279efe_0_3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9" name="Google Shape;409;g53fa279efe_0_3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3"/>
        <p:cNvGrpSpPr/>
        <p:nvPr/>
      </p:nvGrpSpPr>
      <p:grpSpPr>
        <a:xfrm>
          <a:off x="0" y="0"/>
          <a:ext cx="0" cy="0"/>
          <a:chOff x="0" y="0"/>
          <a:chExt cx="0" cy="0"/>
        </a:xfrm>
      </p:grpSpPr>
      <p:sp>
        <p:nvSpPr>
          <p:cNvPr id="414" name="Google Shape;414;g53fa279efe_0_3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5" name="Google Shape;415;g53fa279efe_0_3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9"/>
        <p:cNvGrpSpPr/>
        <p:nvPr/>
      </p:nvGrpSpPr>
      <p:grpSpPr>
        <a:xfrm>
          <a:off x="0" y="0"/>
          <a:ext cx="0" cy="0"/>
          <a:chOff x="0" y="0"/>
          <a:chExt cx="0" cy="0"/>
        </a:xfrm>
      </p:grpSpPr>
      <p:sp>
        <p:nvSpPr>
          <p:cNvPr id="420" name="Google Shape;420;g53fa279efe_0_3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1" name="Google Shape;421;g53fa279efe_0_3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5"/>
        <p:cNvGrpSpPr/>
        <p:nvPr/>
      </p:nvGrpSpPr>
      <p:grpSpPr>
        <a:xfrm>
          <a:off x="0" y="0"/>
          <a:ext cx="0" cy="0"/>
          <a:chOff x="0" y="0"/>
          <a:chExt cx="0" cy="0"/>
        </a:xfrm>
      </p:grpSpPr>
      <p:sp>
        <p:nvSpPr>
          <p:cNvPr id="426" name="Google Shape;426;g53fa279efe_0_3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7" name="Google Shape;427;g53fa279efe_0_3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g53fa279efe_0_3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3" name="Google Shape;433;g53fa279efe_0_3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7"/>
        <p:cNvGrpSpPr/>
        <p:nvPr/>
      </p:nvGrpSpPr>
      <p:grpSpPr>
        <a:xfrm>
          <a:off x="0" y="0"/>
          <a:ext cx="0" cy="0"/>
          <a:chOff x="0" y="0"/>
          <a:chExt cx="0" cy="0"/>
        </a:xfrm>
      </p:grpSpPr>
      <p:sp>
        <p:nvSpPr>
          <p:cNvPr id="438" name="Google Shape;438;g53fa279efe_0_1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9" name="Google Shape;439;g53fa279efe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ga8a35e3e8f_0_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5" name="Google Shape;445;ga8a35e3e8f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a8a35e3e8f_0_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6" name="Google Shape;456;ga8a35e3e8f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0"/>
        <p:cNvGrpSpPr/>
        <p:nvPr/>
      </p:nvGrpSpPr>
      <p:grpSpPr>
        <a:xfrm>
          <a:off x="0" y="0"/>
          <a:ext cx="0" cy="0"/>
          <a:chOff x="0" y="0"/>
          <a:chExt cx="0" cy="0"/>
        </a:xfrm>
      </p:grpSpPr>
      <p:sp>
        <p:nvSpPr>
          <p:cNvPr id="461" name="Google Shape;461;ga8a35e3e8f_0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2" name="Google Shape;462;ga8a35e3e8f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6"/>
        <p:cNvGrpSpPr/>
        <p:nvPr/>
      </p:nvGrpSpPr>
      <p:grpSpPr>
        <a:xfrm>
          <a:off x="0" y="0"/>
          <a:ext cx="0" cy="0"/>
          <a:chOff x="0" y="0"/>
          <a:chExt cx="0" cy="0"/>
        </a:xfrm>
      </p:grpSpPr>
      <p:sp>
        <p:nvSpPr>
          <p:cNvPr id="467" name="Google Shape;467;ga8a35e3e8f_0_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8" name="Google Shape;468;ga8a35e3e8f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2"/>
        <p:cNvGrpSpPr/>
        <p:nvPr/>
      </p:nvGrpSpPr>
      <p:grpSpPr>
        <a:xfrm>
          <a:off x="0" y="0"/>
          <a:ext cx="0" cy="0"/>
          <a:chOff x="0" y="0"/>
          <a:chExt cx="0" cy="0"/>
        </a:xfrm>
      </p:grpSpPr>
      <p:sp>
        <p:nvSpPr>
          <p:cNvPr id="473" name="Google Shape;473;ga8a35e3e8f_0_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4" name="Google Shape;474;ga8a35e3e8f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ga8a35e3e8f_0_3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0" name="Google Shape;480;ga8a35e3e8f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
        <p:cNvGrpSpPr/>
        <p:nvPr/>
      </p:nvGrpSpPr>
      <p:grpSpPr>
        <a:xfrm>
          <a:off x="0" y="0"/>
          <a:ext cx="0" cy="0"/>
          <a:chOff x="0" y="0"/>
          <a:chExt cx="0" cy="0"/>
        </a:xfrm>
      </p:grpSpPr>
      <p:sp>
        <p:nvSpPr>
          <p:cNvPr id="493" name="Google Shape;493;ga8a35e3e8f_0_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4" name="Google Shape;494;ga8a35e3e8f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1600"/>
              </a:spcBef>
              <a:spcAft>
                <a:spcPts val="160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notesSlide" Target="../notesSlides/notesSlide53.xml"/><Relationship Id="rId1" Type="http://schemas.openxmlformats.org/officeDocument/2006/relationships/slideLayout" Target="../slideLayouts/slideLayout3.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7.jpg"/><Relationship Id="rId7" Type="http://schemas.openxmlformats.org/officeDocument/2006/relationships/image" Target="../media/image11.jpg"/><Relationship Id="rId2" Type="http://schemas.openxmlformats.org/officeDocument/2006/relationships/notesSlide" Target="../notesSlides/notesSlide58.xml"/><Relationship Id="rId1" Type="http://schemas.openxmlformats.org/officeDocument/2006/relationships/slideLayout" Target="../slideLayouts/slideLayout3.xml"/><Relationship Id="rId6" Type="http://schemas.openxmlformats.org/officeDocument/2006/relationships/image" Target="../media/image10.jpg"/><Relationship Id="rId5" Type="http://schemas.openxmlformats.org/officeDocument/2006/relationships/image" Target="../media/image9.jpg"/><Relationship Id="rId10" Type="http://schemas.openxmlformats.org/officeDocument/2006/relationships/image" Target="../media/image14.jpg"/><Relationship Id="rId4" Type="http://schemas.openxmlformats.org/officeDocument/2006/relationships/image" Target="../media/image8.jpg"/><Relationship Id="rId9" Type="http://schemas.openxmlformats.org/officeDocument/2006/relationships/image" Target="../media/image13.jpg"/></Relationships>
</file>

<file path=ppt/slides/_rels/slide5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9.xml"/><Relationship Id="rId1" Type="http://schemas.openxmlformats.org/officeDocument/2006/relationships/slideLayout" Target="../slideLayouts/slideLayout3.xml"/><Relationship Id="rId4" Type="http://schemas.openxmlformats.org/officeDocument/2006/relationships/image" Target="../media/image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37150" y="992850"/>
            <a:ext cx="5017500" cy="1578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Process workbook</a:t>
            </a:r>
            <a:endParaRPr/>
          </a:p>
          <a:p>
            <a:pPr marL="0" lvl="0" indent="0" algn="l" rtl="0">
              <a:spcBef>
                <a:spcPts val="0"/>
              </a:spcBef>
              <a:spcAft>
                <a:spcPts val="0"/>
              </a:spcAft>
              <a:buNone/>
            </a:pPr>
            <a:endParaRPr/>
          </a:p>
        </p:txBody>
      </p:sp>
      <p:sp>
        <p:nvSpPr>
          <p:cNvPr id="135" name="Google Shape;135;p13"/>
          <p:cNvSpPr txBox="1">
            <a:spLocks noGrp="1"/>
          </p:cNvSpPr>
          <p:nvPr>
            <p:ph type="subTitle" idx="1"/>
          </p:nvPr>
        </p:nvSpPr>
        <p:spPr>
          <a:xfrm>
            <a:off x="4016700" y="2571750"/>
            <a:ext cx="3470700" cy="50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err="1"/>
              <a:t>FInlay</a:t>
            </a:r>
            <a:r>
              <a:rPr lang="en-GB" dirty="0"/>
              <a:t> </a:t>
            </a:r>
            <a:r>
              <a:rPr lang="en-GB" dirty="0" err="1"/>
              <a:t>prytherch</a:t>
            </a:r>
            <a:endParaRPr dirty="0"/>
          </a:p>
          <a:p>
            <a:pPr marL="0" lvl="0" indent="0" algn="l" rtl="0">
              <a:spcBef>
                <a:spcPts val="0"/>
              </a:spcBef>
              <a:spcAft>
                <a:spcPts val="0"/>
              </a:spcAft>
              <a:buNone/>
            </a:pPr>
            <a:r>
              <a:rPr lang="en-GB"/>
              <a:t>2004796</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1 </a:t>
            </a:r>
            <a:endParaRPr/>
          </a:p>
        </p:txBody>
      </p:sp>
      <p:sp>
        <p:nvSpPr>
          <p:cNvPr id="141" name="Google Shape;141;p1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Introduction. </a:t>
            </a:r>
            <a:endParaRPr/>
          </a:p>
          <a:p>
            <a:pPr marL="0" lvl="0" indent="0" algn="l" rtl="0">
              <a:spcBef>
                <a:spcPts val="1600"/>
              </a:spcBef>
              <a:spcAft>
                <a:spcPts val="0"/>
              </a:spcAft>
              <a:buNone/>
            </a:pPr>
            <a:r>
              <a:rPr lang="en-GB"/>
              <a:t>Throughout this course we are expected to take everything as inspiration.</a:t>
            </a:r>
            <a:endParaRPr/>
          </a:p>
          <a:p>
            <a:pPr marL="0" lvl="0" indent="0" algn="l" rtl="0">
              <a:spcBef>
                <a:spcPts val="1600"/>
              </a:spcBef>
              <a:spcAft>
                <a:spcPts val="0"/>
              </a:spcAft>
              <a:buNone/>
            </a:pPr>
            <a:r>
              <a:rPr lang="en-GB"/>
              <a:t>We are also expected to think creatively and be open about our work.</a:t>
            </a:r>
            <a:endParaRPr/>
          </a:p>
          <a:p>
            <a:pPr marL="0" lvl="0" indent="0" algn="l" rtl="0">
              <a:spcBef>
                <a:spcPts val="1600"/>
              </a:spcBef>
              <a:spcAft>
                <a:spcPts val="0"/>
              </a:spcAft>
              <a:buNone/>
            </a:pPr>
            <a:r>
              <a:rPr lang="en-GB"/>
              <a:t>We are also expected to try things we haven't done before </a:t>
            </a:r>
            <a:endParaRPr/>
          </a:p>
          <a:p>
            <a:pPr marL="0" lvl="0" indent="0" algn="l" rtl="0">
              <a:spcBef>
                <a:spcPts val="1600"/>
              </a:spcBef>
              <a:spcAft>
                <a:spcPts val="0"/>
              </a:spcAft>
              <a:buNone/>
            </a:pPr>
            <a:r>
              <a:rPr lang="en-GB"/>
              <a:t>We are also expected to try and not censor our thoughts </a:t>
            </a:r>
            <a:endParaRPr/>
          </a:p>
          <a:p>
            <a:pPr marL="0" lvl="0" indent="0" algn="l" rtl="0">
              <a:spcBef>
                <a:spcPts val="1600"/>
              </a:spcBef>
              <a:spcAft>
                <a:spcPts val="1600"/>
              </a:spcAft>
              <a:buNone/>
            </a:pPr>
            <a:r>
              <a:rPr lang="en-GB"/>
              <a:t>We are also expected to work long and hard on our work to make it perfect</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1 (Left and Right side of the brain)</a:t>
            </a:r>
            <a:endParaRPr/>
          </a:p>
        </p:txBody>
      </p:sp>
      <p:sp>
        <p:nvSpPr>
          <p:cNvPr id="147" name="Google Shape;147;p1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What is the difference between the left side of the brain and the right side of the brain?</a:t>
            </a:r>
            <a:endParaRPr/>
          </a:p>
          <a:p>
            <a:pPr marL="0" lvl="0" indent="0" algn="l" rtl="0">
              <a:spcBef>
                <a:spcPts val="1600"/>
              </a:spcBef>
              <a:spcAft>
                <a:spcPts val="0"/>
              </a:spcAft>
              <a:buNone/>
            </a:pPr>
            <a:r>
              <a:rPr lang="en-GB"/>
              <a:t>The left side is language and process that is in a logical and sequential order.the right side is more to do with th visual and intuitive processes,holistically and random things also come into play on this part of the play.</a:t>
            </a:r>
            <a:endParaRPr/>
          </a:p>
          <a:p>
            <a:pPr marL="0" lvl="0" indent="0" algn="l" rtl="0">
              <a:spcBef>
                <a:spcPts val="1600"/>
              </a:spcBef>
              <a:spcAft>
                <a:spcPts val="0"/>
              </a:spcAft>
              <a:buNone/>
            </a:pPr>
            <a:r>
              <a:rPr lang="en-GB"/>
              <a:t>The left side of the brain:  the left side is where the detailed oriented things come from this also where words and language, this is also where you make sums and scientific stuff. This is also where you place stuff in order and in different patterns.</a:t>
            </a:r>
            <a:endParaRPr/>
          </a:p>
          <a:p>
            <a:pPr marL="0" lvl="0" indent="0" algn="l" rtl="0">
              <a:spcBef>
                <a:spcPts val="1600"/>
              </a:spcBef>
              <a:spcAft>
                <a:spcPts val="0"/>
              </a:spcAft>
              <a:buNone/>
            </a:pPr>
            <a:r>
              <a:rPr lang="en-GB"/>
              <a:t>The right side of the brain : this side is where you measure what risks you want to take this is also where the fantasy things come from where you make things up .</a:t>
            </a:r>
            <a:endParaRPr/>
          </a:p>
          <a:p>
            <a:pPr marL="0" lvl="0" indent="0" algn="l" rtl="0">
              <a:spcBef>
                <a:spcPts val="1600"/>
              </a:spcBef>
              <a:spcAft>
                <a:spcPts val="160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1 (Thinking)</a:t>
            </a:r>
            <a:endParaRPr/>
          </a:p>
        </p:txBody>
      </p:sp>
      <p:sp>
        <p:nvSpPr>
          <p:cNvPr id="153" name="Google Shape;153;p16"/>
          <p:cNvSpPr txBox="1">
            <a:spLocks noGrp="1"/>
          </p:cNvSpPr>
          <p:nvPr>
            <p:ph type="body" idx="1"/>
          </p:nvPr>
        </p:nvSpPr>
        <p:spPr>
          <a:xfrm>
            <a:off x="1297500" y="1524275"/>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Our brain is the mother boaer of the computer we call our bodies . this mass muscle consumes 20% of the oxygen we breathe and 20% of the calories we burn. This controls everything we do consciously and unconsciously.</a:t>
            </a:r>
            <a:endParaRPr/>
          </a:p>
          <a:p>
            <a:pPr marL="0" lvl="0" indent="0" algn="l" rtl="0">
              <a:spcBef>
                <a:spcPts val="1600"/>
              </a:spcBef>
              <a:spcAft>
                <a:spcPts val="0"/>
              </a:spcAft>
              <a:buNone/>
            </a:pPr>
            <a:r>
              <a:rPr lang="en-GB"/>
              <a:t>Our brains: the thinking process is split into two different methods which are linear and divergent </a:t>
            </a:r>
            <a:endParaRPr/>
          </a:p>
          <a:p>
            <a:pPr marL="0" lvl="0" indent="0" algn="l" rtl="0">
              <a:spcBef>
                <a:spcPts val="1600"/>
              </a:spcBef>
              <a:spcAft>
                <a:spcPts val="0"/>
              </a:spcAft>
              <a:buNone/>
            </a:pPr>
            <a:r>
              <a:rPr lang="en-GB"/>
              <a:t>Linear is when you do step by step processes when solving different problems which usually results in a correct answer </a:t>
            </a:r>
            <a:endParaRPr/>
          </a:p>
          <a:p>
            <a:pPr marL="0" lvl="0" indent="0" algn="l" rtl="0">
              <a:spcBef>
                <a:spcPts val="1600"/>
              </a:spcBef>
              <a:spcAft>
                <a:spcPts val="1600"/>
              </a:spcAft>
              <a:buNone/>
            </a:pPr>
            <a:r>
              <a:rPr lang="en-GB"/>
              <a:t>Divergent is wen you leap between ideas and may result in multiple solutions  similar to  kaleidoscope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1 (Tricks)</a:t>
            </a:r>
            <a:endParaRPr/>
          </a:p>
        </p:txBody>
      </p:sp>
      <p:sp>
        <p:nvSpPr>
          <p:cNvPr id="159" name="Google Shape;159;p17"/>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During this course we will come across different thinking tricks some of these tricks have names here are some of them.</a:t>
            </a:r>
            <a:endParaRPr/>
          </a:p>
          <a:p>
            <a:pPr marL="0" lvl="0" indent="0" algn="l" rtl="0">
              <a:spcBef>
                <a:spcPts val="1600"/>
              </a:spcBef>
              <a:spcAft>
                <a:spcPts val="0"/>
              </a:spcAft>
              <a:buNone/>
            </a:pPr>
            <a:r>
              <a:rPr lang="en-GB"/>
              <a:t>Gator : this is our instinctive response to different things such as fighting flight or freezing  this is technically what we call a gut feeling.</a:t>
            </a:r>
            <a:endParaRPr/>
          </a:p>
          <a:p>
            <a:pPr marL="0" lvl="0" indent="0" algn="l" rtl="0">
              <a:spcBef>
                <a:spcPts val="1600"/>
              </a:spcBef>
              <a:spcAft>
                <a:spcPts val="0"/>
              </a:spcAft>
              <a:buNone/>
            </a:pPr>
            <a:r>
              <a:rPr lang="en-GB"/>
              <a:t>Monkey : this is where your mind quickly jumps between different topics you don't stop and think for too long skipping into different things all the time. Mental hopscotch or in simple terms multi tasking.</a:t>
            </a:r>
            <a:endParaRPr/>
          </a:p>
          <a:p>
            <a:pPr marL="0" lvl="0" indent="0" algn="l" rtl="0">
              <a:spcBef>
                <a:spcPts val="1600"/>
              </a:spcBef>
              <a:spcAft>
                <a:spcPts val="1600"/>
              </a:spcAft>
              <a:buNone/>
            </a:pPr>
            <a:r>
              <a:rPr lang="en-GB"/>
              <a:t>Elephant : learning patterns. This is where you learn from past experiences which sometimes hinder your new ideas which would stop you from thinking outside the box.</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1 (Scenography)</a:t>
            </a:r>
            <a:endParaRPr/>
          </a:p>
        </p:txBody>
      </p:sp>
      <p:sp>
        <p:nvSpPr>
          <p:cNvPr id="165" name="Google Shape;165;p18"/>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What is scenography?</a:t>
            </a:r>
            <a:endParaRPr/>
          </a:p>
          <a:p>
            <a:pPr marL="0" lvl="0" indent="0" algn="l" rtl="0">
              <a:spcBef>
                <a:spcPts val="1600"/>
              </a:spcBef>
              <a:spcAft>
                <a:spcPts val="0"/>
              </a:spcAft>
              <a:buNone/>
            </a:pPr>
            <a:r>
              <a:rPr lang="en-GB"/>
              <a:t>Scenography is when you design the space of which a performance will take place </a:t>
            </a:r>
            <a:endParaRPr/>
          </a:p>
          <a:p>
            <a:pPr marL="0" lvl="0" indent="0" algn="l" rtl="0">
              <a:spcBef>
                <a:spcPts val="1600"/>
              </a:spcBef>
              <a:spcAft>
                <a:spcPts val="0"/>
              </a:spcAft>
              <a:buNone/>
            </a:pPr>
            <a:r>
              <a:rPr lang="en-GB"/>
              <a:t>Set designers create stage pictures, these set designers design the space costume and props we see on stage .</a:t>
            </a:r>
            <a:endParaRPr/>
          </a:p>
          <a:p>
            <a:pPr marL="0" lvl="0" indent="0" algn="l" rtl="0">
              <a:spcBef>
                <a:spcPts val="1600"/>
              </a:spcBef>
              <a:spcAft>
                <a:spcPts val="1600"/>
              </a:spcAft>
              <a:buNone/>
            </a:pPr>
            <a:r>
              <a:rPr lang="en-GB"/>
              <a:t>This has evolved from historical roots in classical antiquity and its connections with the architects of the renaissance era largely due to the theatrical activity in easten europe in the 1900s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1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1 study task</a:t>
            </a:r>
            <a:endParaRPr/>
          </a:p>
        </p:txBody>
      </p:sp>
      <p:sp>
        <p:nvSpPr>
          <p:cNvPr id="171" name="Google Shape;171;p19"/>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 the first session we were given a task where we needed to sit down and watch a pot of water boil on the hob and write down what we see in a creative mind set.</a:t>
            </a:r>
            <a:endParaRPr/>
          </a:p>
          <a:p>
            <a:pPr marL="0" lvl="0" indent="0" algn="l" rtl="0">
              <a:spcBef>
                <a:spcPts val="1600"/>
              </a:spcBef>
              <a:spcAft>
                <a:spcPts val="1600"/>
              </a:spcAft>
              <a:buNone/>
            </a:pPr>
            <a:r>
              <a:rPr lang="en-GB"/>
              <a:t>I wrote :    As the heat gradually increases on the  hob you see the bubbles slowly start to form, we then see these bubbles grow stronger and stronger as the heat of the hob increases.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2 (Modernism)</a:t>
            </a:r>
            <a:endParaRPr/>
          </a:p>
        </p:txBody>
      </p:sp>
      <p:sp>
        <p:nvSpPr>
          <p:cNvPr id="177" name="Google Shape;177;p20"/>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GB"/>
              <a:t>Modernism is intertwined with the history of design</a:t>
            </a:r>
            <a:endParaRPr/>
          </a:p>
          <a:p>
            <a:pPr marL="457200" lvl="0" indent="-311150" algn="l" rtl="0">
              <a:spcBef>
                <a:spcPts val="0"/>
              </a:spcBef>
              <a:spcAft>
                <a:spcPts val="0"/>
              </a:spcAft>
              <a:buSzPts val="1300"/>
              <a:buChar char="●"/>
            </a:pPr>
            <a:r>
              <a:rPr lang="en-GB"/>
              <a:t>The arts and craft movement is where most of the origins come from</a:t>
            </a:r>
            <a:endParaRPr/>
          </a:p>
          <a:p>
            <a:pPr marL="457200" lvl="0" indent="-311150" algn="l" rtl="0">
              <a:spcBef>
                <a:spcPts val="0"/>
              </a:spcBef>
              <a:spcAft>
                <a:spcPts val="0"/>
              </a:spcAft>
              <a:buSzPts val="1300"/>
              <a:buChar char="●"/>
            </a:pPr>
            <a:r>
              <a:rPr lang="en-GB"/>
              <a:t>Craft activity was considered a transitional stage towards the development of modern mass-produced design </a:t>
            </a:r>
            <a:endParaRPr/>
          </a:p>
          <a:p>
            <a:pPr marL="457200" lvl="0" indent="-311150" algn="l" rtl="0">
              <a:spcBef>
                <a:spcPts val="0"/>
              </a:spcBef>
              <a:spcAft>
                <a:spcPts val="0"/>
              </a:spcAft>
              <a:buSzPts val="1300"/>
              <a:buChar char="●"/>
            </a:pPr>
            <a:r>
              <a:rPr lang="en-GB"/>
              <a:t>Half way from art and industrial design</a:t>
            </a:r>
            <a:endParaRPr/>
          </a:p>
          <a:p>
            <a:pPr marL="457200" lvl="0" indent="0" algn="l" rtl="0">
              <a:spcBef>
                <a:spcPts val="1600"/>
              </a:spcBef>
              <a:spcAft>
                <a:spcPts val="160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2 (Iteration)</a:t>
            </a:r>
            <a:endParaRPr/>
          </a:p>
        </p:txBody>
      </p:sp>
      <p:sp>
        <p:nvSpPr>
          <p:cNvPr id="183" name="Google Shape;183;p21"/>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GB"/>
              <a:t>Here is where we look to see if form follows function.</a:t>
            </a:r>
            <a:endParaRPr/>
          </a:p>
          <a:p>
            <a:pPr marL="457200" lvl="0" indent="-311150" algn="l" rtl="0">
              <a:spcBef>
                <a:spcPts val="0"/>
              </a:spcBef>
              <a:spcAft>
                <a:spcPts val="0"/>
              </a:spcAft>
              <a:buSzPts val="1300"/>
              <a:buChar char="●"/>
            </a:pPr>
            <a:r>
              <a:rPr lang="en-GB"/>
              <a:t>I thinks this means that if something looks like it does something then that is what its intended for.</a:t>
            </a:r>
            <a:endParaRPr/>
          </a:p>
          <a:p>
            <a:pPr marL="457200" lvl="0" indent="-311150" algn="l" rtl="0">
              <a:spcBef>
                <a:spcPts val="0"/>
              </a:spcBef>
              <a:spcAft>
                <a:spcPts val="0"/>
              </a:spcAft>
              <a:buSzPts val="1300"/>
              <a:buChar char="●"/>
            </a:pPr>
            <a:r>
              <a:rPr lang="en-GB"/>
              <a:t>Design is a collaborative not an individual action</a:t>
            </a:r>
            <a:endParaRPr/>
          </a:p>
          <a:p>
            <a:pPr marL="457200" lvl="0" indent="-311150" algn="l" rtl="0">
              <a:spcBef>
                <a:spcPts val="0"/>
              </a:spcBef>
              <a:spcAft>
                <a:spcPts val="0"/>
              </a:spcAft>
              <a:buSzPts val="1300"/>
              <a:buChar char="●"/>
            </a:pPr>
            <a:r>
              <a:rPr lang="en-GB"/>
              <a:t>Design is done by designers. It favours production at the expense of any creative contribution from users.</a:t>
            </a:r>
            <a:endParaRPr/>
          </a:p>
          <a:p>
            <a:pPr marL="457200" lvl="0" indent="-311150" algn="l" rtl="0">
              <a:spcBef>
                <a:spcPts val="0"/>
              </a:spcBef>
              <a:spcAft>
                <a:spcPts val="0"/>
              </a:spcAft>
              <a:buSzPts val="1300"/>
              <a:buChar char="●"/>
            </a:pPr>
            <a:r>
              <a:rPr lang="en-GB"/>
              <a:t>Form doesn't follow function or new tech</a:t>
            </a:r>
            <a:endParaRPr/>
          </a:p>
          <a:p>
            <a:pPr marL="457200" lvl="0" indent="0" algn="l" rtl="0">
              <a:spcBef>
                <a:spcPts val="1600"/>
              </a:spcBef>
              <a:spcAft>
                <a:spcPts val="160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3 (Design Principles)</a:t>
            </a:r>
            <a:endParaRPr/>
          </a:p>
        </p:txBody>
      </p:sp>
      <p:sp>
        <p:nvSpPr>
          <p:cNvPr id="189" name="Google Shape;189;p22"/>
          <p:cNvSpPr txBox="1">
            <a:spLocks noGrp="1"/>
          </p:cNvSpPr>
          <p:nvPr>
            <p:ph type="body" idx="1"/>
          </p:nvPr>
        </p:nvSpPr>
        <p:spPr>
          <a:xfrm>
            <a:off x="1297500" y="1553100"/>
            <a:ext cx="7038900" cy="29112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GB"/>
              <a:t>Principles of design :  this part of design include unity ,balance ,proportion ,emphasis and rhythm </a:t>
            </a:r>
            <a:endParaRPr/>
          </a:p>
          <a:p>
            <a:pPr marL="457200" lvl="0" indent="-311150" algn="l" rtl="0">
              <a:spcBef>
                <a:spcPts val="0"/>
              </a:spcBef>
              <a:spcAft>
                <a:spcPts val="0"/>
              </a:spcAft>
              <a:buSzPts val="1300"/>
              <a:buChar char="●"/>
            </a:pPr>
            <a:r>
              <a:rPr lang="en-GB"/>
              <a:t>Elements of design : this part of design includes movement,light, texture,scale,colour,shape and line </a:t>
            </a:r>
            <a:endParaRPr/>
          </a:p>
          <a:p>
            <a:pPr marL="457200" lvl="0" indent="-311150" algn="l" rtl="0">
              <a:spcBef>
                <a:spcPts val="0"/>
              </a:spcBef>
              <a:spcAft>
                <a:spcPts val="0"/>
              </a:spcAft>
              <a:buSzPts val="1300"/>
              <a:buChar char="●"/>
            </a:pPr>
            <a:r>
              <a:rPr lang="en-GB"/>
              <a:t>Western colour theory : this is where all of the colours are put into different subjects, these subjects are primary which include yellow red and blue  secondary which include orange violet and green and the you have tertiary colours which are yellow orange,red orange,red violet,blue violet,blue green and yellow green.</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3 (Storytelling)</a:t>
            </a:r>
            <a:endParaRPr/>
          </a:p>
        </p:txBody>
      </p:sp>
      <p:sp>
        <p:nvSpPr>
          <p:cNvPr id="195" name="Google Shape;195;p23"/>
          <p:cNvSpPr txBox="1">
            <a:spLocks noGrp="1"/>
          </p:cNvSpPr>
          <p:nvPr>
            <p:ph type="body" idx="1"/>
          </p:nvPr>
        </p:nvSpPr>
        <p:spPr>
          <a:xfrm>
            <a:off x="1528250" y="1596400"/>
            <a:ext cx="7038900" cy="29112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GB"/>
              <a:t>Storytelling is the conveying of events that are shown in words. Sound or pictures.</a:t>
            </a:r>
            <a:endParaRPr/>
          </a:p>
          <a:p>
            <a:pPr marL="457200" lvl="0" indent="-311150" algn="l" rtl="0">
              <a:spcBef>
                <a:spcPts val="0"/>
              </a:spcBef>
              <a:spcAft>
                <a:spcPts val="0"/>
              </a:spcAft>
              <a:buSzPts val="1300"/>
              <a:buChar char="●"/>
            </a:pPr>
            <a:r>
              <a:rPr lang="en-GB"/>
              <a:t>Story telling uses words and gestures to show things.it uses language both spoken and visual language .</a:t>
            </a:r>
            <a:endParaRPr/>
          </a:p>
          <a:p>
            <a:pPr marL="457200" lvl="0" indent="-311150" algn="l" rtl="0">
              <a:spcBef>
                <a:spcPts val="0"/>
              </a:spcBef>
              <a:spcAft>
                <a:spcPts val="0"/>
              </a:spcAft>
              <a:buSzPts val="1300"/>
              <a:buChar char="●"/>
            </a:pPr>
            <a:r>
              <a:rPr lang="en-GB"/>
              <a:t>Storytelling encourages the active imagination of the listeners .</a:t>
            </a:r>
            <a:endParaRPr/>
          </a:p>
          <a:p>
            <a:pPr marL="457200" lvl="0" indent="-311150" algn="l" rtl="0">
              <a:spcBef>
                <a:spcPts val="0"/>
              </a:spcBef>
              <a:spcAft>
                <a:spcPts val="0"/>
              </a:spcAft>
              <a:buSzPts val="1300"/>
              <a:buChar char="●"/>
            </a:pPr>
            <a:r>
              <a:rPr lang="en-GB"/>
              <a:t>Storytelling can be combined with other art forms such as drama music dance comedy puppetry and numerous other forms of expression.</a:t>
            </a:r>
            <a:endParaRPr/>
          </a:p>
          <a:p>
            <a:pPr marL="457200" lvl="0" indent="0" algn="l" rtl="0">
              <a:spcBef>
                <a:spcPts val="1600"/>
              </a:spcBef>
              <a:spcAft>
                <a:spcPts val="1600"/>
              </a:spcAft>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3 (storytelling)</a:t>
            </a:r>
            <a:endParaRPr/>
          </a:p>
        </p:txBody>
      </p:sp>
      <p:sp>
        <p:nvSpPr>
          <p:cNvPr id="201" name="Google Shape;201;p2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There are many different types of storytelling such as :</a:t>
            </a:r>
            <a:endParaRPr/>
          </a:p>
          <a:p>
            <a:pPr marL="457200" lvl="0" indent="-311150" algn="l" rtl="0">
              <a:spcBef>
                <a:spcPts val="1600"/>
              </a:spcBef>
              <a:spcAft>
                <a:spcPts val="0"/>
              </a:spcAft>
              <a:buSzPts val="1300"/>
              <a:buChar char="●"/>
            </a:pPr>
            <a:r>
              <a:rPr lang="en-GB"/>
              <a:t>Personal storytelling : Through living every body is creating their own story. Through personal storytelling the teller is able to share experiences with others and possibly motivate and inspire.</a:t>
            </a:r>
            <a:endParaRPr/>
          </a:p>
          <a:p>
            <a:pPr marL="457200" lvl="0" indent="-311150" algn="l" rtl="0">
              <a:spcBef>
                <a:spcPts val="0"/>
              </a:spcBef>
              <a:spcAft>
                <a:spcPts val="0"/>
              </a:spcAft>
              <a:buSzPts val="1300"/>
              <a:buChar char="●"/>
            </a:pPr>
            <a:r>
              <a:rPr lang="en-GB"/>
              <a:t>Family storytelling : this part of storytelling is thought of as the spoken story of the family's history. </a:t>
            </a:r>
            <a:endParaRPr/>
          </a:p>
          <a:p>
            <a:pPr marL="457200" lvl="0" indent="-311150" algn="l" rtl="0">
              <a:spcBef>
                <a:spcPts val="0"/>
              </a:spcBef>
              <a:spcAft>
                <a:spcPts val="0"/>
              </a:spcAft>
              <a:buSzPts val="1300"/>
              <a:buChar char="●"/>
            </a:pPr>
            <a:r>
              <a:rPr lang="en-GB"/>
              <a:t>Cultural storytelling : this type of storytelling would be the type where stories are passed down from generation to generation given to different generations to teach the meaning of something and can also be for religion where they pass on the stories of their past generations.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2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3 (Storytelling)</a:t>
            </a:r>
            <a:endParaRPr/>
          </a:p>
        </p:txBody>
      </p:sp>
      <p:sp>
        <p:nvSpPr>
          <p:cNvPr id="207" name="Google Shape;207;p2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GB"/>
              <a:t>Friendship storytelling : this part of storytelling is where friends share mutual experiences and recollect them .</a:t>
            </a:r>
            <a:endParaRPr/>
          </a:p>
          <a:p>
            <a:pPr marL="457200" lvl="0" indent="-311150" algn="l" rtl="0">
              <a:spcBef>
                <a:spcPts val="0"/>
              </a:spcBef>
              <a:spcAft>
                <a:spcPts val="0"/>
              </a:spcAft>
              <a:buSzPts val="1300"/>
              <a:buChar char="●"/>
            </a:pPr>
            <a:r>
              <a:rPr lang="en-GB"/>
              <a:t>Social storytelling : this part of storytelling will fall under gossip where stories are spread through word of mouth and the story will be bent a bit and will change from each version to be its very own individual story.</a:t>
            </a:r>
            <a:endParaRPr/>
          </a:p>
          <a:p>
            <a:pPr marL="457200" lvl="0" indent="-311150" algn="l" rtl="0">
              <a:spcBef>
                <a:spcPts val="0"/>
              </a:spcBef>
              <a:spcAft>
                <a:spcPts val="0"/>
              </a:spcAft>
              <a:buSzPts val="1300"/>
              <a:buChar char="●"/>
            </a:pPr>
            <a:r>
              <a:rPr lang="en-GB"/>
              <a:t>Mythical storytelling : this type of storytelling is the type where stories are told as true ones where they are fake .</a:t>
            </a:r>
            <a:endParaRPr/>
          </a:p>
          <a:p>
            <a:pPr marL="457200" lvl="0" indent="-311150" algn="l" rtl="0">
              <a:spcBef>
                <a:spcPts val="0"/>
              </a:spcBef>
              <a:spcAft>
                <a:spcPts val="0"/>
              </a:spcAft>
              <a:buSzPts val="1300"/>
              <a:buChar char="●"/>
            </a:pPr>
            <a:r>
              <a:rPr lang="en-GB"/>
              <a:t>Unexplained storytelling : this part of storytelling is when stories are told about unexplained phenomenons like ghosts haunted experiences and ufos.</a:t>
            </a:r>
            <a:endParaRPr/>
          </a:p>
          <a:p>
            <a:pPr marL="457200" lvl="0" indent="-311150" algn="l" rtl="0">
              <a:spcBef>
                <a:spcPts val="0"/>
              </a:spcBef>
              <a:spcAft>
                <a:spcPts val="0"/>
              </a:spcAft>
              <a:buSzPts val="1300"/>
              <a:buChar char="●"/>
            </a:pPr>
            <a:r>
              <a:rPr lang="en-GB"/>
              <a:t>Poetry : poetry is a part of story telling where a story is told through rhyme and confusion.</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2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3 (storytelling)</a:t>
            </a:r>
            <a:endParaRPr/>
          </a:p>
        </p:txBody>
      </p:sp>
      <p:sp>
        <p:nvSpPr>
          <p:cNvPr id="213" name="Google Shape;213;p26"/>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GB"/>
              <a:t>Cognitive dissonance theory :  this is the theory where people feel uncomfortable when faced with contradictory or inconsistent information or viewpoints and therefore tend to seek out messages which conflict and confirm them in choices or verdicts which they have found.</a:t>
            </a:r>
            <a:endParaRPr/>
          </a:p>
          <a:p>
            <a:pPr marL="457200" lvl="0" indent="-311150" algn="l" rtl="0">
              <a:spcBef>
                <a:spcPts val="0"/>
              </a:spcBef>
              <a:spcAft>
                <a:spcPts val="0"/>
              </a:spcAft>
              <a:buSzPts val="1300"/>
              <a:buChar char="●"/>
            </a:pPr>
            <a:r>
              <a:rPr lang="en-GB"/>
              <a:t>Study task : we were given a tsk where we would pick lyrics and we would then think about the story in those lyrics.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2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3 (study task) </a:t>
            </a:r>
            <a:endParaRPr/>
          </a:p>
        </p:txBody>
      </p:sp>
      <p:sp>
        <p:nvSpPr>
          <p:cNvPr id="219" name="Google Shape;219;p27"/>
          <p:cNvSpPr txBox="1">
            <a:spLocks noGrp="1"/>
          </p:cNvSpPr>
          <p:nvPr>
            <p:ph type="body" idx="1"/>
          </p:nvPr>
        </p:nvSpPr>
        <p:spPr>
          <a:xfrm>
            <a:off x="1297500" y="139420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 chose the lyrics from the song chocolate by the 1975 : </a:t>
            </a:r>
            <a:endParaRPr/>
          </a:p>
          <a:p>
            <a:pPr marL="0" lvl="0" indent="0" algn="l" rtl="0">
              <a:spcBef>
                <a:spcPts val="1600"/>
              </a:spcBef>
              <a:spcAft>
                <a:spcPts val="0"/>
              </a:spcAft>
              <a:buNone/>
            </a:pPr>
            <a:r>
              <a:rPr lang="en-GB"/>
              <a:t> Now we run run away from the boys in the blue and my car smells like chocolate hey now think about what to do ,think about what they say think about how to think pause it play it pause it play it pause it </a:t>
            </a:r>
            <a:endParaRPr/>
          </a:p>
          <a:p>
            <a:pPr marL="0" lvl="0" indent="0" algn="l" rtl="0">
              <a:spcBef>
                <a:spcPts val="1600"/>
              </a:spcBef>
              <a:spcAft>
                <a:spcPts val="0"/>
              </a:spcAft>
              <a:buNone/>
            </a:pPr>
            <a:r>
              <a:rPr lang="en-GB"/>
              <a:t>Oh we go where nobody knows with guns hidden under our petticoats no we're never gonna quit it no we're never gonna quit it no yeah we dressed in black from head to toe we've got guns hidden under our petticoats no we're never gonna quit it no we're never gonna quit it no.</a:t>
            </a:r>
            <a:endParaRPr/>
          </a:p>
          <a:p>
            <a:pPr marL="0" lvl="0" indent="0" algn="l" rtl="0">
              <a:spcBef>
                <a:spcPts val="1600"/>
              </a:spcBef>
              <a:spcAft>
                <a:spcPts val="1600"/>
              </a:spcAft>
              <a:buNone/>
            </a:pPr>
            <a:r>
              <a:rPr lang="en-GB"/>
              <a:t>Here i  feel like the lyrics are showing the main subject is running away from the police but he feels like he should rewind his life and rethink where he went wrong and think about it while he is in the middle of the armed robbery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2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4 (poetry)</a:t>
            </a:r>
            <a:endParaRPr/>
          </a:p>
        </p:txBody>
      </p:sp>
      <p:sp>
        <p:nvSpPr>
          <p:cNvPr id="225" name="Google Shape;225;p28"/>
          <p:cNvSpPr txBox="1">
            <a:spLocks noGrp="1"/>
          </p:cNvSpPr>
          <p:nvPr>
            <p:ph type="body" idx="1"/>
          </p:nvPr>
        </p:nvSpPr>
        <p:spPr>
          <a:xfrm>
            <a:off x="1297500" y="1307850"/>
            <a:ext cx="7038900" cy="3358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What do i think of poetry? </a:t>
            </a:r>
            <a:endParaRPr/>
          </a:p>
          <a:p>
            <a:pPr marL="457200" lvl="0" indent="-311150" algn="l" rtl="0">
              <a:spcBef>
                <a:spcPts val="1600"/>
              </a:spcBef>
              <a:spcAft>
                <a:spcPts val="0"/>
              </a:spcAft>
              <a:buSzPts val="1300"/>
              <a:buAutoNum type="arabicPeriod"/>
            </a:pPr>
            <a:r>
              <a:rPr lang="en-GB"/>
              <a:t>A dream within a dream by edgar allan poe - here i felt like the poem was confusing throughout and was about sadness and loneliness , this was also about a great loss of someone close  the poem consists of the poets thoughts through a day on a walk to clear his head but ends up being his dream.</a:t>
            </a:r>
            <a:endParaRPr/>
          </a:p>
          <a:p>
            <a:pPr marL="457200" lvl="0" indent="-311150" algn="l" rtl="0">
              <a:spcBef>
                <a:spcPts val="0"/>
              </a:spcBef>
              <a:spcAft>
                <a:spcPts val="0"/>
              </a:spcAft>
              <a:buSzPts val="1300"/>
              <a:buAutoNum type="arabicPeriod"/>
            </a:pPr>
            <a:r>
              <a:rPr lang="en-GB"/>
              <a:t>The road not taken  by robert frost -  in this poem a traveler contemplates what route to take during which he is in a woodland scenery the thoughts of this poets show that he is trying to make excuses to take different routes.</a:t>
            </a:r>
            <a:endParaRPr/>
          </a:p>
          <a:p>
            <a:pPr marL="457200" lvl="0" indent="-311150" algn="l" rtl="0">
              <a:spcBef>
                <a:spcPts val="0"/>
              </a:spcBef>
              <a:spcAft>
                <a:spcPts val="0"/>
              </a:spcAft>
              <a:buSzPts val="1300"/>
              <a:buAutoNum type="arabicPeriod"/>
            </a:pPr>
            <a:r>
              <a:rPr lang="en-GB"/>
              <a:t>Fast rode the knight by stephen crane -  in this poem i feel like the poet is trying to sho memoriam for the death of the horse which is mentioned throughout but these come over like sounds and thoughts in the poets head which make him feel like the poet is trying to cope with the reality of the death of the horse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2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4 ( 7 steps of design )</a:t>
            </a:r>
            <a:endParaRPr/>
          </a:p>
        </p:txBody>
      </p:sp>
      <p:sp>
        <p:nvSpPr>
          <p:cNvPr id="231" name="Google Shape;231;p29"/>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Throughout our course we will need to consider the 7 steps of design those stps are :</a:t>
            </a:r>
            <a:endParaRPr/>
          </a:p>
          <a:p>
            <a:pPr marL="0" lvl="0" indent="0" algn="l" rtl="0">
              <a:spcBef>
                <a:spcPts val="1600"/>
              </a:spcBef>
              <a:spcAft>
                <a:spcPts val="0"/>
              </a:spcAft>
              <a:buNone/>
            </a:pPr>
            <a:r>
              <a:rPr lang="en-GB"/>
              <a:t>1 . Commitment - this is where you chose and idea of which you commit to.</a:t>
            </a:r>
            <a:endParaRPr/>
          </a:p>
          <a:p>
            <a:pPr marL="0" lvl="0" indent="0" algn="l" rtl="0">
              <a:spcBef>
                <a:spcPts val="1600"/>
              </a:spcBef>
              <a:spcAft>
                <a:spcPts val="0"/>
              </a:spcAft>
              <a:buNone/>
            </a:pPr>
            <a:r>
              <a:rPr lang="en-GB"/>
              <a:t>2. Analysis - this is where you analyze the idea , this is where you ask questions about the idea. And explore in that subject and figure out the logistics of your idea.</a:t>
            </a:r>
            <a:endParaRPr/>
          </a:p>
          <a:p>
            <a:pPr marL="0" lvl="0" indent="0" algn="l" rtl="0">
              <a:spcBef>
                <a:spcPts val="1600"/>
              </a:spcBef>
              <a:spcAft>
                <a:spcPts val="0"/>
              </a:spcAft>
              <a:buNone/>
            </a:pPr>
            <a:r>
              <a:rPr lang="en-GB"/>
              <a:t>3. Research -  this is one of the most important parts of the steps , this is where you sit down and look into what you can do to make your idea a lot better, here is where you briden your ideas .</a:t>
            </a:r>
            <a:endParaRPr/>
          </a:p>
          <a:p>
            <a:pPr marL="0" lvl="0" indent="0" algn="l" rtl="0">
              <a:spcBef>
                <a:spcPts val="1600"/>
              </a:spcBef>
              <a:spcAft>
                <a:spcPts val="1600"/>
              </a:spcAft>
              <a:buNone/>
            </a:pPr>
            <a:r>
              <a:rPr lang="en-GB"/>
              <a:t>4. Incubation - this part is where you take time out of doing your work and just process what youve been doing and let the ideas brew in your mind.</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3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4 (7 steps of design)</a:t>
            </a:r>
            <a:endParaRPr/>
          </a:p>
        </p:txBody>
      </p:sp>
      <p:sp>
        <p:nvSpPr>
          <p:cNvPr id="237" name="Google Shape;237;p30"/>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5. Selection - this is where you start to make your proper decisions , this is where your ideas click. These ideas will become more instinctive and proper.</a:t>
            </a:r>
            <a:endParaRPr/>
          </a:p>
          <a:p>
            <a:pPr marL="0" lvl="0" indent="0" algn="l" rtl="0">
              <a:spcBef>
                <a:spcPts val="1600"/>
              </a:spcBef>
              <a:spcAft>
                <a:spcPts val="0"/>
              </a:spcAft>
              <a:buNone/>
            </a:pPr>
            <a:r>
              <a:rPr lang="en-GB"/>
              <a:t>6. Implementation - this is where you chose the ideas and mediums you are going to use and start actually start doing what you want to do .</a:t>
            </a:r>
            <a:endParaRPr/>
          </a:p>
          <a:p>
            <a:pPr marL="0" lvl="0" indent="0" algn="l" rtl="0">
              <a:spcBef>
                <a:spcPts val="1600"/>
              </a:spcBef>
              <a:spcAft>
                <a:spcPts val="0"/>
              </a:spcAft>
              <a:buNone/>
            </a:pPr>
            <a:r>
              <a:rPr lang="en-GB"/>
              <a:t>7. Evaluation - this is where you go through all the good and bad points of your ideas, here is where you see what worked and what didn't . this is where you can look back on what you have done and develop your own style .</a:t>
            </a:r>
            <a:endParaRPr/>
          </a:p>
          <a:p>
            <a:pPr marL="0" lvl="0" indent="0" algn="l" rtl="0">
              <a:spcBef>
                <a:spcPts val="1600"/>
              </a:spcBef>
              <a:spcAft>
                <a:spcPts val="1600"/>
              </a:spcAft>
              <a:buNone/>
            </a:pPr>
            <a:r>
              <a:rPr lang="en-GB"/>
              <a:t>These steps are all important and its vital you dont skip any of them.</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5 (freytags pyramid )</a:t>
            </a:r>
            <a:endParaRPr/>
          </a:p>
        </p:txBody>
      </p:sp>
      <p:sp>
        <p:nvSpPr>
          <p:cNvPr id="243" name="Google Shape;243;p31"/>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Freytags pyramid was created by Gustav freytag (1863)  this was a theoretical framework which was drawn almost exclusively from aristotle , this was most famous for his description of the dramatic arc. The pyramid includes :</a:t>
            </a:r>
            <a:endParaRPr/>
          </a:p>
          <a:p>
            <a:pPr marL="0" lvl="0" indent="0" algn="l" rtl="0">
              <a:spcBef>
                <a:spcPts val="1600"/>
              </a:spcBef>
              <a:spcAft>
                <a:spcPts val="0"/>
              </a:spcAft>
              <a:buNone/>
            </a:pPr>
            <a:r>
              <a:rPr lang="en-GB"/>
              <a:t>Inciting moment - this part is where you hook the viewer </a:t>
            </a:r>
            <a:endParaRPr/>
          </a:p>
          <a:p>
            <a:pPr marL="0" lvl="0" indent="0" algn="l" rtl="0">
              <a:spcBef>
                <a:spcPts val="1600"/>
              </a:spcBef>
              <a:spcAft>
                <a:spcPts val="0"/>
              </a:spcAft>
              <a:buNone/>
            </a:pPr>
            <a:r>
              <a:rPr lang="en-GB"/>
              <a:t>Exposition - this is the background information that the audience needs to know for the story to male sense .</a:t>
            </a:r>
            <a:endParaRPr/>
          </a:p>
          <a:p>
            <a:pPr marL="0" lvl="0" indent="0" algn="l" rtl="0">
              <a:spcBef>
                <a:spcPts val="1600"/>
              </a:spcBef>
              <a:spcAft>
                <a:spcPts val="1600"/>
              </a:spcAft>
              <a:buNone/>
            </a:pPr>
            <a:r>
              <a:rPr lang="en-GB"/>
              <a:t>Exposition - this includes all the information about the characters and the set this is at the beginning of the story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3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5 (Freytags pyramid)</a:t>
            </a:r>
            <a:endParaRPr/>
          </a:p>
        </p:txBody>
      </p:sp>
      <p:sp>
        <p:nvSpPr>
          <p:cNvPr id="249" name="Google Shape;249;p32"/>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Rising action - this is a series of relevant incidents that creates an atmosphere this else catches the audience's attention and helps create tension in a narrative. This also includes all the characters flaws and twists which lead to a climax. </a:t>
            </a:r>
            <a:endParaRPr/>
          </a:p>
          <a:p>
            <a:pPr marL="0" lvl="0" indent="0" algn="l" rtl="0">
              <a:spcBef>
                <a:spcPts val="1600"/>
              </a:spcBef>
              <a:spcAft>
                <a:spcPts val="0"/>
              </a:spcAft>
              <a:buNone/>
            </a:pPr>
            <a:r>
              <a:rPr lang="en-GB"/>
              <a:t>Climax - the climax or “ the turning point” of a narrative , this is the point of highest tension and drama .</a:t>
            </a:r>
            <a:endParaRPr/>
          </a:p>
          <a:p>
            <a:pPr marL="0" lvl="0" indent="0" algn="l" rtl="0">
              <a:spcBef>
                <a:spcPts val="1600"/>
              </a:spcBef>
              <a:spcAft>
                <a:spcPts val="0"/>
              </a:spcAft>
              <a:buNone/>
            </a:pPr>
            <a:r>
              <a:rPr lang="en-GB"/>
              <a:t>Falling action - this is what happens near the end of the story after the climax and resolution of the main conflict. </a:t>
            </a:r>
            <a:endParaRPr/>
          </a:p>
          <a:p>
            <a:pPr marL="0" lvl="0" indent="0" algn="l" rtl="0">
              <a:spcBef>
                <a:spcPts val="1600"/>
              </a:spcBef>
              <a:spcAft>
                <a:spcPts val="1600"/>
              </a:spcAft>
              <a:buNone/>
            </a:pPr>
            <a:r>
              <a:rPr lang="en-GB"/>
              <a:t>Denouement - this is a point of resolution that usually follows a climax and the falling action in a literature or a film.</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3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5 (30 min task)</a:t>
            </a:r>
            <a:endParaRPr/>
          </a:p>
        </p:txBody>
      </p:sp>
      <p:sp>
        <p:nvSpPr>
          <p:cNvPr id="255" name="Google Shape;255;p33"/>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Here is where we chose a movie trailer and use freytag's pyramid to analyze the trailer and chose the points of which is in the pyramid. </a:t>
            </a:r>
            <a:endParaRPr/>
          </a:p>
          <a:p>
            <a:pPr marL="0" lvl="0" indent="0" algn="l" rtl="0">
              <a:spcBef>
                <a:spcPts val="1600"/>
              </a:spcBef>
              <a:spcAft>
                <a:spcPts val="0"/>
              </a:spcAft>
              <a:buNone/>
            </a:pPr>
            <a:r>
              <a:rPr lang="en-GB"/>
              <a:t>I chose the deadpool 2 trailer .  i used a letter with each part of the pyramid</a:t>
            </a:r>
            <a:endParaRPr/>
          </a:p>
          <a:p>
            <a:pPr marL="0" lvl="0" indent="0" algn="l" rtl="0">
              <a:spcBef>
                <a:spcPts val="1600"/>
              </a:spcBef>
              <a:spcAft>
                <a:spcPts val="0"/>
              </a:spcAft>
              <a:buNone/>
            </a:pPr>
            <a:r>
              <a:rPr lang="en-GB"/>
              <a:t>A for inciting moment, b for exposition , c for rising action , d for climax , e for falling action and f for the resolution</a:t>
            </a:r>
            <a:endParaRPr/>
          </a:p>
          <a:p>
            <a:pPr marL="0" lvl="0" indent="0" algn="l" rtl="0">
              <a:spcBef>
                <a:spcPts val="1600"/>
              </a:spcBef>
              <a:spcAft>
                <a:spcPts val="0"/>
              </a:spcAft>
              <a:buNone/>
            </a:pPr>
            <a:r>
              <a:rPr lang="en-GB"/>
              <a:t>A was at 0:12 , b was at 0:30 , c was at 0:47 , d was at 1:02 , e was at 1:10 and f was at 1:38.</a:t>
            </a:r>
            <a:endParaRPr/>
          </a:p>
          <a:p>
            <a:pPr marL="0" lvl="0" indent="0" algn="l" rtl="0">
              <a:spcBef>
                <a:spcPts val="1600"/>
              </a:spcBef>
              <a:spcAft>
                <a:spcPts val="1600"/>
              </a:spcAft>
              <a:buNone/>
            </a:pP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3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6 (Production design)</a:t>
            </a:r>
            <a:endParaRPr/>
          </a:p>
        </p:txBody>
      </p:sp>
      <p:sp>
        <p:nvSpPr>
          <p:cNvPr id="261" name="Google Shape;261;p34"/>
          <p:cNvSpPr txBox="1">
            <a:spLocks noGrp="1"/>
          </p:cNvSpPr>
          <p:nvPr>
            <p:ph type="body" idx="1"/>
          </p:nvPr>
        </p:nvSpPr>
        <p:spPr>
          <a:xfrm>
            <a:off x="1297500" y="982300"/>
            <a:ext cx="7038900" cy="4161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 this session we were taught who was who in all of the movie credits. From the art department to the sets . there are many departments used to make a production, </a:t>
            </a:r>
            <a:endParaRPr/>
          </a:p>
          <a:p>
            <a:pPr marL="0" lvl="0" indent="0" algn="l" rtl="0">
              <a:spcBef>
                <a:spcPts val="1600"/>
              </a:spcBef>
              <a:spcAft>
                <a:spcPts val="0"/>
              </a:spcAft>
              <a:buNone/>
            </a:pPr>
            <a:r>
              <a:rPr lang="en-GB"/>
              <a:t>In a production you have an art department and under this department you have many people who work under this name . the person who runs all this is a production director, under this you have 4  departments who have a massive role, under the production designer you have the art dep that is run by a art director who manages the set designers graphic artists and illustrators. </a:t>
            </a:r>
            <a:endParaRPr/>
          </a:p>
          <a:p>
            <a:pPr marL="0" lvl="0" indent="0" algn="l" rtl="0">
              <a:spcBef>
                <a:spcPts val="1600"/>
              </a:spcBef>
              <a:spcAft>
                <a:spcPts val="0"/>
              </a:spcAft>
              <a:buNone/>
            </a:pPr>
            <a:r>
              <a:rPr lang="en-GB"/>
              <a:t>Another department i construction which is run by the construction coordinator who manages the head carpenter who has a gang of carpenters and laborers who work for him.</a:t>
            </a:r>
            <a:endParaRPr/>
          </a:p>
          <a:p>
            <a:pPr marL="0" lvl="0" indent="0" algn="l" rtl="0">
              <a:spcBef>
                <a:spcPts val="1600"/>
              </a:spcBef>
              <a:spcAft>
                <a:spcPts val="0"/>
              </a:spcAft>
              <a:buNone/>
            </a:pPr>
            <a:r>
              <a:rPr lang="en-GB"/>
              <a:t>Another department under the prod designer is the sets department who is run by the set director who manages the buyers the greensman and the leadsman/leads person who has a gang of set dressers. </a:t>
            </a:r>
            <a:endParaRPr/>
          </a:p>
          <a:p>
            <a:pPr marL="0" lvl="0" indent="0" algn="l" rtl="0">
              <a:spcBef>
                <a:spcPts val="1600"/>
              </a:spcBef>
              <a:spcAft>
                <a:spcPts val="0"/>
              </a:spcAft>
              <a:buNone/>
            </a:pPr>
            <a:r>
              <a:rPr lang="en-GB"/>
              <a:t>And the last department is the properties department who os run by the props aster and has a weapons master under them.</a:t>
            </a:r>
            <a:endParaRPr/>
          </a:p>
          <a:p>
            <a:pPr marL="0" lvl="0" indent="0" algn="l" rtl="0">
              <a:spcBef>
                <a:spcPts val="1600"/>
              </a:spcBef>
              <a:spcAft>
                <a:spcPts val="0"/>
              </a:spcAft>
              <a:buNone/>
            </a:pPr>
            <a:endParaRPr/>
          </a:p>
          <a:p>
            <a:pPr marL="0" lvl="0" indent="0" algn="l" rtl="0">
              <a:spcBef>
                <a:spcPts val="1600"/>
              </a:spcBef>
              <a:spcAft>
                <a:spcPts val="1600"/>
              </a:spcAft>
              <a:buNone/>
            </a:pP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3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6 (production design)</a:t>
            </a:r>
            <a:endParaRPr/>
          </a:p>
        </p:txBody>
      </p:sp>
      <p:sp>
        <p:nvSpPr>
          <p:cNvPr id="267" name="Google Shape;267;p3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Another department in the production is the costume department who has a costume designer and a costume supervisor who have a customer buyers and renters under them.</a:t>
            </a:r>
            <a:endParaRPr/>
          </a:p>
          <a:p>
            <a:pPr marL="0" lvl="0" indent="0" algn="l" rtl="0">
              <a:spcBef>
                <a:spcPts val="1600"/>
              </a:spcBef>
              <a:spcAft>
                <a:spcPts val="0"/>
              </a:spcAft>
              <a:buNone/>
            </a:pPr>
            <a:r>
              <a:rPr lang="en-GB"/>
              <a:t>You then have hair and makeup department who has key hairdressers and key makeup artists you sometimes have special effects makeup artists who come in to the productions from time to time. </a:t>
            </a:r>
            <a:endParaRPr/>
          </a:p>
          <a:p>
            <a:pPr marL="0" lvl="0" indent="0" algn="l" rtl="0">
              <a:spcBef>
                <a:spcPts val="1600"/>
              </a:spcBef>
              <a:spcAft>
                <a:spcPts val="0"/>
              </a:spcAft>
              <a:buNone/>
            </a:pPr>
            <a:r>
              <a:rPr lang="en-GB"/>
              <a:t>You also have the special effect department who make things that happen in front of the camera, in this department you have a special effects supervisor who has a gang boss under him who supervises a gang of people who control the pyrotechnics the sculptures the models and the miniature models . backing up these departments you have the continuity department these people make sure all of the different things look the same throughout the whole production.</a:t>
            </a:r>
            <a:endParaRPr/>
          </a:p>
          <a:p>
            <a:pPr marL="0" lvl="0" indent="0" algn="l" rtl="0">
              <a:spcBef>
                <a:spcPts val="1600"/>
              </a:spcBef>
              <a:spcAft>
                <a:spcPts val="1600"/>
              </a:spcAft>
              <a:buNone/>
            </a:pP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3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6 (Production designers)</a:t>
            </a:r>
            <a:endParaRPr/>
          </a:p>
        </p:txBody>
      </p:sp>
      <p:sp>
        <p:nvSpPr>
          <p:cNvPr id="273" name="Google Shape;273;p36"/>
          <p:cNvSpPr txBox="1">
            <a:spLocks noGrp="1"/>
          </p:cNvSpPr>
          <p:nvPr>
            <p:ph type="body" idx="1"/>
          </p:nvPr>
        </p:nvSpPr>
        <p:spPr>
          <a:xfrm>
            <a:off x="1297500" y="1119750"/>
            <a:ext cx="7038900" cy="3488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Once all of the production is done you then come to post production this is where all of the footage from the shoot comes together to make the masterpiece , but to get this masterpiece to work you need a few more departments to make it work.</a:t>
            </a:r>
            <a:endParaRPr/>
          </a:p>
          <a:p>
            <a:pPr marL="0" lvl="0" indent="0" algn="l" rtl="0">
              <a:spcBef>
                <a:spcPts val="1600"/>
              </a:spcBef>
              <a:spcAft>
                <a:spcPts val="0"/>
              </a:spcAft>
              <a:buNone/>
            </a:pPr>
            <a:r>
              <a:rPr lang="en-GB"/>
              <a:t>This is all supervised by the post production supervisor who works alongside the director, the departments under these people ar the editing department where you have a main editor who has assistant editors to help them out. To help the editors you have the sound department who is headed by the supervising sound designer this person manages the dialogue editor and the ADR  editor you then have the foley artists and the music supervisors.</a:t>
            </a:r>
            <a:endParaRPr/>
          </a:p>
          <a:p>
            <a:pPr marL="0" lvl="0" indent="0" algn="l" rtl="0">
              <a:spcBef>
                <a:spcPts val="1600"/>
              </a:spcBef>
              <a:spcAft>
                <a:spcPts val="1600"/>
              </a:spcAft>
              <a:buNone/>
            </a:pPr>
            <a:r>
              <a:rPr lang="en-GB"/>
              <a:t>After these you have the visual effects department , in this department you have the visual effects producer who has a creative director to help him and these have a visual effects supervisor that have a gang of people who they manage , these are digital artists, riggers , painters, animators rotoscope artists , composites and programers. After all of this all of the video is needed to be graded by the colourist. all of these departments are all vital in a production.</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sp>
        <p:nvSpPr>
          <p:cNvPr id="278" name="Google Shape;278;p3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6 (breakout groups)</a:t>
            </a:r>
            <a:endParaRPr/>
          </a:p>
        </p:txBody>
      </p:sp>
      <p:sp>
        <p:nvSpPr>
          <p:cNvPr id="279" name="Google Shape;279;p37"/>
          <p:cNvSpPr txBox="1">
            <a:spLocks noGrp="1"/>
          </p:cNvSpPr>
          <p:nvPr>
            <p:ph type="body" idx="1"/>
          </p:nvPr>
        </p:nvSpPr>
        <p:spPr>
          <a:xfrm>
            <a:off x="1297500" y="13078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In the break out session we were given a scene from the film north by northwest , in our breakout groups we had to analyze the scene.  Here we talked about camera movement props acting colour makeup and the costume.</a:t>
            </a:r>
            <a:endParaRPr/>
          </a:p>
        </p:txBody>
      </p:sp>
      <p:pic>
        <p:nvPicPr>
          <p:cNvPr id="280" name="Google Shape;280;p37"/>
          <p:cNvPicPr preferRelativeResize="0"/>
          <p:nvPr/>
        </p:nvPicPr>
        <p:blipFill>
          <a:blip r:embed="rId3">
            <a:alphaModFix/>
          </a:blip>
          <a:stretch>
            <a:fillRect/>
          </a:stretch>
        </p:blipFill>
        <p:spPr>
          <a:xfrm>
            <a:off x="3373750" y="2221950"/>
            <a:ext cx="1962561" cy="2616748"/>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Google Shape;285;p3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6 </a:t>
            </a:r>
            <a:endParaRPr/>
          </a:p>
        </p:txBody>
      </p:sp>
      <p:sp>
        <p:nvSpPr>
          <p:cNvPr id="286" name="Google Shape;286;p38"/>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Western set </a:t>
            </a:r>
            <a:endParaRPr/>
          </a:p>
          <a:p>
            <a:pPr marL="0" lvl="0" indent="0" algn="l" rtl="0">
              <a:spcBef>
                <a:spcPts val="1600"/>
              </a:spcBef>
              <a:spcAft>
                <a:spcPts val="0"/>
              </a:spcAft>
              <a:buNone/>
            </a:pPr>
            <a:r>
              <a:rPr lang="en-GB"/>
              <a:t>We were given 5 mins to think of how a western set would look like i wrote</a:t>
            </a:r>
            <a:endParaRPr/>
          </a:p>
          <a:p>
            <a:pPr marL="0" lvl="0" indent="0" algn="l" rtl="0">
              <a:spcBef>
                <a:spcPts val="1600"/>
              </a:spcBef>
              <a:spcAft>
                <a:spcPts val="1600"/>
              </a:spcAft>
              <a:buNone/>
            </a:pPr>
            <a:r>
              <a:rPr lang="en-GB"/>
              <a:t>Piano player in the back of the bar , 15-20 tables with 2-4 people on them, saloon doors which swing back and forth, all me wearing jeans and shirts, and the women wearing long dresses , cowboys which have guns in holsters at their hips on a belt with a large metal clasp and boots with clasps on the heels.,</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3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7 ( from star wars to videogames) </a:t>
            </a:r>
            <a:endParaRPr/>
          </a:p>
        </p:txBody>
      </p:sp>
      <p:sp>
        <p:nvSpPr>
          <p:cNvPr id="292" name="Google Shape;292;p39"/>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 this session we were taught about the cgi and post production things behind star wars and jurassic park and how it has developed from there. </a:t>
            </a:r>
            <a:endParaRPr/>
          </a:p>
          <a:p>
            <a:pPr marL="0" lvl="0" indent="0" algn="l" rtl="0">
              <a:spcBef>
                <a:spcPts val="1600"/>
              </a:spcBef>
              <a:spcAft>
                <a:spcPts val="0"/>
              </a:spcAft>
              <a:buNone/>
            </a:pPr>
            <a:r>
              <a:rPr lang="en-GB"/>
              <a:t>In this lesson we were taught about the designing for the visual and physical enviroment</a:t>
            </a:r>
            <a:endParaRPr/>
          </a:p>
          <a:p>
            <a:pPr marL="0" lvl="0" indent="0" algn="l" rtl="0">
              <a:spcBef>
                <a:spcPts val="1600"/>
              </a:spcBef>
              <a:spcAft>
                <a:spcPts val="0"/>
              </a:spcAft>
              <a:buNone/>
            </a:pPr>
            <a:r>
              <a:rPr lang="en-GB"/>
              <a:t>The importance of visual effects to contempary filmmaking</a:t>
            </a:r>
            <a:endParaRPr/>
          </a:p>
          <a:p>
            <a:pPr marL="0" lvl="0" indent="0" algn="l" rtl="0">
              <a:spcBef>
                <a:spcPts val="1600"/>
              </a:spcBef>
              <a:spcAft>
                <a:spcPts val="0"/>
              </a:spcAft>
              <a:buNone/>
            </a:pPr>
            <a:r>
              <a:rPr lang="en-GB"/>
              <a:t>The interaction between production design and cgi and </a:t>
            </a:r>
            <a:endParaRPr/>
          </a:p>
          <a:p>
            <a:pPr marL="0" lvl="0" indent="0" algn="l" rtl="0">
              <a:spcBef>
                <a:spcPts val="1600"/>
              </a:spcBef>
              <a:spcAft>
                <a:spcPts val="1600"/>
              </a:spcAft>
              <a:buNone/>
            </a:pPr>
            <a:r>
              <a:rPr lang="en-GB"/>
              <a:t>The mix of animatronics and cgi in jurassic park</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4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7 (moodboards and case studies)</a:t>
            </a:r>
            <a:endParaRPr/>
          </a:p>
        </p:txBody>
      </p:sp>
      <p:sp>
        <p:nvSpPr>
          <p:cNvPr id="298" name="Google Shape;298;p40"/>
          <p:cNvSpPr txBox="1">
            <a:spLocks noGrp="1"/>
          </p:cNvSpPr>
          <p:nvPr>
            <p:ph type="body" idx="1"/>
          </p:nvPr>
        </p:nvSpPr>
        <p:spPr>
          <a:xfrm>
            <a:off x="1297500" y="1116150"/>
            <a:ext cx="7038900" cy="3448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We were taught about moodboards , this is where you gather pictures and different matterials while you think to create an idea. We were then taught of the use of moodboards within production and digital post production.</a:t>
            </a:r>
            <a:endParaRPr/>
          </a:p>
          <a:p>
            <a:pPr marL="0" lvl="0" indent="0" algn="l" rtl="0">
              <a:spcBef>
                <a:spcPts val="1600"/>
              </a:spcBef>
              <a:spcAft>
                <a:spcPts val="0"/>
              </a:spcAft>
              <a:buNone/>
            </a:pPr>
            <a:r>
              <a:rPr lang="en-GB"/>
              <a:t>In these case studies we were shown the different virtual and physical effects of 2 different directors.</a:t>
            </a:r>
            <a:endParaRPr/>
          </a:p>
          <a:p>
            <a:pPr marL="0" lvl="0" indent="0" algn="l" rtl="0">
              <a:spcBef>
                <a:spcPts val="1600"/>
              </a:spcBef>
              <a:spcAft>
                <a:spcPts val="0"/>
              </a:spcAft>
              <a:buNone/>
            </a:pPr>
            <a:r>
              <a:rPr lang="en-GB"/>
              <a:t>The first director david fincher was the director of many different films like the social network and godzilla. David is well known for his visual effects in these films he has a lot if experience with these effects.</a:t>
            </a:r>
            <a:endParaRPr/>
          </a:p>
          <a:p>
            <a:pPr marL="0" lvl="0" indent="0" algn="l" rtl="0">
              <a:spcBef>
                <a:spcPts val="1600"/>
              </a:spcBef>
              <a:spcAft>
                <a:spcPts val="1600"/>
              </a:spcAft>
              <a:buNone/>
            </a:pPr>
            <a:r>
              <a:rPr lang="en-GB"/>
              <a:t>Wes anderson is the next director who directed the film the grand budapest hotel. Wes is known for his physical effects like in this film, in the grand budapest hotel they had to build the hotel from scratch with an abandoned mall in the middle of nowhere.</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p4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Session 7 				</a:t>
            </a:r>
            <a:endParaRPr/>
          </a:p>
        </p:txBody>
      </p:sp>
      <p:sp>
        <p:nvSpPr>
          <p:cNvPr id="304" name="Google Shape;304;p41"/>
          <p:cNvSpPr txBox="1">
            <a:spLocks noGrp="1"/>
          </p:cNvSpPr>
          <p:nvPr>
            <p:ph type="body" idx="1"/>
          </p:nvPr>
        </p:nvSpPr>
        <p:spPr>
          <a:xfrm>
            <a:off x="1297500" y="11161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influence of movie production design on the videogame</a:t>
            </a:r>
            <a:endParaRPr/>
          </a:p>
          <a:p>
            <a:pPr marL="0" lvl="0" indent="0" algn="l" rtl="0">
              <a:spcBef>
                <a:spcPts val="1600"/>
              </a:spcBef>
              <a:spcAft>
                <a:spcPts val="0"/>
              </a:spcAft>
              <a:buNone/>
            </a:pPr>
            <a:r>
              <a:rPr lang="en-GB"/>
              <a:t>The video game universe has developed over the years this is all thanks to the development of visual effects on the movie screen.</a:t>
            </a:r>
            <a:endParaRPr/>
          </a:p>
          <a:p>
            <a:pPr marL="0" lvl="0" indent="0" algn="l" rtl="0">
              <a:spcBef>
                <a:spcPts val="1600"/>
              </a:spcBef>
              <a:spcAft>
                <a:spcPts val="1600"/>
              </a:spcAft>
              <a:buNone/>
            </a:pPr>
            <a:r>
              <a:rPr lang="en-GB"/>
              <a:t>For example from the first grand theft auto which was released in 1997 which was played on pc playstation and the game boy colour. There are many renditions of the game from then a few years down the line rockstar games released grand theft auto vice city in 2002 but one of theire most famous games was gta san andreas which was released in 2004 which was available on may devices for the time , from then the gta series developed a lot to what we have today , gta 5 .</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4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 The spaces )</a:t>
            </a:r>
            <a:endParaRPr/>
          </a:p>
        </p:txBody>
      </p:sp>
      <p:sp>
        <p:nvSpPr>
          <p:cNvPr id="310" name="Google Shape;310;p42"/>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Scenography all started with the greeks in 500 bc</a:t>
            </a:r>
            <a:endParaRPr/>
          </a:p>
          <a:p>
            <a:pPr marL="0" lvl="0" indent="0" algn="l" rtl="0">
              <a:spcBef>
                <a:spcPts val="1600"/>
              </a:spcBef>
              <a:spcAft>
                <a:spcPts val="0"/>
              </a:spcAft>
              <a:buNone/>
            </a:pPr>
            <a:r>
              <a:rPr lang="en-GB"/>
              <a:t>The greeks theatre is a lot different to what we look at now  their theatres had 4 main parts, the theatron this was where the audience would sit , then you'd have the orchestra ths was the central performance space , then you'd have the skene this was a structure which provided the backdrop and storage, and then you'd have the parados which was the side entrances.</a:t>
            </a:r>
            <a:endParaRPr/>
          </a:p>
          <a:p>
            <a:pPr marL="0" lvl="0" indent="0" algn="l" rtl="0">
              <a:spcBef>
                <a:spcPts val="1600"/>
              </a:spcBef>
              <a:spcAft>
                <a:spcPts val="1600"/>
              </a:spcAft>
              <a:buNone/>
            </a:pPr>
            <a:r>
              <a:rPr lang="en-GB"/>
              <a:t>Around 200 years later the space changed but the theatre was still familiar in terms there was still an orchestra which was a central performance space , you would have the proskenion which was a structure in front of the skene and behind the orchestra offering levels ,entrances and exits.you will also have a logeion which was the roof of the proskenion on which actors could perform. You would then have a tunnel where you'd have entrances and exits.</a:t>
            </a: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p4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 The spaces )</a:t>
            </a:r>
            <a:endParaRPr/>
          </a:p>
        </p:txBody>
      </p:sp>
      <p:sp>
        <p:nvSpPr>
          <p:cNvPr id="316" name="Google Shape;316;p43"/>
          <p:cNvSpPr txBox="1">
            <a:spLocks noGrp="1"/>
          </p:cNvSpPr>
          <p:nvPr>
            <p:ph type="body" idx="1"/>
          </p:nvPr>
        </p:nvSpPr>
        <p:spPr>
          <a:xfrm>
            <a:off x="1297500" y="1307850"/>
            <a:ext cx="7038900" cy="3538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 12 bc the theatre spaces changed quite a lot. </a:t>
            </a:r>
            <a:endParaRPr/>
          </a:p>
          <a:p>
            <a:pPr marL="0" lvl="0" indent="0" algn="l" rtl="0">
              <a:spcBef>
                <a:spcPts val="1600"/>
              </a:spcBef>
              <a:spcAft>
                <a:spcPts val="0"/>
              </a:spcAft>
              <a:buNone/>
            </a:pPr>
            <a:r>
              <a:rPr lang="en-GB"/>
              <a:t>The space was built o a flat site this was where the theatron was known as the cavea the skene was known as the scaena , both the cavea and scaena are joined in a single structure made of mass concrete.in this space the audience entered through arched openings .</a:t>
            </a:r>
            <a:endParaRPr/>
          </a:p>
          <a:p>
            <a:pPr marL="0" lvl="0" indent="0" algn="l" rtl="0">
              <a:spcBef>
                <a:spcPts val="1600"/>
              </a:spcBef>
              <a:spcAft>
                <a:spcPts val="0"/>
              </a:spcAft>
              <a:buNone/>
            </a:pPr>
            <a:r>
              <a:rPr lang="en-GB"/>
              <a:t>From here the romans changed their scenes , this was when groups of professional actors would travel the festival circuit where they would perform religious plays on different temporary stages which were on wagons.</a:t>
            </a:r>
            <a:endParaRPr/>
          </a:p>
          <a:p>
            <a:pPr marL="0" lvl="0" indent="0" algn="l" rtl="0">
              <a:spcBef>
                <a:spcPts val="1600"/>
              </a:spcBef>
              <a:spcAft>
                <a:spcPts val="1600"/>
              </a:spcAft>
              <a:buNone/>
            </a:pPr>
            <a:r>
              <a:rPr lang="en-GB"/>
              <a:t>Meanwhile in japan in the 15th century the japanese were performing on stages called noah spaces these spaces were an open space which remained constant for every different noh play. These spaces were all open where you could see all the actors even when they weren't performing.</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4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 The spaces )</a:t>
            </a:r>
            <a:endParaRPr/>
          </a:p>
        </p:txBody>
      </p:sp>
      <p:sp>
        <p:nvSpPr>
          <p:cNvPr id="322" name="Google Shape;322;p4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From the 14th - 17th century italy had the renaissance spaces </a:t>
            </a:r>
            <a:endParaRPr/>
          </a:p>
          <a:p>
            <a:pPr marL="0" lvl="0" indent="0" algn="l" rtl="0">
              <a:spcBef>
                <a:spcPts val="1600"/>
              </a:spcBef>
              <a:spcAft>
                <a:spcPts val="0"/>
              </a:spcAft>
              <a:buNone/>
            </a:pPr>
            <a:r>
              <a:rPr lang="en-GB"/>
              <a:t>In italy an interest in classical greek and roman art, culture and theatre returned, the two major traditions were developed, the proscenium and scenic facilities. </a:t>
            </a:r>
            <a:endParaRPr/>
          </a:p>
          <a:p>
            <a:pPr marL="0" lvl="0" indent="0" algn="l" rtl="0">
              <a:spcBef>
                <a:spcPts val="1600"/>
              </a:spcBef>
              <a:spcAft>
                <a:spcPts val="0"/>
              </a:spcAft>
              <a:buNone/>
            </a:pPr>
            <a:r>
              <a:rPr lang="en-GB"/>
              <a:t>The renaissance spaces changed dramatically the spaces went more complex from there, the audiences were separated from the performers, this was then from the section of teatro olymico this was where the stages were a lot more complex with complex layouts.</a:t>
            </a:r>
            <a:endParaRPr/>
          </a:p>
          <a:p>
            <a:pPr marL="0" lvl="0" indent="0" algn="l" rtl="0">
              <a:spcBef>
                <a:spcPts val="1600"/>
              </a:spcBef>
              <a:spcAft>
                <a:spcPts val="0"/>
              </a:spcAft>
              <a:buNone/>
            </a:pPr>
            <a:r>
              <a:rPr lang="en-GB"/>
              <a:t>Meanwhile in italy improvised playes were performed on the street, on temporary structures and inside their patrons halls. Their plays would mostly accommodate the spaces available to them.this was around 1545.</a:t>
            </a:r>
            <a:endParaRPr/>
          </a:p>
          <a:p>
            <a:pPr marL="0" lvl="0" indent="0" algn="l" rtl="0">
              <a:spcBef>
                <a:spcPts val="1600"/>
              </a:spcBef>
              <a:spcAft>
                <a:spcPts val="1600"/>
              </a:spcAft>
              <a:buNone/>
            </a:pP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p4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 The spaces )</a:t>
            </a:r>
            <a:endParaRPr/>
          </a:p>
        </p:txBody>
      </p:sp>
      <p:sp>
        <p:nvSpPr>
          <p:cNvPr id="328" name="Google Shape;328;p4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Later on in the 14th century the globe was invented , the first globe was built in 1599 , but was burnt down in 1613, the second globe was built the following year, legend has it that shakespeare may have acted in the second globe but most probably didn't write for it . the globe was later demolished in 1644 , the globe included no proscenium, they had seating in the gods, they also had trap doors in stage , and  seating room in the yard and machine rooms.</a:t>
            </a:r>
            <a:endParaRPr/>
          </a:p>
          <a:p>
            <a:pPr marL="0" lvl="0" indent="0" algn="l" rtl="0">
              <a:spcBef>
                <a:spcPts val="1600"/>
              </a:spcBef>
              <a:spcAft>
                <a:spcPts val="0"/>
              </a:spcAft>
              <a:buNone/>
            </a:pPr>
            <a:r>
              <a:rPr lang="en-GB"/>
              <a:t>After all of this a new space was being introduced in italy, it was called the opera. This was italian performances which would contain music and dancing,  venetian architect and designer torrelli had a great influence on the building designs and scenic facilities at this time. The opera was set in spaces where you had boxes that were on 5 different tiers they had an orchestra pit the depth of the stage was a lot deeper than usual theatre these spaces had no wing space.this was around 1637.</a:t>
            </a:r>
            <a:endParaRPr/>
          </a:p>
          <a:p>
            <a:pPr marL="0" lvl="0" indent="0" algn="l" rtl="0">
              <a:spcBef>
                <a:spcPts val="1600"/>
              </a:spcBef>
              <a:spcAft>
                <a:spcPts val="1600"/>
              </a:spcAft>
              <a:buNone/>
            </a:pP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4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 The spaces )</a:t>
            </a:r>
            <a:endParaRPr/>
          </a:p>
        </p:txBody>
      </p:sp>
      <p:sp>
        <p:nvSpPr>
          <p:cNvPr id="334" name="Google Shape;334;p46"/>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 1662 the opera changed again to salle des machines , this space was criticised for its acoustics but ts seating unlike other italian auditoria gave the audience a good view of the important and elaborate scenes.</a:t>
            </a:r>
            <a:endParaRPr/>
          </a:p>
          <a:p>
            <a:pPr marL="0" lvl="0" indent="0" algn="l" rtl="0">
              <a:spcBef>
                <a:spcPts val="1600"/>
              </a:spcBef>
              <a:spcAft>
                <a:spcPts val="1600"/>
              </a:spcAft>
              <a:buNone/>
            </a:pPr>
            <a:r>
              <a:rPr lang="en-GB"/>
              <a:t>In 1674 a new theatre royal was designed by christopher wren and opened.this was called drury lane, david garrick then took over this space in 1747 and made several changes and ended the tradition of having audience members on stage where they would often interfere. The change here in drury lane changed the actors relationship with the audience.the intimate actor audience relationship of old drury had permitted garricks moving brow and penetrating eye to be appreciated by all the audience.</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39" name="Google Shape;339;p4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 The spaces )</a:t>
            </a:r>
            <a:endParaRPr/>
          </a:p>
        </p:txBody>
      </p:sp>
      <p:sp>
        <p:nvSpPr>
          <p:cNvPr id="340" name="Google Shape;340;p47"/>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Leapfrog to 1822 where we see the sparrow hill theatre in loughborough, this space was small but quite sophisticated for its time , most of the theatres of this time were either grand spaces or converted barns. </a:t>
            </a:r>
            <a:endParaRPr/>
          </a:p>
          <a:p>
            <a:pPr marL="0" lvl="0" indent="0" algn="l" rtl="0">
              <a:spcBef>
                <a:spcPts val="1600"/>
              </a:spcBef>
              <a:spcAft>
                <a:spcPts val="0"/>
              </a:spcAft>
              <a:buNone/>
            </a:pPr>
            <a:r>
              <a:rPr lang="en-GB"/>
              <a:t>In 1812 drury lane was rebuilt by benjamin wyatt this introduced new factors which are relevant today. He introduced a larger capacity for the auditorium so there would be more income , this then led to the removal of the actors stage altogether. The orchestra pit butted up to the stage just in front of the proscenium arch. </a:t>
            </a:r>
            <a:endParaRPr/>
          </a:p>
          <a:p>
            <a:pPr marL="0" lvl="0" indent="0" algn="l" rtl="0">
              <a:spcBef>
                <a:spcPts val="1600"/>
              </a:spcBef>
              <a:spcAft>
                <a:spcPts val="0"/>
              </a:spcAft>
              <a:buNone/>
            </a:pPr>
            <a:r>
              <a:rPr lang="en-GB"/>
              <a:t>Following this in 1888 mechanics where introduce, theatre royal in leicester  this was nicknamed the english woden stage  this space had four square corner traps, they had centrally placed grave trap , sections of the stage would slide apart leaving cuts in the floor </a:t>
            </a:r>
            <a:endParaRPr/>
          </a:p>
          <a:p>
            <a:pPr marL="0" lvl="0" indent="0" algn="l" rtl="0">
              <a:spcBef>
                <a:spcPts val="1600"/>
              </a:spcBef>
              <a:spcAft>
                <a:spcPts val="1600"/>
              </a:spcAft>
              <a:buNone/>
            </a:pPr>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p4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 The spaces )</a:t>
            </a:r>
            <a:endParaRPr/>
          </a:p>
        </p:txBody>
      </p:sp>
      <p:sp>
        <p:nvSpPr>
          <p:cNvPr id="346" name="Google Shape;346;p48"/>
          <p:cNvSpPr txBox="1">
            <a:spLocks noGrp="1"/>
          </p:cNvSpPr>
          <p:nvPr>
            <p:ph type="body" idx="1"/>
          </p:nvPr>
        </p:nvSpPr>
        <p:spPr>
          <a:xfrm>
            <a:off x="1297500" y="1116150"/>
            <a:ext cx="7038900" cy="3787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Until 1888 the theatre royal had a continuous roof from front to rear of the building , the roof space used as a carpenters shop.in that year the stage roof was raised to enable the scenes to hang without being rolled up or folded.</a:t>
            </a:r>
            <a:endParaRPr/>
          </a:p>
          <a:p>
            <a:pPr marL="0" lvl="0" indent="0" algn="l" rtl="0">
              <a:spcBef>
                <a:spcPts val="1600"/>
              </a:spcBef>
              <a:spcAft>
                <a:spcPts val="0"/>
              </a:spcAft>
              <a:buNone/>
            </a:pPr>
            <a:r>
              <a:rPr lang="en-GB"/>
              <a:t>Wagner's space</a:t>
            </a:r>
            <a:endParaRPr/>
          </a:p>
          <a:p>
            <a:pPr marL="0" lvl="0" indent="0" algn="l" rtl="0">
              <a:spcBef>
                <a:spcPts val="1600"/>
              </a:spcBef>
              <a:spcAft>
                <a:spcPts val="0"/>
              </a:spcAft>
              <a:buNone/>
            </a:pPr>
            <a:r>
              <a:rPr lang="en-GB"/>
              <a:t>In 1876 wagner designed an opera house in bayreuth,bavaria for the express purpose of presenting his operas “the ring” was its first performance, the auditorium was designed as a fan shape known as continental seating with 1,345 seats which was all on one single slope. </a:t>
            </a:r>
            <a:endParaRPr/>
          </a:p>
          <a:p>
            <a:pPr marL="0" lvl="0" indent="0" algn="l" rtl="0">
              <a:spcBef>
                <a:spcPts val="1600"/>
              </a:spcBef>
              <a:spcAft>
                <a:spcPts val="0"/>
              </a:spcAft>
              <a:buNone/>
            </a:pPr>
            <a:r>
              <a:rPr lang="en-GB"/>
              <a:t>In the 19th century there were a lot of changes to the theatre , they changed from timber to iron on stage construction they manual to mechanical power, they changed to steam hydraulic power and  electric power,they changed to gas lighting and electric lighting, they changed to the box set </a:t>
            </a:r>
            <a:endParaRPr/>
          </a:p>
          <a:p>
            <a:pPr marL="0" lvl="0" indent="0" algn="l" rtl="0">
              <a:spcBef>
                <a:spcPts val="1600"/>
              </a:spcBef>
              <a:spcAft>
                <a:spcPts val="0"/>
              </a:spcAft>
              <a:buNone/>
            </a:pPr>
            <a:r>
              <a:rPr lang="en-GB"/>
              <a:t>Continental theatres ran on a daily repertoire basis, so quick changes of sets were necessary.</a:t>
            </a:r>
            <a:endParaRPr/>
          </a:p>
          <a:p>
            <a:pPr marL="0" lvl="0" indent="0" algn="l" rtl="0">
              <a:spcBef>
                <a:spcPts val="1600"/>
              </a:spcBef>
              <a:spcAft>
                <a:spcPts val="1600"/>
              </a:spcAft>
              <a:buNone/>
            </a:pPr>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4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 The spaces )</a:t>
            </a:r>
            <a:endParaRPr/>
          </a:p>
        </p:txBody>
      </p:sp>
      <p:sp>
        <p:nvSpPr>
          <p:cNvPr id="352" name="Google Shape;352;p49"/>
          <p:cNvSpPr txBox="1">
            <a:spLocks noGrp="1"/>
          </p:cNvSpPr>
          <p:nvPr>
            <p:ph type="body" idx="1"/>
          </p:nvPr>
        </p:nvSpPr>
        <p:spPr>
          <a:xfrm>
            <a:off x="1297500" y="1307850"/>
            <a:ext cx="7038900" cy="3754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Candles and oil lamps initially gave way to gas lighting , whole sections of lighting could be controlled by a tap , they could achieve different colours by wrapping colour media which wrapped around the gas batten. But from this fire hazards were more likely due to open flames and leaking pipes.</a:t>
            </a:r>
            <a:endParaRPr/>
          </a:p>
          <a:p>
            <a:pPr marL="0" lvl="0" indent="0" algn="l" rtl="0">
              <a:spcBef>
                <a:spcPts val="1600"/>
              </a:spcBef>
              <a:spcAft>
                <a:spcPts val="0"/>
              </a:spcAft>
              <a:buNone/>
            </a:pPr>
            <a:r>
              <a:rPr lang="en-GB"/>
              <a:t>The twentieth century</a:t>
            </a:r>
            <a:endParaRPr/>
          </a:p>
          <a:p>
            <a:pPr marL="0" lvl="0" indent="0" algn="l" rtl="0">
              <a:spcBef>
                <a:spcPts val="1600"/>
              </a:spcBef>
              <a:spcAft>
                <a:spcPts val="0"/>
              </a:spcAft>
              <a:buNone/>
            </a:pPr>
            <a:r>
              <a:rPr lang="en-GB"/>
              <a:t>The little theatre - in 1908 george fuchs and max littman opened the kunstler theatre in munich.this was a small arts theatre ,seating 642 and was a break from the traditional pack them in philosophy, this had a wagenarian fan shaped auditorium and a rectangular stage .the orchestra pit could be covered to create a forestage. </a:t>
            </a:r>
            <a:endParaRPr/>
          </a:p>
          <a:p>
            <a:pPr marL="0" lvl="0" indent="0" algn="l" rtl="0">
              <a:spcBef>
                <a:spcPts val="1600"/>
              </a:spcBef>
              <a:spcAft>
                <a:spcPts val="1600"/>
              </a:spcAft>
              <a:buNone/>
            </a:pPr>
            <a:r>
              <a:rPr lang="en-GB"/>
              <a:t>In 1926 terence gray adapted the branwell theatre which was built in 1816 and then opened as the festival theatre.he removed the proscenium and replaced it with a series of stepped platforms.</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5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 The spaces )</a:t>
            </a:r>
            <a:endParaRPr/>
          </a:p>
          <a:p>
            <a:pPr marL="0" lvl="0" indent="0" algn="l" rtl="0">
              <a:spcBef>
                <a:spcPts val="0"/>
              </a:spcBef>
              <a:spcAft>
                <a:spcPts val="0"/>
              </a:spcAft>
              <a:buNone/>
            </a:pPr>
            <a:endParaRPr/>
          </a:p>
        </p:txBody>
      </p:sp>
      <p:sp>
        <p:nvSpPr>
          <p:cNvPr id="358" name="Google Shape;358;p50"/>
          <p:cNvSpPr txBox="1">
            <a:spLocks noGrp="1"/>
          </p:cNvSpPr>
          <p:nvPr>
            <p:ph type="body" idx="1"/>
          </p:nvPr>
        </p:nvSpPr>
        <p:spPr>
          <a:xfrm>
            <a:off x="1297500" y="1178125"/>
            <a:ext cx="7038900" cy="3826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non existent proscenium opening</a:t>
            </a:r>
            <a:endParaRPr/>
          </a:p>
          <a:p>
            <a:pPr marL="0" lvl="0" indent="0" algn="l" rtl="0">
              <a:spcBef>
                <a:spcPts val="1600"/>
              </a:spcBef>
              <a:spcAft>
                <a:spcPts val="0"/>
              </a:spcAft>
              <a:buNone/>
            </a:pPr>
            <a:r>
              <a:rPr lang="en-GB"/>
              <a:t>The division between the actors and the audience continued until the twentieth century , this was partly due to seperate the scenic fire risk from the audience, however newer spaces were dispensing with the proscenium as a hole in the wall and simply ending the walls.</a:t>
            </a:r>
            <a:endParaRPr/>
          </a:p>
          <a:p>
            <a:pPr marL="0" lvl="0" indent="0" algn="l" rtl="0">
              <a:spcBef>
                <a:spcPts val="1600"/>
              </a:spcBef>
              <a:spcAft>
                <a:spcPts val="0"/>
              </a:spcAft>
              <a:buNone/>
            </a:pPr>
            <a:r>
              <a:rPr lang="en-GB"/>
              <a:t>The open stage </a:t>
            </a:r>
            <a:endParaRPr/>
          </a:p>
          <a:p>
            <a:pPr marL="0" lvl="0" indent="0" algn="l" rtl="0">
              <a:spcBef>
                <a:spcPts val="1600"/>
              </a:spcBef>
              <a:spcAft>
                <a:spcPts val="0"/>
              </a:spcAft>
              <a:buNone/>
            </a:pPr>
            <a:r>
              <a:rPr lang="en-GB"/>
              <a:t>The designer tessenow designed the festival auditorium dresden in 1910 this was a single hall containing both stage and auditorium ,separated only by a sunken orchestra pit</a:t>
            </a:r>
            <a:endParaRPr/>
          </a:p>
          <a:p>
            <a:pPr marL="0" lvl="0" indent="0" algn="l" rtl="0">
              <a:spcBef>
                <a:spcPts val="1600"/>
              </a:spcBef>
              <a:spcAft>
                <a:spcPts val="0"/>
              </a:spcAft>
              <a:buNone/>
            </a:pPr>
            <a:r>
              <a:rPr lang="en-GB"/>
              <a:t>The new mermaid london - 1981</a:t>
            </a:r>
            <a:endParaRPr/>
          </a:p>
          <a:p>
            <a:pPr marL="0" lvl="0" indent="0" algn="l" rtl="0">
              <a:spcBef>
                <a:spcPts val="1600"/>
              </a:spcBef>
              <a:spcAft>
                <a:spcPts val="1600"/>
              </a:spcAft>
              <a:buNone/>
            </a:pPr>
            <a:r>
              <a:rPr lang="en-GB"/>
              <a:t>This open theatre space could be used in several formats. By the late twentieth century the use of electric lighting had moved much of the auditorium ,with lanterns fixed to balcony fronts ,or set behind louvres in the walls or ceiling.</a:t>
            </a:r>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5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 The spaces )</a:t>
            </a:r>
            <a:endParaRPr/>
          </a:p>
          <a:p>
            <a:pPr marL="0" lvl="0" indent="0" algn="l" rtl="0">
              <a:spcBef>
                <a:spcPts val="0"/>
              </a:spcBef>
              <a:spcAft>
                <a:spcPts val="0"/>
              </a:spcAft>
              <a:buNone/>
            </a:pPr>
            <a:endParaRPr/>
          </a:p>
        </p:txBody>
      </p:sp>
      <p:sp>
        <p:nvSpPr>
          <p:cNvPr id="364" name="Google Shape;364;p51"/>
          <p:cNvSpPr txBox="1">
            <a:spLocks noGrp="1"/>
          </p:cNvSpPr>
          <p:nvPr>
            <p:ph type="body" idx="1"/>
          </p:nvPr>
        </p:nvSpPr>
        <p:spPr>
          <a:xfrm>
            <a:off x="1225400" y="13078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festival theatre chichester 1962 ( the three sided thrust stage )</a:t>
            </a:r>
            <a:endParaRPr/>
          </a:p>
          <a:p>
            <a:pPr marL="0" lvl="0" indent="0" algn="l" rtl="0">
              <a:spcBef>
                <a:spcPts val="1600"/>
              </a:spcBef>
              <a:spcAft>
                <a:spcPts val="0"/>
              </a:spcAft>
              <a:buNone/>
            </a:pPr>
            <a:r>
              <a:rPr lang="en-GB"/>
              <a:t>In a thrust stage was able to have a much larger audience may be seated close to the actors than in a directional end stage arrangement. Movements of the actor are limited . the stage is raised above floor level. </a:t>
            </a:r>
            <a:endParaRPr/>
          </a:p>
          <a:p>
            <a:pPr marL="0" lvl="0" indent="0" algn="l" rtl="0">
              <a:spcBef>
                <a:spcPts val="1600"/>
              </a:spcBef>
              <a:spcAft>
                <a:spcPts val="0"/>
              </a:spcAft>
              <a:buNone/>
            </a:pPr>
            <a:r>
              <a:rPr lang="en-GB"/>
              <a:t>The flexible space </a:t>
            </a:r>
            <a:endParaRPr/>
          </a:p>
          <a:p>
            <a:pPr marL="0" lvl="0" indent="0" algn="l" rtl="0">
              <a:spcBef>
                <a:spcPts val="1600"/>
              </a:spcBef>
              <a:spcAft>
                <a:spcPts val="1600"/>
              </a:spcAft>
              <a:buNone/>
            </a:pPr>
            <a:r>
              <a:rPr lang="en-GB"/>
              <a:t>The idea of being able to change the relationship between the stage and seating to suit each production goes back to the 1940s. In the hexagonal auditorium the performance area and seating area could be arranged to create a theatre in the round a thrust stage or an end stage.</a:t>
            </a:r>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69" name="Google Shape;369;p5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(usage of the spaces)</a:t>
            </a:r>
            <a:endParaRPr/>
          </a:p>
          <a:p>
            <a:pPr marL="0" lvl="0" indent="0" algn="l" rtl="0">
              <a:spcBef>
                <a:spcPts val="0"/>
              </a:spcBef>
              <a:spcAft>
                <a:spcPts val="0"/>
              </a:spcAft>
              <a:buNone/>
            </a:pPr>
            <a:endParaRPr/>
          </a:p>
        </p:txBody>
      </p:sp>
      <p:sp>
        <p:nvSpPr>
          <p:cNvPr id="370" name="Google Shape;370;p52"/>
          <p:cNvSpPr txBox="1">
            <a:spLocks noGrp="1"/>
          </p:cNvSpPr>
          <p:nvPr>
            <p:ph type="body" idx="1"/>
          </p:nvPr>
        </p:nvSpPr>
        <p:spPr>
          <a:xfrm>
            <a:off x="1355200" y="1307850"/>
            <a:ext cx="7038900" cy="3711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Over the several decades the stages that the actors performed changed during this time the scenery and th costume has changed too </a:t>
            </a:r>
            <a:endParaRPr/>
          </a:p>
          <a:p>
            <a:pPr marL="0" lvl="0" indent="0" algn="l" rtl="0">
              <a:spcBef>
                <a:spcPts val="1600"/>
              </a:spcBef>
              <a:spcAft>
                <a:spcPts val="0"/>
              </a:spcAft>
              <a:buNone/>
            </a:pPr>
            <a:r>
              <a:rPr lang="en-GB"/>
              <a:t>The Ancient greeks -  from what pictures show we have quite a clear idea of the greeks dresses,the costumes helped show the the gender and age of a character, these greek characters wore  elaborate and decorated versions of everyday clothes like tunics and undergarments, the chiton or peplos made of linen or silk.</a:t>
            </a:r>
            <a:endParaRPr/>
          </a:p>
          <a:p>
            <a:pPr marL="0" lvl="0" indent="0" algn="l" rtl="0">
              <a:spcBef>
                <a:spcPts val="1600"/>
              </a:spcBef>
              <a:spcAft>
                <a:spcPts val="0"/>
              </a:spcAft>
              <a:buNone/>
            </a:pPr>
            <a:r>
              <a:rPr lang="en-GB"/>
              <a:t>The cloak or over garment was called a himation or chlamys. This was a square of cloth made of wool and was thrown over the shoulders and fastened with a bronze pin. Mens costume varied from character to character but the ornate helmet signified status in battle dress.</a:t>
            </a:r>
            <a:endParaRPr/>
          </a:p>
          <a:p>
            <a:pPr marL="0" lvl="0" indent="0" algn="l" rtl="0">
              <a:spcBef>
                <a:spcPts val="1600"/>
              </a:spcBef>
              <a:spcAft>
                <a:spcPts val="0"/>
              </a:spcAft>
              <a:buNone/>
            </a:pPr>
            <a:r>
              <a:rPr lang="en-GB"/>
              <a:t>When depicting women actors wear body stockings , with a progastreda and a prosterneda to make their bodies appear feminine , the body stockings were used to insert padding materials ti exaggerate the stomach and the rump and there was also space for the breast plates.</a:t>
            </a:r>
            <a:endParaRPr/>
          </a:p>
          <a:p>
            <a:pPr marL="0" lvl="0" indent="0" algn="l" rtl="0">
              <a:spcBef>
                <a:spcPts val="1600"/>
              </a:spcBef>
              <a:spcAft>
                <a:spcPts val="0"/>
              </a:spcAft>
              <a:buNone/>
            </a:pPr>
            <a:endParaRPr/>
          </a:p>
          <a:p>
            <a:pPr marL="0" lvl="0" indent="0" algn="l" rtl="0">
              <a:spcBef>
                <a:spcPts val="1600"/>
              </a:spcBef>
              <a:spcAft>
                <a:spcPts val="1600"/>
              </a:spcAft>
              <a:buNone/>
            </a:pPr>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74"/>
        <p:cNvGrpSpPr/>
        <p:nvPr/>
      </p:nvGrpSpPr>
      <p:grpSpPr>
        <a:xfrm>
          <a:off x="0" y="0"/>
          <a:ext cx="0" cy="0"/>
          <a:chOff x="0" y="0"/>
          <a:chExt cx="0" cy="0"/>
        </a:xfrm>
      </p:grpSpPr>
      <p:sp>
        <p:nvSpPr>
          <p:cNvPr id="375" name="Google Shape;375;p5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(usage of the spaces)</a:t>
            </a:r>
            <a:endParaRPr/>
          </a:p>
          <a:p>
            <a:pPr marL="0" lvl="0" indent="0" algn="l" rtl="0">
              <a:spcBef>
                <a:spcPts val="0"/>
              </a:spcBef>
              <a:spcAft>
                <a:spcPts val="0"/>
              </a:spcAft>
              <a:buNone/>
            </a:pPr>
            <a:endParaRPr/>
          </a:p>
        </p:txBody>
      </p:sp>
      <p:sp>
        <p:nvSpPr>
          <p:cNvPr id="376" name="Google Shape;376;p53"/>
          <p:cNvSpPr txBox="1">
            <a:spLocks noGrp="1"/>
          </p:cNvSpPr>
          <p:nvPr>
            <p:ph type="body" idx="1"/>
          </p:nvPr>
        </p:nvSpPr>
        <p:spPr>
          <a:xfrm>
            <a:off x="1297500" y="1567550"/>
            <a:ext cx="7038900" cy="357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 The masks enabled the actor to become another person even a god, whether these masks were derived from primeval cults of dionysus or were invented for the theatre the players actos and chorus in tragedy satyr and comedy all, all wore whole head masks more than life sized probably made from stiffened linen. each role had a different mask but not a different actor </a:t>
            </a:r>
            <a:endParaRPr/>
          </a:p>
          <a:p>
            <a:pPr marL="0" lvl="0" indent="0" algn="l" rtl="0">
              <a:spcBef>
                <a:spcPts val="1600"/>
              </a:spcBef>
              <a:spcAft>
                <a:spcPts val="0"/>
              </a:spcAft>
              <a:buNone/>
            </a:pPr>
            <a:r>
              <a:rPr lang="en-GB"/>
              <a:t>Actors also used props to tell their story , these could be crowns for a king , a lyre for a musician , etc  a prop maker ( a skeuopolos ) would create these for the actors. These props were also used for symbolism</a:t>
            </a:r>
            <a:endParaRPr/>
          </a:p>
          <a:p>
            <a:pPr marL="0" lvl="0" indent="0" algn="l" rtl="0">
              <a:spcBef>
                <a:spcPts val="1600"/>
              </a:spcBef>
              <a:spcAft>
                <a:spcPts val="0"/>
              </a:spcAft>
              <a:buNone/>
            </a:pPr>
            <a:r>
              <a:rPr lang="en-GB"/>
              <a:t>The romans </a:t>
            </a:r>
            <a:endParaRPr/>
          </a:p>
          <a:p>
            <a:pPr marL="0" lvl="0" indent="0" algn="l" rtl="0">
              <a:spcBef>
                <a:spcPts val="1600"/>
              </a:spcBef>
              <a:spcAft>
                <a:spcPts val="1600"/>
              </a:spcAft>
              <a:buNone/>
            </a:pPr>
            <a:r>
              <a:rPr lang="en-GB"/>
              <a:t>There is not much difference between the greek and roman costume nut there would be added sophistication over the centuries. The roman actors wore a simple sandal called the baxa, this was made from vegetable leaves twigs and fibres</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5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(usage of the spaces)</a:t>
            </a:r>
            <a:endParaRPr/>
          </a:p>
          <a:p>
            <a:pPr marL="0" lvl="0" indent="0" algn="l" rtl="0">
              <a:spcBef>
                <a:spcPts val="0"/>
              </a:spcBef>
              <a:spcAft>
                <a:spcPts val="0"/>
              </a:spcAft>
              <a:buNone/>
            </a:pPr>
            <a:endParaRPr/>
          </a:p>
        </p:txBody>
      </p:sp>
      <p:sp>
        <p:nvSpPr>
          <p:cNvPr id="382" name="Google Shape;382;p5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 purple costume identified a rich man , the men wore striped togas , the soldiers wore short cloaks , the poor people wore red ,a yellow robe meant they were a woman , short tunics indicated a slave and a yellow tassel meant the character was a god.</a:t>
            </a:r>
            <a:endParaRPr/>
          </a:p>
          <a:p>
            <a:pPr marL="0" lvl="0" indent="0" algn="l" rtl="0">
              <a:spcBef>
                <a:spcPts val="1600"/>
              </a:spcBef>
              <a:spcAft>
                <a:spcPts val="0"/>
              </a:spcAft>
              <a:buNone/>
            </a:pPr>
            <a:r>
              <a:rPr lang="en-GB"/>
              <a:t>The mime was a genre that had incorporated adventure, unrestrained sexual tones and violence . typically female roles were played by men but in this genre females actually played the roles of female characters instead of masks females would wear heavy makeup.</a:t>
            </a:r>
            <a:endParaRPr/>
          </a:p>
          <a:p>
            <a:pPr marL="0" lvl="0" indent="0" algn="l" rtl="0">
              <a:spcBef>
                <a:spcPts val="1600"/>
              </a:spcBef>
              <a:spcAft>
                <a:spcPts val="0"/>
              </a:spcAft>
              <a:buNone/>
            </a:pPr>
            <a:r>
              <a:rPr lang="en-GB"/>
              <a:t>The props would have included easily moveable objects such as weapons including swords and daggers , large props might include larger items of furniture , statues , excotic plants and even trees.</a:t>
            </a:r>
            <a:endParaRPr/>
          </a:p>
          <a:p>
            <a:pPr marL="0" lvl="0" indent="0" algn="l" rtl="0">
              <a:spcBef>
                <a:spcPts val="1600"/>
              </a:spcBef>
              <a:spcAft>
                <a:spcPts val="0"/>
              </a:spcAft>
              <a:buNone/>
            </a:pPr>
            <a:endParaRPr/>
          </a:p>
          <a:p>
            <a:pPr marL="0" lvl="0" indent="0" algn="l" rtl="0">
              <a:spcBef>
                <a:spcPts val="1600"/>
              </a:spcBef>
              <a:spcAft>
                <a:spcPts val="1600"/>
              </a:spcAft>
              <a:buNone/>
            </a:pPr>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86"/>
        <p:cNvGrpSpPr/>
        <p:nvPr/>
      </p:nvGrpSpPr>
      <p:grpSpPr>
        <a:xfrm>
          <a:off x="0" y="0"/>
          <a:ext cx="0" cy="0"/>
          <a:chOff x="0" y="0"/>
          <a:chExt cx="0" cy="0"/>
        </a:xfrm>
      </p:grpSpPr>
      <p:sp>
        <p:nvSpPr>
          <p:cNvPr id="387" name="Google Shape;387;p5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(usage of the spaces)</a:t>
            </a:r>
            <a:endParaRPr/>
          </a:p>
          <a:p>
            <a:pPr marL="0" lvl="0" indent="0" algn="l" rtl="0">
              <a:spcBef>
                <a:spcPts val="0"/>
              </a:spcBef>
              <a:spcAft>
                <a:spcPts val="0"/>
              </a:spcAft>
              <a:buNone/>
            </a:pPr>
            <a:endParaRPr/>
          </a:p>
        </p:txBody>
      </p:sp>
      <p:sp>
        <p:nvSpPr>
          <p:cNvPr id="388" name="Google Shape;388;p5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Medieval times -  costumes worn in the early religious dramas were ecclesiastical garments , as the scripts became more secular , often involving townspeople in addition to the clergy, lay performers assumed responsibility for any costume in church.</a:t>
            </a:r>
            <a:endParaRPr/>
          </a:p>
          <a:p>
            <a:pPr marL="0" lvl="0" indent="0" algn="l" rtl="0">
              <a:spcBef>
                <a:spcPts val="1600"/>
              </a:spcBef>
              <a:spcAft>
                <a:spcPts val="0"/>
              </a:spcAft>
              <a:buNone/>
            </a:pPr>
            <a:r>
              <a:rPr lang="en-GB"/>
              <a:t>Renaissance - lighting , since theatres were now roofed over good artificial lighting was essential, sconces and oil lamp lined theatre walls, they also had chandeliers hung above the auditorium and the stage.</a:t>
            </a:r>
            <a:endParaRPr/>
          </a:p>
          <a:p>
            <a:pPr marL="0" lvl="0" indent="0" algn="l" rtl="0">
              <a:spcBef>
                <a:spcPts val="1600"/>
              </a:spcBef>
              <a:spcAft>
                <a:spcPts val="1600"/>
              </a:spcAft>
              <a:buNone/>
            </a:pPr>
            <a:r>
              <a:rPr lang="en-GB"/>
              <a:t>Around the 1490s is when costume historians can agree that the new dress for renaissance began , this was the period of clothing when it could be said that excessiveness in all areas of costume began.</a:t>
            </a:r>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92"/>
        <p:cNvGrpSpPr/>
        <p:nvPr/>
      </p:nvGrpSpPr>
      <p:grpSpPr>
        <a:xfrm>
          <a:off x="0" y="0"/>
          <a:ext cx="0" cy="0"/>
          <a:chOff x="0" y="0"/>
          <a:chExt cx="0" cy="0"/>
        </a:xfrm>
      </p:grpSpPr>
      <p:sp>
        <p:nvSpPr>
          <p:cNvPr id="393" name="Google Shape;393;p5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history of scenography (usage of the spaces)</a:t>
            </a:r>
            <a:endParaRPr/>
          </a:p>
          <a:p>
            <a:pPr marL="0" lvl="0" indent="0" algn="l" rtl="0">
              <a:spcBef>
                <a:spcPts val="0"/>
              </a:spcBef>
              <a:spcAft>
                <a:spcPts val="0"/>
              </a:spcAft>
              <a:buNone/>
            </a:pPr>
            <a:endParaRPr/>
          </a:p>
        </p:txBody>
      </p:sp>
      <p:sp>
        <p:nvSpPr>
          <p:cNvPr id="394" name="Google Shape;394;p56"/>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nineteenth century -  the nineteenth century brought extensive changes to stage lighting. Gaslight was first introduced 1817 in england although they were responsible for many theatre fires by 1849 gaslight had the advantage of being centrally controlled.</a:t>
            </a:r>
            <a:endParaRPr/>
          </a:p>
          <a:p>
            <a:pPr marL="0" lvl="0" indent="0" algn="l" rtl="0">
              <a:spcBef>
                <a:spcPts val="1600"/>
              </a:spcBef>
              <a:spcAft>
                <a:spcPts val="1600"/>
              </a:spcAft>
              <a:buNone/>
            </a:pPr>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98"/>
        <p:cNvGrpSpPr/>
        <p:nvPr/>
      </p:nvGrpSpPr>
      <p:grpSpPr>
        <a:xfrm>
          <a:off x="0" y="0"/>
          <a:ext cx="0" cy="0"/>
          <a:chOff x="0" y="0"/>
          <a:chExt cx="0" cy="0"/>
        </a:xfrm>
      </p:grpSpPr>
      <p:sp>
        <p:nvSpPr>
          <p:cNvPr id="399" name="Google Shape;399;p5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Scripts (film)</a:t>
            </a:r>
            <a:endParaRPr/>
          </a:p>
        </p:txBody>
      </p:sp>
      <p:sp>
        <p:nvSpPr>
          <p:cNvPr id="400" name="Google Shape;400;p57"/>
          <p:cNvSpPr txBox="1">
            <a:spLocks noGrp="1"/>
          </p:cNvSpPr>
          <p:nvPr>
            <p:ph type="body" idx="1"/>
          </p:nvPr>
        </p:nvSpPr>
        <p:spPr>
          <a:xfrm>
            <a:off x="1297500" y="1206975"/>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Going through film scripts are not easy so directors make it as easy as possible for everyone on set to understand the complexities,  </a:t>
            </a:r>
            <a:endParaRPr/>
          </a:p>
          <a:p>
            <a:pPr marL="0" lvl="0" indent="0" algn="l" rtl="0">
              <a:spcBef>
                <a:spcPts val="1600"/>
              </a:spcBef>
              <a:spcAft>
                <a:spcPts val="0"/>
              </a:spcAft>
              <a:buNone/>
            </a:pPr>
            <a:r>
              <a:rPr lang="en-GB"/>
              <a:t>A screenplay is used to sell a project , thes mainly predominantly on story and dialogue. Within the production you have different revisions of the script , such as the shooting script ,  this includes the scene numbers the camera angles and direction , this also includes detailed special effects they also have detailed stunt work ,action sequences specific information on the sets costumes lighting and the special notations regarding acting, </a:t>
            </a:r>
            <a:endParaRPr/>
          </a:p>
          <a:p>
            <a:pPr marL="0" lvl="0" indent="0" algn="l" rtl="0">
              <a:spcBef>
                <a:spcPts val="1600"/>
              </a:spcBef>
              <a:spcAft>
                <a:spcPts val="1600"/>
              </a:spcAft>
              <a:buNone/>
            </a:pPr>
            <a:r>
              <a:rPr lang="en-GB"/>
              <a:t>Script revisions are printed on different coloured paper.  Revision colour is mentioned in the call sheet when the scene is being shot, it is common for just pages to be revised and reprinted to save paper and time.  The different revisions go from 1. White unrevised. 2. Blue . 3. Pink .4. Yellow. 5. Green. 6. Gold. 7. Buff . 8. Salmon . 9. Cherry . 10. Second blue revision . 11. Second pink revision</a:t>
            </a:r>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404"/>
        <p:cNvGrpSpPr/>
        <p:nvPr/>
      </p:nvGrpSpPr>
      <p:grpSpPr>
        <a:xfrm>
          <a:off x="0" y="0"/>
          <a:ext cx="0" cy="0"/>
          <a:chOff x="0" y="0"/>
          <a:chExt cx="0" cy="0"/>
        </a:xfrm>
      </p:grpSpPr>
      <p:sp>
        <p:nvSpPr>
          <p:cNvPr id="405" name="Google Shape;405;p5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Scripts (film)</a:t>
            </a:r>
            <a:endParaRPr/>
          </a:p>
          <a:p>
            <a:pPr marL="0" lvl="0" indent="0" algn="l" rtl="0">
              <a:spcBef>
                <a:spcPts val="0"/>
              </a:spcBef>
              <a:spcAft>
                <a:spcPts val="0"/>
              </a:spcAft>
              <a:buNone/>
            </a:pPr>
            <a:endParaRPr/>
          </a:p>
        </p:txBody>
      </p:sp>
      <p:sp>
        <p:nvSpPr>
          <p:cNvPr id="406" name="Google Shape;406;p58"/>
          <p:cNvSpPr txBox="1">
            <a:spLocks noGrp="1"/>
          </p:cNvSpPr>
          <p:nvPr>
            <p:ph type="body" idx="1"/>
          </p:nvPr>
        </p:nvSpPr>
        <p:spPr>
          <a:xfrm>
            <a:off x="1297500" y="1120450"/>
            <a:ext cx="7038900" cy="5297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Script breakdowns -  this is a personal document which where you go through the script yourself and jot down the points you need for your shoot. Different departments roles have different requirements for their breakdown, this where you need to tailor your breakdown sheets to fit your working style. </a:t>
            </a:r>
            <a:endParaRPr/>
          </a:p>
          <a:p>
            <a:pPr marL="0" lvl="0" indent="0" algn="l" rtl="0">
              <a:spcBef>
                <a:spcPts val="1600"/>
              </a:spcBef>
              <a:spcAft>
                <a:spcPts val="0"/>
              </a:spcAft>
              <a:buNone/>
            </a:pPr>
            <a:r>
              <a:rPr lang="en-GB"/>
              <a:t>This is where we were given a task to break down a part of a script which we were given by our lecturer.  The script we were given was called “my week with marilyn” in this 138 page script we needed to pic a few pages to break down  , i chose page 81-83 in the next slide is my breakdown sheet .</a:t>
            </a:r>
            <a:endParaRPr/>
          </a:p>
          <a:p>
            <a:pPr marL="0" lvl="0" indent="0" algn="l" rtl="0">
              <a:spcBef>
                <a:spcPts val="1600"/>
              </a:spcBef>
              <a:spcAft>
                <a:spcPts val="1600"/>
              </a:spcAft>
              <a:buNone/>
            </a:pPr>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410"/>
        <p:cNvGrpSpPr/>
        <p:nvPr/>
      </p:nvGrpSpPr>
      <p:grpSpPr>
        <a:xfrm>
          <a:off x="0" y="0"/>
          <a:ext cx="0" cy="0"/>
          <a:chOff x="0" y="0"/>
          <a:chExt cx="0" cy="0"/>
        </a:xfrm>
      </p:grpSpPr>
      <p:sp>
        <p:nvSpPr>
          <p:cNvPr id="411" name="Google Shape;411;p5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Scripts (film)</a:t>
            </a:r>
            <a:endParaRPr/>
          </a:p>
          <a:p>
            <a:pPr marL="0" lvl="0" indent="0" algn="l" rtl="0">
              <a:spcBef>
                <a:spcPts val="0"/>
              </a:spcBef>
              <a:spcAft>
                <a:spcPts val="0"/>
              </a:spcAft>
              <a:buNone/>
            </a:pPr>
            <a:endParaRPr/>
          </a:p>
        </p:txBody>
      </p:sp>
      <p:sp>
        <p:nvSpPr>
          <p:cNvPr id="412" name="Google Shape;412;p59"/>
          <p:cNvSpPr txBox="1">
            <a:spLocks noGrp="1"/>
          </p:cNvSpPr>
          <p:nvPr>
            <p:ph type="body" idx="1"/>
          </p:nvPr>
        </p:nvSpPr>
        <p:spPr>
          <a:xfrm>
            <a:off x="1297500" y="9178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u="sng">
                <a:solidFill>
                  <a:srgbClr val="FFFFFF"/>
                </a:solidFill>
                <a:latin typeface="Arial"/>
                <a:ea typeface="Arial"/>
                <a:cs typeface="Arial"/>
                <a:sym typeface="Arial"/>
              </a:rPr>
              <a:t>Breakdown sheet </a:t>
            </a:r>
            <a:endParaRPr sz="1100" u="sng">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Page count 83     date 22/10/2020</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Prod company: </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Project title : my week with marilyn</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Scene name       int/ext: ext</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Script page: end page 81 all page 82 and all page 83    location name:pinewood studios</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Description: roger taking colin for lunch?</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Cast: roger colin milton marilin</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stunts : car roaring up to the studio,car speeding away</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extras/atmosphere: no extras </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Extras silent : no extras</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Special effects : no special effects</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props : cigarette, blanket </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Vehicle / animals : car </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Wardrobe : no changes to original clothing</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Makeup and hair: marilyn's hair needs to be tousled a bit when emerging from under the blanket</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Sound effects and music: the sound of the car pulling in and pulling the handbrake to stop, the noise of the car driving quickly away ( tyre screeching,engine noise) , laughing coming from under the blanket. Sound of a foot stamping on a car accelerator. Milton shouting “colin get back here you little bastard your fired do you hear me fired”</a:t>
            </a:r>
            <a:endParaRPr sz="1100">
              <a:solidFill>
                <a:srgbClr val="FFFFFF"/>
              </a:solidFill>
              <a:latin typeface="Arial"/>
              <a:ea typeface="Arial"/>
              <a:cs typeface="Arial"/>
              <a:sym typeface="Arial"/>
            </a:endParaRPr>
          </a:p>
          <a:p>
            <a:pPr marL="0" lvl="0" indent="0" algn="l" rtl="0">
              <a:spcBef>
                <a:spcPts val="0"/>
              </a:spcBef>
              <a:spcAft>
                <a:spcPts val="0"/>
              </a:spcAft>
              <a:buNone/>
            </a:pPr>
            <a:r>
              <a:rPr lang="en-GB" sz="1100">
                <a:solidFill>
                  <a:srgbClr val="FFFFFF"/>
                </a:solidFill>
                <a:latin typeface="Arial"/>
                <a:ea typeface="Arial"/>
                <a:cs typeface="Arial"/>
                <a:sym typeface="Arial"/>
              </a:rPr>
              <a:t>Special equipment: no special equipment</a:t>
            </a:r>
            <a:endParaRPr sz="1100">
              <a:solidFill>
                <a:srgbClr val="FFFFFF"/>
              </a:solidFill>
              <a:latin typeface="Arial"/>
              <a:ea typeface="Arial"/>
              <a:cs typeface="Arial"/>
              <a:sym typeface="Arial"/>
            </a:endParaRPr>
          </a:p>
          <a:p>
            <a:pPr marL="0" lvl="0" indent="0" algn="l" rtl="0">
              <a:spcBef>
                <a:spcPts val="0"/>
              </a:spcBef>
              <a:spcAft>
                <a:spcPts val="0"/>
              </a:spcAft>
              <a:buNone/>
            </a:pPr>
            <a:endParaRPr sz="1100">
              <a:solidFill>
                <a:srgbClr val="FFFFFF"/>
              </a:solidFill>
              <a:latin typeface="Arial"/>
              <a:ea typeface="Arial"/>
              <a:cs typeface="Arial"/>
              <a:sym typeface="Arial"/>
            </a:endParaRPr>
          </a:p>
          <a:p>
            <a:pPr marL="0" lvl="0" indent="0" algn="l" rtl="0">
              <a:spcBef>
                <a:spcPts val="0"/>
              </a:spcBef>
              <a:spcAft>
                <a:spcPts val="1600"/>
              </a:spcAft>
              <a:buNone/>
            </a:pPr>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416"/>
        <p:cNvGrpSpPr/>
        <p:nvPr/>
      </p:nvGrpSpPr>
      <p:grpSpPr>
        <a:xfrm>
          <a:off x="0" y="0"/>
          <a:ext cx="0" cy="0"/>
          <a:chOff x="0" y="0"/>
          <a:chExt cx="0" cy="0"/>
        </a:xfrm>
      </p:grpSpPr>
      <p:sp>
        <p:nvSpPr>
          <p:cNvPr id="417" name="Google Shape;417;p6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Scripts ( Theatre )</a:t>
            </a:r>
            <a:endParaRPr/>
          </a:p>
        </p:txBody>
      </p:sp>
      <p:sp>
        <p:nvSpPr>
          <p:cNvPr id="418" name="Google Shape;418;p60"/>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Here in this session we sat down on our zoom call and were given roles in an act of the script danny the champion of the world, i was given the role of danny's dad , this script was quite exciting to read through with our group , here i will analyze the script through different questions.</a:t>
            </a:r>
            <a:endParaRPr/>
          </a:p>
          <a:p>
            <a:pPr marL="457200" lvl="0" indent="-311150" algn="l" rtl="0">
              <a:spcBef>
                <a:spcPts val="1600"/>
              </a:spcBef>
              <a:spcAft>
                <a:spcPts val="0"/>
              </a:spcAft>
              <a:buSzPts val="1300"/>
              <a:buAutoNum type="arabicPeriod"/>
            </a:pPr>
            <a:r>
              <a:rPr lang="en-GB"/>
              <a:t>What is the plot? :  There is a kid called danny and he lives with his dad who owns a garage in a small village  , the whole of the village except the garage is owned by a rich man who wants to control the whole village , this person is called mr hazel and mr haze has a large plot of land where he rears pheasants , this  plot of land is where many of the village people came to poach pheasants this all  leads to mr hazel trying to kick danny and his father off their own land and anny fights him off. </a:t>
            </a:r>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422"/>
        <p:cNvGrpSpPr/>
        <p:nvPr/>
      </p:nvGrpSpPr>
      <p:grpSpPr>
        <a:xfrm>
          <a:off x="0" y="0"/>
          <a:ext cx="0" cy="0"/>
          <a:chOff x="0" y="0"/>
          <a:chExt cx="0" cy="0"/>
        </a:xfrm>
      </p:grpSpPr>
      <p:sp>
        <p:nvSpPr>
          <p:cNvPr id="423" name="Google Shape;423;p6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Scripts (film)</a:t>
            </a:r>
            <a:endParaRPr/>
          </a:p>
          <a:p>
            <a:pPr marL="0" lvl="0" indent="0" algn="l" rtl="0">
              <a:spcBef>
                <a:spcPts val="0"/>
              </a:spcBef>
              <a:spcAft>
                <a:spcPts val="0"/>
              </a:spcAft>
              <a:buNone/>
            </a:pPr>
            <a:endParaRPr/>
          </a:p>
        </p:txBody>
      </p:sp>
      <p:sp>
        <p:nvSpPr>
          <p:cNvPr id="424" name="Google Shape;424;p61"/>
          <p:cNvSpPr txBox="1">
            <a:spLocks noGrp="1"/>
          </p:cNvSpPr>
          <p:nvPr>
            <p:ph type="body" idx="1"/>
          </p:nvPr>
        </p:nvSpPr>
        <p:spPr>
          <a:xfrm>
            <a:off x="1297500" y="1116150"/>
            <a:ext cx="7038900" cy="388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2. What is the theme ? : the theme of the story is that you shouldn't judge people from one look and should get to know them first before judging people.</a:t>
            </a:r>
            <a:endParaRPr/>
          </a:p>
          <a:p>
            <a:pPr marL="0" lvl="0" indent="0" algn="l" rtl="0">
              <a:spcBef>
                <a:spcPts val="1600"/>
              </a:spcBef>
              <a:spcAft>
                <a:spcPts val="0"/>
              </a:spcAft>
              <a:buNone/>
            </a:pPr>
            <a:r>
              <a:rPr lang="en-GB"/>
              <a:t>3. What is the logic? : the story does make sense because danny teaches mr hazel how to respect the working class people more.</a:t>
            </a:r>
            <a:endParaRPr/>
          </a:p>
          <a:p>
            <a:pPr marL="0" lvl="0" indent="0" algn="l" rtl="0">
              <a:spcBef>
                <a:spcPts val="1600"/>
              </a:spcBef>
              <a:spcAft>
                <a:spcPts val="0"/>
              </a:spcAft>
              <a:buNone/>
            </a:pPr>
            <a:r>
              <a:rPr lang="en-GB"/>
              <a:t>4. What is the exposition? :   danny is always trying to think of new ways to help his dad  , his dad is always thinking of ways to keep danny safe and away from the land of mr hazel and mr hazel is always trying to steal everything off everyone else.</a:t>
            </a:r>
            <a:endParaRPr/>
          </a:p>
          <a:p>
            <a:pPr marL="0" lvl="0" indent="0" algn="l" rtl="0">
              <a:spcBef>
                <a:spcPts val="1600"/>
              </a:spcBef>
              <a:spcAft>
                <a:spcPts val="0"/>
              </a:spcAft>
              <a:buNone/>
            </a:pPr>
            <a:r>
              <a:rPr lang="en-GB"/>
              <a:t>5. What is the complication? : th drama is when danny and his dad take all of the pheasants from mr hazels land just to teach him a lesson about respect.</a:t>
            </a:r>
            <a:endParaRPr/>
          </a:p>
          <a:p>
            <a:pPr marL="0" lvl="0" indent="0" algn="l" rtl="0">
              <a:spcBef>
                <a:spcPts val="1600"/>
              </a:spcBef>
              <a:spcAft>
                <a:spcPts val="1600"/>
              </a:spcAft>
              <a:buNone/>
            </a:pPr>
            <a:r>
              <a:rPr lang="en-GB"/>
              <a:t>6. What creates the tension? : mr hazel will become more considerate towards the working class of the village and not be as mean to them</a:t>
            </a:r>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428"/>
        <p:cNvGrpSpPr/>
        <p:nvPr/>
      </p:nvGrpSpPr>
      <p:grpSpPr>
        <a:xfrm>
          <a:off x="0" y="0"/>
          <a:ext cx="0" cy="0"/>
          <a:chOff x="0" y="0"/>
          <a:chExt cx="0" cy="0"/>
        </a:xfrm>
      </p:grpSpPr>
      <p:sp>
        <p:nvSpPr>
          <p:cNvPr id="429" name="Google Shape;429;p6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Scripts (film)</a:t>
            </a:r>
            <a:endParaRPr/>
          </a:p>
          <a:p>
            <a:pPr marL="0" lvl="0" indent="0" algn="l" rtl="0">
              <a:spcBef>
                <a:spcPts val="0"/>
              </a:spcBef>
              <a:spcAft>
                <a:spcPts val="0"/>
              </a:spcAft>
              <a:buNone/>
            </a:pPr>
            <a:endParaRPr/>
          </a:p>
        </p:txBody>
      </p:sp>
      <p:sp>
        <p:nvSpPr>
          <p:cNvPr id="430" name="Google Shape;430;p62"/>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7. What is the main question? : the main question of the act is why do working class people have to fight for the respect of the wealthy when they don't want to listen to them?i say this as i feel that mr hazel doesn't want to talk to the working class as they are not as wealthy as him and his wealthy friends.</a:t>
            </a:r>
            <a:endParaRPr/>
          </a:p>
          <a:p>
            <a:pPr marL="0" lvl="0" indent="0" algn="l" rtl="0">
              <a:spcBef>
                <a:spcPts val="1600"/>
              </a:spcBef>
              <a:spcAft>
                <a:spcPts val="0"/>
              </a:spcAft>
              <a:buNone/>
            </a:pPr>
            <a:r>
              <a:rPr lang="en-GB"/>
              <a:t>8. What is the main action? :the main event of the act is when danny and his dad spread the drug filled raisins along the land of mr hazel to make the pheasants fall asleep so they can collect them all and ruin mr hazels shoot.</a:t>
            </a:r>
            <a:endParaRPr/>
          </a:p>
          <a:p>
            <a:pPr marL="0" lvl="0" indent="0" algn="l" rtl="0">
              <a:spcBef>
                <a:spcPts val="1600"/>
              </a:spcBef>
              <a:spcAft>
                <a:spcPts val="1600"/>
              </a:spcAft>
              <a:buNone/>
            </a:pPr>
            <a:r>
              <a:rPr lang="en-GB"/>
              <a:t>9.what is the cause of the action? : the cause of the action  is because danny feels its the right thing to do as he feels that feeding the pheasants like they are his pets and then shooting them for fun is wrong.</a:t>
            </a:r>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434"/>
        <p:cNvGrpSpPr/>
        <p:nvPr/>
      </p:nvGrpSpPr>
      <p:grpSpPr>
        <a:xfrm>
          <a:off x="0" y="0"/>
          <a:ext cx="0" cy="0"/>
          <a:chOff x="0" y="0"/>
          <a:chExt cx="0" cy="0"/>
        </a:xfrm>
      </p:grpSpPr>
      <p:sp>
        <p:nvSpPr>
          <p:cNvPr id="435" name="Google Shape;435;p6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Scripts (film)</a:t>
            </a:r>
            <a:endParaRPr/>
          </a:p>
          <a:p>
            <a:pPr marL="0" lvl="0" indent="0" algn="l" rtl="0">
              <a:spcBef>
                <a:spcPts val="0"/>
              </a:spcBef>
              <a:spcAft>
                <a:spcPts val="0"/>
              </a:spcAft>
              <a:buNone/>
            </a:pPr>
            <a:endParaRPr/>
          </a:p>
        </p:txBody>
      </p:sp>
      <p:sp>
        <p:nvSpPr>
          <p:cNvPr id="436" name="Google Shape;436;p63"/>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10. What is the resulting action? : i feel that the working class people of the village dont need to fight for the respect of the wealthy because everyone should treat each other the same despite their differences.</a:t>
            </a:r>
            <a:endParaRPr/>
          </a:p>
          <a:p>
            <a:pPr marL="0" lvl="0" indent="0" algn="l" rtl="0">
              <a:spcBef>
                <a:spcPts val="1600"/>
              </a:spcBef>
              <a:spcAft>
                <a:spcPts val="0"/>
              </a:spcAft>
              <a:buNone/>
            </a:pPr>
            <a:r>
              <a:rPr lang="en-GB"/>
              <a:t>11. What is the conclusion? The story ends when mr hazel retrieves his pheasant's back in return for their garage and house back.</a:t>
            </a:r>
            <a:endParaRPr/>
          </a:p>
          <a:p>
            <a:pPr marL="0" lvl="0" indent="0" algn="l" rtl="0">
              <a:spcBef>
                <a:spcPts val="1600"/>
              </a:spcBef>
              <a:spcAft>
                <a:spcPts val="0"/>
              </a:spcAft>
              <a:buNone/>
            </a:pPr>
            <a:r>
              <a:rPr lang="en-GB"/>
              <a:t>12. Who is the protagonist ? the protagonist is danny as he is the one we the acts are focused mainly on.</a:t>
            </a:r>
            <a:endParaRPr/>
          </a:p>
          <a:p>
            <a:pPr marL="0" lvl="0" indent="0" algn="l" rtl="0">
              <a:spcBef>
                <a:spcPts val="1600"/>
              </a:spcBef>
              <a:spcAft>
                <a:spcPts val="1600"/>
              </a:spcAft>
              <a:buNone/>
            </a:pPr>
            <a:r>
              <a:rPr lang="en-GB"/>
              <a:t>13. Who is the antagonist?  The antagonist is mr hazel as he is the main character who is hostile throughout the act.</a:t>
            </a:r>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440"/>
        <p:cNvGrpSpPr/>
        <p:nvPr/>
      </p:nvGrpSpPr>
      <p:grpSpPr>
        <a:xfrm>
          <a:off x="0" y="0"/>
          <a:ext cx="0" cy="0"/>
          <a:chOff x="0" y="0"/>
          <a:chExt cx="0" cy="0"/>
        </a:xfrm>
      </p:grpSpPr>
      <p:sp>
        <p:nvSpPr>
          <p:cNvPr id="441" name="Google Shape;441;p6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Scripts (film)</a:t>
            </a:r>
            <a:endParaRPr/>
          </a:p>
          <a:p>
            <a:pPr marL="0" lvl="0" indent="0" algn="l" rtl="0">
              <a:spcBef>
                <a:spcPts val="0"/>
              </a:spcBef>
              <a:spcAft>
                <a:spcPts val="0"/>
              </a:spcAft>
              <a:buNone/>
            </a:pPr>
            <a:endParaRPr/>
          </a:p>
        </p:txBody>
      </p:sp>
      <p:sp>
        <p:nvSpPr>
          <p:cNvPr id="442" name="Google Shape;442;p6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14. Who is the most interesting character? The most interesting character in my opinion is danny's dad as he is always making different decisions which make the play good.</a:t>
            </a:r>
            <a:endParaRPr/>
          </a:p>
          <a:p>
            <a:pPr marL="0" lvl="0" indent="0" algn="l" rtl="0">
              <a:spcBef>
                <a:spcPts val="1600"/>
              </a:spcBef>
              <a:spcAft>
                <a:spcPts val="0"/>
              </a:spcAft>
              <a:buNone/>
            </a:pPr>
            <a:r>
              <a:rPr lang="en-GB"/>
              <a:t>15. Where does the story take place? The story takes place in a village where not much stuff happens but it's surrounded by land which is owned by a very wealthy man.</a:t>
            </a:r>
            <a:endParaRPr/>
          </a:p>
          <a:p>
            <a:pPr marL="0" lvl="0" indent="0" algn="l" rtl="0">
              <a:spcBef>
                <a:spcPts val="1600"/>
              </a:spcBef>
              <a:spcAft>
                <a:spcPts val="1600"/>
              </a:spcAft>
              <a:buNone/>
            </a:pPr>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446"/>
        <p:cNvGrpSpPr/>
        <p:nvPr/>
      </p:nvGrpSpPr>
      <p:grpSpPr>
        <a:xfrm>
          <a:off x="0" y="0"/>
          <a:ext cx="0" cy="0"/>
          <a:chOff x="0" y="0"/>
          <a:chExt cx="0" cy="0"/>
        </a:xfrm>
      </p:grpSpPr>
      <p:sp>
        <p:nvSpPr>
          <p:cNvPr id="447" name="Google Shape;447;p6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Model making </a:t>
            </a:r>
            <a:endParaRPr/>
          </a:p>
        </p:txBody>
      </p:sp>
      <p:pic>
        <p:nvPicPr>
          <p:cNvPr id="448" name="Google Shape;448;p65"/>
          <p:cNvPicPr preferRelativeResize="0"/>
          <p:nvPr/>
        </p:nvPicPr>
        <p:blipFill>
          <a:blip r:embed="rId3">
            <a:alphaModFix/>
          </a:blip>
          <a:stretch>
            <a:fillRect/>
          </a:stretch>
        </p:blipFill>
        <p:spPr>
          <a:xfrm>
            <a:off x="5134468" y="2768225"/>
            <a:ext cx="1625925" cy="2176927"/>
          </a:xfrm>
          <a:prstGeom prst="rect">
            <a:avLst/>
          </a:prstGeom>
          <a:noFill/>
          <a:ln>
            <a:noFill/>
          </a:ln>
        </p:spPr>
      </p:pic>
      <p:pic>
        <p:nvPicPr>
          <p:cNvPr id="449" name="Google Shape;449;p65"/>
          <p:cNvPicPr preferRelativeResize="0"/>
          <p:nvPr/>
        </p:nvPicPr>
        <p:blipFill>
          <a:blip r:embed="rId4">
            <a:alphaModFix/>
          </a:blip>
          <a:stretch>
            <a:fillRect/>
          </a:stretch>
        </p:blipFill>
        <p:spPr>
          <a:xfrm>
            <a:off x="4118168" y="591300"/>
            <a:ext cx="1625925" cy="2176927"/>
          </a:xfrm>
          <a:prstGeom prst="rect">
            <a:avLst/>
          </a:prstGeom>
          <a:noFill/>
          <a:ln>
            <a:noFill/>
          </a:ln>
        </p:spPr>
      </p:pic>
      <p:pic>
        <p:nvPicPr>
          <p:cNvPr id="450" name="Google Shape;450;p65"/>
          <p:cNvPicPr preferRelativeResize="0"/>
          <p:nvPr/>
        </p:nvPicPr>
        <p:blipFill>
          <a:blip r:embed="rId5">
            <a:alphaModFix/>
          </a:blip>
          <a:stretch>
            <a:fillRect/>
          </a:stretch>
        </p:blipFill>
        <p:spPr>
          <a:xfrm>
            <a:off x="5744093" y="591300"/>
            <a:ext cx="1625925" cy="2176927"/>
          </a:xfrm>
          <a:prstGeom prst="rect">
            <a:avLst/>
          </a:prstGeom>
          <a:noFill/>
          <a:ln>
            <a:noFill/>
          </a:ln>
        </p:spPr>
      </p:pic>
      <p:pic>
        <p:nvPicPr>
          <p:cNvPr id="451" name="Google Shape;451;p65"/>
          <p:cNvPicPr preferRelativeResize="0"/>
          <p:nvPr/>
        </p:nvPicPr>
        <p:blipFill>
          <a:blip r:embed="rId6">
            <a:alphaModFix/>
          </a:blip>
          <a:stretch>
            <a:fillRect/>
          </a:stretch>
        </p:blipFill>
        <p:spPr>
          <a:xfrm>
            <a:off x="7370018" y="591300"/>
            <a:ext cx="1625925" cy="2176927"/>
          </a:xfrm>
          <a:prstGeom prst="rect">
            <a:avLst/>
          </a:prstGeom>
          <a:noFill/>
          <a:ln>
            <a:noFill/>
          </a:ln>
        </p:spPr>
      </p:pic>
      <p:pic>
        <p:nvPicPr>
          <p:cNvPr id="452" name="Google Shape;452;p65"/>
          <p:cNvPicPr preferRelativeResize="0"/>
          <p:nvPr/>
        </p:nvPicPr>
        <p:blipFill>
          <a:blip r:embed="rId7">
            <a:alphaModFix/>
          </a:blip>
          <a:stretch>
            <a:fillRect/>
          </a:stretch>
        </p:blipFill>
        <p:spPr>
          <a:xfrm>
            <a:off x="7370018" y="2768225"/>
            <a:ext cx="1625925" cy="2176927"/>
          </a:xfrm>
          <a:prstGeom prst="rect">
            <a:avLst/>
          </a:prstGeom>
          <a:noFill/>
          <a:ln>
            <a:noFill/>
          </a:ln>
        </p:spPr>
      </p:pic>
      <p:sp>
        <p:nvSpPr>
          <p:cNvPr id="453" name="Google Shape;453;p65"/>
          <p:cNvSpPr txBox="1"/>
          <p:nvPr/>
        </p:nvSpPr>
        <p:spPr>
          <a:xfrm>
            <a:off x="762175" y="1983700"/>
            <a:ext cx="2949900" cy="2002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latin typeface="Lato"/>
                <a:ea typeface="Lato"/>
                <a:cs typeface="Lato"/>
                <a:sym typeface="Lato"/>
              </a:rPr>
              <a:t>Throughout 3 days we spent time in class learning about model making to scale and placed to the right is my attempts. Throughout the lessons we were taught how to use a scale ruler , how to use a scalpel with a metal ruler i really enjoyed these lessons.</a:t>
            </a:r>
            <a:endParaRPr>
              <a:solidFill>
                <a:srgbClr val="FFFFFF"/>
              </a:solidFill>
              <a:latin typeface="Lato"/>
              <a:ea typeface="Lato"/>
              <a:cs typeface="Lato"/>
              <a:sym typeface="Lato"/>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6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Moodboards</a:t>
            </a:r>
            <a:endParaRPr/>
          </a:p>
        </p:txBody>
      </p:sp>
      <p:sp>
        <p:nvSpPr>
          <p:cNvPr id="459" name="Google Shape;459;p66"/>
          <p:cNvSpPr txBox="1">
            <a:spLocks noGrp="1"/>
          </p:cNvSpPr>
          <p:nvPr>
            <p:ph type="body" idx="1"/>
          </p:nvPr>
        </p:nvSpPr>
        <p:spPr>
          <a:xfrm>
            <a:off x="1297500" y="1116150"/>
            <a:ext cx="7038900" cy="3845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How do we collect and organize our ideas? </a:t>
            </a:r>
            <a:endParaRPr/>
          </a:p>
          <a:p>
            <a:pPr marL="0" lvl="0" indent="0" algn="l" rtl="0">
              <a:spcBef>
                <a:spcPts val="1600"/>
              </a:spcBef>
              <a:spcAft>
                <a:spcPts val="0"/>
              </a:spcAft>
              <a:buNone/>
            </a:pPr>
            <a:r>
              <a:rPr lang="en-GB"/>
              <a:t>A mood board is an arrangement of images materials and pieces of textiles which intend to evoke or project and particular style or concept. We put together a mood board with key images and words that best convey the essence of the idea. </a:t>
            </a:r>
            <a:endParaRPr/>
          </a:p>
          <a:p>
            <a:pPr marL="0" lvl="0" indent="0" algn="l" rtl="0">
              <a:spcBef>
                <a:spcPts val="1600"/>
              </a:spcBef>
              <a:spcAft>
                <a:spcPts val="0"/>
              </a:spcAft>
              <a:buNone/>
            </a:pPr>
            <a:r>
              <a:rPr lang="en-GB"/>
              <a:t>It is good practice to personalize the mood board within this it is good practice to make it organised and thought about. It would be good if the mood board is aesthetically interesting, it also should not be too cluttered.  You should also try and include annotations. #</a:t>
            </a:r>
            <a:endParaRPr/>
          </a:p>
          <a:p>
            <a:pPr marL="0" lvl="0" indent="0" algn="l" rtl="0">
              <a:spcBef>
                <a:spcPts val="1600"/>
              </a:spcBef>
              <a:spcAft>
                <a:spcPts val="0"/>
              </a:spcAft>
              <a:buNone/>
            </a:pPr>
            <a:r>
              <a:rPr lang="en-GB"/>
              <a:t>You should make sure it isn't too bland  ,  that it's all not too busy , make sure the info is not inaccurate, make sure it is not unorganized.</a:t>
            </a:r>
            <a:endParaRPr/>
          </a:p>
          <a:p>
            <a:pPr marL="0" lvl="0" indent="0" algn="l" rtl="0">
              <a:spcBef>
                <a:spcPts val="1600"/>
              </a:spcBef>
              <a:spcAft>
                <a:spcPts val="0"/>
              </a:spcAft>
              <a:buNone/>
            </a:pPr>
            <a:r>
              <a:rPr lang="en-GB"/>
              <a:t>Who uses them? </a:t>
            </a:r>
            <a:endParaRPr/>
          </a:p>
          <a:p>
            <a:pPr marL="0" lvl="0" indent="0" algn="l" rtl="0">
              <a:spcBef>
                <a:spcPts val="1600"/>
              </a:spcBef>
              <a:spcAft>
                <a:spcPts val="1600"/>
              </a:spcAft>
              <a:buNone/>
            </a:pPr>
            <a:r>
              <a:rPr lang="en-GB"/>
              <a:t>A lot of different types of designers use mood boards such as theatre designers , production designers ,interior designers,architects, fashion designers and many more. </a:t>
            </a:r>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463"/>
        <p:cNvGrpSpPr/>
        <p:nvPr/>
      </p:nvGrpSpPr>
      <p:grpSpPr>
        <a:xfrm>
          <a:off x="0" y="0"/>
          <a:ext cx="0" cy="0"/>
          <a:chOff x="0" y="0"/>
          <a:chExt cx="0" cy="0"/>
        </a:xfrm>
      </p:grpSpPr>
      <p:sp>
        <p:nvSpPr>
          <p:cNvPr id="464" name="Google Shape;464;p6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Mood boards </a:t>
            </a:r>
            <a:endParaRPr/>
          </a:p>
        </p:txBody>
      </p:sp>
      <p:sp>
        <p:nvSpPr>
          <p:cNvPr id="465" name="Google Shape;465;p67"/>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How would we make them? </a:t>
            </a:r>
            <a:endParaRPr/>
          </a:p>
          <a:p>
            <a:pPr marL="0" lvl="0" indent="0" algn="l" rtl="0">
              <a:spcBef>
                <a:spcPts val="1600"/>
              </a:spcBef>
              <a:spcAft>
                <a:spcPts val="0"/>
              </a:spcAft>
              <a:buNone/>
            </a:pPr>
            <a:r>
              <a:rPr lang="en-GB"/>
              <a:t>You could make mood boards in many different mediums, such as sketchbooks , boards wall displays in offices a workspaces or digitally either on a laptop or on your phone. </a:t>
            </a:r>
            <a:endParaRPr/>
          </a:p>
          <a:p>
            <a:pPr marL="0" lvl="0" indent="0" algn="l" rtl="0">
              <a:spcBef>
                <a:spcPts val="1600"/>
              </a:spcBef>
              <a:spcAft>
                <a:spcPts val="0"/>
              </a:spcAft>
              <a:buNone/>
            </a:pPr>
            <a:r>
              <a:rPr lang="en-GB"/>
              <a:t>They can include </a:t>
            </a:r>
            <a:endParaRPr/>
          </a:p>
          <a:p>
            <a:pPr marL="0" lvl="0" indent="0" algn="l" rtl="0">
              <a:spcBef>
                <a:spcPts val="1600"/>
              </a:spcBef>
              <a:spcAft>
                <a:spcPts val="1600"/>
              </a:spcAft>
              <a:buNone/>
            </a:pPr>
            <a:r>
              <a:rPr lang="en-GB"/>
              <a:t>To have a good mood board you'd want it to include images different texts and different textures , also you could include a colour palettes , fabric swatches samples and videos.</a:t>
            </a:r>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469"/>
        <p:cNvGrpSpPr/>
        <p:nvPr/>
      </p:nvGrpSpPr>
      <p:grpSpPr>
        <a:xfrm>
          <a:off x="0" y="0"/>
          <a:ext cx="0" cy="0"/>
          <a:chOff x="0" y="0"/>
          <a:chExt cx="0" cy="0"/>
        </a:xfrm>
      </p:grpSpPr>
      <p:sp>
        <p:nvSpPr>
          <p:cNvPr id="470" name="Google Shape;470;p6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Whos who in Theatre Design?</a:t>
            </a:r>
            <a:endParaRPr/>
          </a:p>
        </p:txBody>
      </p:sp>
      <p:sp>
        <p:nvSpPr>
          <p:cNvPr id="471" name="Google Shape;471;p68"/>
          <p:cNvSpPr txBox="1">
            <a:spLocks noGrp="1"/>
          </p:cNvSpPr>
          <p:nvPr>
            <p:ph type="body" idx="1"/>
          </p:nvPr>
        </p:nvSpPr>
        <p:spPr>
          <a:xfrm>
            <a:off x="1297500" y="1307850"/>
            <a:ext cx="7038900" cy="3163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Adolph appia (1862-1927)</a:t>
            </a:r>
            <a:endParaRPr/>
          </a:p>
          <a:p>
            <a:pPr marL="0" lvl="0" indent="0" algn="l" rtl="0">
              <a:spcBef>
                <a:spcPts val="1600"/>
              </a:spcBef>
              <a:spcAft>
                <a:spcPts val="0"/>
              </a:spcAft>
              <a:buNone/>
            </a:pPr>
            <a:r>
              <a:rPr lang="en-GB"/>
              <a:t>Adolph is a swiss architect and theorist of stage lighting and decor, he is best known for his many scenic designs for wagner's operas , he painted two dimensional sets for three dimensional living sets because he believed that shade was as necessary as light to form a connection between the actor and the setting of the performance in time and space.</a:t>
            </a:r>
            <a:endParaRPr/>
          </a:p>
          <a:p>
            <a:pPr marL="0" lvl="0" indent="0" algn="l" rtl="0">
              <a:spcBef>
                <a:spcPts val="1600"/>
              </a:spcBef>
              <a:spcAft>
                <a:spcPts val="0"/>
              </a:spcAft>
              <a:buNone/>
            </a:pPr>
            <a:r>
              <a:rPr lang="en-GB"/>
              <a:t>Josef svoboda (1920-2002)</a:t>
            </a:r>
            <a:endParaRPr/>
          </a:p>
          <a:p>
            <a:pPr marL="0" lvl="0" indent="0" algn="l" rtl="0">
              <a:spcBef>
                <a:spcPts val="1600"/>
              </a:spcBef>
              <a:spcAft>
                <a:spcPts val="1600"/>
              </a:spcAft>
              <a:buNone/>
            </a:pPr>
            <a:r>
              <a:rPr lang="en-GB"/>
              <a:t>Josef was a chief designer and director of the national theatre in prague, this was for 30 years.he became known internationally as the godfather of modern scenography.</a:t>
            </a:r>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475"/>
        <p:cNvGrpSpPr/>
        <p:nvPr/>
      </p:nvGrpSpPr>
      <p:grpSpPr>
        <a:xfrm>
          <a:off x="0" y="0"/>
          <a:ext cx="0" cy="0"/>
          <a:chOff x="0" y="0"/>
          <a:chExt cx="0" cy="0"/>
        </a:xfrm>
      </p:grpSpPr>
      <p:sp>
        <p:nvSpPr>
          <p:cNvPr id="476" name="Google Shape;476;p6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Whos who in Theatre Design?</a:t>
            </a:r>
            <a:endParaRPr/>
          </a:p>
          <a:p>
            <a:pPr marL="0" lvl="0" indent="0" algn="l" rtl="0">
              <a:spcBef>
                <a:spcPts val="0"/>
              </a:spcBef>
              <a:spcAft>
                <a:spcPts val="0"/>
              </a:spcAft>
              <a:buNone/>
            </a:pPr>
            <a:endParaRPr/>
          </a:p>
        </p:txBody>
      </p:sp>
      <p:sp>
        <p:nvSpPr>
          <p:cNvPr id="477" name="Google Shape;477;p69"/>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Julie taymor (1952- present) </a:t>
            </a:r>
            <a:endParaRPr/>
          </a:p>
          <a:p>
            <a:pPr marL="0" lvl="0" indent="0" algn="l" rtl="0">
              <a:spcBef>
                <a:spcPts val="1600"/>
              </a:spcBef>
              <a:spcAft>
                <a:spcPts val="0"/>
              </a:spcAft>
              <a:buNone/>
            </a:pPr>
            <a:r>
              <a:rPr lang="en-GB"/>
              <a:t>Julie is an american director playwright puppeteer and designer, she was most famous for costume and puppets design for the stage adaption the lion king</a:t>
            </a:r>
            <a:endParaRPr/>
          </a:p>
          <a:p>
            <a:pPr marL="0" lvl="0" indent="0" algn="l" rtl="0">
              <a:spcBef>
                <a:spcPts val="1600"/>
              </a:spcBef>
              <a:spcAft>
                <a:spcPts val="0"/>
              </a:spcAft>
              <a:buNone/>
            </a:pPr>
            <a:r>
              <a:rPr lang="en-GB"/>
              <a:t>Rae smith ( 1972 - present ) </a:t>
            </a:r>
            <a:endParaRPr/>
          </a:p>
          <a:p>
            <a:pPr marL="0" lvl="0" indent="0" algn="l" rtl="0">
              <a:spcBef>
                <a:spcPts val="1600"/>
              </a:spcBef>
              <a:spcAft>
                <a:spcPts val="1600"/>
              </a:spcAft>
              <a:buNone/>
            </a:pPr>
            <a:r>
              <a:rPr lang="en-GB"/>
              <a:t>The olivier,tony and obie award winning british designer rae work regularly in  wide variety of styles and genres. She is most recognised for her design skills for war horse.</a:t>
            </a:r>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481"/>
        <p:cNvGrpSpPr/>
        <p:nvPr/>
      </p:nvGrpSpPr>
      <p:grpSpPr>
        <a:xfrm>
          <a:off x="0" y="0"/>
          <a:ext cx="0" cy="0"/>
          <a:chOff x="0" y="0"/>
          <a:chExt cx="0" cy="0"/>
        </a:xfrm>
      </p:grpSpPr>
      <p:sp>
        <p:nvSpPr>
          <p:cNvPr id="482" name="Google Shape;482;p70"/>
          <p:cNvSpPr txBox="1">
            <a:spLocks noGrp="1"/>
          </p:cNvSpPr>
          <p:nvPr>
            <p:ph type="title"/>
          </p:nvPr>
        </p:nvSpPr>
        <p:spPr>
          <a:xfrm>
            <a:off x="1351625" y="495275"/>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Final project </a:t>
            </a:r>
            <a:endParaRPr/>
          </a:p>
        </p:txBody>
      </p:sp>
      <p:sp>
        <p:nvSpPr>
          <p:cNvPr id="483" name="Google Shape;483;p70"/>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1600"/>
              </a:spcAft>
              <a:buNone/>
            </a:pPr>
            <a:endParaRPr/>
          </a:p>
        </p:txBody>
      </p:sp>
      <p:pic>
        <p:nvPicPr>
          <p:cNvPr id="484" name="Google Shape;484;p70"/>
          <p:cNvPicPr preferRelativeResize="0"/>
          <p:nvPr/>
        </p:nvPicPr>
        <p:blipFill>
          <a:blip r:embed="rId3">
            <a:alphaModFix/>
          </a:blip>
          <a:stretch>
            <a:fillRect/>
          </a:stretch>
        </p:blipFill>
        <p:spPr>
          <a:xfrm rot="-5400000">
            <a:off x="4313997" y="630589"/>
            <a:ext cx="1576550" cy="2102077"/>
          </a:xfrm>
          <a:prstGeom prst="rect">
            <a:avLst/>
          </a:prstGeom>
          <a:noFill/>
          <a:ln>
            <a:noFill/>
          </a:ln>
        </p:spPr>
      </p:pic>
      <p:pic>
        <p:nvPicPr>
          <p:cNvPr id="485" name="Google Shape;485;p70"/>
          <p:cNvPicPr preferRelativeResize="0"/>
          <p:nvPr/>
        </p:nvPicPr>
        <p:blipFill>
          <a:blip r:embed="rId4">
            <a:alphaModFix/>
          </a:blip>
          <a:stretch>
            <a:fillRect/>
          </a:stretch>
        </p:blipFill>
        <p:spPr>
          <a:xfrm>
            <a:off x="2166574" y="3555328"/>
            <a:ext cx="926124" cy="1234852"/>
          </a:xfrm>
          <a:prstGeom prst="rect">
            <a:avLst/>
          </a:prstGeom>
          <a:noFill/>
          <a:ln>
            <a:noFill/>
          </a:ln>
        </p:spPr>
      </p:pic>
      <p:pic>
        <p:nvPicPr>
          <p:cNvPr id="486" name="Google Shape;486;p70"/>
          <p:cNvPicPr preferRelativeResize="0"/>
          <p:nvPr/>
        </p:nvPicPr>
        <p:blipFill>
          <a:blip r:embed="rId5">
            <a:alphaModFix/>
          </a:blip>
          <a:stretch>
            <a:fillRect/>
          </a:stretch>
        </p:blipFill>
        <p:spPr>
          <a:xfrm>
            <a:off x="1682881" y="1112175"/>
            <a:ext cx="1807000" cy="2409324"/>
          </a:xfrm>
          <a:prstGeom prst="rect">
            <a:avLst/>
          </a:prstGeom>
          <a:noFill/>
          <a:ln>
            <a:noFill/>
          </a:ln>
        </p:spPr>
      </p:pic>
      <p:pic>
        <p:nvPicPr>
          <p:cNvPr id="487" name="Google Shape;487;p70"/>
          <p:cNvPicPr preferRelativeResize="0"/>
          <p:nvPr/>
        </p:nvPicPr>
        <p:blipFill>
          <a:blip r:embed="rId6">
            <a:alphaModFix/>
          </a:blip>
          <a:stretch>
            <a:fillRect/>
          </a:stretch>
        </p:blipFill>
        <p:spPr>
          <a:xfrm rot="-5400000">
            <a:off x="4352718" y="2278921"/>
            <a:ext cx="1586373" cy="2115164"/>
          </a:xfrm>
          <a:prstGeom prst="rect">
            <a:avLst/>
          </a:prstGeom>
          <a:noFill/>
          <a:ln>
            <a:noFill/>
          </a:ln>
        </p:spPr>
      </p:pic>
      <p:pic>
        <p:nvPicPr>
          <p:cNvPr id="488" name="Google Shape;488;p70"/>
          <p:cNvPicPr preferRelativeResize="0"/>
          <p:nvPr/>
        </p:nvPicPr>
        <p:blipFill>
          <a:blip r:embed="rId7">
            <a:alphaModFix/>
          </a:blip>
          <a:stretch>
            <a:fillRect/>
          </a:stretch>
        </p:blipFill>
        <p:spPr>
          <a:xfrm>
            <a:off x="101898" y="1482150"/>
            <a:ext cx="1252024" cy="1669376"/>
          </a:xfrm>
          <a:prstGeom prst="rect">
            <a:avLst/>
          </a:prstGeom>
          <a:noFill/>
          <a:ln>
            <a:noFill/>
          </a:ln>
        </p:spPr>
      </p:pic>
      <p:pic>
        <p:nvPicPr>
          <p:cNvPr id="489" name="Google Shape;489;p70"/>
          <p:cNvPicPr preferRelativeResize="0"/>
          <p:nvPr/>
        </p:nvPicPr>
        <p:blipFill>
          <a:blip r:embed="rId8">
            <a:alphaModFix/>
          </a:blip>
          <a:stretch>
            <a:fillRect/>
          </a:stretch>
        </p:blipFill>
        <p:spPr>
          <a:xfrm>
            <a:off x="6801921" y="2876301"/>
            <a:ext cx="1586375" cy="2118301"/>
          </a:xfrm>
          <a:prstGeom prst="rect">
            <a:avLst/>
          </a:prstGeom>
          <a:noFill/>
          <a:ln>
            <a:noFill/>
          </a:ln>
        </p:spPr>
      </p:pic>
      <p:pic>
        <p:nvPicPr>
          <p:cNvPr id="490" name="Google Shape;490;p70"/>
          <p:cNvPicPr preferRelativeResize="0"/>
          <p:nvPr/>
        </p:nvPicPr>
        <p:blipFill>
          <a:blip r:embed="rId9">
            <a:alphaModFix/>
          </a:blip>
          <a:stretch>
            <a:fillRect/>
          </a:stretch>
        </p:blipFill>
        <p:spPr>
          <a:xfrm>
            <a:off x="101900" y="3224300"/>
            <a:ext cx="1252024" cy="1669366"/>
          </a:xfrm>
          <a:prstGeom prst="rect">
            <a:avLst/>
          </a:prstGeom>
          <a:noFill/>
          <a:ln>
            <a:noFill/>
          </a:ln>
        </p:spPr>
      </p:pic>
      <p:pic>
        <p:nvPicPr>
          <p:cNvPr id="491" name="Google Shape;491;p70"/>
          <p:cNvPicPr preferRelativeResize="0"/>
          <p:nvPr/>
        </p:nvPicPr>
        <p:blipFill>
          <a:blip r:embed="rId10">
            <a:alphaModFix/>
          </a:blip>
          <a:stretch>
            <a:fillRect/>
          </a:stretch>
        </p:blipFill>
        <p:spPr>
          <a:xfrm>
            <a:off x="6941549" y="832425"/>
            <a:ext cx="1363375" cy="1820524"/>
          </a:xfrm>
          <a:prstGeom prst="rect">
            <a:avLst/>
          </a:prstGeom>
          <a:noFill/>
          <a:ln>
            <a:noFill/>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495"/>
        <p:cNvGrpSpPr/>
        <p:nvPr/>
      </p:nvGrpSpPr>
      <p:grpSpPr>
        <a:xfrm>
          <a:off x="0" y="0"/>
          <a:ext cx="0" cy="0"/>
          <a:chOff x="0" y="0"/>
          <a:chExt cx="0" cy="0"/>
        </a:xfrm>
      </p:grpSpPr>
      <p:sp>
        <p:nvSpPr>
          <p:cNvPr id="496" name="Google Shape;496;p7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Final project </a:t>
            </a:r>
            <a:endParaRPr/>
          </a:p>
        </p:txBody>
      </p:sp>
      <p:sp>
        <p:nvSpPr>
          <p:cNvPr id="497" name="Google Shape;497;p71"/>
          <p:cNvSpPr txBox="1">
            <a:spLocks noGrp="1"/>
          </p:cNvSpPr>
          <p:nvPr>
            <p:ph type="body" idx="1"/>
          </p:nvPr>
        </p:nvSpPr>
        <p:spPr>
          <a:xfrm>
            <a:off x="1236600" y="117500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During our time in this module we have learned new and exciting techniques which we were asked to use in our final project,  the final project brief was that they wanted us to use the techniques theories and skills we have learned during the module to produce a creative response to the given stimulus the creative response could be physical or digital. Here i was in a group with george rebecca and harry we decided to make a costume to fit one of us to represent the robot boy from the stimulus ( which was robot boy by tim burton).</a:t>
            </a:r>
            <a:endParaRPr/>
          </a:p>
          <a:p>
            <a:pPr marL="0" lvl="0" indent="0" algn="l" rtl="0">
              <a:spcBef>
                <a:spcPts val="1600"/>
              </a:spcBef>
              <a:spcAft>
                <a:spcPts val="1600"/>
              </a:spcAft>
              <a:buNone/>
            </a:pPr>
            <a:r>
              <a:rPr lang="en-GB"/>
              <a:t> </a:t>
            </a:r>
            <a:endParaRPr/>
          </a:p>
        </p:txBody>
      </p:sp>
      <p:pic>
        <p:nvPicPr>
          <p:cNvPr id="498" name="Google Shape;498;p71"/>
          <p:cNvPicPr preferRelativeResize="0"/>
          <p:nvPr/>
        </p:nvPicPr>
        <p:blipFill>
          <a:blip r:embed="rId3">
            <a:alphaModFix/>
          </a:blip>
          <a:stretch>
            <a:fillRect/>
          </a:stretch>
        </p:blipFill>
        <p:spPr>
          <a:xfrm>
            <a:off x="5698771" y="2856001"/>
            <a:ext cx="1586375" cy="2118301"/>
          </a:xfrm>
          <a:prstGeom prst="rect">
            <a:avLst/>
          </a:prstGeom>
          <a:noFill/>
          <a:ln>
            <a:noFill/>
          </a:ln>
        </p:spPr>
      </p:pic>
      <p:pic>
        <p:nvPicPr>
          <p:cNvPr id="499" name="Google Shape;499;p71"/>
          <p:cNvPicPr preferRelativeResize="0"/>
          <p:nvPr/>
        </p:nvPicPr>
        <p:blipFill>
          <a:blip r:embed="rId4">
            <a:alphaModFix/>
          </a:blip>
          <a:stretch>
            <a:fillRect/>
          </a:stretch>
        </p:blipFill>
        <p:spPr>
          <a:xfrm rot="-5400000">
            <a:off x="1785210" y="2746236"/>
            <a:ext cx="1956177" cy="2608251"/>
          </a:xfrm>
          <a:prstGeom prst="rect">
            <a:avLst/>
          </a:prstGeom>
          <a:noFill/>
          <a:ln>
            <a:noFill/>
          </a:ln>
        </p:spPr>
      </p:pic>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7259</Words>
  <Application>Microsoft Office PowerPoint</Application>
  <PresentationFormat>On-screen Show (16:9)</PresentationFormat>
  <Paragraphs>280</Paragraphs>
  <Slides>59</Slides>
  <Notes>59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59</vt:i4>
      </vt:variant>
    </vt:vector>
  </HeadingPairs>
  <TitlesOfParts>
    <vt:vector size="63" baseType="lpstr">
      <vt:lpstr>Montserrat</vt:lpstr>
      <vt:lpstr>Arial</vt:lpstr>
      <vt:lpstr>Lato</vt:lpstr>
      <vt:lpstr>Focus</vt:lpstr>
      <vt:lpstr>Process workbook </vt:lpstr>
      <vt:lpstr>Session 1 </vt:lpstr>
      <vt:lpstr>Session 1 (Left and Right side of the brain)</vt:lpstr>
      <vt:lpstr>Session 1 (Thinking)</vt:lpstr>
      <vt:lpstr>Session 1 (Tricks)</vt:lpstr>
      <vt:lpstr>Session 1 (Scenography)</vt:lpstr>
      <vt:lpstr>Session 1 study task</vt:lpstr>
      <vt:lpstr>Session 2 (Modernism)</vt:lpstr>
      <vt:lpstr>Session 2 (Iteration)</vt:lpstr>
      <vt:lpstr>Session 3 (Design Principles)</vt:lpstr>
      <vt:lpstr>Session 3 (Storytelling)</vt:lpstr>
      <vt:lpstr>Session 3 (storytelling)</vt:lpstr>
      <vt:lpstr>Session 3 (Storytelling)</vt:lpstr>
      <vt:lpstr>Session 3 (storytelling)</vt:lpstr>
      <vt:lpstr>Session 3 (study task) </vt:lpstr>
      <vt:lpstr>Session 4 (poetry)</vt:lpstr>
      <vt:lpstr>Session 4 ( 7 steps of design )</vt:lpstr>
      <vt:lpstr>Session 4 (7 steps of design)</vt:lpstr>
      <vt:lpstr>Session 5 (freytags pyramid )</vt:lpstr>
      <vt:lpstr>Session 5 (Freytags pyramid)</vt:lpstr>
      <vt:lpstr>Session 5 (30 min task)</vt:lpstr>
      <vt:lpstr>Session 6 (Production design)</vt:lpstr>
      <vt:lpstr>Session 6 (production design)</vt:lpstr>
      <vt:lpstr>Session 6 (Production designers)</vt:lpstr>
      <vt:lpstr>Session 6 (breakout groups)</vt:lpstr>
      <vt:lpstr>Session 6 </vt:lpstr>
      <vt:lpstr>Session 7 ( from star wars to videogames) </vt:lpstr>
      <vt:lpstr>Session 7 (moodboards and case studies)</vt:lpstr>
      <vt:lpstr>Session 7     </vt:lpstr>
      <vt:lpstr>The history of scenography ( The spaces )</vt:lpstr>
      <vt:lpstr>The history of scenography ( The spaces )</vt:lpstr>
      <vt:lpstr>The history of scenography ( The spaces )</vt:lpstr>
      <vt:lpstr>The history of scenography ( The spaces )</vt:lpstr>
      <vt:lpstr>The history of scenography ( The spaces )</vt:lpstr>
      <vt:lpstr>The history of scenography ( The spaces )</vt:lpstr>
      <vt:lpstr>The history of scenography ( The spaces )</vt:lpstr>
      <vt:lpstr>The history of scenography ( The spaces )</vt:lpstr>
      <vt:lpstr>The history of scenography ( The spaces ) </vt:lpstr>
      <vt:lpstr>The history of scenography ( The spaces ) </vt:lpstr>
      <vt:lpstr>The history of scenography (usage of the spaces) </vt:lpstr>
      <vt:lpstr>The history of scenography (usage of the spaces) </vt:lpstr>
      <vt:lpstr>The history of scenography (usage of the spaces) </vt:lpstr>
      <vt:lpstr>The history of scenography (usage of the spaces) </vt:lpstr>
      <vt:lpstr>The history of scenography (usage of the spaces) </vt:lpstr>
      <vt:lpstr>Scripts (film)</vt:lpstr>
      <vt:lpstr>Scripts (film) </vt:lpstr>
      <vt:lpstr>Scripts (film) </vt:lpstr>
      <vt:lpstr>Scripts ( Theatre )</vt:lpstr>
      <vt:lpstr>Scripts (film) </vt:lpstr>
      <vt:lpstr>Scripts (film) </vt:lpstr>
      <vt:lpstr>Scripts (film) </vt:lpstr>
      <vt:lpstr>Scripts (film) </vt:lpstr>
      <vt:lpstr>Model making </vt:lpstr>
      <vt:lpstr>Moodboards</vt:lpstr>
      <vt:lpstr>Mood boards </vt:lpstr>
      <vt:lpstr>Whos who in Theatre Design?</vt:lpstr>
      <vt:lpstr>Whos who in Theatre Design? </vt:lpstr>
      <vt:lpstr>Final project </vt:lpstr>
      <vt:lpstr>Final project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Process workbook</dc:title>
  <dc:creator>finla</dc:creator>
  <cp:lastModifiedBy>finlaypry2016@gmail.com</cp:lastModifiedBy>
  <cp:revision>2</cp:revision>
  <dcterms:modified xsi:type="dcterms:W3CDTF">2020-11-09T13:26:12Z</dcterms:modified>
</cp:coreProperties>
</file>